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93" r:id="rId3"/>
    <p:sldId id="452" r:id="rId5"/>
    <p:sldId id="259" r:id="rId6"/>
    <p:sldId id="454" r:id="rId7"/>
    <p:sldId id="473" r:id="rId8"/>
    <p:sldId id="455" r:id="rId9"/>
    <p:sldId id="456" r:id="rId10"/>
    <p:sldId id="457" r:id="rId11"/>
    <p:sldId id="458" r:id="rId12"/>
    <p:sldId id="459" r:id="rId13"/>
    <p:sldId id="453" r:id="rId14"/>
    <p:sldId id="260" r:id="rId15"/>
    <p:sldId id="460" r:id="rId16"/>
    <p:sldId id="428" r:id="rId17"/>
    <p:sldId id="330" r:id="rId18"/>
    <p:sldId id="403" r:id="rId19"/>
    <p:sldId id="438" r:id="rId20"/>
    <p:sldId id="440" r:id="rId21"/>
    <p:sldId id="447" r:id="rId22"/>
    <p:sldId id="492" r:id="rId23"/>
    <p:sldId id="441" r:id="rId24"/>
    <p:sldId id="405" r:id="rId25"/>
    <p:sldId id="445" r:id="rId26"/>
    <p:sldId id="294" r:id="rId2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414455"/>
    <a:srgbClr val="0E90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2" d="100"/>
          <a:sy n="132" d="100"/>
        </p:scale>
        <p:origin x="-1014" y="-78"/>
      </p:cViewPr>
      <p:guideLst>
        <p:guide orient="horz" pos="1725"/>
        <p:guide pos="2880"/>
      </p:guideLst>
    </p:cSldViewPr>
  </p:slideViewPr>
  <p:notesTextViewPr>
    <p:cViewPr>
      <p:scale>
        <a:sx n="1" d="1"/>
        <a:sy n="1" d="1"/>
      </p:scale>
      <p:origin x="0" y="0"/>
    </p:cViewPr>
  </p:notesTextViewPr>
  <p:sorterViewPr>
    <p:cViewPr>
      <p:scale>
        <a:sx n="132" d="100"/>
        <a:sy n="132"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F4A947-B69F-46AB-892A-142D315848C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F64BE4-6ABB-4DFC-88F2-21DB0926AD8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大家下午好，今天也是第一次在咱们组里面做汇报，有点紧张，希望大家多多担待</a:t>
            </a:r>
            <a:endParaRPr lang="zh-CN" altLang="en-US"/>
          </a:p>
          <a:p>
            <a:r>
              <a:rPr lang="zh-CN" altLang="en-US">
                <a:sym typeface="+mn-ea"/>
              </a:rPr>
              <a:t>我比较喜欢随时打断的交流方式啊，因为我一般觉得在听的过程中如果有问题不及时记录的话最后就全忘记了</a:t>
            </a:r>
            <a:endParaRPr lang="zh-CN" altLang="en-US"/>
          </a:p>
          <a:p>
            <a:r>
              <a:rPr lang="zh-CN" altLang="en-US">
                <a:sym typeface="+mn-ea"/>
              </a:rPr>
              <a:t>如果大家的问题我能够现场解答的话最好，如果不能那么我会记录下来然后找资料跟大家分享</a:t>
            </a:r>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关于</a:t>
            </a:r>
            <a:r>
              <a:rPr lang="en-US" altLang="zh-CN"/>
              <a:t>flink</a:t>
            </a:r>
            <a:r>
              <a:rPr lang="zh-CN" altLang="en-US"/>
              <a:t>的介绍，大家可以上官网看一下，我对</a:t>
            </a:r>
            <a:r>
              <a:rPr lang="en-US" altLang="zh-CN"/>
              <a:t>flink</a:t>
            </a:r>
            <a:r>
              <a:rPr lang="zh-CN" altLang="en-US"/>
              <a:t>的应用不多，就一个小项目，里面很多东西也还没记住，</a:t>
            </a:r>
            <a:endParaRPr lang="zh-CN" altLang="en-US"/>
          </a:p>
          <a:p>
            <a:r>
              <a:rPr lang="zh-CN" altLang="en-US"/>
              <a:t>当然了 任何一个新兴的框架都会有很多好的特性，但是如果说谁能取代谁，至少现在看完是不可能的。</a:t>
            </a:r>
            <a:endParaRPr lang="zh-CN" altLang="en-US"/>
          </a:p>
          <a:p>
            <a:r>
              <a:rPr lang="zh-CN" altLang="en-US"/>
              <a:t>其实个人认为</a:t>
            </a:r>
            <a:r>
              <a:rPr lang="en-US" altLang="zh-CN"/>
              <a:t>flink</a:t>
            </a:r>
            <a:r>
              <a:rPr lang="zh-CN" altLang="en-US"/>
              <a:t>之所以现在流行，是因为它是第一个将流处理和批处理统一的技术框架，中间经过阿里的二次开发</a:t>
            </a:r>
            <a:r>
              <a:rPr lang="en-US" altLang="zh-CN"/>
              <a:t>——Blink</a:t>
            </a:r>
            <a:r>
              <a:rPr lang="zh-CN" altLang="en-US"/>
              <a:t>（比</a:t>
            </a:r>
            <a:r>
              <a:rPr lang="en-US" altLang="zh-CN"/>
              <a:t>flink</a:t>
            </a:r>
            <a:r>
              <a:rPr lang="zh-CN" altLang="en-US"/>
              <a:t>强很多</a:t>
            </a:r>
            <a:r>
              <a:rPr lang="zh-CN" altLang="en-US"/>
              <a:t>）</a:t>
            </a:r>
            <a:endParaRPr lang="zh-CN" altLang="en-US"/>
          </a:p>
          <a:p>
            <a:r>
              <a:rPr lang="zh-CN" altLang="en-US"/>
              <a:t>后来说要把</a:t>
            </a:r>
            <a:r>
              <a:rPr lang="en-US" altLang="zh-CN"/>
              <a:t>blink</a:t>
            </a:r>
            <a:r>
              <a:rPr lang="zh-CN" altLang="en-US"/>
              <a:t>合并</a:t>
            </a:r>
            <a:r>
              <a:rPr lang="en-US" altLang="zh-CN"/>
              <a:t>.....</a:t>
            </a:r>
            <a:r>
              <a:rPr lang="zh-CN" altLang="en-US"/>
              <a:t>（现在好像阿里已经将</a:t>
            </a:r>
            <a:r>
              <a:rPr lang="en-US" altLang="zh-CN"/>
              <a:t>flink</a:t>
            </a:r>
            <a:r>
              <a:rPr lang="zh-CN" altLang="en-US"/>
              <a:t>的那个公司收购了</a:t>
            </a:r>
            <a:r>
              <a:rPr lang="zh-CN" altLang="en-US"/>
              <a:t>）。</a:t>
            </a:r>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这是咱们集团数据平台的架构图，主要分为数据采集、数据处理、数据产出三层。</a:t>
            </a:r>
            <a:endParaRPr lang="zh-CN" altLang="en-US"/>
          </a:p>
          <a:p>
            <a:r>
              <a:rPr lang="zh-CN" altLang="en-US"/>
              <a:t>现在的任务主要集中在数据处理的维护。所以工作很简单就是出现问题解决问题。</a:t>
            </a:r>
            <a:endParaRPr lang="zh-CN" altLang="en-US"/>
          </a:p>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整个数据的流动分为两条线：离线的数据是在青岛采集、济阳同步、每天（每小时）上传到</a:t>
            </a:r>
            <a:r>
              <a:rPr lang="en-US" altLang="zh-CN"/>
              <a:t>hdfs</a:t>
            </a:r>
            <a:r>
              <a:rPr lang="zh-CN" altLang="en-US"/>
              <a:t>、然后就是通过脚本、</a:t>
            </a:r>
            <a:r>
              <a:rPr lang="en-US" altLang="zh-CN"/>
              <a:t>MR</a:t>
            </a:r>
            <a:r>
              <a:rPr lang="zh-CN" altLang="en-US"/>
              <a:t>、</a:t>
            </a:r>
            <a:r>
              <a:rPr lang="en-US" altLang="zh-CN"/>
              <a:t>hive sql</a:t>
            </a:r>
            <a:r>
              <a:rPr lang="zh-CN" altLang="en-US"/>
              <a:t>来进行数据处理（数据分析人员）产出结果比如</a:t>
            </a:r>
            <a:r>
              <a:rPr lang="en-US" altLang="zh-CN"/>
              <a:t>...</a:t>
            </a:r>
            <a:endParaRPr lang="en-US" altLang="zh-CN"/>
          </a:p>
          <a:p>
            <a:r>
              <a:rPr lang="zh-CN" altLang="en-US"/>
              <a:t>实时数据流动就比较简单了，主要是注重数据处理而非数据流动，青岛采集、</a:t>
            </a:r>
            <a:r>
              <a:rPr lang="en-US" altLang="zh-CN"/>
              <a:t>flume</a:t>
            </a:r>
            <a:r>
              <a:rPr lang="zh-CN" altLang="en-US"/>
              <a:t>级联传输、</a:t>
            </a:r>
            <a:r>
              <a:rPr lang="en-US" altLang="zh-CN"/>
              <a:t>kafka</a:t>
            </a:r>
            <a:r>
              <a:rPr lang="zh-CN" altLang="en-US"/>
              <a:t>中间件、后面对接一切消费者。。</a:t>
            </a:r>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那么回到我们今天想要交流的主题，就是数据的获取和处理的方式，</a:t>
            </a:r>
            <a:r>
              <a:rPr lang="en-US" altLang="zh-CN"/>
              <a:t>hive</a:t>
            </a:r>
            <a:r>
              <a:rPr lang="zh-CN" altLang="en-US"/>
              <a:t>、</a:t>
            </a:r>
            <a:r>
              <a:rPr lang="en-US" altLang="zh-CN"/>
              <a:t>presto</a:t>
            </a:r>
            <a:r>
              <a:rPr lang="zh-CN" altLang="en-US"/>
              <a:t>、</a:t>
            </a:r>
            <a:r>
              <a:rPr lang="en-US" altLang="zh-CN"/>
              <a:t>druid</a:t>
            </a:r>
            <a:r>
              <a:rPr lang="zh-CN" altLang="en-US"/>
              <a:t>，甚至包括</a:t>
            </a:r>
            <a:r>
              <a:rPr lang="en-US" altLang="zh-CN"/>
              <a:t>kylin</a:t>
            </a:r>
            <a:r>
              <a:rPr lang="zh-CN" altLang="en-US"/>
              <a:t>、</a:t>
            </a:r>
            <a:r>
              <a:rPr lang="en-US" altLang="zh-CN"/>
              <a:t>drill</a:t>
            </a:r>
            <a:r>
              <a:rPr lang="zh-CN" altLang="en-US"/>
              <a:t>、</a:t>
            </a:r>
            <a:r>
              <a:rPr lang="en-US" altLang="zh-CN"/>
              <a:t>sparksql</a:t>
            </a:r>
            <a:r>
              <a:rPr lang="zh-CN" altLang="en-US"/>
              <a:t>、</a:t>
            </a:r>
            <a:r>
              <a:rPr lang="en-US" altLang="zh-CN"/>
              <a:t>impala</a:t>
            </a:r>
            <a:r>
              <a:rPr lang="zh-CN" altLang="en-US"/>
              <a:t>他们到底是怎么回事，首先先介绍一下我们集团现有的数据是如何获取并处理的，最后会想到一个问题，为什么要上、尝试这些东西？当然是适应发展。当</a:t>
            </a:r>
            <a:r>
              <a:rPr lang="en-US" altLang="zh-CN"/>
              <a:t>hadoop</a:t>
            </a:r>
            <a:r>
              <a:rPr lang="zh-CN" altLang="en-US"/>
              <a:t>刚刚出现的时候没有人会考虑实时性问题，但是随着发展大数据领域的实时性要求也越来越明显，比如很简单的一个例子就是推荐、在线学习，大部分推荐都是根据历史数据如历史</a:t>
            </a:r>
            <a:r>
              <a:rPr lang="en-US" altLang="zh-CN"/>
              <a:t>30</a:t>
            </a:r>
            <a:r>
              <a:rPr lang="zh-CN" altLang="en-US"/>
              <a:t>天用户行为来判断推荐内容，而现在可以实时的根据用户行为来进行推荐，比如电商、外卖书籍等等，在线学习就是用户的每一条数据都作为训练数据来调整参数，而不是像传统的每天</a:t>
            </a:r>
            <a:r>
              <a:rPr lang="en-US" altLang="zh-CN"/>
              <a:t>/</a:t>
            </a:r>
            <a:r>
              <a:rPr lang="zh-CN" altLang="en-US"/>
              <a:t>每周训练一次，这一周内都不调整参数。</a:t>
            </a:r>
            <a:endParaRPr lang="zh-CN" altLang="en-US"/>
          </a:p>
          <a:p>
            <a:r>
              <a:rPr lang="zh-CN" altLang="en-US"/>
              <a:t>对于我们现在的架构水平是完全达不到的，用</a:t>
            </a:r>
            <a:r>
              <a:rPr lang="en-US" altLang="zh-CN"/>
              <a:t>hive</a:t>
            </a:r>
            <a:r>
              <a:rPr lang="zh-CN" altLang="en-US"/>
              <a:t>运行一次数据最起码得跑几分钟甚至几小时。</a:t>
            </a:r>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下面我们就这三者做一个简要的对比，整理出各自的特点、应用场景</a:t>
            </a:r>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今天我们介绍这三个东西都可以简单的认为是</a:t>
            </a:r>
            <a:r>
              <a:rPr lang="en-US" altLang="zh-CN"/>
              <a:t>sql</a:t>
            </a:r>
            <a:r>
              <a:rPr lang="zh-CN" altLang="en-US"/>
              <a:t>查询分析引擎，因为这三者都是给用户提供</a:t>
            </a:r>
            <a:r>
              <a:rPr lang="en-US" altLang="zh-CN"/>
              <a:t>sql</a:t>
            </a:r>
            <a:r>
              <a:rPr lang="zh-CN" altLang="en-US"/>
              <a:t>接口，然后通过</a:t>
            </a:r>
            <a:r>
              <a:rPr lang="en-US" altLang="zh-CN"/>
              <a:t>sql</a:t>
            </a:r>
            <a:r>
              <a:rPr lang="zh-CN" altLang="en-US"/>
              <a:t>解析、优化、形成运行计划这几部来实现计算的。说白了他们的区别就在于两点</a:t>
            </a:r>
            <a:r>
              <a:rPr lang="en-US" altLang="zh-CN"/>
              <a:t>——</a:t>
            </a:r>
            <a:r>
              <a:rPr lang="zh-CN" altLang="en-US"/>
              <a:t>第一就是执行计划、第二就是计算模型！通过调研，执行计划</a:t>
            </a:r>
            <a:r>
              <a:rPr lang="en-US"/>
              <a:t>DAG</a:t>
            </a:r>
            <a:r>
              <a:rPr lang="zh-CN" altLang="en-US"/>
              <a:t>，但是我认为就是</a:t>
            </a:r>
            <a:r>
              <a:rPr lang="en-US" altLang="zh-CN"/>
              <a:t>DAG</a:t>
            </a:r>
            <a:r>
              <a:rPr lang="zh-CN" altLang="en-US"/>
              <a:t>的划分就分为两类，第一就是最初的</a:t>
            </a:r>
            <a:r>
              <a:rPr lang="en-US" altLang="zh-CN"/>
              <a:t>MR</a:t>
            </a:r>
            <a:r>
              <a:rPr lang="zh-CN" altLang="en-US"/>
              <a:t>，第二就是</a:t>
            </a:r>
            <a:r>
              <a:rPr lang="en-US" altLang="zh-CN"/>
              <a:t>TEZ</a:t>
            </a:r>
            <a:r>
              <a:rPr lang="zh-CN" altLang="en-US"/>
              <a:t>为代表的</a:t>
            </a:r>
            <a:r>
              <a:rPr lang="en-US" altLang="zh-CN"/>
              <a:t>DAG</a:t>
            </a:r>
            <a:r>
              <a:rPr lang="zh-CN" altLang="en-US"/>
              <a:t>。</a:t>
            </a:r>
            <a:r>
              <a:rPr lang="zh-CN" altLang="en-US"/>
              <a:t>在一些应用场景中，为了套用MapReduce模型解决问题，不得不将问题分解成若干个有依赖关系的子问题，每个子问题对应一个MapReduce作业，最终所有这些作业形成一个有向图（DAG，Directed Acyclic Graph），在该DAG中，由于每个节点是一个MapReduce作业，因此它们均会从HDFS上读一次数据和写一次数据（默认写三份），即使中间节点产生的数据仅是临时数据。很显然，这种表达依赖关系作业的方式是低效的，会产生大量不必要的磁盘和网络IO。为了更高效地运行存在依赖关系的作业（比如Pig和Hive产生的MapReduce作业），减少磁盘和网络IO，Hortonworks开发并开源了DAG计算框架Tez。举个栗子，求海量数据下的</a:t>
            </a:r>
            <a:r>
              <a:rPr lang="en-US" altLang="zh-CN"/>
              <a:t>TopK</a:t>
            </a:r>
            <a:r>
              <a:rPr lang="zh-CN" altLang="en-US"/>
              <a:t>问题，可以分为两个阶段，一个是求词频，然后求</a:t>
            </a:r>
            <a:r>
              <a:rPr lang="en-US" altLang="zh-CN"/>
              <a:t>topK</a:t>
            </a:r>
            <a:r>
              <a:rPr lang="zh-CN" altLang="en-US"/>
              <a:t>，而</a:t>
            </a:r>
            <a:r>
              <a:rPr lang="en-US" altLang="zh-CN"/>
              <a:t>tez</a:t>
            </a:r>
            <a:r>
              <a:rPr lang="zh-CN" altLang="en-US"/>
              <a:t>可以减少一次</a:t>
            </a:r>
            <a:r>
              <a:rPr lang="en-US" altLang="zh-CN"/>
              <a:t>map</a:t>
            </a:r>
            <a:r>
              <a:rPr lang="zh-CN" altLang="en-US"/>
              <a:t>，减少一次</a:t>
            </a:r>
            <a:r>
              <a:rPr lang="en-US" altLang="zh-CN"/>
              <a:t>hdfs</a:t>
            </a:r>
            <a:r>
              <a:rPr lang="zh-CN" altLang="en-US"/>
              <a:t>写操作。</a:t>
            </a:r>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刚才说过，区别在于两点：一个是执行计划，另一个就是计算模型，</a:t>
            </a:r>
            <a:r>
              <a:rPr lang="en-US" altLang="zh-CN"/>
              <a:t>mr</a:t>
            </a:r>
            <a:r>
              <a:rPr lang="zh-CN" altLang="en-US"/>
              <a:t>的计算模型很显然就是</a:t>
            </a:r>
            <a:r>
              <a:rPr lang="en-US" altLang="zh-CN"/>
              <a:t>mapreduce</a:t>
            </a:r>
            <a:r>
              <a:rPr lang="zh-CN" altLang="en-US"/>
              <a:t>。</a:t>
            </a:r>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关于基于内存</a:t>
            </a:r>
            <a:r>
              <a:rPr lang="en-US" altLang="zh-CN"/>
              <a:t>+</a:t>
            </a:r>
            <a:r>
              <a:rPr lang="zh-CN" altLang="en-US"/>
              <a:t>磁盘或者说如果内存足够大的情况下，这种方式是只依赖内存，数据在网络中传输（也可能在同一进程内、本地进程间、不同服务器同一机架上）。</a:t>
            </a:r>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关于</a:t>
            </a:r>
            <a:r>
              <a:rPr lang="en-US" altLang="zh-CN"/>
              <a:t>druid</a:t>
            </a:r>
            <a:r>
              <a:rPr lang="zh-CN" altLang="en-US"/>
              <a:t>，其实上回说的太片面了，</a:t>
            </a:r>
            <a:r>
              <a:rPr lang="en-US" altLang="zh-CN"/>
              <a:t>druid</a:t>
            </a:r>
            <a:r>
              <a:rPr lang="zh-CN" altLang="en-US"/>
              <a:t>它的关键作用并不是简单的</a:t>
            </a:r>
            <a:r>
              <a:rPr lang="en-US" altLang="zh-CN"/>
              <a:t>sql</a:t>
            </a:r>
            <a:r>
              <a:rPr lang="zh-CN" altLang="en-US"/>
              <a:t>查询，而是实时数据的导入和索引，类似于</a:t>
            </a:r>
            <a:r>
              <a:rPr lang="en-US" altLang="zh-CN"/>
              <a:t>es</a:t>
            </a:r>
            <a:r>
              <a:rPr lang="zh-CN" altLang="en-US"/>
              <a:t>，但是区别是</a:t>
            </a:r>
            <a:r>
              <a:rPr lang="en-US" altLang="zh-CN"/>
              <a:t>es</a:t>
            </a:r>
            <a:r>
              <a:rPr lang="zh-CN" altLang="en-US"/>
              <a:t>做搜索，</a:t>
            </a:r>
            <a:r>
              <a:rPr lang="en-US" altLang="zh-CN"/>
              <a:t>druid</a:t>
            </a:r>
            <a:r>
              <a:rPr lang="zh-CN" altLang="en-US"/>
              <a:t>是做计算，最常见的聚合计算。</a:t>
            </a:r>
            <a:endParaRPr lang="zh-CN" altLang="en-US"/>
          </a:p>
          <a:p>
            <a:r>
              <a:rPr lang="zh-CN" altLang="en-US">
                <a:sym typeface="+mn-ea"/>
              </a:rPr>
              <a:t>以</a:t>
            </a:r>
            <a:r>
              <a:rPr lang="en-US" altLang="zh-CN">
                <a:sym typeface="+mn-ea"/>
              </a:rPr>
              <a:t>ES</a:t>
            </a:r>
            <a:r>
              <a:rPr lang="zh-CN" altLang="en-US">
                <a:sym typeface="+mn-ea"/>
              </a:rPr>
              <a:t>为对比对象来看一下。</a:t>
            </a:r>
            <a:r>
              <a:rPr lang="en-US" altLang="zh-CN"/>
              <a:t>es</a:t>
            </a:r>
            <a:r>
              <a:rPr lang="zh-CN" altLang="en-US"/>
              <a:t>的数据每一秒产生一个</a:t>
            </a:r>
            <a:r>
              <a:rPr lang="en-US" altLang="zh-CN"/>
              <a:t>segment+</a:t>
            </a:r>
            <a:r>
              <a:rPr lang="zh-CN" altLang="en-US"/>
              <a:t>倒排索引（基于lucene）。</a:t>
            </a:r>
            <a:r>
              <a:rPr lang="en-US" altLang="zh-CN"/>
              <a:t>druid</a:t>
            </a:r>
            <a:r>
              <a:rPr lang="zh-CN" altLang="en-US"/>
              <a:t>同样也是产生</a:t>
            </a:r>
            <a:r>
              <a:rPr lang="en-US" altLang="zh-CN"/>
              <a:t>segment+</a:t>
            </a:r>
            <a:r>
              <a:rPr lang="zh-CN" altLang="en-US"/>
              <a:t>索引，但是这个索引跟</a:t>
            </a:r>
            <a:r>
              <a:rPr lang="en-US" altLang="zh-CN"/>
              <a:t>es</a:t>
            </a:r>
            <a:r>
              <a:rPr lang="zh-CN" altLang="en-US"/>
              <a:t>的索引不太一样，</a:t>
            </a:r>
            <a:r>
              <a:rPr lang="en-US" altLang="zh-CN"/>
              <a:t>es</a:t>
            </a:r>
            <a:r>
              <a:rPr lang="zh-CN" altLang="en-US"/>
              <a:t>的</a:t>
            </a:r>
            <a:r>
              <a:rPr lang="en-US" altLang="zh-CN"/>
              <a:t>sgement</a:t>
            </a:r>
            <a:r>
              <a:rPr lang="zh-CN" altLang="en-US"/>
              <a:t>的索引全文倒排索引索引，并且</a:t>
            </a:r>
            <a:r>
              <a:rPr lang="en-US" altLang="zh-CN"/>
              <a:t>es</a:t>
            </a:r>
            <a:r>
              <a:rPr lang="zh-CN" altLang="en-US"/>
              <a:t>会使用</a:t>
            </a:r>
            <a:r>
              <a:rPr lang="en-US" altLang="zh-CN"/>
              <a:t>FST</a:t>
            </a:r>
            <a:r>
              <a:rPr lang="zh-CN" altLang="en-US"/>
              <a:t>的数据结果类似于</a:t>
            </a:r>
            <a:r>
              <a:rPr lang="en-US" altLang="zh-CN"/>
              <a:t>Trie </a:t>
            </a:r>
            <a:r>
              <a:rPr lang="zh-CN" altLang="en-US"/>
              <a:t>树的方式将索引进行排序和二次压缩进内存中！</a:t>
            </a:r>
            <a:r>
              <a:rPr lang="en-US" altLang="zh-CN"/>
              <a:t>druid</a:t>
            </a:r>
            <a:r>
              <a:rPr lang="zh-CN" altLang="en-US"/>
              <a:t>创建</a:t>
            </a:r>
            <a:r>
              <a:rPr lang="en-US" altLang="zh-CN"/>
              <a:t>segment</a:t>
            </a:r>
            <a:r>
              <a:rPr lang="zh-CN" altLang="en-US"/>
              <a:t>要复杂一点，不像</a:t>
            </a:r>
            <a:r>
              <a:rPr lang="en-US" altLang="zh-CN"/>
              <a:t>es</a:t>
            </a:r>
            <a:r>
              <a:rPr lang="zh-CN" altLang="en-US"/>
              <a:t>那样，</a:t>
            </a:r>
            <a:r>
              <a:rPr lang="en-US" altLang="zh-CN"/>
              <a:t>segment</a:t>
            </a:r>
            <a:r>
              <a:rPr lang="zh-CN" altLang="en-US"/>
              <a:t>和索引的生成都是</a:t>
            </a:r>
            <a:r>
              <a:rPr lang="en-US" altLang="zh-CN"/>
              <a:t>lucene</a:t>
            </a:r>
            <a:r>
              <a:rPr lang="zh-CN" altLang="en-US"/>
              <a:t>完成的。</a:t>
            </a:r>
            <a:r>
              <a:rPr lang="en-US" altLang="zh-CN"/>
              <a:t>druid</a:t>
            </a:r>
            <a:r>
              <a:rPr lang="zh-CN" altLang="en-US"/>
              <a:t>在进行索引的时候需要完成三件事。</a:t>
            </a:r>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a:p>
            <a:r>
              <a:rPr lang="zh-CN" altLang="en-US"/>
              <a:t>本次汇报主要分为以下四个方面，①大数据关键技术的发展历史②咱们集团现在的架构情况③几个</a:t>
            </a:r>
            <a:r>
              <a:rPr lang="en-US" altLang="zh-CN"/>
              <a:t>sql</a:t>
            </a:r>
            <a:r>
              <a:rPr lang="zh-CN" altLang="en-US"/>
              <a:t>查询、分析引擎的对比④最后就是得出的结论、今后的发展方向和展望</a:t>
            </a:r>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这里把</a:t>
            </a:r>
            <a:r>
              <a:rPr lang="en-US" altLang="zh-CN"/>
              <a:t>druid</a:t>
            </a:r>
            <a:r>
              <a:rPr lang="zh-CN" altLang="en-US"/>
              <a:t>和</a:t>
            </a:r>
            <a:r>
              <a:rPr lang="en-US" altLang="zh-CN"/>
              <a:t>es</a:t>
            </a:r>
            <a:r>
              <a:rPr lang="zh-CN" altLang="en-US"/>
              <a:t>做了一个简单的对比，虽然二者应用在完全不同的领域，但是在数据存储方面有很多相似的地方。二者的存储都是以</a:t>
            </a:r>
            <a:r>
              <a:rPr lang="en-US" altLang="zh-CN"/>
              <a:t>segment</a:t>
            </a:r>
            <a:r>
              <a:rPr lang="zh-CN" altLang="en-US"/>
              <a:t>为单位的。</a:t>
            </a:r>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其实我对大数据的理解：它涵盖的面很广，而如果仅仅是对于我现在负责的数据平台而言其实非常简单；就是各种技术的应用</a:t>
            </a:r>
            <a:r>
              <a:rPr lang="en-US" altLang="zh-CN"/>
              <a:t>+</a:t>
            </a:r>
            <a:r>
              <a:rPr lang="zh-CN" altLang="en-US"/>
              <a:t>必要的开发！没别的！</a:t>
            </a:r>
            <a:endParaRPr lang="zh-CN" altLang="en-US"/>
          </a:p>
          <a:p>
            <a:r>
              <a:rPr lang="zh-CN" altLang="en-US"/>
              <a:t>今天就挑出在发展史上比较重要的三个东西来简单介绍一下。</a:t>
            </a:r>
            <a:endParaRPr lang="zh-CN" altLang="en-US"/>
          </a:p>
        </p:txBody>
      </p:sp>
      <p:sp>
        <p:nvSpPr>
          <p:cNvPr id="4" name="灯片编号占位符 3"/>
          <p:cNvSpPr>
            <a:spLocks noGrp="1"/>
          </p:cNvSpPr>
          <p:nvPr>
            <p:ph type="sldNum" sz="quarter" idx="10"/>
          </p:nvPr>
        </p:nvSpPr>
        <p:spPr/>
        <p:txBody>
          <a:bodyPr/>
          <a:lstStyle/>
          <a:p>
            <a:fld id="{095D0C05-D1F4-4D23-BDF0-C1C9ABA03E3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关于</a:t>
            </a:r>
            <a:r>
              <a:rPr lang="en-US" altLang="zh-CN"/>
              <a:t>hadoop</a:t>
            </a:r>
            <a:r>
              <a:rPr lang="zh-CN" altLang="en-US"/>
              <a:t>名字的由来是作者的儿子很小的时候还不会说话时再玩了黄色的小象玩具，亲切的发出</a:t>
            </a:r>
            <a:r>
              <a:rPr lang="en-US" altLang="zh-CN"/>
              <a:t>hadoop</a:t>
            </a:r>
            <a:r>
              <a:rPr lang="zh-CN" altLang="en-US"/>
              <a:t>的声音，然后这就是名称灵感的由来。</a:t>
            </a:r>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其实</a:t>
            </a:r>
            <a:r>
              <a:rPr lang="en-US" altLang="zh-CN"/>
              <a:t>hadoop</a:t>
            </a:r>
            <a:r>
              <a:rPr lang="zh-CN" altLang="en-US"/>
              <a:t>简单来讲仅且只解决两个问题：存储</a:t>
            </a:r>
            <a:r>
              <a:rPr lang="en-US" altLang="zh-CN"/>
              <a:t>+</a:t>
            </a:r>
            <a:r>
              <a:rPr lang="zh-CN" altLang="en-US"/>
              <a:t>计算。没有别的用处了。其中的</a:t>
            </a:r>
            <a:r>
              <a:rPr lang="en-US" altLang="zh-CN"/>
              <a:t>HDFS</a:t>
            </a:r>
            <a:r>
              <a:rPr lang="zh-CN" altLang="en-US"/>
              <a:t>就是用来做分布式存储的，其实简答的理解就是，有一个主节点还有一堆从节点，主节点上保存中所有文件存放的位置，就这么回事。当然了在分布式框架中有一个</a:t>
            </a:r>
            <a:r>
              <a:rPr lang="en-US" altLang="zh-CN"/>
              <a:t>CAP</a:t>
            </a:r>
            <a:r>
              <a:rPr lang="zh-CN" altLang="en-US"/>
              <a:t>定理。</a:t>
            </a:r>
            <a:r>
              <a:rPr lang="en-US" altLang="zh-CN"/>
              <a:t>C</a:t>
            </a:r>
            <a:r>
              <a:rPr lang="zh-CN" altLang="en-US"/>
              <a:t>：</a:t>
            </a:r>
            <a:r>
              <a:rPr lang="en-US" altLang="zh-CN"/>
              <a:t>consistency</a:t>
            </a:r>
            <a:r>
              <a:rPr lang="zh-CN" altLang="en-US"/>
              <a:t>一致性，</a:t>
            </a:r>
            <a:r>
              <a:rPr lang="en-US" altLang="zh-CN"/>
              <a:t>A</a:t>
            </a:r>
            <a:r>
              <a:rPr lang="zh-CN" altLang="en-US"/>
              <a:t>：</a:t>
            </a:r>
            <a:r>
              <a:rPr lang="en-US" altLang="zh-CN"/>
              <a:t>availability</a:t>
            </a:r>
            <a:r>
              <a:rPr lang="zh-CN" altLang="en-US"/>
              <a:t>可用性，</a:t>
            </a:r>
            <a:r>
              <a:rPr lang="en-US" altLang="zh-CN"/>
              <a:t>P</a:t>
            </a:r>
            <a:r>
              <a:rPr lang="zh-CN" altLang="en-US"/>
              <a:t>：</a:t>
            </a:r>
            <a:r>
              <a:rPr lang="en-US" altLang="zh-CN"/>
              <a:t>partition tolerance</a:t>
            </a:r>
            <a:r>
              <a:rPr lang="zh-CN" altLang="en-US"/>
              <a:t>分区容错性。在任何一个分布式架构包括</a:t>
            </a:r>
            <a:r>
              <a:rPr lang="en-US" altLang="zh-CN"/>
              <a:t>hadoop</a:t>
            </a:r>
            <a:r>
              <a:rPr lang="zh-CN" altLang="en-US"/>
              <a:t>、</a:t>
            </a:r>
            <a:r>
              <a:rPr lang="en-US" altLang="zh-CN"/>
              <a:t>spark</a:t>
            </a:r>
            <a:r>
              <a:rPr lang="zh-CN" altLang="en-US"/>
              <a:t>、</a:t>
            </a:r>
            <a:r>
              <a:rPr lang="en-US" altLang="zh-CN"/>
              <a:t>flink</a:t>
            </a:r>
            <a:r>
              <a:rPr lang="zh-CN" altLang="en-US"/>
              <a:t>、</a:t>
            </a:r>
            <a:r>
              <a:rPr lang="en-US" altLang="zh-CN"/>
              <a:t>kafka</a:t>
            </a:r>
            <a:r>
              <a:rPr lang="zh-CN" altLang="en-US"/>
              <a:t>、</a:t>
            </a:r>
            <a:r>
              <a:rPr lang="en-US" altLang="zh-CN"/>
              <a:t>rediscluster</a:t>
            </a:r>
            <a:r>
              <a:rPr lang="zh-CN" altLang="en-US"/>
              <a:t>、</a:t>
            </a:r>
            <a:r>
              <a:rPr lang="en-US" altLang="zh-CN"/>
              <a:t>mysql</a:t>
            </a:r>
            <a:r>
              <a:rPr lang="zh-CN" altLang="en-US"/>
              <a:t>的主从架构、</a:t>
            </a:r>
            <a:r>
              <a:rPr lang="en-US" altLang="zh-CN"/>
              <a:t>cassadra</a:t>
            </a:r>
            <a:r>
              <a:rPr lang="zh-CN" altLang="en-US"/>
              <a:t>、</a:t>
            </a:r>
            <a:r>
              <a:rPr lang="en-US" altLang="zh-CN"/>
              <a:t>es</a:t>
            </a:r>
            <a:r>
              <a:rPr lang="zh-CN" altLang="en-US"/>
              <a:t>等等主要是由多台服务器构建的一个系统服务都可以认为是分布式架构，分区容错性肯定是要满足的，而一致性和可用性就必须做取舍，比如一致性要求所有操作瞬间同步到整个集群中，就好比是一个事务，这有所有人都完成这个操作时才认为这个事务是成功的，而可用性指的是随时都可以正常响应。在分布式体系中，网络最重要，如果某时刻网络故障，那么一致性将会阻塞，如果想要保证一致性那么就必须牺牲可用性，如果想要保证可用性，那么就必须牺牲一致性，就比如</a:t>
            </a:r>
            <a:r>
              <a:rPr lang="en-US" altLang="zh-CN"/>
              <a:t>kafka</a:t>
            </a:r>
            <a:r>
              <a:rPr lang="zh-CN" altLang="en-US"/>
              <a:t>，它的分区容错性显而易见，任何一台</a:t>
            </a:r>
            <a:r>
              <a:rPr lang="en-US" altLang="zh-CN"/>
              <a:t>broker</a:t>
            </a:r>
            <a:r>
              <a:rPr lang="zh-CN" altLang="en-US"/>
              <a:t>宕机都不会影响服务，对于一致性和可用性的取舍，它是可以通过配置来实现的，比如</a:t>
            </a:r>
            <a:r>
              <a:rPr lang="en-US" altLang="zh-CN"/>
              <a:t>ack</a:t>
            </a:r>
            <a:r>
              <a:rPr lang="zh-CN" altLang="en-US"/>
              <a:t>确定参数、禁止脏选举机制。</a:t>
            </a:r>
            <a:r>
              <a:rPr lang="en-US" altLang="zh-CN"/>
              <a:t>es</a:t>
            </a:r>
            <a:r>
              <a:rPr lang="zh-CN" altLang="en-US"/>
              <a:t>的配置等。</a:t>
            </a:r>
            <a:endParaRPr lang="zh-CN" altLang="en-US"/>
          </a:p>
          <a:p>
            <a:r>
              <a:rPr lang="zh-CN" altLang="en-US"/>
              <a:t>一般而言，在大数据领域不要求强一致性，如果可以保证最终一致性就可以。</a:t>
            </a:r>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刚才说了存储，下面我们来看一下分布式计算的鼻祖</a:t>
            </a:r>
            <a:r>
              <a:rPr lang="en-US" altLang="zh-CN"/>
              <a:t>MapReduce</a:t>
            </a:r>
            <a:r>
              <a:rPr lang="zh-CN" altLang="en-US"/>
              <a:t>，以一个非常经典的单词计数的例子来说一下如何实现的。这个例子非常简单，而</a:t>
            </a:r>
            <a:r>
              <a:rPr lang="en-US" altLang="zh-CN"/>
              <a:t>MR</a:t>
            </a:r>
            <a:r>
              <a:rPr lang="zh-CN" altLang="en-US"/>
              <a:t>的关键点在在于</a:t>
            </a:r>
            <a:r>
              <a:rPr lang="en-US" altLang="zh-CN"/>
              <a:t>shuffle</a:t>
            </a:r>
            <a:r>
              <a:rPr lang="zh-CN" altLang="en-US"/>
              <a:t>，这是</a:t>
            </a:r>
            <a:r>
              <a:rPr lang="en-US" altLang="zh-CN"/>
              <a:t>hadoop</a:t>
            </a:r>
            <a:r>
              <a:rPr lang="zh-CN" altLang="en-US"/>
              <a:t>性能优化、其他技术框架超越</a:t>
            </a:r>
            <a:r>
              <a:rPr lang="en-US" altLang="zh-CN"/>
              <a:t>mr</a:t>
            </a:r>
            <a:r>
              <a:rPr lang="zh-CN" altLang="en-US"/>
              <a:t>的关键。关于</a:t>
            </a:r>
            <a:r>
              <a:rPr lang="en-US" altLang="zh-CN"/>
              <a:t>shuffle</a:t>
            </a:r>
            <a:r>
              <a:rPr lang="zh-CN" altLang="en-US"/>
              <a:t>的发展也有一段历史，有时间再叙述吧。那么现在所采用的的</a:t>
            </a:r>
            <a:r>
              <a:rPr lang="en-US" altLang="zh-CN"/>
              <a:t>shuffle</a:t>
            </a:r>
            <a:r>
              <a:rPr lang="zh-CN" altLang="en-US"/>
              <a:t>都是基于</a:t>
            </a:r>
            <a:r>
              <a:rPr lang="en-US" altLang="zh-CN"/>
              <a:t>sort</a:t>
            </a:r>
            <a:r>
              <a:rPr lang="zh-CN" altLang="en-US"/>
              <a:t>的</a:t>
            </a:r>
            <a:r>
              <a:rPr lang="en-US" altLang="zh-CN"/>
              <a:t>shuffle</a:t>
            </a:r>
            <a:r>
              <a:rPr lang="zh-CN" altLang="en-US"/>
              <a:t>，简单说就是上述过程。</a:t>
            </a:r>
            <a:endParaRPr lang="zh-CN" altLang="en-US"/>
          </a:p>
          <a:p>
            <a:r>
              <a:rPr lang="zh-CN" altLang="en-US"/>
              <a:t>那么到现在为止我们已经把</a:t>
            </a:r>
            <a:r>
              <a:rPr lang="en-US" altLang="zh-CN"/>
              <a:t>hadoop</a:t>
            </a:r>
            <a:r>
              <a:rPr lang="zh-CN" altLang="en-US"/>
              <a:t>介绍完了，如果再上手实践一下，那么恭喜大家，都可以玩大数据了。</a:t>
            </a:r>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hadoop2</a:t>
            </a:r>
            <a:r>
              <a:rPr lang="zh-CN" altLang="en-US"/>
              <a:t>的出现解决了很多问题，我们现在用的版本是</a:t>
            </a:r>
            <a:r>
              <a:rPr lang="en-US" altLang="zh-CN"/>
              <a:t>hadoop2.6.4</a:t>
            </a:r>
            <a:r>
              <a:rPr lang="zh-CN" altLang="en-US"/>
              <a:t>，现在主流的版本就是</a:t>
            </a:r>
            <a:r>
              <a:rPr lang="en-US" altLang="zh-CN"/>
              <a:t>2.6</a:t>
            </a:r>
            <a:r>
              <a:rPr lang="zh-CN" altLang="en-US"/>
              <a:t>和</a:t>
            </a:r>
            <a:r>
              <a:rPr lang="en-US" altLang="zh-CN"/>
              <a:t>2.7</a:t>
            </a:r>
            <a:r>
              <a:rPr lang="zh-CN" altLang="en-US"/>
              <a:t>，基本大公司都是</a:t>
            </a:r>
            <a:r>
              <a:rPr lang="en-US" altLang="zh-CN"/>
              <a:t>2.7</a:t>
            </a:r>
            <a:endParaRPr lang="en-US" altLang="zh-CN"/>
          </a:p>
          <a:p>
            <a:r>
              <a:rPr lang="en-US" altLang="zh-CN"/>
              <a:t>HA</a:t>
            </a:r>
            <a:r>
              <a:rPr lang="zh-CN" altLang="en-US"/>
              <a:t>：高可用性的实现是通过</a:t>
            </a:r>
            <a:r>
              <a:rPr lang="en-US" altLang="zh-CN"/>
              <a:t>zk</a:t>
            </a:r>
            <a:r>
              <a:rPr lang="zh-CN" altLang="en-US"/>
              <a:t>（分布式协调管理系统，可以做统一命名空间、分布式锁、集群管理、</a:t>
            </a:r>
            <a:r>
              <a:rPr lang="en-US" altLang="zh-CN"/>
              <a:t>leader</a:t>
            </a:r>
            <a:r>
              <a:rPr lang="zh-CN" altLang="en-US"/>
              <a:t>选举等）</a:t>
            </a:r>
            <a:r>
              <a:rPr lang="en-US" altLang="zh-CN"/>
              <a:t>+journalnode+failovercontroler</a:t>
            </a:r>
            <a:r>
              <a:rPr lang="zh-CN" altLang="en-US"/>
              <a:t>来实现的。</a:t>
            </a:r>
            <a:endParaRPr lang="zh-CN" altLang="en-US"/>
          </a:p>
          <a:p>
            <a:r>
              <a:rPr lang="en-US" altLang="zh-CN"/>
              <a:t>Federation</a:t>
            </a:r>
            <a:r>
              <a:rPr lang="zh-CN" altLang="en-US"/>
              <a:t>：将不同的目录结构映射为不同的命名空间，共用所有的</a:t>
            </a:r>
            <a:r>
              <a:rPr lang="en-US" altLang="zh-CN"/>
              <a:t>datanode</a:t>
            </a:r>
            <a:endParaRPr lang="en-US" altLang="zh-CN"/>
          </a:p>
          <a:p>
            <a:endParaRPr lang="en-US" altLang="zh-CN"/>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spark</a:t>
            </a:r>
            <a:r>
              <a:rPr lang="zh-CN" altLang="en-US"/>
              <a:t>是</a:t>
            </a:r>
            <a:r>
              <a:rPr lang="en-US" altLang="zh-CN"/>
              <a:t>2010</a:t>
            </a:r>
            <a:r>
              <a:rPr lang="zh-CN" altLang="en-US"/>
              <a:t>年开源的，然后发展及其迅速，仿佛发现了新大陆，曾经看过一篇关于</a:t>
            </a:r>
            <a:r>
              <a:rPr lang="en-US" altLang="zh-CN"/>
              <a:t>spark</a:t>
            </a:r>
            <a:r>
              <a:rPr lang="zh-CN" altLang="en-US"/>
              <a:t>的发展，说</a:t>
            </a:r>
            <a:r>
              <a:rPr lang="en-US" altLang="zh-CN"/>
              <a:t>spark</a:t>
            </a:r>
            <a:r>
              <a:rPr lang="zh-CN" altLang="en-US"/>
              <a:t>的发展是一种猥琐发育，依托在</a:t>
            </a:r>
            <a:r>
              <a:rPr lang="en-US" altLang="zh-CN"/>
              <a:t>hadoop</a:t>
            </a:r>
            <a:r>
              <a:rPr lang="zh-CN" altLang="en-US"/>
              <a:t>下，然后时刻想干掉</a:t>
            </a:r>
            <a:r>
              <a:rPr lang="en-US" altLang="zh-CN"/>
              <a:t>hadoop</a:t>
            </a:r>
            <a:r>
              <a:rPr lang="zh-CN" altLang="en-US"/>
              <a:t>的想法。不过这些年了</a:t>
            </a:r>
            <a:r>
              <a:rPr lang="en-US" altLang="zh-CN"/>
              <a:t>hadoop</a:t>
            </a:r>
            <a:r>
              <a:rPr lang="zh-CN" altLang="en-US"/>
              <a:t>也在发展所以一直没有被干掉反而激起了</a:t>
            </a:r>
            <a:r>
              <a:rPr lang="en-US" altLang="zh-CN"/>
              <a:t>hadoop</a:t>
            </a:r>
            <a:r>
              <a:rPr lang="zh-CN" altLang="en-US"/>
              <a:t>的斗志。</a:t>
            </a:r>
            <a:endParaRPr lang="zh-CN" altLang="en-US"/>
          </a:p>
          <a:p>
            <a:r>
              <a:rPr lang="en-US" altLang="zh-CN"/>
              <a:t>spark</a:t>
            </a:r>
            <a:r>
              <a:rPr lang="zh-CN" altLang="en-US"/>
              <a:t>的关键模型就是</a:t>
            </a:r>
            <a:r>
              <a:rPr lang="en-US" altLang="zh-CN"/>
              <a:t>RDD</a:t>
            </a:r>
            <a:r>
              <a:rPr lang="zh-CN" altLang="en-US"/>
              <a:t>，分布式弹性数据集，所有的一切都是建立在</a:t>
            </a:r>
            <a:r>
              <a:rPr lang="en-US" altLang="zh-CN"/>
              <a:t>RDD</a:t>
            </a:r>
            <a:r>
              <a:rPr lang="zh-CN" altLang="en-US"/>
              <a:t>上。这也就决定了</a:t>
            </a:r>
            <a:r>
              <a:rPr lang="en-US" altLang="zh-CN"/>
              <a:t>spark</a:t>
            </a:r>
            <a:r>
              <a:rPr lang="zh-CN" altLang="en-US"/>
              <a:t>不能完全实现流处理。但是对于当时的情况下来看</a:t>
            </a:r>
            <a:r>
              <a:rPr lang="en-US" altLang="zh-CN"/>
              <a:t>spark</a:t>
            </a:r>
            <a:r>
              <a:rPr lang="zh-CN" altLang="en-US"/>
              <a:t>就是神一样的存在。</a:t>
            </a:r>
            <a:endParaRPr lang="zh-CN" altLang="en-US"/>
          </a:p>
          <a:p>
            <a:r>
              <a:rPr lang="en-US" altLang="zh-CN"/>
              <a:t>spark sql</a:t>
            </a:r>
            <a:r>
              <a:rPr lang="zh-CN" altLang="en-US"/>
              <a:t>，在</a:t>
            </a:r>
            <a:r>
              <a:rPr lang="en-US" altLang="zh-CN"/>
              <a:t>rdd</a:t>
            </a:r>
            <a:r>
              <a:rPr lang="zh-CN" altLang="en-US"/>
              <a:t>上不仅仅存储数据，还要存储</a:t>
            </a:r>
            <a:r>
              <a:rPr lang="en-US" altLang="zh-CN"/>
              <a:t>schema</a:t>
            </a:r>
            <a:r>
              <a:rPr lang="zh-CN" altLang="en-US"/>
              <a:t>，这样就可以把</a:t>
            </a:r>
            <a:r>
              <a:rPr lang="en-US" altLang="zh-CN"/>
              <a:t>rdd</a:t>
            </a:r>
            <a:r>
              <a:rPr lang="zh-CN" altLang="en-US"/>
              <a:t>看成是一张表，然后应用</a:t>
            </a:r>
            <a:r>
              <a:rPr lang="en-US" altLang="zh-CN"/>
              <a:t>sql</a:t>
            </a:r>
            <a:r>
              <a:rPr lang="zh-CN" altLang="en-US"/>
              <a:t>即可</a:t>
            </a:r>
            <a:endParaRPr lang="zh-CN" altLang="en-US"/>
          </a:p>
          <a:p>
            <a:r>
              <a:rPr lang="en-US" altLang="zh-CN"/>
              <a:t>spark streaming</a:t>
            </a:r>
            <a:r>
              <a:rPr lang="zh-CN" altLang="en-US"/>
              <a:t>：当时认为是超越</a:t>
            </a:r>
            <a:r>
              <a:rPr lang="en-US" altLang="zh-CN"/>
              <a:t>storm</a:t>
            </a:r>
            <a:r>
              <a:rPr lang="zh-CN" altLang="en-US"/>
              <a:t>流处理框架的，可笑的是后来</a:t>
            </a:r>
            <a:r>
              <a:rPr lang="en-US" altLang="zh-CN"/>
              <a:t>flink</a:t>
            </a:r>
            <a:r>
              <a:rPr lang="zh-CN" altLang="en-US"/>
              <a:t>出现之后大家就改口了，说</a:t>
            </a:r>
            <a:r>
              <a:rPr lang="en-US" altLang="zh-CN"/>
              <a:t>ss</a:t>
            </a:r>
            <a:r>
              <a:rPr lang="zh-CN" altLang="en-US"/>
              <a:t>根本不是流处理框架</a:t>
            </a:r>
            <a:endParaRPr lang="zh-CN" altLang="en-US"/>
          </a:p>
          <a:p>
            <a:r>
              <a:rPr lang="en-US" altLang="zh-CN"/>
              <a:t>mllib</a:t>
            </a:r>
            <a:r>
              <a:rPr lang="zh-CN" altLang="en-US"/>
              <a:t>和</a:t>
            </a:r>
            <a:r>
              <a:rPr lang="en-US" altLang="zh-CN"/>
              <a:t>graphX</a:t>
            </a:r>
            <a:r>
              <a:rPr lang="zh-CN" altLang="en-US"/>
              <a:t>是机器学习用的了。</a:t>
            </a:r>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6A9BE82D-BE47-49DE-8AA6-951A8F6B4152}"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B1022D3A-80DD-4654-A118-ED731BEB6F1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6A9BE82D-BE47-49DE-8AA6-951A8F6B4152}"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B1022D3A-80DD-4654-A118-ED731BEB6F1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6A9BE82D-BE47-49DE-8AA6-951A8F6B4152}"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B1022D3A-80DD-4654-A118-ED731BEB6F13}"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6A9BE82D-BE47-49DE-8AA6-951A8F6B4152}"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B1022D3A-80DD-4654-A118-ED731BEB6F13}"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6A9BE82D-BE47-49DE-8AA6-951A8F6B4152}"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B1022D3A-80DD-4654-A118-ED731BEB6F13}"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6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7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8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6A9BE82D-BE47-49DE-8AA6-951A8F6B4152}" type="datetimeFigureOut">
              <a:rPr lang="zh-CN" altLang="en-US" smtClean="0"/>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B1022D3A-80DD-4654-A118-ED731BEB6F13}"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9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0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1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2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3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4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5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6A9BE82D-BE47-49DE-8AA6-951A8F6B4152}" type="datetimeFigureOut">
              <a:rPr lang="zh-CN" altLang="en-US" smtClean="0"/>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B1022D3A-80DD-4654-A118-ED731BEB6F1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6A9BE82D-BE47-49DE-8AA6-951A8F6B4152}" type="datetimeFigureOut">
              <a:rPr lang="zh-CN" altLang="en-US" smtClean="0"/>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B1022D3A-80DD-4654-A118-ED731BEB6F1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6A9BE82D-BE47-49DE-8AA6-951A8F6B4152}" type="datetimeFigureOut">
              <a:rPr lang="zh-CN" altLang="en-US" smtClean="0"/>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B1022D3A-80DD-4654-A118-ED731BEB6F1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6A9BE82D-BE47-49DE-8AA6-951A8F6B4152}" type="datetimeFigureOut">
              <a:rPr lang="zh-CN" altLang="en-US" smtClean="0"/>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B1022D3A-80DD-4654-A118-ED731BEB6F1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6A9BE82D-BE47-49DE-8AA6-951A8F6B4152}" type="datetimeFigureOut">
              <a:rPr lang="zh-CN" altLang="en-US" smtClean="0"/>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B1022D3A-80DD-4654-A118-ED731BEB6F1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7" Type="http://schemas.openxmlformats.org/officeDocument/2006/relationships/theme" Target="../theme/theme1.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4.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4.xml"/><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5.xml"/><Relationship Id="rId2" Type="http://schemas.openxmlformats.org/officeDocument/2006/relationships/image" Target="../media/image12.png"/><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5.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5.xml"/><Relationship Id="rId2" Type="http://schemas.openxmlformats.org/officeDocument/2006/relationships/image" Target="../media/image15.png"/><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5.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6.xml"/><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4.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4.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14455"/>
        </a:solidFill>
        <a:effectLst/>
      </p:bgPr>
    </p:bg>
    <p:spTree>
      <p:nvGrpSpPr>
        <p:cNvPr id="1" name=""/>
        <p:cNvGrpSpPr/>
        <p:nvPr/>
      </p:nvGrpSpPr>
      <p:grpSpPr>
        <a:xfrm>
          <a:off x="0" y="0"/>
          <a:ext cx="0" cy="0"/>
          <a:chOff x="0" y="0"/>
          <a:chExt cx="0" cy="0"/>
        </a:xfrm>
      </p:grpSpPr>
      <p:sp>
        <p:nvSpPr>
          <p:cNvPr id="4" name="等腰三角形 3"/>
          <p:cNvSpPr/>
          <p:nvPr/>
        </p:nvSpPr>
        <p:spPr>
          <a:xfrm flipV="1">
            <a:off x="706285" y="-6407"/>
            <a:ext cx="4536504" cy="3919364"/>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a:off x="2341668" y="3907971"/>
            <a:ext cx="1265739" cy="1245401"/>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4176012" y="3416960"/>
            <a:ext cx="4788631" cy="414655"/>
          </a:xfrm>
          <a:prstGeom prst="rect">
            <a:avLst/>
          </a:prstGeom>
        </p:spPr>
        <p:txBody>
          <a:bodyPr wrap="square" lIns="68580" tIns="34290" rIns="68580" bIns="34290" anchor="ctr">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1500" dirty="0" smtClean="0">
                <a:solidFill>
                  <a:schemeClr val="bg1"/>
                </a:solidFill>
              </a:rPr>
              <a:t>汇报人：孙亮亮</a:t>
            </a:r>
            <a:r>
              <a:rPr lang="en-US" altLang="zh-CN" sz="1500" dirty="0" smtClean="0">
                <a:solidFill>
                  <a:schemeClr val="bg1"/>
                </a:solidFill>
              </a:rPr>
              <a:t>     </a:t>
            </a:r>
            <a:r>
              <a:rPr lang="zh-CN" altLang="en-US" sz="1500" dirty="0" smtClean="0">
                <a:solidFill>
                  <a:schemeClr val="bg1"/>
                </a:solidFill>
              </a:rPr>
              <a:t>时间：</a:t>
            </a:r>
            <a:r>
              <a:rPr lang="en-US" altLang="zh-CN" sz="1500" dirty="0" smtClean="0">
                <a:solidFill>
                  <a:schemeClr val="bg1"/>
                </a:solidFill>
              </a:rPr>
              <a:t>2019</a:t>
            </a:r>
            <a:r>
              <a:rPr lang="zh-CN" altLang="en-US" sz="1500" dirty="0" smtClean="0">
                <a:solidFill>
                  <a:schemeClr val="bg1"/>
                </a:solidFill>
              </a:rPr>
              <a:t>年</a:t>
            </a:r>
            <a:r>
              <a:rPr lang="en-US" altLang="zh-CN" sz="1500" dirty="0" smtClean="0">
                <a:solidFill>
                  <a:schemeClr val="bg1"/>
                </a:solidFill>
              </a:rPr>
              <a:t>06</a:t>
            </a:r>
            <a:r>
              <a:rPr lang="zh-CN" altLang="en-US" sz="1500" dirty="0" smtClean="0">
                <a:solidFill>
                  <a:schemeClr val="bg1"/>
                </a:solidFill>
              </a:rPr>
              <a:t>月</a:t>
            </a:r>
            <a:r>
              <a:rPr lang="en-US" altLang="zh-CN" sz="1500" dirty="0" smtClean="0">
                <a:solidFill>
                  <a:schemeClr val="bg1"/>
                </a:solidFill>
              </a:rPr>
              <a:t>20</a:t>
            </a:r>
            <a:r>
              <a:rPr lang="zh-CN" altLang="en-US" sz="1500" dirty="0" smtClean="0">
                <a:solidFill>
                  <a:schemeClr val="bg1"/>
                </a:solidFill>
              </a:rPr>
              <a:t>日</a:t>
            </a:r>
            <a:endParaRPr lang="zh-CN" altLang="en-US" sz="1500" dirty="0">
              <a:solidFill>
                <a:schemeClr val="bg1"/>
              </a:solidFill>
            </a:endParaRPr>
          </a:p>
        </p:txBody>
      </p:sp>
      <p:sp>
        <p:nvSpPr>
          <p:cNvPr id="22" name="TextBox 21"/>
          <p:cNvSpPr txBox="1"/>
          <p:nvPr/>
        </p:nvSpPr>
        <p:spPr>
          <a:xfrm>
            <a:off x="4139446" y="2290865"/>
            <a:ext cx="5328184" cy="1176020"/>
          </a:xfrm>
          <a:prstGeom prst="rect">
            <a:avLst/>
          </a:prstGeom>
        </p:spPr>
        <p:txBody>
          <a:bodyPr wrap="square" lIns="68580" tIns="34290" rIns="68580" bIns="34290" anchor="ctr">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4800" b="1" dirty="0" smtClean="0">
                <a:solidFill>
                  <a:schemeClr val="bg1"/>
                </a:solidFill>
              </a:rPr>
              <a:t>工作阶段汇报</a:t>
            </a:r>
            <a:endParaRPr lang="en-US" altLang="zh-CN" sz="4800" b="1" dirty="0" smtClean="0">
              <a:solidFill>
                <a:schemeClr val="bg1"/>
              </a:solidFill>
            </a:endParaRPr>
          </a:p>
        </p:txBody>
      </p:sp>
      <p:sp>
        <p:nvSpPr>
          <p:cNvPr id="5" name="TextBox 4"/>
          <p:cNvSpPr txBox="1"/>
          <p:nvPr/>
        </p:nvSpPr>
        <p:spPr>
          <a:xfrm>
            <a:off x="1824990" y="771525"/>
            <a:ext cx="2581910" cy="1322070"/>
          </a:xfrm>
          <a:prstGeom prst="rect">
            <a:avLst/>
          </a:prstGeom>
          <a:noFill/>
        </p:spPr>
        <p:txBody>
          <a:bodyPr wrap="square" rtlCol="0">
            <a:spAutoFit/>
          </a:bodyPr>
          <a:lstStyle/>
          <a:p>
            <a:r>
              <a:rPr lang="zh-CN" altLang="en-US" sz="8000" b="1" dirty="0">
                <a:solidFill>
                  <a:schemeClr val="bg1"/>
                </a:solidFill>
                <a:latin typeface="Arial" panose="020B0604020202020204" pitchFamily="34" charset="0"/>
                <a:cs typeface="Arial" panose="020B0604020202020204" pitchFamily="34" charset="0"/>
              </a:rPr>
              <a:t>在线</a:t>
            </a:r>
            <a:endParaRPr lang="zh-CN" altLang="en-US" sz="8000" b="1" dirty="0">
              <a:solidFill>
                <a:schemeClr val="bg1"/>
              </a:solidFill>
              <a:latin typeface="Arial" panose="020B0604020202020204" pitchFamily="34" charset="0"/>
              <a:cs typeface="Arial" panose="020B0604020202020204" pitchFamily="34" charset="0"/>
            </a:endParaRPr>
          </a:p>
        </p:txBody>
      </p:sp>
    </p:spTree>
    <p:custDataLst>
      <p:tags r:id="rId1"/>
    </p:custDataLst>
  </p:cSld>
  <p:clrMapOvr>
    <a:masterClrMapping/>
  </p:clrMapOvr>
  <p:transition spd="slow" advTm="1123">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250" fill="hold"/>
                                        <p:tgtEl>
                                          <p:spTgt spid="19"/>
                                        </p:tgtEl>
                                        <p:attrNameLst>
                                          <p:attrName>ppt_x</p:attrName>
                                        </p:attrNameLst>
                                      </p:cBhvr>
                                      <p:tavLst>
                                        <p:tav tm="0">
                                          <p:val>
                                            <p:strVal val="#ppt_x"/>
                                          </p:val>
                                        </p:tav>
                                        <p:tav tm="100000">
                                          <p:val>
                                            <p:strVal val="#ppt_x"/>
                                          </p:val>
                                        </p:tav>
                                      </p:tavLst>
                                    </p:anim>
                                    <p:anim calcmode="lin" valueType="num">
                                      <p:cBhvr additive="base">
                                        <p:cTn id="12" dur="250" fill="hold"/>
                                        <p:tgtEl>
                                          <p:spTgt spid="19"/>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6" presetClass="emph" presetSubtype="0" fill="hold" grpId="1" nodeType="afterEffect">
                                  <p:stCondLst>
                                    <p:cond delay="0"/>
                                  </p:stCondLst>
                                  <p:childTnLst>
                                    <p:animEffect transition="out" filter="fade">
                                      <p:cBhvr>
                                        <p:cTn id="15" dur="500" tmFilter="0, 0; .2, .5; .8, .5; 1, 0"/>
                                        <p:tgtEl>
                                          <p:spTgt spid="19"/>
                                        </p:tgtEl>
                                      </p:cBhvr>
                                    </p:animEffect>
                                    <p:animScale>
                                      <p:cBhvr>
                                        <p:cTn id="16" dur="250" autoRev="1" fill="hold"/>
                                        <p:tgtEl>
                                          <p:spTgt spid="19"/>
                                        </p:tgtEl>
                                      </p:cBhvr>
                                      <p:by x="105000" y="105000"/>
                                    </p:animScale>
                                  </p:childTnLst>
                                </p:cTn>
                              </p:par>
                            </p:childTnLst>
                          </p:cTn>
                        </p:par>
                        <p:par>
                          <p:cTn id="17" fill="hold">
                            <p:stCondLst>
                              <p:cond delay="1500"/>
                            </p:stCondLst>
                            <p:childTnLst>
                              <p:par>
                                <p:cTn id="18" presetID="26" presetClass="emph" presetSubtype="0" fill="hold" grpId="2" nodeType="afterEffect">
                                  <p:stCondLst>
                                    <p:cond delay="0"/>
                                  </p:stCondLst>
                                  <p:childTnLst>
                                    <p:animEffect transition="out" filter="fade">
                                      <p:cBhvr>
                                        <p:cTn id="19" dur="500" tmFilter="0, 0; .2, .5; .8, .5; 1, 0"/>
                                        <p:tgtEl>
                                          <p:spTgt spid="19"/>
                                        </p:tgtEl>
                                      </p:cBhvr>
                                    </p:animEffect>
                                    <p:animScale>
                                      <p:cBhvr>
                                        <p:cTn id="20" dur="250" autoRev="1" fill="hold"/>
                                        <p:tgtEl>
                                          <p:spTgt spid="19"/>
                                        </p:tgtEl>
                                      </p:cBhvr>
                                      <p:by x="105000" y="105000"/>
                                    </p:animScale>
                                  </p:childTnLst>
                                </p:cTn>
                              </p:par>
                            </p:childTnLst>
                          </p:cTn>
                        </p:par>
                        <p:par>
                          <p:cTn id="21" fill="hold">
                            <p:stCondLst>
                              <p:cond delay="2000"/>
                            </p:stCondLst>
                            <p:childTnLst>
                              <p:par>
                                <p:cTn id="22" presetID="23" presetClass="entr" presetSubtype="36" fill="hold" grpId="0" nodeType="afterEffect">
                                  <p:stCondLst>
                                    <p:cond delay="0"/>
                                  </p:stCondLst>
                                  <p:iterate type="lt">
                                    <p:tmPct val="13000"/>
                                  </p:iterate>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strVal val="(6*min(max(#ppt_w*#ppt_h,.3),1)-7.4)/-.7*#ppt_w"/>
                                          </p:val>
                                        </p:tav>
                                        <p:tav tm="100000">
                                          <p:val>
                                            <p:strVal val="#ppt_w"/>
                                          </p:val>
                                        </p:tav>
                                      </p:tavLst>
                                    </p:anim>
                                    <p:anim calcmode="lin" valueType="num">
                                      <p:cBhvr>
                                        <p:cTn id="25" dur="500" fill="hold"/>
                                        <p:tgtEl>
                                          <p:spTgt spid="5"/>
                                        </p:tgtEl>
                                        <p:attrNameLst>
                                          <p:attrName>ppt_h</p:attrName>
                                        </p:attrNameLst>
                                      </p:cBhvr>
                                      <p:tavLst>
                                        <p:tav tm="0">
                                          <p:val>
                                            <p:strVal val="(6*min(max(#ppt_w*#ppt_h,.3),1)-7.4)/-.7*#ppt_h"/>
                                          </p:val>
                                        </p:tav>
                                        <p:tav tm="100000">
                                          <p:val>
                                            <p:strVal val="#ppt_h"/>
                                          </p:val>
                                        </p:tav>
                                      </p:tavLst>
                                    </p:anim>
                                    <p:anim calcmode="lin" valueType="num">
                                      <p:cBhvr>
                                        <p:cTn id="26" dur="500" fill="hold"/>
                                        <p:tgtEl>
                                          <p:spTgt spid="5"/>
                                        </p:tgtEl>
                                        <p:attrNameLst>
                                          <p:attrName>ppt_x</p:attrName>
                                        </p:attrNameLst>
                                      </p:cBhvr>
                                      <p:tavLst>
                                        <p:tav tm="0">
                                          <p:val>
                                            <p:fltVal val="0.5"/>
                                          </p:val>
                                        </p:tav>
                                        <p:tav tm="100000">
                                          <p:val>
                                            <p:strVal val="#ppt_x"/>
                                          </p:val>
                                        </p:tav>
                                      </p:tavLst>
                                    </p:anim>
                                    <p:anim calcmode="lin" valueType="num">
                                      <p:cBhvr>
                                        <p:cTn id="27" dur="500" fill="hold"/>
                                        <p:tgtEl>
                                          <p:spTgt spid="5"/>
                                        </p:tgtEl>
                                        <p:attrNameLst>
                                          <p:attrName>ppt_y</p:attrName>
                                        </p:attrNameLst>
                                      </p:cBhvr>
                                      <p:tavLst>
                                        <p:tav tm="0">
                                          <p:val>
                                            <p:strVal val="1+(6*min(max(#ppt_w*#ppt_h,.3),1)-7.4)/-.7*#ppt_h/2"/>
                                          </p:val>
                                        </p:tav>
                                        <p:tav tm="100000">
                                          <p:val>
                                            <p:strVal val="#ppt_y"/>
                                          </p:val>
                                        </p:tav>
                                      </p:tavLst>
                                    </p:anim>
                                  </p:childTnLst>
                                </p:cTn>
                              </p:par>
                            </p:childTnLst>
                          </p:cTn>
                        </p:par>
                        <p:par>
                          <p:cTn id="28" fill="hold">
                            <p:stCondLst>
                              <p:cond delay="2315"/>
                            </p:stCondLst>
                            <p:childTnLst>
                              <p:par>
                                <p:cTn id="29" presetID="17" presetClass="entr" presetSubtype="1" fill="hold" grpId="0" nodeType="afterEffect">
                                  <p:stCondLst>
                                    <p:cond delay="0"/>
                                  </p:stCondLst>
                                  <p:iterate type="lt">
                                    <p:tmPct val="40000"/>
                                  </p:iterate>
                                  <p:childTnLst>
                                    <p:set>
                                      <p:cBhvr>
                                        <p:cTn id="30" dur="1" fill="hold">
                                          <p:stCondLst>
                                            <p:cond delay="0"/>
                                          </p:stCondLst>
                                        </p:cTn>
                                        <p:tgtEl>
                                          <p:spTgt spid="22"/>
                                        </p:tgtEl>
                                        <p:attrNameLst>
                                          <p:attrName>style.visibility</p:attrName>
                                        </p:attrNameLst>
                                      </p:cBhvr>
                                      <p:to>
                                        <p:strVal val="visible"/>
                                      </p:to>
                                    </p:set>
                                    <p:anim calcmode="lin" valueType="num">
                                      <p:cBhvr>
                                        <p:cTn id="31" dur="250" fill="hold"/>
                                        <p:tgtEl>
                                          <p:spTgt spid="22"/>
                                        </p:tgtEl>
                                        <p:attrNameLst>
                                          <p:attrName>ppt_x</p:attrName>
                                        </p:attrNameLst>
                                      </p:cBhvr>
                                      <p:tavLst>
                                        <p:tav tm="0">
                                          <p:val>
                                            <p:strVal val="#ppt_x"/>
                                          </p:val>
                                        </p:tav>
                                        <p:tav tm="100000">
                                          <p:val>
                                            <p:strVal val="#ppt_x"/>
                                          </p:val>
                                        </p:tav>
                                      </p:tavLst>
                                    </p:anim>
                                    <p:anim calcmode="lin" valueType="num">
                                      <p:cBhvr>
                                        <p:cTn id="32" dur="250" fill="hold"/>
                                        <p:tgtEl>
                                          <p:spTgt spid="22"/>
                                        </p:tgtEl>
                                        <p:attrNameLst>
                                          <p:attrName>ppt_y</p:attrName>
                                        </p:attrNameLst>
                                      </p:cBhvr>
                                      <p:tavLst>
                                        <p:tav tm="0">
                                          <p:val>
                                            <p:strVal val="#ppt_y-#ppt_h/2"/>
                                          </p:val>
                                        </p:tav>
                                        <p:tav tm="100000">
                                          <p:val>
                                            <p:strVal val="#ppt_y"/>
                                          </p:val>
                                        </p:tav>
                                      </p:tavLst>
                                    </p:anim>
                                    <p:anim calcmode="lin" valueType="num">
                                      <p:cBhvr>
                                        <p:cTn id="33" dur="250" fill="hold"/>
                                        <p:tgtEl>
                                          <p:spTgt spid="22"/>
                                        </p:tgtEl>
                                        <p:attrNameLst>
                                          <p:attrName>ppt_w</p:attrName>
                                        </p:attrNameLst>
                                      </p:cBhvr>
                                      <p:tavLst>
                                        <p:tav tm="0">
                                          <p:val>
                                            <p:strVal val="#ppt_w"/>
                                          </p:val>
                                        </p:tav>
                                        <p:tav tm="100000">
                                          <p:val>
                                            <p:strVal val="#ppt_w"/>
                                          </p:val>
                                        </p:tav>
                                      </p:tavLst>
                                    </p:anim>
                                    <p:anim calcmode="lin" valueType="num">
                                      <p:cBhvr>
                                        <p:cTn id="34" dur="250" fill="hold"/>
                                        <p:tgtEl>
                                          <p:spTgt spid="22"/>
                                        </p:tgtEl>
                                        <p:attrNameLst>
                                          <p:attrName>ppt_h</p:attrName>
                                        </p:attrNameLst>
                                      </p:cBhvr>
                                      <p:tavLst>
                                        <p:tav tm="0">
                                          <p:val>
                                            <p:fltVal val="0"/>
                                          </p:val>
                                        </p:tav>
                                        <p:tav tm="100000">
                                          <p:val>
                                            <p:strVal val="#ppt_h"/>
                                          </p:val>
                                        </p:tav>
                                      </p:tavLst>
                                    </p:anim>
                                  </p:childTnLst>
                                </p:cTn>
                              </p:par>
                            </p:childTnLst>
                          </p:cTn>
                        </p:par>
                        <p:par>
                          <p:cTn id="35" fill="hold">
                            <p:stCondLst>
                              <p:cond delay="3065"/>
                            </p:stCondLst>
                            <p:childTnLst>
                              <p:par>
                                <p:cTn id="36" presetID="22" presetClass="entr" presetSubtype="8" fill="hold" grpId="0" nodeType="after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left)">
                                      <p:cBhvr>
                                        <p:cTn id="3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9" grpId="0" animBg="1"/>
      <p:bldP spid="19" grpId="1" animBg="1"/>
      <p:bldP spid="19" grpId="2" animBg="1"/>
      <p:bldP spid="20" grpId="0"/>
      <p:bldP spid="22"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69151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dirty="0">
                <a:solidFill>
                  <a:prstClr val="black"/>
                </a:solidFill>
                <a:latin typeface="微软雅黑" panose="020B0503020204020204" pitchFamily="34" charset="-122"/>
                <a:ea typeface="微软雅黑" panose="020B0503020204020204" pitchFamily="34" charset="-122"/>
              </a:rPr>
              <a:t>Flink</a:t>
            </a:r>
            <a:endParaRPr lang="en-US"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4" name="TextBox 53"/>
          <p:cNvSpPr txBox="1"/>
          <p:nvPr/>
        </p:nvSpPr>
        <p:spPr>
          <a:xfrm>
            <a:off x="539750" y="567055"/>
            <a:ext cx="7799070" cy="521970"/>
          </a:xfrm>
          <a:prstGeom prst="rect">
            <a:avLst/>
          </a:prstGeom>
          <a:noFill/>
        </p:spPr>
        <p:txBody>
          <a:bodyPr wrap="square" rtlCol="0">
            <a:spAutoFit/>
          </a:bodyPr>
          <a:p>
            <a:pPr indent="0">
              <a:buFont typeface="Wingdings" panose="05000000000000000000" charset="0"/>
              <a:buNone/>
            </a:pPr>
            <a:r>
              <a:rPr lang="en-US" altLang="zh-CN" sz="1400" dirty="0"/>
              <a:t>Apache Flink</a:t>
            </a:r>
            <a:r>
              <a:rPr lang="zh-CN" sz="1400" dirty="0"/>
              <a:t>是一个框架和分布式处理引擎，用于对无界和有界数据流进行状态计算。后起新秀，一些公司已逐步应用甚至想要取代</a:t>
            </a:r>
            <a:r>
              <a:rPr lang="en-US" altLang="zh-CN" sz="1400" dirty="0"/>
              <a:t>spark</a:t>
            </a:r>
            <a:r>
              <a:rPr lang="zh-CN" sz="1400" dirty="0"/>
              <a:t>。</a:t>
            </a:r>
            <a:endParaRPr lang="zh-CN" altLang="en-US" sz="1400" dirty="0"/>
          </a:p>
        </p:txBody>
      </p:sp>
      <p:graphicFrame>
        <p:nvGraphicFramePr>
          <p:cNvPr id="4" name="表格 3"/>
          <p:cNvGraphicFramePr/>
          <p:nvPr/>
        </p:nvGraphicFramePr>
        <p:xfrm>
          <a:off x="539750" y="1089025"/>
          <a:ext cx="7493000" cy="3048000"/>
        </p:xfrm>
        <a:graphic>
          <a:graphicData uri="http://schemas.openxmlformats.org/drawingml/2006/table">
            <a:tbl>
              <a:tblPr firstRow="1" bandRow="1">
                <a:tableStyleId>{5C22544A-7EE6-4342-B048-85BDC9FD1C3A}</a:tableStyleId>
              </a:tblPr>
              <a:tblGrid>
                <a:gridCol w="1430655"/>
                <a:gridCol w="2835275"/>
                <a:gridCol w="3227070"/>
              </a:tblGrid>
              <a:tr h="381000">
                <a:tc>
                  <a:txBody>
                    <a:bodyPr/>
                    <a:p>
                      <a:pPr>
                        <a:buNone/>
                      </a:pP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en-US" altLang="zh-CN" sz="1400">
                          <a:latin typeface="微软雅黑" panose="020B0503020204020204" pitchFamily="34" charset="-122"/>
                          <a:ea typeface="微软雅黑" panose="020B0503020204020204" pitchFamily="34" charset="-122"/>
                        </a:rPr>
                        <a:t>spark streaming</a:t>
                      </a:r>
                      <a:endParaRPr lang="en-US" altLang="zh-CN" sz="1400">
                        <a:latin typeface="微软雅黑" panose="020B0503020204020204" pitchFamily="34" charset="-122"/>
                        <a:ea typeface="微软雅黑" panose="020B0503020204020204" pitchFamily="34" charset="-122"/>
                      </a:endParaRPr>
                    </a:p>
                  </a:txBody>
                  <a:tcPr/>
                </a:tc>
                <a:tc>
                  <a:txBody>
                    <a:bodyPr/>
                    <a:p>
                      <a:pPr>
                        <a:buNone/>
                      </a:pPr>
                      <a:r>
                        <a:rPr lang="en-US" altLang="zh-CN" sz="1400">
                          <a:latin typeface="微软雅黑" panose="020B0503020204020204" pitchFamily="34" charset="-122"/>
                          <a:ea typeface="微软雅黑" panose="020B0503020204020204" pitchFamily="34" charset="-122"/>
                        </a:rPr>
                        <a:t>flink streaming</a:t>
                      </a:r>
                      <a:endParaRPr lang="en-US" altLang="zh-CN" sz="1400">
                        <a:latin typeface="微软雅黑" panose="020B0503020204020204" pitchFamily="34" charset="-122"/>
                        <a:ea typeface="微软雅黑" panose="020B0503020204020204" pitchFamily="34" charset="-122"/>
                      </a:endParaRPr>
                    </a:p>
                  </a:txBody>
                  <a:tcPr/>
                </a:tc>
              </a:tr>
              <a:tr h="381000">
                <a:tc>
                  <a:txBody>
                    <a:bodyPr/>
                    <a:p>
                      <a:pPr>
                        <a:buNone/>
                      </a:pPr>
                      <a:r>
                        <a:rPr lang="zh-CN" altLang="en-US" sz="1400">
                          <a:latin typeface="微软雅黑" panose="020B0503020204020204" pitchFamily="34" charset="-122"/>
                          <a:ea typeface="微软雅黑" panose="020B0503020204020204" pitchFamily="34" charset="-122"/>
                        </a:rPr>
                        <a:t>计算模型</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微批，处理完在进行下一</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stage</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endParaRPr>
                    </a:p>
                  </a:txBody>
                  <a:tcPr/>
                </a:tc>
                <a:tc>
                  <a:txBody>
                    <a:bodyPr/>
                    <a:p>
                      <a:pPr>
                        <a:buNone/>
                      </a:pPr>
                      <a:r>
                        <a:rPr lang="zh-CN" altLang="en-US" sz="1200">
                          <a:latin typeface="微软雅黑" panose="020B0503020204020204" pitchFamily="34" charset="-122"/>
                          <a:ea typeface="微软雅黑" panose="020B0503020204020204" pitchFamily="34" charset="-122"/>
                        </a:rPr>
                        <a:t>流，基于事件驱动</a:t>
                      </a:r>
                      <a:endParaRPr lang="zh-CN" altLang="en-US" sz="1200">
                        <a:latin typeface="微软雅黑" panose="020B0503020204020204" pitchFamily="34" charset="-122"/>
                        <a:ea typeface="微软雅黑" panose="020B0503020204020204" pitchFamily="34" charset="-122"/>
                      </a:endParaRPr>
                    </a:p>
                  </a:txBody>
                  <a:tcPr/>
                </a:tc>
              </a:tr>
              <a:tr h="381000">
                <a:tc>
                  <a:txBody>
                    <a:bodyPr/>
                    <a:p>
                      <a:pPr>
                        <a:buNone/>
                      </a:pPr>
                      <a:r>
                        <a:rPr lang="zh-CN" altLang="en-US" sz="1400">
                          <a:latin typeface="微软雅黑" panose="020B0503020204020204" pitchFamily="34" charset="-122"/>
                          <a:ea typeface="微软雅黑" panose="020B0503020204020204" pitchFamily="34" charset="-122"/>
                        </a:rPr>
                        <a:t>编程模型</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底层</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RDD</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，封装为dataframe和dataset，发展趋势就是要sql统一</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txBody>
                  <a:tcPr/>
                </a:tc>
                <a:tc>
                  <a:txBody>
                    <a:bodyPr/>
                    <a:p>
                      <a:pPr>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datastream和dataset，table+sql</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txBody>
                  <a:tcPr/>
                </a:tc>
              </a:tr>
              <a:tr h="381000">
                <a:tc>
                  <a:txBody>
                    <a:bodyPr/>
                    <a:p>
                      <a:pPr>
                        <a:buNone/>
                      </a:pPr>
                      <a:r>
                        <a:rPr lang="zh-CN" altLang="en-US" sz="1400">
                          <a:latin typeface="微软雅黑" panose="020B0503020204020204" pitchFamily="34" charset="-122"/>
                          <a:ea typeface="微软雅黑" panose="020B0503020204020204" pitchFamily="34" charset="-122"/>
                        </a:rPr>
                        <a:t>时间机制</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ss支持processingtime，sss支持processingtime和eventtime</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txBody>
                  <a:tcPr/>
                </a:tc>
                <a:tc>
                  <a:txBody>
                    <a:bodyPr/>
                    <a:p>
                      <a:pPr>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flink支持eventtime，processingtime，ingestiontime</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txBody>
                  <a:tcPr/>
                </a:tc>
              </a:tr>
              <a:tr h="381000">
                <a:tc>
                  <a:txBody>
                    <a:bodyPr/>
                    <a:p>
                      <a:pPr>
                        <a:buNone/>
                      </a:pPr>
                      <a:r>
                        <a:rPr lang="zh-CN" altLang="en-US" sz="1400">
                          <a:latin typeface="微软雅黑" panose="020B0503020204020204" pitchFamily="34" charset="-122"/>
                          <a:ea typeface="微软雅黑" panose="020B0503020204020204" pitchFamily="34" charset="-122"/>
                        </a:rPr>
                        <a:t>语义保证</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zh-CN" altLang="en-US" sz="1200">
                          <a:latin typeface="微软雅黑" panose="020B0503020204020204" pitchFamily="34" charset="-122"/>
                          <a:ea typeface="微软雅黑" panose="020B0503020204020204" pitchFamily="34" charset="-122"/>
                        </a:rPr>
                        <a:t>exactly once at least once</a:t>
                      </a:r>
                      <a:endParaRPr lang="zh-CN" altLang="en-US" sz="1200">
                        <a:latin typeface="微软雅黑" panose="020B0503020204020204" pitchFamily="34" charset="-122"/>
                        <a:ea typeface="微软雅黑" panose="020B0503020204020204" pitchFamily="34" charset="-122"/>
                      </a:endParaRPr>
                    </a:p>
                  </a:txBody>
                  <a:tcPr/>
                </a:tc>
                <a:tc>
                  <a:txBody>
                    <a:bodyPr/>
                    <a:p>
                      <a:pPr>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exactly once可选</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txBody>
                  <a:tcPr/>
                </a:tc>
              </a:tr>
              <a:tr h="381000">
                <a:tc>
                  <a:txBody>
                    <a:bodyPr/>
                    <a:p>
                      <a:pPr>
                        <a:buNone/>
                      </a:pPr>
                      <a:r>
                        <a:rPr lang="zh-CN" altLang="en-US" sz="1400">
                          <a:latin typeface="微软雅黑" panose="020B0503020204020204" pitchFamily="34" charset="-122"/>
                          <a:ea typeface="微软雅黑" panose="020B0503020204020204" pitchFamily="34" charset="-122"/>
                        </a:rPr>
                        <a:t>背压机制</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en-US" altLang="zh-CN" sz="1200">
                          <a:latin typeface="微软雅黑" panose="020B0503020204020204" pitchFamily="34" charset="-122"/>
                          <a:ea typeface="微软雅黑" panose="020B0503020204020204" pitchFamily="34" charset="-122"/>
                          <a:cs typeface="微软雅黑" panose="020B0503020204020204" pitchFamily="34" charset="-122"/>
                        </a:rPr>
                        <a:t>1.5</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之后如果流量达到阈值就限流，流量是根据计算调度时间、处理时间、结束时间、消息条数计算</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txBody>
                  <a:tcPr/>
                </a:tc>
                <a:tc>
                  <a:txBody>
                    <a:bodyPr/>
                    <a:p>
                      <a:pPr>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 jobmanager 针对每一个 task 每 50ms 触发 100 次 Thread</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getStackTrace() 调用，求阻塞的占比</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txBody>
                  <a:tcPr/>
                </a:tc>
              </a:tr>
              <a:tr h="381000">
                <a:tc>
                  <a:txBody>
                    <a:bodyPr/>
                    <a:p>
                      <a:pPr>
                        <a:buNone/>
                      </a:pPr>
                      <a:r>
                        <a:rPr lang="zh-CN" altLang="en-US" sz="1400">
                          <a:latin typeface="微软雅黑" panose="020B0503020204020204" pitchFamily="34" charset="-122"/>
                          <a:ea typeface="微软雅黑" panose="020B0503020204020204" pitchFamily="34" charset="-122"/>
                        </a:rPr>
                        <a:t>检查点机制</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使用metadata+data checkpoint来达到exactly once语义，重量级</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，当然也可以自己写事务来实现exactly once。如果修改程序将无法从checkpoint中恢复，所以推荐自己实现事务提交达到exactlyonce。</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txBody>
                  <a:tcPr/>
                </a:tc>
                <a:tc>
                  <a:txBody>
                    <a:bodyPr/>
                    <a:p>
                      <a:pPr>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开启事务，开始checkpoint，打入一个barrier，流程operation的时候写入将barrier汇报给jobmanager同时会记录算子和系统的state到statebackend中，当barrier流动到最后sink之后，通知checkpoint完成，提交事务。</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程序改动可以从ckeckpoint恢复。</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txBody>
                  <a:tcPr/>
                </a:tc>
              </a:tr>
            </a:tbl>
          </a:graphicData>
        </a:graphic>
      </p:graphicFrame>
    </p:spTree>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350" fill="hold"/>
                                        <p:tgtEl>
                                          <p:spTgt spid="30"/>
                                        </p:tgtEl>
                                        <p:attrNameLst>
                                          <p:attrName>ppt_w</p:attrName>
                                        </p:attrNameLst>
                                      </p:cBhvr>
                                      <p:tavLst>
                                        <p:tav tm="0">
                                          <p:val>
                                            <p:fltVal val="0"/>
                                          </p:val>
                                        </p:tav>
                                        <p:tav tm="100000">
                                          <p:val>
                                            <p:strVal val="#ppt_w"/>
                                          </p:val>
                                        </p:tav>
                                      </p:tavLst>
                                    </p:anim>
                                    <p:anim calcmode="lin" valueType="num">
                                      <p:cBhvr>
                                        <p:cTn id="8" dur="350" fill="hold"/>
                                        <p:tgtEl>
                                          <p:spTgt spid="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4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9"/>
                                        </p:tgtEl>
                                        <p:attrNameLst>
                                          <p:attrName>ppt_y</p:attrName>
                                        </p:attrNameLst>
                                      </p:cBhvr>
                                      <p:tavLst>
                                        <p:tav tm="0">
                                          <p:val>
                                            <p:strVal val="#ppt_y"/>
                                          </p:val>
                                        </p:tav>
                                        <p:tav tm="100000">
                                          <p:val>
                                            <p:strVal val="#ppt_y"/>
                                          </p:val>
                                        </p:tav>
                                      </p:tavLst>
                                    </p:anim>
                                    <p:anim calcmode="lin" valueType="num">
                                      <p:cBhvr>
                                        <p:cTn id="14" dur="4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blinds(horizontal)">
                                      <p:cBhvr>
                                        <p:cTn id="21" dur="500"/>
                                        <p:tgtEl>
                                          <p:spTgt spid="7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linds(horizontal)">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350498"/>
            <a:ext cx="3228536" cy="118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 name="文本框 2"/>
          <p:cNvSpPr txBox="1"/>
          <p:nvPr/>
        </p:nvSpPr>
        <p:spPr>
          <a:xfrm>
            <a:off x="1352697" y="1663625"/>
            <a:ext cx="1661160" cy="530225"/>
          </a:xfrm>
          <a:prstGeom prst="rect">
            <a:avLst/>
          </a:prstGeom>
          <a:noFill/>
        </p:spPr>
        <p:txBody>
          <a:bodyPr wrap="none" lIns="68580" tIns="34290" rIns="68580" bIns="34290" rtlCol="0">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第二部分</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5" name="TextBox 23"/>
          <p:cNvSpPr txBox="1"/>
          <p:nvPr/>
        </p:nvSpPr>
        <p:spPr>
          <a:xfrm>
            <a:off x="3773158" y="1826932"/>
            <a:ext cx="1062990" cy="283845"/>
          </a:xfrm>
          <a:prstGeom prst="rect">
            <a:avLst/>
          </a:prstGeom>
          <a:noFill/>
        </p:spPr>
        <p:txBody>
          <a:bodyPr wrap="none" lIns="68580" tIns="34290" rIns="68580" bIns="34290" rtlCol="0">
            <a:spAutoFit/>
          </a:bodyPr>
          <a:lstStyle/>
          <a:p>
            <a:pPr marL="214630" indent="-214630">
              <a:buFont typeface="Wingdings" panose="05000000000000000000" pitchFamily="2" charset="2"/>
              <a:buChar char="p"/>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平台架构</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3773170" y="1247140"/>
            <a:ext cx="4474210" cy="530225"/>
            <a:chOff x="3773160" y="1247148"/>
            <a:chExt cx="3606681" cy="530225"/>
          </a:xfrm>
        </p:grpSpPr>
        <p:sp>
          <p:nvSpPr>
            <p:cNvPr id="4" name="TextBox 4"/>
            <p:cNvSpPr txBox="1"/>
            <p:nvPr/>
          </p:nvSpPr>
          <p:spPr>
            <a:xfrm>
              <a:off x="3773160" y="1247148"/>
              <a:ext cx="2872740" cy="530225"/>
            </a:xfrm>
            <a:prstGeom prst="rect">
              <a:avLst/>
            </a:prstGeom>
            <a:noFill/>
          </p:spPr>
          <p:txBody>
            <a:bodyPr wrap="square" lIns="68580" tIns="34290" rIns="68580" bIns="34290" rtlCol="0">
              <a:spAutoFit/>
            </a:bodyPr>
            <a:lstStyle/>
            <a:p>
              <a:r>
                <a:rPr lang="en-US" altLang="zh-CN" sz="3000" b="1" dirty="0">
                  <a:solidFill>
                    <a:srgbClr val="0E90BE"/>
                  </a:solidFill>
                  <a:latin typeface="Impact" panose="020B0806030902050204" pitchFamily="34" charset="0"/>
                </a:rPr>
                <a:t>Status Overview</a:t>
              </a:r>
              <a:endParaRPr lang="en-US" altLang="zh-CN" sz="3000" b="1" dirty="0">
                <a:solidFill>
                  <a:srgbClr val="0E90BE"/>
                </a:solidFill>
                <a:latin typeface="Impact" panose="020B0806030902050204" pitchFamily="34" charset="0"/>
              </a:endParaRPr>
            </a:p>
          </p:txBody>
        </p:sp>
        <p:sp>
          <p:nvSpPr>
            <p:cNvPr id="9" name="文本框 8"/>
            <p:cNvSpPr txBox="1"/>
            <p:nvPr/>
          </p:nvSpPr>
          <p:spPr>
            <a:xfrm>
              <a:off x="6023481" y="1293314"/>
              <a:ext cx="1356360" cy="437515"/>
            </a:xfrm>
            <a:prstGeom prst="rect">
              <a:avLst/>
            </a:prstGeom>
            <a:noFill/>
          </p:spPr>
          <p:txBody>
            <a:bodyPr wrap="square" lIns="68580" tIns="34290" rIns="68580" bIns="34290" rtlCol="0">
              <a:spAutoFit/>
            </a:bodyPr>
            <a:lstStyle/>
            <a:p>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现状概述</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3825914" y="2707250"/>
            <a:ext cx="5319000" cy="20046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1" name="矩形 10"/>
          <p:cNvSpPr/>
          <p:nvPr/>
        </p:nvSpPr>
        <p:spPr>
          <a:xfrm>
            <a:off x="3302392" y="1350498"/>
            <a:ext cx="305972" cy="118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dirty="0"/>
          </a:p>
        </p:txBody>
      </p:sp>
      <p:sp>
        <p:nvSpPr>
          <p:cNvPr id="13" name="TextBox 23"/>
          <p:cNvSpPr txBox="1"/>
          <p:nvPr/>
        </p:nvSpPr>
        <p:spPr>
          <a:xfrm>
            <a:off x="5895604" y="1860940"/>
            <a:ext cx="1418590" cy="283845"/>
          </a:xfrm>
          <a:prstGeom prst="rect">
            <a:avLst/>
          </a:prstGeom>
          <a:noFill/>
        </p:spPr>
        <p:txBody>
          <a:bodyPr wrap="none" lIns="68580" tIns="34290" rIns="68580" bIns="34290" rtlCol="0">
            <a:spAutoFit/>
          </a:bodyPr>
          <a:lstStyle/>
          <a:p>
            <a:pPr marL="214630" indent="-214630">
              <a:buFont typeface="Wingdings" panose="05000000000000000000" pitchFamily="2" charset="2"/>
              <a:buChar char="p"/>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数据获取手段</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 presetClass="entr" presetSubtype="1" fill="hold" grpId="0" nodeType="withEffect">
                                  <p:stCondLst>
                                    <p:cond delay="30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400" fill="hold"/>
                                        <p:tgtEl>
                                          <p:spTgt spid="11"/>
                                        </p:tgtEl>
                                        <p:attrNameLst>
                                          <p:attrName>ppt_x</p:attrName>
                                        </p:attrNameLst>
                                      </p:cBhvr>
                                      <p:tavLst>
                                        <p:tav tm="0">
                                          <p:val>
                                            <p:strVal val="#ppt_x"/>
                                          </p:val>
                                        </p:tav>
                                        <p:tav tm="100000">
                                          <p:val>
                                            <p:strVal val="#ppt_x"/>
                                          </p:val>
                                        </p:tav>
                                      </p:tavLst>
                                    </p:anim>
                                    <p:anim calcmode="lin" valueType="num">
                                      <p:cBhvr additive="base">
                                        <p:cTn id="11" dur="400" fill="hold"/>
                                        <p:tgtEl>
                                          <p:spTgt spid="11"/>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000"/>
                            </p:stCondLst>
                            <p:childTnLst>
                              <p:par>
                                <p:cTn id="17" presetID="2" presetClass="entr" presetSubtype="12"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30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 grpId="0"/>
      <p:bldP spid="10" grpId="0" bldLvl="0" animBg="1"/>
      <p:bldP spid="11" grpId="0" bldLvl="0" animBg="1"/>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0972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平台架构</a:t>
            </a:r>
            <a:endParaRPr lang="zh-CN" altLang="en-US"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3" name="图片 32"/>
          <p:cNvPicPr>
            <a:picLocks noChangeAspect="1"/>
          </p:cNvPicPr>
          <p:nvPr/>
        </p:nvPicPr>
        <p:blipFill>
          <a:blip r:embed="rId1"/>
          <a:stretch>
            <a:fillRect/>
          </a:stretch>
        </p:blipFill>
        <p:spPr>
          <a:xfrm>
            <a:off x="1259205" y="605155"/>
            <a:ext cx="6481445" cy="4503420"/>
          </a:xfrm>
          <a:prstGeom prst="rect">
            <a:avLst/>
          </a:prstGeom>
        </p:spPr>
      </p:pic>
    </p:spTree>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350" fill="hold"/>
                                        <p:tgtEl>
                                          <p:spTgt spid="30"/>
                                        </p:tgtEl>
                                        <p:attrNameLst>
                                          <p:attrName>ppt_w</p:attrName>
                                        </p:attrNameLst>
                                      </p:cBhvr>
                                      <p:tavLst>
                                        <p:tav tm="0">
                                          <p:val>
                                            <p:fltVal val="0"/>
                                          </p:val>
                                        </p:tav>
                                        <p:tav tm="100000">
                                          <p:val>
                                            <p:strVal val="#ppt_w"/>
                                          </p:val>
                                        </p:tav>
                                      </p:tavLst>
                                    </p:anim>
                                    <p:anim calcmode="lin" valueType="num">
                                      <p:cBhvr>
                                        <p:cTn id="8" dur="350" fill="hold"/>
                                        <p:tgtEl>
                                          <p:spTgt spid="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4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9"/>
                                        </p:tgtEl>
                                        <p:attrNameLst>
                                          <p:attrName>ppt_y</p:attrName>
                                        </p:attrNameLst>
                                      </p:cBhvr>
                                      <p:tavLst>
                                        <p:tav tm="0">
                                          <p:val>
                                            <p:strVal val="#ppt_y"/>
                                          </p:val>
                                        </p:tav>
                                        <p:tav tm="100000">
                                          <p:val>
                                            <p:strVal val="#ppt_y"/>
                                          </p:val>
                                        </p:tav>
                                      </p:tavLst>
                                    </p:anim>
                                    <p:anim calcmode="lin" valueType="num">
                                      <p:cBhvr>
                                        <p:cTn id="14" dur="4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29"/>
                                        </p:tgtEl>
                                      </p:cBhvr>
                                    </p:animEffect>
                                  </p:childTnLst>
                                </p:cTn>
                              </p:par>
                            </p:childTnLst>
                          </p:cTn>
                        </p:par>
                        <p:par>
                          <p:cTn id="17" fill="hold">
                            <p:stCondLst>
                              <p:cond delay="519"/>
                            </p:stCondLst>
                            <p:childTnLst>
                              <p:par>
                                <p:cTn id="18" presetID="4" presetClass="entr" presetSubtype="16" fill="hold" nodeType="after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box(in)">
                                      <p:cBhvr>
                                        <p:cTn id="20"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0972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平台架构</a:t>
            </a:r>
            <a:endParaRPr lang="zh-CN" altLang="en-US"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p:cNvPicPr>
            <a:picLocks noChangeAspect="1"/>
          </p:cNvPicPr>
          <p:nvPr/>
        </p:nvPicPr>
        <p:blipFill>
          <a:blip r:embed="rId1"/>
          <a:stretch>
            <a:fillRect/>
          </a:stretch>
        </p:blipFill>
        <p:spPr>
          <a:xfrm>
            <a:off x="107315" y="885825"/>
            <a:ext cx="4342765" cy="3071495"/>
          </a:xfrm>
          <a:prstGeom prst="rect">
            <a:avLst/>
          </a:prstGeom>
        </p:spPr>
      </p:pic>
      <p:pic>
        <p:nvPicPr>
          <p:cNvPr id="4" name="图片 3"/>
          <p:cNvPicPr>
            <a:picLocks noChangeAspect="1"/>
          </p:cNvPicPr>
          <p:nvPr/>
        </p:nvPicPr>
        <p:blipFill>
          <a:blip r:embed="rId2"/>
          <a:stretch>
            <a:fillRect/>
          </a:stretch>
        </p:blipFill>
        <p:spPr>
          <a:xfrm>
            <a:off x="4575175" y="885825"/>
            <a:ext cx="4417695" cy="3071495"/>
          </a:xfrm>
          <a:prstGeom prst="rect">
            <a:avLst/>
          </a:prstGeom>
        </p:spPr>
      </p:pic>
      <p:sp>
        <p:nvSpPr>
          <p:cNvPr id="15" name="文本1"/>
          <p:cNvSpPr>
            <a:spLocks noChangeArrowheads="1"/>
          </p:cNvSpPr>
          <p:nvPr/>
        </p:nvSpPr>
        <p:spPr bwMode="black">
          <a:xfrm>
            <a:off x="1637030" y="4021455"/>
            <a:ext cx="1238250" cy="287655"/>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square" lIns="72576" tIns="36288" rIns="72576" bIns="36288" anchor="ctr">
            <a:spAutoFit/>
          </a:bodyPr>
          <a:p>
            <a:pPr eaLnBrk="1" fontAlgn="auto" hangingPunct="1">
              <a:spcBef>
                <a:spcPts val="0"/>
              </a:spcBef>
              <a:spcAft>
                <a:spcPts val="0"/>
              </a:spcAft>
              <a:defRPr/>
            </a:pPr>
            <a:r>
              <a:rPr lang="zh-CN" altLang="en-US" sz="1400" kern="0" dirty="0">
                <a:latin typeface="Arial" panose="020B0604020202020204" pitchFamily="34" charset="0"/>
                <a:ea typeface="微软雅黑" panose="020B0503020204020204" pitchFamily="34" charset="-122"/>
              </a:rPr>
              <a:t>实时数据处理</a:t>
            </a:r>
            <a:endParaRPr lang="zh-CN" altLang="en-US" sz="1400" kern="0" dirty="0">
              <a:latin typeface="Arial" panose="020B0604020202020204" pitchFamily="34" charset="0"/>
              <a:ea typeface="微软雅黑" panose="020B0503020204020204" pitchFamily="34" charset="-122"/>
            </a:endParaRPr>
          </a:p>
        </p:txBody>
      </p:sp>
      <p:sp>
        <p:nvSpPr>
          <p:cNvPr id="5" name="文本1"/>
          <p:cNvSpPr>
            <a:spLocks noChangeArrowheads="1"/>
          </p:cNvSpPr>
          <p:nvPr/>
        </p:nvSpPr>
        <p:spPr bwMode="black">
          <a:xfrm>
            <a:off x="6156325" y="4021138"/>
            <a:ext cx="1255395" cy="287655"/>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square" lIns="72576" tIns="36288" rIns="72576" bIns="36288" anchor="ctr">
            <a:spAutoFit/>
          </a:bodyPr>
          <a:p>
            <a:pPr eaLnBrk="1" fontAlgn="auto" hangingPunct="1">
              <a:spcBef>
                <a:spcPts val="0"/>
              </a:spcBef>
              <a:spcAft>
                <a:spcPts val="0"/>
              </a:spcAft>
              <a:defRPr/>
            </a:pPr>
            <a:r>
              <a:rPr lang="zh-CN" altLang="en-US" sz="1400" kern="0" dirty="0">
                <a:latin typeface="Arial" panose="020B0604020202020204" pitchFamily="34" charset="0"/>
                <a:ea typeface="微软雅黑" panose="020B0503020204020204" pitchFamily="34" charset="-122"/>
              </a:rPr>
              <a:t>离线数据处理</a:t>
            </a:r>
            <a:endParaRPr lang="zh-CN" altLang="en-US" sz="1400" kern="0" dirty="0">
              <a:latin typeface="Arial" panose="020B0604020202020204" pitchFamily="34" charset="0"/>
              <a:ea typeface="微软雅黑" panose="020B0503020204020204" pitchFamily="34" charset="-122"/>
            </a:endParaRPr>
          </a:p>
        </p:txBody>
      </p:sp>
    </p:spTree>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350" fill="hold"/>
                                        <p:tgtEl>
                                          <p:spTgt spid="30"/>
                                        </p:tgtEl>
                                        <p:attrNameLst>
                                          <p:attrName>ppt_w</p:attrName>
                                        </p:attrNameLst>
                                      </p:cBhvr>
                                      <p:tavLst>
                                        <p:tav tm="0">
                                          <p:val>
                                            <p:fltVal val="0"/>
                                          </p:val>
                                        </p:tav>
                                        <p:tav tm="100000">
                                          <p:val>
                                            <p:strVal val="#ppt_w"/>
                                          </p:val>
                                        </p:tav>
                                      </p:tavLst>
                                    </p:anim>
                                    <p:anim calcmode="lin" valueType="num">
                                      <p:cBhvr>
                                        <p:cTn id="8" dur="350" fill="hold"/>
                                        <p:tgtEl>
                                          <p:spTgt spid="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4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9"/>
                                        </p:tgtEl>
                                        <p:attrNameLst>
                                          <p:attrName>ppt_y</p:attrName>
                                        </p:attrNameLst>
                                      </p:cBhvr>
                                      <p:tavLst>
                                        <p:tav tm="0">
                                          <p:val>
                                            <p:strVal val="#ppt_y"/>
                                          </p:val>
                                        </p:tav>
                                        <p:tav tm="100000">
                                          <p:val>
                                            <p:strVal val="#ppt_y"/>
                                          </p:val>
                                        </p:tav>
                                      </p:tavLst>
                                    </p:anim>
                                    <p:anim calcmode="lin" valueType="num">
                                      <p:cBhvr>
                                        <p:cTn id="14" dur="4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29"/>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randombar(horizontal)">
                                      <p:cBhvr>
                                        <p:cTn id="19" dur="500"/>
                                        <p:tgtEl>
                                          <p:spTgt spid="15"/>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par>
                          <p:cTn id="23" fill="hold">
                            <p:stCondLst>
                              <p:cond delay="519"/>
                            </p:stCondLst>
                            <p:childTnLst>
                              <p:par>
                                <p:cTn id="24" presetID="3" presetClass="entr" presetSubtype="1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linds(horizontal)">
                                      <p:cBhvr>
                                        <p:cTn id="26" dur="500"/>
                                        <p:tgtEl>
                                          <p:spTgt spid="3"/>
                                        </p:tgtEl>
                                      </p:cBhvr>
                                    </p:animEffect>
                                  </p:childTnLst>
                                </p:cTn>
                              </p:par>
                            </p:childTnLst>
                          </p:cTn>
                        </p:par>
                        <p:par>
                          <p:cTn id="27" fill="hold">
                            <p:stCondLst>
                              <p:cond delay="1019"/>
                            </p:stCondLst>
                            <p:childTnLst>
                              <p:par>
                                <p:cTn id="28" presetID="3" presetClass="entr" presetSubtype="10"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linds(horizontal)">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5" grpId="0" bldLvl="0" animBg="1"/>
      <p:bldP spid="5"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20116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现有数据获取手段</a:t>
            </a:r>
            <a:endParaRPr lang="zh-CN" altLang="en-US"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464185" y="901065"/>
            <a:ext cx="7780020" cy="732789"/>
            <a:chOff x="3347864" y="1152444"/>
            <a:chExt cx="4752528" cy="343461"/>
          </a:xfrm>
        </p:grpSpPr>
        <p:sp>
          <p:nvSpPr>
            <p:cNvPr id="27" name="矩形 26"/>
            <p:cNvSpPr/>
            <p:nvPr/>
          </p:nvSpPr>
          <p:spPr>
            <a:xfrm>
              <a:off x="3347864" y="1152444"/>
              <a:ext cx="4752528" cy="168868"/>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一、直接访问</a:t>
              </a:r>
              <a:r>
                <a:rPr lang="en-US" altLang="zh-CN" sz="14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HDFS</a:t>
              </a:r>
              <a:endParaRPr lang="en-US" altLang="zh-CN" sz="14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8" name="矩形 27"/>
            <p:cNvSpPr/>
            <p:nvPr/>
          </p:nvSpPr>
          <p:spPr>
            <a:xfrm>
              <a:off x="3347864" y="1321198"/>
              <a:ext cx="4752528" cy="174707"/>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极少使用，只有监控、反查问题时使用。</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16" name="组合 15"/>
          <p:cNvGrpSpPr/>
          <p:nvPr/>
        </p:nvGrpSpPr>
        <p:grpSpPr>
          <a:xfrm>
            <a:off x="466090" y="1920875"/>
            <a:ext cx="7778115" cy="798195"/>
            <a:chOff x="3347864" y="1152444"/>
            <a:chExt cx="4752528" cy="343461"/>
          </a:xfrm>
        </p:grpSpPr>
        <p:sp>
          <p:nvSpPr>
            <p:cNvPr id="17" name="矩形 16"/>
            <p:cNvSpPr/>
            <p:nvPr/>
          </p:nvSpPr>
          <p:spPr>
            <a:xfrm>
              <a:off x="3347864" y="1152444"/>
              <a:ext cx="4752528" cy="168868"/>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二、</a:t>
              </a:r>
              <a:r>
                <a:rPr lang="en-US" altLang="zh-CN" sz="14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hive</a:t>
              </a:r>
              <a:r>
                <a:rPr lang="zh-CN" altLang="en-US" sz="14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客户端</a:t>
              </a:r>
              <a:endParaRPr lang="zh-CN" altLang="en-US" sz="14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8" name="矩形 17"/>
            <p:cNvSpPr/>
            <p:nvPr/>
          </p:nvSpPr>
          <p:spPr>
            <a:xfrm>
              <a:off x="3347864" y="1321198"/>
              <a:ext cx="4752528" cy="174707"/>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基本使用方式，所有的离线的仓库任务、算法任务全部使用该方式。</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2" name="组合 1"/>
          <p:cNvGrpSpPr/>
          <p:nvPr/>
        </p:nvGrpSpPr>
        <p:grpSpPr>
          <a:xfrm>
            <a:off x="467360" y="2983865"/>
            <a:ext cx="7778115" cy="798195"/>
            <a:chOff x="3347864" y="1152444"/>
            <a:chExt cx="4752528" cy="343461"/>
          </a:xfrm>
        </p:grpSpPr>
        <p:sp>
          <p:nvSpPr>
            <p:cNvPr id="3" name="矩形 2"/>
            <p:cNvSpPr/>
            <p:nvPr/>
          </p:nvSpPr>
          <p:spPr>
            <a:xfrm>
              <a:off x="3347864" y="1152444"/>
              <a:ext cx="4752528" cy="168868"/>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三、</a:t>
              </a:r>
              <a:r>
                <a:rPr lang="en-US" altLang="zh-CN" sz="14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hiveserver2</a:t>
              </a:r>
              <a:endParaRPr lang="en-US" altLang="zh-CN" sz="14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 name="矩形 3"/>
            <p:cNvSpPr/>
            <p:nvPr/>
          </p:nvSpPr>
          <p:spPr>
            <a:xfrm>
              <a:off x="3347864" y="1321198"/>
              <a:ext cx="4752528" cy="174707"/>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很少使用，没有服务器权限的开发人员</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JDBC</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连接方式。</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 name="组合 4"/>
          <p:cNvGrpSpPr/>
          <p:nvPr/>
        </p:nvGrpSpPr>
        <p:grpSpPr>
          <a:xfrm>
            <a:off x="464185" y="4044950"/>
            <a:ext cx="7778115" cy="798195"/>
            <a:chOff x="3347864" y="1152444"/>
            <a:chExt cx="4752528" cy="343461"/>
          </a:xfrm>
        </p:grpSpPr>
        <p:sp>
          <p:nvSpPr>
            <p:cNvPr id="6" name="矩形 5"/>
            <p:cNvSpPr/>
            <p:nvPr/>
          </p:nvSpPr>
          <p:spPr>
            <a:xfrm>
              <a:off x="3347864" y="1152444"/>
              <a:ext cx="4752528" cy="168868"/>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四、</a:t>
              </a:r>
              <a:r>
                <a:rPr lang="en-US" altLang="zh-CN" sz="14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hue/phphiveadmin</a:t>
              </a:r>
              <a:endParaRPr lang="zh-CN" altLang="en-US" sz="14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7" name="矩形 6"/>
            <p:cNvSpPr/>
            <p:nvPr/>
          </p:nvSpPr>
          <p:spPr>
            <a:xfrm>
              <a:off x="3347864" y="1321198"/>
              <a:ext cx="4752528" cy="174707"/>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供产品、运营即席查询，底层使用</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hiveserver</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spTree>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350" fill="hold"/>
                                        <p:tgtEl>
                                          <p:spTgt spid="30"/>
                                        </p:tgtEl>
                                        <p:attrNameLst>
                                          <p:attrName>ppt_w</p:attrName>
                                        </p:attrNameLst>
                                      </p:cBhvr>
                                      <p:tavLst>
                                        <p:tav tm="0">
                                          <p:val>
                                            <p:fltVal val="0"/>
                                          </p:val>
                                        </p:tav>
                                        <p:tav tm="100000">
                                          <p:val>
                                            <p:strVal val="#ppt_w"/>
                                          </p:val>
                                        </p:tav>
                                      </p:tavLst>
                                    </p:anim>
                                    <p:anim calcmode="lin" valueType="num">
                                      <p:cBhvr>
                                        <p:cTn id="8" dur="350" fill="hold"/>
                                        <p:tgtEl>
                                          <p:spTgt spid="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4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9"/>
                                        </p:tgtEl>
                                        <p:attrNameLst>
                                          <p:attrName>ppt_y</p:attrName>
                                        </p:attrNameLst>
                                      </p:cBhvr>
                                      <p:tavLst>
                                        <p:tav tm="0">
                                          <p:val>
                                            <p:strVal val="#ppt_y"/>
                                          </p:val>
                                        </p:tav>
                                        <p:tav tm="100000">
                                          <p:val>
                                            <p:strVal val="#ppt_y"/>
                                          </p:val>
                                        </p:tav>
                                      </p:tavLst>
                                    </p:anim>
                                    <p:anim calcmode="lin" valueType="num">
                                      <p:cBhvr>
                                        <p:cTn id="14" dur="4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29"/>
                                        </p:tgtEl>
                                      </p:cBhvr>
                                    </p:animEffect>
                                  </p:childTnLst>
                                </p:cTn>
                              </p:par>
                            </p:childTnLst>
                          </p:cTn>
                        </p:par>
                        <p:par>
                          <p:cTn id="17" fill="hold">
                            <p:stCondLst>
                              <p:cond delay="680"/>
                            </p:stCondLst>
                            <p:childTnLst>
                              <p:par>
                                <p:cTn id="18" presetID="22" presetClass="entr" presetSubtype="8"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500"/>
                                        <p:tgtEl>
                                          <p:spTgt spid="26"/>
                                        </p:tgtEl>
                                      </p:cBhvr>
                                    </p:animEffect>
                                  </p:childTnLst>
                                </p:cTn>
                              </p:par>
                            </p:childTnLst>
                          </p:cTn>
                        </p:par>
                        <p:par>
                          <p:cTn id="21" fill="hold">
                            <p:stCondLst>
                              <p:cond delay="1180"/>
                            </p:stCondLst>
                            <p:childTnLst>
                              <p:par>
                                <p:cTn id="22" presetID="22" presetClass="entr" presetSubtype="8"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500"/>
                                        <p:tgtEl>
                                          <p:spTgt spid="16"/>
                                        </p:tgtEl>
                                      </p:cBhvr>
                                    </p:animEffect>
                                  </p:childTnLst>
                                </p:cTn>
                              </p:par>
                            </p:childTnLst>
                          </p:cTn>
                        </p:par>
                        <p:par>
                          <p:cTn id="25" fill="hold">
                            <p:stCondLst>
                              <p:cond delay="1680"/>
                            </p:stCondLst>
                            <p:childTnLst>
                              <p:par>
                                <p:cTn id="26" presetID="22" presetClass="entr" presetSubtype="8"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left)">
                                      <p:cBhvr>
                                        <p:cTn id="28" dur="500"/>
                                        <p:tgtEl>
                                          <p:spTgt spid="2"/>
                                        </p:tgtEl>
                                      </p:cBhvr>
                                    </p:animEffect>
                                  </p:childTnLst>
                                </p:cTn>
                              </p:par>
                            </p:childTnLst>
                          </p:cTn>
                        </p:par>
                        <p:par>
                          <p:cTn id="29" fill="hold">
                            <p:stCondLst>
                              <p:cond delay="2180"/>
                            </p:stCondLst>
                            <p:childTnLst>
                              <p:par>
                                <p:cTn id="30" presetID="22" presetClass="entr" presetSubtype="8"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350498"/>
            <a:ext cx="3228536" cy="118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 name="文本框 2"/>
          <p:cNvSpPr txBox="1"/>
          <p:nvPr/>
        </p:nvSpPr>
        <p:spPr>
          <a:xfrm>
            <a:off x="1352697" y="1663625"/>
            <a:ext cx="1661160" cy="530225"/>
          </a:xfrm>
          <a:prstGeom prst="rect">
            <a:avLst/>
          </a:prstGeom>
          <a:noFill/>
        </p:spPr>
        <p:txBody>
          <a:bodyPr wrap="none" lIns="68580" tIns="34290" rIns="68580" bIns="34290" rtlCol="0">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第三部分</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6" name="TextBox 24"/>
          <p:cNvSpPr txBox="1"/>
          <p:nvPr/>
        </p:nvSpPr>
        <p:spPr>
          <a:xfrm>
            <a:off x="3773158" y="1909238"/>
            <a:ext cx="1062990" cy="283845"/>
          </a:xfrm>
          <a:prstGeom prst="rect">
            <a:avLst/>
          </a:prstGeom>
          <a:noFill/>
        </p:spPr>
        <p:txBody>
          <a:bodyPr wrap="none" lIns="68580" tIns="34290" rIns="68580" bIns="34290" rtlCol="0">
            <a:spAutoFit/>
          </a:bodyPr>
          <a:lstStyle/>
          <a:p>
            <a:pPr marL="214630" indent="-214630">
              <a:buFont typeface="Wingdings" panose="05000000000000000000" pitchFamily="2" charset="2"/>
              <a:buChar char="p"/>
            </a:pPr>
            <a:r>
              <a:rPr lang="zh-CN" altLang="en-US" sz="1400" dirty="0" smtClean="0">
                <a:solidFill>
                  <a:schemeClr val="tx1">
                    <a:lumMod val="85000"/>
                    <a:lumOff val="15000"/>
                  </a:schemeClr>
                </a:solidFill>
                <a:latin typeface="微软雅黑" panose="020B0503020204020204" pitchFamily="34" charset="-122"/>
                <a:ea typeface="微软雅黑" panose="020B0503020204020204" pitchFamily="34" charset="-122"/>
              </a:rPr>
              <a:t>计算模型</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3773170" y="1247140"/>
            <a:ext cx="4993005" cy="530225"/>
            <a:chOff x="3773160" y="1247148"/>
            <a:chExt cx="3606681" cy="530225"/>
          </a:xfrm>
        </p:grpSpPr>
        <p:sp>
          <p:nvSpPr>
            <p:cNvPr id="4" name="TextBox 4"/>
            <p:cNvSpPr txBox="1"/>
            <p:nvPr/>
          </p:nvSpPr>
          <p:spPr>
            <a:xfrm>
              <a:off x="3773160" y="1247148"/>
              <a:ext cx="3191510" cy="530225"/>
            </a:xfrm>
            <a:prstGeom prst="rect">
              <a:avLst/>
            </a:prstGeom>
            <a:noFill/>
          </p:spPr>
          <p:txBody>
            <a:bodyPr wrap="square" lIns="68580" tIns="34290" rIns="68580" bIns="34290" rtlCol="0">
              <a:spAutoFit/>
            </a:bodyPr>
            <a:lstStyle/>
            <a:p>
              <a:r>
                <a:rPr lang="en-US" altLang="zh-CN" sz="3000" b="1" dirty="0">
                  <a:solidFill>
                    <a:srgbClr val="0E90BE"/>
                  </a:solidFill>
                  <a:latin typeface="Impact" panose="020B0806030902050204" pitchFamily="34" charset="0"/>
                </a:rPr>
                <a:t>Frame Comparision</a:t>
              </a:r>
              <a:endParaRPr lang="zh-CN" altLang="en-US" sz="3000" b="1" dirty="0">
                <a:solidFill>
                  <a:srgbClr val="0E90BE"/>
                </a:solidFill>
                <a:latin typeface="Impact" panose="020B0806030902050204" pitchFamily="34" charset="0"/>
              </a:endParaRPr>
            </a:p>
          </p:txBody>
        </p:sp>
        <p:sp>
          <p:nvSpPr>
            <p:cNvPr id="9" name="文本框 8"/>
            <p:cNvSpPr txBox="1"/>
            <p:nvPr/>
          </p:nvSpPr>
          <p:spPr>
            <a:xfrm>
              <a:off x="6023481" y="1293314"/>
              <a:ext cx="1356360" cy="437515"/>
            </a:xfrm>
            <a:prstGeom prst="rect">
              <a:avLst/>
            </a:prstGeom>
            <a:noFill/>
          </p:spPr>
          <p:txBody>
            <a:bodyPr wrap="square" lIns="68580" tIns="34290" rIns="68580" bIns="34290" rtlCol="0">
              <a:spAutoFit/>
            </a:bodyPr>
            <a:lstStyle/>
            <a:p>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框架对比</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3825914" y="2994270"/>
            <a:ext cx="5319000" cy="20046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1" name="矩形 10"/>
          <p:cNvSpPr/>
          <p:nvPr/>
        </p:nvSpPr>
        <p:spPr>
          <a:xfrm>
            <a:off x="3302392" y="1350498"/>
            <a:ext cx="305972" cy="118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dirty="0"/>
          </a:p>
        </p:txBody>
      </p:sp>
      <p:sp>
        <p:nvSpPr>
          <p:cNvPr id="13" name="TextBox 23"/>
          <p:cNvSpPr txBox="1"/>
          <p:nvPr/>
        </p:nvSpPr>
        <p:spPr>
          <a:xfrm>
            <a:off x="5877189" y="1909200"/>
            <a:ext cx="1062990" cy="283845"/>
          </a:xfrm>
          <a:prstGeom prst="rect">
            <a:avLst/>
          </a:prstGeom>
          <a:noFill/>
        </p:spPr>
        <p:txBody>
          <a:bodyPr wrap="none" lIns="68580" tIns="34290" rIns="68580" bIns="34290" rtlCol="0">
            <a:spAutoFit/>
          </a:bodyPr>
          <a:lstStyle/>
          <a:p>
            <a:pPr marL="214630" indent="-214630">
              <a:buFont typeface="Wingdings" panose="05000000000000000000" pitchFamily="2" charset="2"/>
              <a:buChar char="p"/>
            </a:pPr>
            <a:r>
              <a:rPr lang="zh-CN" altLang="zh-CN" sz="1400" dirty="0">
                <a:solidFill>
                  <a:schemeClr val="tx1">
                    <a:lumMod val="85000"/>
                    <a:lumOff val="15000"/>
                  </a:schemeClr>
                </a:solidFill>
                <a:latin typeface="微软雅黑" panose="020B0503020204020204" pitchFamily="34" charset="-122"/>
                <a:ea typeface="微软雅黑" panose="020B0503020204020204" pitchFamily="34" charset="-122"/>
              </a:rPr>
              <a:t>特点对比</a:t>
            </a:r>
            <a:endParaRPr lang="zh-CN"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 presetClass="entr" presetSubtype="1" fill="hold" grpId="0" nodeType="withEffect">
                                  <p:stCondLst>
                                    <p:cond delay="30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400" fill="hold"/>
                                        <p:tgtEl>
                                          <p:spTgt spid="11"/>
                                        </p:tgtEl>
                                        <p:attrNameLst>
                                          <p:attrName>ppt_x</p:attrName>
                                        </p:attrNameLst>
                                      </p:cBhvr>
                                      <p:tavLst>
                                        <p:tav tm="0">
                                          <p:val>
                                            <p:strVal val="#ppt_x"/>
                                          </p:val>
                                        </p:tav>
                                        <p:tav tm="100000">
                                          <p:val>
                                            <p:strVal val="#ppt_x"/>
                                          </p:val>
                                        </p:tav>
                                      </p:tavLst>
                                    </p:anim>
                                    <p:anim calcmode="lin" valueType="num">
                                      <p:cBhvr additive="base">
                                        <p:cTn id="11" dur="400" fill="hold"/>
                                        <p:tgtEl>
                                          <p:spTgt spid="11"/>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par>
                                <p:cTn id="16" presetID="2" presetClass="entr" presetSubtype="12" fill="hold" grpId="0" nodeType="withEffect">
                                  <p:stCondLst>
                                    <p:cond delay="10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0-#ppt_w/2"/>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par>
                                <p:cTn id="20" presetID="2" presetClass="entr" presetSubtype="12" fill="hold" grpId="0" nodeType="withEffect">
                                  <p:stCondLst>
                                    <p:cond delay="30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0-#ppt_w/2"/>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22" presetClass="entr" presetSubtype="8"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6" grpId="0"/>
      <p:bldP spid="10" grpId="0" bldLvl="0" animBg="1"/>
      <p:bldP spid="11" grpId="0" bldLvl="0" animBg="1"/>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08"/>
          <p:cNvSpPr txBox="1">
            <a:spLocks noChangeArrowheads="1"/>
          </p:cNvSpPr>
          <p:nvPr/>
        </p:nvSpPr>
        <p:spPr bwMode="auto">
          <a:xfrm>
            <a:off x="539552" y="267494"/>
            <a:ext cx="15544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计算模型对比</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107544" y="245001"/>
            <a:ext cx="360000" cy="360000"/>
            <a:chOff x="1965186" y="1419622"/>
            <a:chExt cx="302558" cy="314067"/>
          </a:xfrm>
        </p:grpSpPr>
        <p:sp>
          <p:nvSpPr>
            <p:cNvPr id="16" name="矩形 15"/>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Group 6"/>
          <p:cNvGrpSpPr/>
          <p:nvPr/>
        </p:nvGrpSpPr>
        <p:grpSpPr bwMode="auto">
          <a:xfrm>
            <a:off x="539750" y="985520"/>
            <a:ext cx="4084320" cy="946150"/>
            <a:chOff x="4748" y="1070717"/>
            <a:chExt cx="6834483" cy="1253037"/>
          </a:xfrm>
        </p:grpSpPr>
        <p:sp>
          <p:nvSpPr>
            <p:cNvPr id="26" name="Oval 7"/>
            <p:cNvSpPr>
              <a:spLocks noChangeArrowheads="1"/>
            </p:cNvSpPr>
            <p:nvPr/>
          </p:nvSpPr>
          <p:spPr bwMode="auto">
            <a:xfrm>
              <a:off x="2519761" y="1635335"/>
              <a:ext cx="123758" cy="123800"/>
            </a:xfrm>
            <a:prstGeom prst="ellipse">
              <a:avLst/>
            </a:prstGeom>
            <a:solidFill>
              <a:srgbClr val="42BEF0"/>
            </a:solidFill>
            <a:ln w="25400">
              <a:solidFill>
                <a:srgbClr val="42BEF0"/>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 name="Oval 8"/>
            <p:cNvSpPr>
              <a:spLocks noChangeArrowheads="1"/>
            </p:cNvSpPr>
            <p:nvPr/>
          </p:nvSpPr>
          <p:spPr bwMode="auto">
            <a:xfrm>
              <a:off x="2309451" y="1635335"/>
              <a:ext cx="123758" cy="123800"/>
            </a:xfrm>
            <a:prstGeom prst="ellipse">
              <a:avLst/>
            </a:prstGeom>
            <a:solidFill>
              <a:srgbClr val="9BBB59"/>
            </a:solidFill>
            <a:ln w="25400">
              <a:solidFill>
                <a:srgbClr val="9BBB59"/>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 name="Oval 9"/>
            <p:cNvSpPr>
              <a:spLocks noChangeArrowheads="1"/>
            </p:cNvSpPr>
            <p:nvPr/>
          </p:nvSpPr>
          <p:spPr bwMode="auto">
            <a:xfrm>
              <a:off x="2099141" y="1635335"/>
              <a:ext cx="123758" cy="123800"/>
            </a:xfrm>
            <a:prstGeom prst="ellipse">
              <a:avLst/>
            </a:prstGeom>
            <a:solidFill>
              <a:srgbClr val="8064A2"/>
            </a:solidFill>
            <a:ln w="25400">
              <a:solidFill>
                <a:srgbClr val="8064A2"/>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 name="Oval 10"/>
            <p:cNvSpPr>
              <a:spLocks noChangeArrowheads="1"/>
            </p:cNvSpPr>
            <p:nvPr/>
          </p:nvSpPr>
          <p:spPr bwMode="auto">
            <a:xfrm>
              <a:off x="1888831" y="1635335"/>
              <a:ext cx="123758" cy="123800"/>
            </a:xfrm>
            <a:prstGeom prst="ellipse">
              <a:avLst/>
            </a:prstGeom>
            <a:solidFill>
              <a:srgbClr val="4AACC6"/>
            </a:solidFill>
            <a:ln w="25400">
              <a:solidFill>
                <a:srgbClr val="4AACC6"/>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 name="Oval 11"/>
            <p:cNvSpPr>
              <a:spLocks noChangeArrowheads="1"/>
            </p:cNvSpPr>
            <p:nvPr/>
          </p:nvSpPr>
          <p:spPr bwMode="auto">
            <a:xfrm>
              <a:off x="1678521" y="1635335"/>
              <a:ext cx="123758" cy="123800"/>
            </a:xfrm>
            <a:prstGeom prst="ellipse">
              <a:avLst/>
            </a:prstGeom>
            <a:solidFill>
              <a:srgbClr val="F79645"/>
            </a:solidFill>
            <a:ln w="25400">
              <a:solidFill>
                <a:srgbClr val="F79645"/>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 name="Oval 12"/>
            <p:cNvSpPr>
              <a:spLocks noChangeArrowheads="1"/>
            </p:cNvSpPr>
            <p:nvPr/>
          </p:nvSpPr>
          <p:spPr bwMode="auto">
            <a:xfrm>
              <a:off x="1344188" y="1573435"/>
              <a:ext cx="247780" cy="247600"/>
            </a:xfrm>
            <a:prstGeom prst="ellipse">
              <a:avLst/>
            </a:prstGeom>
            <a:solidFill>
              <a:srgbClr val="42BEF0"/>
            </a:solidFill>
            <a:ln w="25400">
              <a:solidFill>
                <a:srgbClr val="42BEF0"/>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 name="Oval 13"/>
            <p:cNvSpPr>
              <a:spLocks noChangeArrowheads="1"/>
            </p:cNvSpPr>
            <p:nvPr/>
          </p:nvSpPr>
          <p:spPr bwMode="auto">
            <a:xfrm>
              <a:off x="2317895" y="1379590"/>
              <a:ext cx="123758" cy="123800"/>
            </a:xfrm>
            <a:prstGeom prst="ellipse">
              <a:avLst/>
            </a:prstGeom>
            <a:solidFill>
              <a:srgbClr val="9BBB59"/>
            </a:solidFill>
            <a:ln w="25400">
              <a:solidFill>
                <a:srgbClr val="9BBB59"/>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 name="Oval 14"/>
            <p:cNvSpPr>
              <a:spLocks noChangeArrowheads="1"/>
            </p:cNvSpPr>
            <p:nvPr/>
          </p:nvSpPr>
          <p:spPr bwMode="auto">
            <a:xfrm>
              <a:off x="2317895" y="1892960"/>
              <a:ext cx="123758" cy="123800"/>
            </a:xfrm>
            <a:prstGeom prst="ellipse">
              <a:avLst/>
            </a:prstGeom>
            <a:solidFill>
              <a:srgbClr val="8064A2"/>
            </a:solidFill>
            <a:ln w="25400">
              <a:solidFill>
                <a:srgbClr val="8064A2"/>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 name="Oval 15"/>
            <p:cNvSpPr>
              <a:spLocks noChangeArrowheads="1"/>
            </p:cNvSpPr>
            <p:nvPr/>
          </p:nvSpPr>
          <p:spPr bwMode="auto">
            <a:xfrm>
              <a:off x="2428460" y="1490860"/>
              <a:ext cx="123758" cy="123800"/>
            </a:xfrm>
            <a:prstGeom prst="ellipse">
              <a:avLst/>
            </a:prstGeom>
            <a:solidFill>
              <a:srgbClr val="4AACC6"/>
            </a:solidFill>
            <a:ln w="25400">
              <a:solidFill>
                <a:srgbClr val="4AACC6"/>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 name="Oval 16"/>
            <p:cNvSpPr>
              <a:spLocks noChangeArrowheads="1"/>
            </p:cNvSpPr>
            <p:nvPr/>
          </p:nvSpPr>
          <p:spPr bwMode="auto">
            <a:xfrm>
              <a:off x="2435848" y="1782317"/>
              <a:ext cx="123758" cy="123800"/>
            </a:xfrm>
            <a:prstGeom prst="ellipse">
              <a:avLst/>
            </a:prstGeom>
            <a:solidFill>
              <a:srgbClr val="F79645"/>
            </a:solidFill>
            <a:ln w="25400">
              <a:solidFill>
                <a:srgbClr val="F79645"/>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 name="Oval 17"/>
            <p:cNvSpPr>
              <a:spLocks noChangeArrowheads="1"/>
            </p:cNvSpPr>
            <p:nvPr/>
          </p:nvSpPr>
          <p:spPr bwMode="auto">
            <a:xfrm>
              <a:off x="4748" y="1070717"/>
              <a:ext cx="1253152" cy="1253037"/>
            </a:xfrm>
            <a:prstGeom prst="ellipse">
              <a:avLst/>
            </a:prstGeom>
            <a:solidFill>
              <a:srgbClr val="42BEF0"/>
            </a:solidFill>
            <a:ln w="25400">
              <a:solidFill>
                <a:srgbClr val="42BEF0"/>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 name="Rectangle 18"/>
            <p:cNvSpPr>
              <a:spLocks noChangeArrowheads="1"/>
            </p:cNvSpPr>
            <p:nvPr/>
          </p:nvSpPr>
          <p:spPr bwMode="auto">
            <a:xfrm>
              <a:off x="34261" y="1254221"/>
              <a:ext cx="1177947" cy="886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130" tIns="24130" rIns="24130" bIns="2413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pPr>
              <a:r>
                <a:rPr lang="en-US" altLang="zh-CN" sz="1900" dirty="0">
                  <a:solidFill>
                    <a:srgbClr val="FFFFFF"/>
                  </a:solidFill>
                  <a:latin typeface="Calibri" panose="020F0502020204030204" pitchFamily="34" charset="0"/>
                  <a:cs typeface="Calibri" panose="020F0502020204030204" pitchFamily="34" charset="0"/>
                  <a:sym typeface="Calibri" panose="020F0502020204030204" pitchFamily="34" charset="0"/>
                </a:rPr>
                <a:t>Hive</a:t>
              </a:r>
              <a:endParaRPr lang="en-US" altLang="zh-CN" sz="1900" dirty="0">
                <a:solidFill>
                  <a:srgbClr val="FFFFFF"/>
                </a:solidFill>
                <a:latin typeface="Calibri" panose="020F0502020204030204" pitchFamily="34" charset="0"/>
                <a:cs typeface="Calibri" panose="020F0502020204030204" pitchFamily="34" charset="0"/>
                <a:sym typeface="Calibri" panose="020F0502020204030204" pitchFamily="34" charset="0"/>
              </a:endParaRPr>
            </a:p>
            <a:p>
              <a:pPr algn="ctr" eaLnBrk="1" hangingPunct="1">
                <a:lnSpc>
                  <a:spcPct val="90000"/>
                </a:lnSpc>
                <a:spcAft>
                  <a:spcPct val="35000"/>
                </a:spcAft>
              </a:pPr>
              <a:r>
                <a:rPr lang="en-US" altLang="zh-CN" sz="1900" dirty="0">
                  <a:solidFill>
                    <a:srgbClr val="FFFFFF"/>
                  </a:solidFill>
                  <a:latin typeface="Calibri" panose="020F0502020204030204" pitchFamily="34" charset="0"/>
                  <a:cs typeface="Calibri" panose="020F0502020204030204" pitchFamily="34" charset="0"/>
                  <a:sym typeface="Calibri" panose="020F0502020204030204" pitchFamily="34" charset="0"/>
                </a:rPr>
                <a:t>SQL</a:t>
              </a:r>
              <a:endParaRPr lang="en-US" altLang="zh-CN" sz="1900" dirty="0">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38" name="Oval 19"/>
            <p:cNvSpPr>
              <a:spLocks noChangeArrowheads="1"/>
            </p:cNvSpPr>
            <p:nvPr/>
          </p:nvSpPr>
          <p:spPr bwMode="auto">
            <a:xfrm>
              <a:off x="5310427" y="1635335"/>
              <a:ext cx="123758" cy="123800"/>
            </a:xfrm>
            <a:prstGeom prst="ellipse">
              <a:avLst/>
            </a:prstGeom>
            <a:solidFill>
              <a:srgbClr val="9BBB59"/>
            </a:solidFill>
            <a:ln w="25400">
              <a:solidFill>
                <a:srgbClr val="9BBB59"/>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 name="Oval 20"/>
            <p:cNvSpPr>
              <a:spLocks noChangeArrowheads="1"/>
            </p:cNvSpPr>
            <p:nvPr/>
          </p:nvSpPr>
          <p:spPr bwMode="auto">
            <a:xfrm>
              <a:off x="5100117" y="1635335"/>
              <a:ext cx="123758" cy="123800"/>
            </a:xfrm>
            <a:prstGeom prst="ellipse">
              <a:avLst/>
            </a:prstGeom>
            <a:solidFill>
              <a:srgbClr val="8064A2"/>
            </a:solidFill>
            <a:ln w="25400">
              <a:solidFill>
                <a:srgbClr val="8064A2"/>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 name="Oval 21"/>
            <p:cNvSpPr>
              <a:spLocks noChangeArrowheads="1"/>
            </p:cNvSpPr>
            <p:nvPr/>
          </p:nvSpPr>
          <p:spPr bwMode="auto">
            <a:xfrm>
              <a:off x="4889807" y="1635335"/>
              <a:ext cx="123758" cy="123800"/>
            </a:xfrm>
            <a:prstGeom prst="ellipse">
              <a:avLst/>
            </a:prstGeom>
            <a:solidFill>
              <a:srgbClr val="4AACC6"/>
            </a:solidFill>
            <a:ln w="25400">
              <a:solidFill>
                <a:srgbClr val="4AACC6"/>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 name="Oval 22"/>
            <p:cNvSpPr>
              <a:spLocks noChangeArrowheads="1"/>
            </p:cNvSpPr>
            <p:nvPr/>
          </p:nvSpPr>
          <p:spPr bwMode="auto">
            <a:xfrm>
              <a:off x="4679497" y="1635335"/>
              <a:ext cx="123758" cy="123800"/>
            </a:xfrm>
            <a:prstGeom prst="ellipse">
              <a:avLst/>
            </a:prstGeom>
            <a:solidFill>
              <a:srgbClr val="F79645"/>
            </a:solidFill>
            <a:ln w="25400">
              <a:solidFill>
                <a:srgbClr val="F79645"/>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 name="Oval 23"/>
            <p:cNvSpPr>
              <a:spLocks noChangeArrowheads="1"/>
            </p:cNvSpPr>
            <p:nvPr/>
          </p:nvSpPr>
          <p:spPr bwMode="auto">
            <a:xfrm>
              <a:off x="4469187" y="1635335"/>
              <a:ext cx="123758" cy="123800"/>
            </a:xfrm>
            <a:prstGeom prst="ellipse">
              <a:avLst/>
            </a:prstGeom>
            <a:solidFill>
              <a:srgbClr val="42BEF0"/>
            </a:solidFill>
            <a:ln w="25400">
              <a:solidFill>
                <a:srgbClr val="42BEF0"/>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 name="Oval 24"/>
            <p:cNvSpPr>
              <a:spLocks noChangeArrowheads="1"/>
            </p:cNvSpPr>
            <p:nvPr/>
          </p:nvSpPr>
          <p:spPr bwMode="auto">
            <a:xfrm>
              <a:off x="4134854" y="1573435"/>
              <a:ext cx="247780" cy="247600"/>
            </a:xfrm>
            <a:prstGeom prst="ellipse">
              <a:avLst/>
            </a:prstGeom>
            <a:solidFill>
              <a:srgbClr val="9BBB59"/>
            </a:solidFill>
            <a:ln w="25400">
              <a:solidFill>
                <a:srgbClr val="9BBB59"/>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 name="Oval 25"/>
            <p:cNvSpPr>
              <a:spLocks noChangeArrowheads="1"/>
            </p:cNvSpPr>
            <p:nvPr/>
          </p:nvSpPr>
          <p:spPr bwMode="auto">
            <a:xfrm>
              <a:off x="5108561" y="1379590"/>
              <a:ext cx="123758" cy="123800"/>
            </a:xfrm>
            <a:prstGeom prst="ellipse">
              <a:avLst/>
            </a:prstGeom>
            <a:solidFill>
              <a:srgbClr val="8064A2"/>
            </a:solidFill>
            <a:ln w="25400">
              <a:solidFill>
                <a:srgbClr val="8064A2"/>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 name="Oval 26"/>
            <p:cNvSpPr>
              <a:spLocks noChangeArrowheads="1"/>
            </p:cNvSpPr>
            <p:nvPr/>
          </p:nvSpPr>
          <p:spPr bwMode="auto">
            <a:xfrm>
              <a:off x="5108561" y="1892960"/>
              <a:ext cx="123758" cy="123800"/>
            </a:xfrm>
            <a:prstGeom prst="ellipse">
              <a:avLst/>
            </a:prstGeom>
            <a:solidFill>
              <a:srgbClr val="4AACC6"/>
            </a:solidFill>
            <a:ln w="25400">
              <a:solidFill>
                <a:srgbClr val="4AACC6"/>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 name="Oval 27"/>
            <p:cNvSpPr>
              <a:spLocks noChangeArrowheads="1"/>
            </p:cNvSpPr>
            <p:nvPr/>
          </p:nvSpPr>
          <p:spPr bwMode="auto">
            <a:xfrm>
              <a:off x="5219125" y="1490860"/>
              <a:ext cx="123758" cy="123800"/>
            </a:xfrm>
            <a:prstGeom prst="ellipse">
              <a:avLst/>
            </a:prstGeom>
            <a:solidFill>
              <a:srgbClr val="F79645"/>
            </a:solidFill>
            <a:ln w="25400">
              <a:solidFill>
                <a:srgbClr val="F79645"/>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 name="Oval 28"/>
            <p:cNvSpPr>
              <a:spLocks noChangeArrowheads="1"/>
            </p:cNvSpPr>
            <p:nvPr/>
          </p:nvSpPr>
          <p:spPr bwMode="auto">
            <a:xfrm>
              <a:off x="5226514" y="1782317"/>
              <a:ext cx="123758" cy="123800"/>
            </a:xfrm>
            <a:prstGeom prst="ellipse">
              <a:avLst/>
            </a:prstGeom>
            <a:solidFill>
              <a:srgbClr val="42BEF0"/>
            </a:solidFill>
            <a:ln w="25400">
              <a:solidFill>
                <a:srgbClr val="42BEF0"/>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 name="Oval 29"/>
            <p:cNvSpPr>
              <a:spLocks noChangeArrowheads="1"/>
            </p:cNvSpPr>
            <p:nvPr/>
          </p:nvSpPr>
          <p:spPr bwMode="auto">
            <a:xfrm>
              <a:off x="2795414" y="1070717"/>
              <a:ext cx="1253152" cy="1253037"/>
            </a:xfrm>
            <a:prstGeom prst="ellipse">
              <a:avLst/>
            </a:prstGeom>
            <a:solidFill>
              <a:srgbClr val="9BBB59"/>
            </a:solidFill>
            <a:ln w="25400">
              <a:solidFill>
                <a:srgbClr val="9BBB59"/>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 name="Rectangle 30"/>
            <p:cNvSpPr>
              <a:spLocks noChangeArrowheads="1"/>
            </p:cNvSpPr>
            <p:nvPr/>
          </p:nvSpPr>
          <p:spPr bwMode="auto">
            <a:xfrm>
              <a:off x="2950214" y="1253738"/>
              <a:ext cx="941444" cy="886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130" tIns="24130" rIns="24130" bIns="2413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pPr>
              <a:r>
                <a:rPr lang="en-US" altLang="zh-CN" sz="1900" dirty="0">
                  <a:solidFill>
                    <a:srgbClr val="FFFFFF"/>
                  </a:solidFill>
                  <a:latin typeface="Calibri" panose="020F0502020204030204" pitchFamily="34" charset="0"/>
                  <a:cs typeface="Calibri" panose="020F0502020204030204" pitchFamily="34" charset="0"/>
                  <a:sym typeface="Calibri" panose="020F0502020204030204" pitchFamily="34" charset="0"/>
                </a:rPr>
                <a:t>Analysis/Antlr</a:t>
              </a:r>
              <a:endParaRPr lang="en-US" altLang="zh-CN" sz="1900" dirty="0">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3" name="Oval 41"/>
            <p:cNvSpPr>
              <a:spLocks noChangeArrowheads="1"/>
            </p:cNvSpPr>
            <p:nvPr/>
          </p:nvSpPr>
          <p:spPr bwMode="auto">
            <a:xfrm>
              <a:off x="5586079" y="1070717"/>
              <a:ext cx="1253152" cy="1253037"/>
            </a:xfrm>
            <a:prstGeom prst="ellipse">
              <a:avLst/>
            </a:prstGeom>
            <a:solidFill>
              <a:schemeClr val="tx1">
                <a:lumMod val="95000"/>
                <a:lumOff val="5000"/>
              </a:schemeClr>
            </a:solidFill>
            <a:ln w="25400">
              <a:solidFill>
                <a:srgbClr val="8064A2"/>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 name="Rectangle 42"/>
            <p:cNvSpPr>
              <a:spLocks noChangeArrowheads="1"/>
            </p:cNvSpPr>
            <p:nvPr/>
          </p:nvSpPr>
          <p:spPr bwMode="auto">
            <a:xfrm>
              <a:off x="5769599" y="1254220"/>
              <a:ext cx="886112" cy="886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130" tIns="24130" rIns="24130" bIns="2413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pPr>
              <a:r>
                <a:rPr lang="en-US" altLang="zh-CN" sz="1900" dirty="0">
                  <a:solidFill>
                    <a:srgbClr val="FFFFFF"/>
                  </a:solidFill>
                  <a:latin typeface="Calibri" panose="020F0502020204030204" pitchFamily="34" charset="0"/>
                  <a:cs typeface="Calibri" panose="020F0502020204030204" pitchFamily="34" charset="0"/>
                  <a:sym typeface="Calibri" panose="020F0502020204030204" pitchFamily="34" charset="0"/>
                </a:rPr>
                <a:t>Plan</a:t>
              </a:r>
              <a:endParaRPr lang="en-US" altLang="zh-CN" sz="1900" dirty="0">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grpSp>
      <p:grpSp>
        <p:nvGrpSpPr>
          <p:cNvPr id="19" name="Group 6"/>
          <p:cNvGrpSpPr/>
          <p:nvPr/>
        </p:nvGrpSpPr>
        <p:grpSpPr bwMode="auto">
          <a:xfrm>
            <a:off x="539750" y="2338705"/>
            <a:ext cx="4084320" cy="920750"/>
            <a:chOff x="4748" y="1070717"/>
            <a:chExt cx="6834483" cy="1253037"/>
          </a:xfrm>
        </p:grpSpPr>
        <p:sp>
          <p:nvSpPr>
            <p:cNvPr id="20" name="Oval 7"/>
            <p:cNvSpPr>
              <a:spLocks noChangeArrowheads="1"/>
            </p:cNvSpPr>
            <p:nvPr/>
          </p:nvSpPr>
          <p:spPr bwMode="auto">
            <a:xfrm>
              <a:off x="2519761" y="1635335"/>
              <a:ext cx="123758" cy="123800"/>
            </a:xfrm>
            <a:prstGeom prst="ellipse">
              <a:avLst/>
            </a:prstGeom>
            <a:solidFill>
              <a:srgbClr val="42BEF0"/>
            </a:solidFill>
            <a:ln w="25400">
              <a:solidFill>
                <a:srgbClr val="42BEF0"/>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 name="Oval 8"/>
            <p:cNvSpPr>
              <a:spLocks noChangeArrowheads="1"/>
            </p:cNvSpPr>
            <p:nvPr/>
          </p:nvSpPr>
          <p:spPr bwMode="auto">
            <a:xfrm>
              <a:off x="2309451" y="1635335"/>
              <a:ext cx="123758" cy="123800"/>
            </a:xfrm>
            <a:prstGeom prst="ellipse">
              <a:avLst/>
            </a:prstGeom>
            <a:solidFill>
              <a:srgbClr val="9BBB59"/>
            </a:solidFill>
            <a:ln w="25400">
              <a:solidFill>
                <a:srgbClr val="9BBB59"/>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 name="Oval 9"/>
            <p:cNvSpPr>
              <a:spLocks noChangeArrowheads="1"/>
            </p:cNvSpPr>
            <p:nvPr/>
          </p:nvSpPr>
          <p:spPr bwMode="auto">
            <a:xfrm>
              <a:off x="2099141" y="1635335"/>
              <a:ext cx="123758" cy="123800"/>
            </a:xfrm>
            <a:prstGeom prst="ellipse">
              <a:avLst/>
            </a:prstGeom>
            <a:solidFill>
              <a:srgbClr val="8064A2"/>
            </a:solidFill>
            <a:ln w="25400">
              <a:solidFill>
                <a:srgbClr val="8064A2"/>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Oval 10"/>
            <p:cNvSpPr>
              <a:spLocks noChangeArrowheads="1"/>
            </p:cNvSpPr>
            <p:nvPr/>
          </p:nvSpPr>
          <p:spPr bwMode="auto">
            <a:xfrm>
              <a:off x="1888831" y="1635335"/>
              <a:ext cx="123758" cy="123800"/>
            </a:xfrm>
            <a:prstGeom prst="ellipse">
              <a:avLst/>
            </a:prstGeom>
            <a:solidFill>
              <a:srgbClr val="4AACC6"/>
            </a:solidFill>
            <a:ln w="25400">
              <a:solidFill>
                <a:srgbClr val="4AACC6"/>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 name="Oval 11"/>
            <p:cNvSpPr>
              <a:spLocks noChangeArrowheads="1"/>
            </p:cNvSpPr>
            <p:nvPr/>
          </p:nvSpPr>
          <p:spPr bwMode="auto">
            <a:xfrm>
              <a:off x="1678521" y="1635335"/>
              <a:ext cx="123758" cy="123800"/>
            </a:xfrm>
            <a:prstGeom prst="ellipse">
              <a:avLst/>
            </a:prstGeom>
            <a:solidFill>
              <a:srgbClr val="F79645"/>
            </a:solidFill>
            <a:ln w="25400">
              <a:solidFill>
                <a:srgbClr val="F79645"/>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 name="Oval 12"/>
            <p:cNvSpPr>
              <a:spLocks noChangeArrowheads="1"/>
            </p:cNvSpPr>
            <p:nvPr/>
          </p:nvSpPr>
          <p:spPr bwMode="auto">
            <a:xfrm>
              <a:off x="1344188" y="1573435"/>
              <a:ext cx="247780" cy="247600"/>
            </a:xfrm>
            <a:prstGeom prst="ellipse">
              <a:avLst/>
            </a:prstGeom>
            <a:solidFill>
              <a:srgbClr val="42BEF0"/>
            </a:solidFill>
            <a:ln w="25400">
              <a:solidFill>
                <a:srgbClr val="42BEF0"/>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9" name="Oval 13"/>
            <p:cNvSpPr>
              <a:spLocks noChangeArrowheads="1"/>
            </p:cNvSpPr>
            <p:nvPr/>
          </p:nvSpPr>
          <p:spPr bwMode="auto">
            <a:xfrm>
              <a:off x="2317895" y="1379590"/>
              <a:ext cx="123758" cy="123800"/>
            </a:xfrm>
            <a:prstGeom prst="ellipse">
              <a:avLst/>
            </a:prstGeom>
            <a:solidFill>
              <a:srgbClr val="9BBB59"/>
            </a:solidFill>
            <a:ln w="25400">
              <a:solidFill>
                <a:srgbClr val="9BBB59"/>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0" name="Oval 14"/>
            <p:cNvSpPr>
              <a:spLocks noChangeArrowheads="1"/>
            </p:cNvSpPr>
            <p:nvPr/>
          </p:nvSpPr>
          <p:spPr bwMode="auto">
            <a:xfrm>
              <a:off x="2317895" y="1892960"/>
              <a:ext cx="123758" cy="123800"/>
            </a:xfrm>
            <a:prstGeom prst="ellipse">
              <a:avLst/>
            </a:prstGeom>
            <a:solidFill>
              <a:srgbClr val="8064A2"/>
            </a:solidFill>
            <a:ln w="25400">
              <a:solidFill>
                <a:srgbClr val="8064A2"/>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 name="Oval 15"/>
            <p:cNvSpPr>
              <a:spLocks noChangeArrowheads="1"/>
            </p:cNvSpPr>
            <p:nvPr/>
          </p:nvSpPr>
          <p:spPr bwMode="auto">
            <a:xfrm>
              <a:off x="2428460" y="1490860"/>
              <a:ext cx="123758" cy="123800"/>
            </a:xfrm>
            <a:prstGeom prst="ellipse">
              <a:avLst/>
            </a:prstGeom>
            <a:solidFill>
              <a:srgbClr val="4AACC6"/>
            </a:solidFill>
            <a:ln w="25400">
              <a:solidFill>
                <a:srgbClr val="4AACC6"/>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 name="Oval 16"/>
            <p:cNvSpPr>
              <a:spLocks noChangeArrowheads="1"/>
            </p:cNvSpPr>
            <p:nvPr/>
          </p:nvSpPr>
          <p:spPr bwMode="auto">
            <a:xfrm>
              <a:off x="2435848" y="1782317"/>
              <a:ext cx="123758" cy="123800"/>
            </a:xfrm>
            <a:prstGeom prst="ellipse">
              <a:avLst/>
            </a:prstGeom>
            <a:solidFill>
              <a:srgbClr val="F79645"/>
            </a:solidFill>
            <a:ln w="25400">
              <a:solidFill>
                <a:srgbClr val="F79645"/>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3" name="Oval 17"/>
            <p:cNvSpPr>
              <a:spLocks noChangeArrowheads="1"/>
            </p:cNvSpPr>
            <p:nvPr/>
          </p:nvSpPr>
          <p:spPr bwMode="auto">
            <a:xfrm>
              <a:off x="4748" y="1070717"/>
              <a:ext cx="1253152" cy="1253037"/>
            </a:xfrm>
            <a:prstGeom prst="ellipse">
              <a:avLst/>
            </a:prstGeom>
            <a:solidFill>
              <a:srgbClr val="42BEF0"/>
            </a:solidFill>
            <a:ln w="25400">
              <a:solidFill>
                <a:srgbClr val="42BEF0"/>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4" name="Rectangle 18"/>
            <p:cNvSpPr>
              <a:spLocks noChangeArrowheads="1"/>
            </p:cNvSpPr>
            <p:nvPr/>
          </p:nvSpPr>
          <p:spPr bwMode="auto">
            <a:xfrm>
              <a:off x="34261" y="1254221"/>
              <a:ext cx="1177947" cy="886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130" tIns="24130" rIns="24130" bIns="2413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pPr>
              <a:r>
                <a:rPr lang="en-US" altLang="zh-CN" sz="1900" dirty="0">
                  <a:solidFill>
                    <a:srgbClr val="FFFFFF"/>
                  </a:solidFill>
                  <a:latin typeface="Calibri" panose="020F0502020204030204" pitchFamily="34" charset="0"/>
                  <a:cs typeface="Calibri" panose="020F0502020204030204" pitchFamily="34" charset="0"/>
                  <a:sym typeface="Calibri" panose="020F0502020204030204" pitchFamily="34" charset="0"/>
                </a:rPr>
                <a:t>Presto</a:t>
              </a:r>
              <a:endParaRPr lang="en-US" altLang="zh-CN" sz="1900" dirty="0">
                <a:solidFill>
                  <a:srgbClr val="FFFFFF"/>
                </a:solidFill>
                <a:latin typeface="Calibri" panose="020F0502020204030204" pitchFamily="34" charset="0"/>
                <a:cs typeface="Calibri" panose="020F0502020204030204" pitchFamily="34" charset="0"/>
                <a:sym typeface="Calibri" panose="020F0502020204030204" pitchFamily="34" charset="0"/>
              </a:endParaRPr>
            </a:p>
            <a:p>
              <a:pPr algn="ctr" eaLnBrk="1" hangingPunct="1">
                <a:lnSpc>
                  <a:spcPct val="90000"/>
                </a:lnSpc>
                <a:spcAft>
                  <a:spcPct val="35000"/>
                </a:spcAft>
              </a:pPr>
              <a:r>
                <a:rPr lang="en-US" altLang="zh-CN" sz="1900" dirty="0">
                  <a:solidFill>
                    <a:srgbClr val="FFFFFF"/>
                  </a:solidFill>
                  <a:latin typeface="Calibri" panose="020F0502020204030204" pitchFamily="34" charset="0"/>
                  <a:cs typeface="Calibri" panose="020F0502020204030204" pitchFamily="34" charset="0"/>
                  <a:sym typeface="Calibri" panose="020F0502020204030204" pitchFamily="34" charset="0"/>
                </a:rPr>
                <a:t>SQL</a:t>
              </a:r>
              <a:endParaRPr lang="en-US" altLang="zh-CN" sz="1900" dirty="0">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75" name="Oval 19"/>
            <p:cNvSpPr>
              <a:spLocks noChangeArrowheads="1"/>
            </p:cNvSpPr>
            <p:nvPr/>
          </p:nvSpPr>
          <p:spPr bwMode="auto">
            <a:xfrm>
              <a:off x="5310427" y="1635335"/>
              <a:ext cx="123758" cy="123800"/>
            </a:xfrm>
            <a:prstGeom prst="ellipse">
              <a:avLst/>
            </a:prstGeom>
            <a:solidFill>
              <a:srgbClr val="9BBB59"/>
            </a:solidFill>
            <a:ln w="25400">
              <a:solidFill>
                <a:srgbClr val="9BBB59"/>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6" name="Oval 20"/>
            <p:cNvSpPr>
              <a:spLocks noChangeArrowheads="1"/>
            </p:cNvSpPr>
            <p:nvPr/>
          </p:nvSpPr>
          <p:spPr bwMode="auto">
            <a:xfrm>
              <a:off x="5100117" y="1635335"/>
              <a:ext cx="123758" cy="123800"/>
            </a:xfrm>
            <a:prstGeom prst="ellipse">
              <a:avLst/>
            </a:prstGeom>
            <a:solidFill>
              <a:srgbClr val="8064A2"/>
            </a:solidFill>
            <a:ln w="25400">
              <a:solidFill>
                <a:srgbClr val="8064A2"/>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7" name="Oval 21"/>
            <p:cNvSpPr>
              <a:spLocks noChangeArrowheads="1"/>
            </p:cNvSpPr>
            <p:nvPr/>
          </p:nvSpPr>
          <p:spPr bwMode="auto">
            <a:xfrm>
              <a:off x="4889807" y="1635335"/>
              <a:ext cx="123758" cy="123800"/>
            </a:xfrm>
            <a:prstGeom prst="ellipse">
              <a:avLst/>
            </a:prstGeom>
            <a:solidFill>
              <a:srgbClr val="4AACC6"/>
            </a:solidFill>
            <a:ln w="25400">
              <a:solidFill>
                <a:srgbClr val="4AACC6"/>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8" name="Oval 22"/>
            <p:cNvSpPr>
              <a:spLocks noChangeArrowheads="1"/>
            </p:cNvSpPr>
            <p:nvPr/>
          </p:nvSpPr>
          <p:spPr bwMode="auto">
            <a:xfrm>
              <a:off x="4679497" y="1635335"/>
              <a:ext cx="123758" cy="123800"/>
            </a:xfrm>
            <a:prstGeom prst="ellipse">
              <a:avLst/>
            </a:prstGeom>
            <a:solidFill>
              <a:srgbClr val="F79645"/>
            </a:solidFill>
            <a:ln w="25400">
              <a:solidFill>
                <a:srgbClr val="F79645"/>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9" name="Oval 23"/>
            <p:cNvSpPr>
              <a:spLocks noChangeArrowheads="1"/>
            </p:cNvSpPr>
            <p:nvPr/>
          </p:nvSpPr>
          <p:spPr bwMode="auto">
            <a:xfrm>
              <a:off x="4469187" y="1635335"/>
              <a:ext cx="123758" cy="123800"/>
            </a:xfrm>
            <a:prstGeom prst="ellipse">
              <a:avLst/>
            </a:prstGeom>
            <a:solidFill>
              <a:srgbClr val="42BEF0"/>
            </a:solidFill>
            <a:ln w="25400">
              <a:solidFill>
                <a:srgbClr val="42BEF0"/>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0" name="Oval 24"/>
            <p:cNvSpPr>
              <a:spLocks noChangeArrowheads="1"/>
            </p:cNvSpPr>
            <p:nvPr/>
          </p:nvSpPr>
          <p:spPr bwMode="auto">
            <a:xfrm>
              <a:off x="4134854" y="1573435"/>
              <a:ext cx="247780" cy="247600"/>
            </a:xfrm>
            <a:prstGeom prst="ellipse">
              <a:avLst/>
            </a:prstGeom>
            <a:solidFill>
              <a:srgbClr val="9BBB59"/>
            </a:solidFill>
            <a:ln w="25400">
              <a:solidFill>
                <a:srgbClr val="9BBB59"/>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 name="Oval 25"/>
            <p:cNvSpPr>
              <a:spLocks noChangeArrowheads="1"/>
            </p:cNvSpPr>
            <p:nvPr/>
          </p:nvSpPr>
          <p:spPr bwMode="auto">
            <a:xfrm>
              <a:off x="5108561" y="1379590"/>
              <a:ext cx="123758" cy="123800"/>
            </a:xfrm>
            <a:prstGeom prst="ellipse">
              <a:avLst/>
            </a:prstGeom>
            <a:solidFill>
              <a:srgbClr val="8064A2"/>
            </a:solidFill>
            <a:ln w="25400">
              <a:solidFill>
                <a:srgbClr val="8064A2"/>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 name="Oval 26"/>
            <p:cNvSpPr>
              <a:spLocks noChangeArrowheads="1"/>
            </p:cNvSpPr>
            <p:nvPr/>
          </p:nvSpPr>
          <p:spPr bwMode="auto">
            <a:xfrm>
              <a:off x="5108561" y="1892960"/>
              <a:ext cx="123758" cy="123800"/>
            </a:xfrm>
            <a:prstGeom prst="ellipse">
              <a:avLst/>
            </a:prstGeom>
            <a:solidFill>
              <a:srgbClr val="4AACC6"/>
            </a:solidFill>
            <a:ln w="25400">
              <a:solidFill>
                <a:srgbClr val="4AACC6"/>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 name="Oval 27"/>
            <p:cNvSpPr>
              <a:spLocks noChangeArrowheads="1"/>
            </p:cNvSpPr>
            <p:nvPr/>
          </p:nvSpPr>
          <p:spPr bwMode="auto">
            <a:xfrm>
              <a:off x="5219125" y="1490860"/>
              <a:ext cx="123758" cy="123800"/>
            </a:xfrm>
            <a:prstGeom prst="ellipse">
              <a:avLst/>
            </a:prstGeom>
            <a:solidFill>
              <a:srgbClr val="F79645"/>
            </a:solidFill>
            <a:ln w="25400">
              <a:solidFill>
                <a:srgbClr val="F79645"/>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 name="Oval 28"/>
            <p:cNvSpPr>
              <a:spLocks noChangeArrowheads="1"/>
            </p:cNvSpPr>
            <p:nvPr/>
          </p:nvSpPr>
          <p:spPr bwMode="auto">
            <a:xfrm>
              <a:off x="5226514" y="1782317"/>
              <a:ext cx="123758" cy="123800"/>
            </a:xfrm>
            <a:prstGeom prst="ellipse">
              <a:avLst/>
            </a:prstGeom>
            <a:solidFill>
              <a:srgbClr val="42BEF0"/>
            </a:solidFill>
            <a:ln w="25400">
              <a:solidFill>
                <a:srgbClr val="42BEF0"/>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5" name="Oval 29"/>
            <p:cNvSpPr>
              <a:spLocks noChangeArrowheads="1"/>
            </p:cNvSpPr>
            <p:nvPr/>
          </p:nvSpPr>
          <p:spPr bwMode="auto">
            <a:xfrm>
              <a:off x="2795414" y="1070717"/>
              <a:ext cx="1253152" cy="1253037"/>
            </a:xfrm>
            <a:prstGeom prst="ellipse">
              <a:avLst/>
            </a:prstGeom>
            <a:solidFill>
              <a:srgbClr val="9BBB59"/>
            </a:solidFill>
            <a:ln w="25400">
              <a:solidFill>
                <a:srgbClr val="9BBB59"/>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6" name="Rectangle 30"/>
            <p:cNvSpPr>
              <a:spLocks noChangeArrowheads="1"/>
            </p:cNvSpPr>
            <p:nvPr/>
          </p:nvSpPr>
          <p:spPr bwMode="auto">
            <a:xfrm>
              <a:off x="2950214" y="1253738"/>
              <a:ext cx="941444" cy="886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130" tIns="24130" rIns="24130" bIns="2413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pPr>
              <a:r>
                <a:rPr lang="en-US" altLang="zh-CN" sz="1900" dirty="0">
                  <a:solidFill>
                    <a:srgbClr val="FFFFFF"/>
                  </a:solidFill>
                  <a:latin typeface="Calibri" panose="020F0502020204030204" pitchFamily="34" charset="0"/>
                  <a:cs typeface="Calibri" panose="020F0502020204030204" pitchFamily="34" charset="0"/>
                  <a:sym typeface="Calibri" panose="020F0502020204030204" pitchFamily="34" charset="0"/>
                </a:rPr>
                <a:t>Analysis/Antlr</a:t>
              </a:r>
              <a:endParaRPr lang="en-US" altLang="zh-CN" sz="1900" dirty="0">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87" name="Oval 41"/>
            <p:cNvSpPr>
              <a:spLocks noChangeArrowheads="1"/>
            </p:cNvSpPr>
            <p:nvPr/>
          </p:nvSpPr>
          <p:spPr bwMode="auto">
            <a:xfrm>
              <a:off x="5586079" y="1070717"/>
              <a:ext cx="1253152" cy="1253037"/>
            </a:xfrm>
            <a:prstGeom prst="ellipse">
              <a:avLst/>
            </a:prstGeom>
            <a:solidFill>
              <a:schemeClr val="accent2">
                <a:lumMod val="75000"/>
              </a:schemeClr>
            </a:solidFill>
            <a:ln w="25400">
              <a:solidFill>
                <a:srgbClr val="8064A2"/>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8" name="Rectangle 42"/>
            <p:cNvSpPr>
              <a:spLocks noChangeArrowheads="1"/>
            </p:cNvSpPr>
            <p:nvPr/>
          </p:nvSpPr>
          <p:spPr bwMode="auto">
            <a:xfrm>
              <a:off x="5769599" y="1254220"/>
              <a:ext cx="886112" cy="886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130" tIns="24130" rIns="24130" bIns="2413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pPr>
              <a:r>
                <a:rPr lang="en-US" altLang="zh-CN" sz="1900" dirty="0">
                  <a:solidFill>
                    <a:srgbClr val="FFFFFF"/>
                  </a:solidFill>
                  <a:latin typeface="Calibri" panose="020F0502020204030204" pitchFamily="34" charset="0"/>
                  <a:cs typeface="Calibri" panose="020F0502020204030204" pitchFamily="34" charset="0"/>
                  <a:sym typeface="Calibri" panose="020F0502020204030204" pitchFamily="34" charset="0"/>
                </a:rPr>
                <a:t>Plan</a:t>
              </a:r>
              <a:endParaRPr lang="en-US" altLang="zh-CN" sz="1900" dirty="0">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grpSp>
      <p:grpSp>
        <p:nvGrpSpPr>
          <p:cNvPr id="89" name="Group 6"/>
          <p:cNvGrpSpPr/>
          <p:nvPr/>
        </p:nvGrpSpPr>
        <p:grpSpPr bwMode="auto">
          <a:xfrm>
            <a:off x="539115" y="3735705"/>
            <a:ext cx="4084320" cy="908685"/>
            <a:chOff x="4748" y="1070717"/>
            <a:chExt cx="6834483" cy="1253037"/>
          </a:xfrm>
        </p:grpSpPr>
        <p:sp>
          <p:nvSpPr>
            <p:cNvPr id="90" name="Oval 7"/>
            <p:cNvSpPr>
              <a:spLocks noChangeArrowheads="1"/>
            </p:cNvSpPr>
            <p:nvPr/>
          </p:nvSpPr>
          <p:spPr bwMode="auto">
            <a:xfrm>
              <a:off x="2519761" y="1635335"/>
              <a:ext cx="123758" cy="123800"/>
            </a:xfrm>
            <a:prstGeom prst="ellipse">
              <a:avLst/>
            </a:prstGeom>
            <a:solidFill>
              <a:srgbClr val="42BEF0"/>
            </a:solidFill>
            <a:ln w="25400">
              <a:solidFill>
                <a:srgbClr val="42BEF0"/>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1" name="Oval 8"/>
            <p:cNvSpPr>
              <a:spLocks noChangeArrowheads="1"/>
            </p:cNvSpPr>
            <p:nvPr/>
          </p:nvSpPr>
          <p:spPr bwMode="auto">
            <a:xfrm>
              <a:off x="2309451" y="1635335"/>
              <a:ext cx="123758" cy="123800"/>
            </a:xfrm>
            <a:prstGeom prst="ellipse">
              <a:avLst/>
            </a:prstGeom>
            <a:solidFill>
              <a:srgbClr val="9BBB59"/>
            </a:solidFill>
            <a:ln w="25400">
              <a:solidFill>
                <a:srgbClr val="9BBB59"/>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 name="Oval 9"/>
            <p:cNvSpPr>
              <a:spLocks noChangeArrowheads="1"/>
            </p:cNvSpPr>
            <p:nvPr/>
          </p:nvSpPr>
          <p:spPr bwMode="auto">
            <a:xfrm>
              <a:off x="2099141" y="1635335"/>
              <a:ext cx="123758" cy="123800"/>
            </a:xfrm>
            <a:prstGeom prst="ellipse">
              <a:avLst/>
            </a:prstGeom>
            <a:solidFill>
              <a:srgbClr val="8064A2"/>
            </a:solidFill>
            <a:ln w="25400">
              <a:solidFill>
                <a:srgbClr val="8064A2"/>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3" name="Oval 10"/>
            <p:cNvSpPr>
              <a:spLocks noChangeArrowheads="1"/>
            </p:cNvSpPr>
            <p:nvPr/>
          </p:nvSpPr>
          <p:spPr bwMode="auto">
            <a:xfrm>
              <a:off x="1888831" y="1635335"/>
              <a:ext cx="123758" cy="123800"/>
            </a:xfrm>
            <a:prstGeom prst="ellipse">
              <a:avLst/>
            </a:prstGeom>
            <a:solidFill>
              <a:srgbClr val="4AACC6"/>
            </a:solidFill>
            <a:ln w="25400">
              <a:solidFill>
                <a:srgbClr val="4AACC6"/>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4" name="Oval 11"/>
            <p:cNvSpPr>
              <a:spLocks noChangeArrowheads="1"/>
            </p:cNvSpPr>
            <p:nvPr/>
          </p:nvSpPr>
          <p:spPr bwMode="auto">
            <a:xfrm>
              <a:off x="1678521" y="1635335"/>
              <a:ext cx="123758" cy="123800"/>
            </a:xfrm>
            <a:prstGeom prst="ellipse">
              <a:avLst/>
            </a:prstGeom>
            <a:solidFill>
              <a:srgbClr val="F79645"/>
            </a:solidFill>
            <a:ln w="25400">
              <a:solidFill>
                <a:srgbClr val="F79645"/>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 name="Oval 12"/>
            <p:cNvSpPr>
              <a:spLocks noChangeArrowheads="1"/>
            </p:cNvSpPr>
            <p:nvPr/>
          </p:nvSpPr>
          <p:spPr bwMode="auto">
            <a:xfrm>
              <a:off x="1344188" y="1573435"/>
              <a:ext cx="247780" cy="247600"/>
            </a:xfrm>
            <a:prstGeom prst="ellipse">
              <a:avLst/>
            </a:prstGeom>
            <a:solidFill>
              <a:srgbClr val="42BEF0"/>
            </a:solidFill>
            <a:ln w="25400">
              <a:solidFill>
                <a:srgbClr val="42BEF0"/>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6" name="Oval 13"/>
            <p:cNvSpPr>
              <a:spLocks noChangeArrowheads="1"/>
            </p:cNvSpPr>
            <p:nvPr/>
          </p:nvSpPr>
          <p:spPr bwMode="auto">
            <a:xfrm>
              <a:off x="2317895" y="1379590"/>
              <a:ext cx="123758" cy="123800"/>
            </a:xfrm>
            <a:prstGeom prst="ellipse">
              <a:avLst/>
            </a:prstGeom>
            <a:solidFill>
              <a:srgbClr val="9BBB59"/>
            </a:solidFill>
            <a:ln w="25400">
              <a:solidFill>
                <a:srgbClr val="9BBB59"/>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7" name="Oval 14"/>
            <p:cNvSpPr>
              <a:spLocks noChangeArrowheads="1"/>
            </p:cNvSpPr>
            <p:nvPr/>
          </p:nvSpPr>
          <p:spPr bwMode="auto">
            <a:xfrm>
              <a:off x="2317895" y="1892960"/>
              <a:ext cx="123758" cy="123800"/>
            </a:xfrm>
            <a:prstGeom prst="ellipse">
              <a:avLst/>
            </a:prstGeom>
            <a:solidFill>
              <a:srgbClr val="8064A2"/>
            </a:solidFill>
            <a:ln w="25400">
              <a:solidFill>
                <a:srgbClr val="8064A2"/>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8" name="Oval 15"/>
            <p:cNvSpPr>
              <a:spLocks noChangeArrowheads="1"/>
            </p:cNvSpPr>
            <p:nvPr/>
          </p:nvSpPr>
          <p:spPr bwMode="auto">
            <a:xfrm>
              <a:off x="2428460" y="1490860"/>
              <a:ext cx="123758" cy="123800"/>
            </a:xfrm>
            <a:prstGeom prst="ellipse">
              <a:avLst/>
            </a:prstGeom>
            <a:solidFill>
              <a:srgbClr val="4AACC6"/>
            </a:solidFill>
            <a:ln w="25400">
              <a:solidFill>
                <a:srgbClr val="4AACC6"/>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9" name="Oval 16"/>
            <p:cNvSpPr>
              <a:spLocks noChangeArrowheads="1"/>
            </p:cNvSpPr>
            <p:nvPr/>
          </p:nvSpPr>
          <p:spPr bwMode="auto">
            <a:xfrm>
              <a:off x="2435848" y="1782317"/>
              <a:ext cx="123758" cy="123800"/>
            </a:xfrm>
            <a:prstGeom prst="ellipse">
              <a:avLst/>
            </a:prstGeom>
            <a:solidFill>
              <a:srgbClr val="F79645"/>
            </a:solidFill>
            <a:ln w="25400">
              <a:solidFill>
                <a:srgbClr val="F79645"/>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0" name="Oval 17"/>
            <p:cNvSpPr>
              <a:spLocks noChangeArrowheads="1"/>
            </p:cNvSpPr>
            <p:nvPr/>
          </p:nvSpPr>
          <p:spPr bwMode="auto">
            <a:xfrm>
              <a:off x="4748" y="1070717"/>
              <a:ext cx="1253152" cy="1253037"/>
            </a:xfrm>
            <a:prstGeom prst="ellipse">
              <a:avLst/>
            </a:prstGeom>
            <a:solidFill>
              <a:srgbClr val="42BEF0"/>
            </a:solidFill>
            <a:ln w="25400">
              <a:solidFill>
                <a:srgbClr val="42BEF0"/>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1" name="Rectangle 18"/>
            <p:cNvSpPr>
              <a:spLocks noChangeArrowheads="1"/>
            </p:cNvSpPr>
            <p:nvPr/>
          </p:nvSpPr>
          <p:spPr bwMode="auto">
            <a:xfrm>
              <a:off x="34261" y="1254221"/>
              <a:ext cx="1177947" cy="886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130" tIns="24130" rIns="24130" bIns="2413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pPr>
              <a:r>
                <a:rPr lang="en-US" altLang="zh-CN" sz="1900" dirty="0">
                  <a:solidFill>
                    <a:srgbClr val="FFFFFF"/>
                  </a:solidFill>
                  <a:latin typeface="Calibri" panose="020F0502020204030204" pitchFamily="34" charset="0"/>
                  <a:cs typeface="Calibri" panose="020F0502020204030204" pitchFamily="34" charset="0"/>
                  <a:sym typeface="Calibri" panose="020F0502020204030204" pitchFamily="34" charset="0"/>
                </a:rPr>
                <a:t>Druid</a:t>
              </a:r>
              <a:endParaRPr lang="en-US" altLang="zh-CN" sz="1900" dirty="0">
                <a:solidFill>
                  <a:srgbClr val="FFFFFF"/>
                </a:solidFill>
                <a:latin typeface="Calibri" panose="020F0502020204030204" pitchFamily="34" charset="0"/>
                <a:cs typeface="Calibri" panose="020F0502020204030204" pitchFamily="34" charset="0"/>
                <a:sym typeface="Calibri" panose="020F0502020204030204" pitchFamily="34" charset="0"/>
              </a:endParaRPr>
            </a:p>
            <a:p>
              <a:pPr algn="ctr" eaLnBrk="1" hangingPunct="1">
                <a:lnSpc>
                  <a:spcPct val="90000"/>
                </a:lnSpc>
                <a:spcAft>
                  <a:spcPct val="35000"/>
                </a:spcAft>
              </a:pPr>
              <a:r>
                <a:rPr lang="en-US" altLang="zh-CN" sz="1900" dirty="0">
                  <a:solidFill>
                    <a:srgbClr val="FFFFFF"/>
                  </a:solidFill>
                  <a:latin typeface="Calibri" panose="020F0502020204030204" pitchFamily="34" charset="0"/>
                  <a:cs typeface="Calibri" panose="020F0502020204030204" pitchFamily="34" charset="0"/>
                  <a:sym typeface="Calibri" panose="020F0502020204030204" pitchFamily="34" charset="0"/>
                </a:rPr>
                <a:t>SQL</a:t>
              </a:r>
              <a:endParaRPr lang="en-US" altLang="zh-CN" sz="1900" dirty="0">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02" name="Oval 19"/>
            <p:cNvSpPr>
              <a:spLocks noChangeArrowheads="1"/>
            </p:cNvSpPr>
            <p:nvPr/>
          </p:nvSpPr>
          <p:spPr bwMode="auto">
            <a:xfrm>
              <a:off x="5310427" y="1635335"/>
              <a:ext cx="123758" cy="123800"/>
            </a:xfrm>
            <a:prstGeom prst="ellipse">
              <a:avLst/>
            </a:prstGeom>
            <a:solidFill>
              <a:srgbClr val="9BBB59"/>
            </a:solidFill>
            <a:ln w="25400">
              <a:solidFill>
                <a:srgbClr val="9BBB59"/>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 name="Oval 20"/>
            <p:cNvSpPr>
              <a:spLocks noChangeArrowheads="1"/>
            </p:cNvSpPr>
            <p:nvPr/>
          </p:nvSpPr>
          <p:spPr bwMode="auto">
            <a:xfrm>
              <a:off x="5100117" y="1635335"/>
              <a:ext cx="123758" cy="123800"/>
            </a:xfrm>
            <a:prstGeom prst="ellipse">
              <a:avLst/>
            </a:prstGeom>
            <a:solidFill>
              <a:srgbClr val="8064A2"/>
            </a:solidFill>
            <a:ln w="25400">
              <a:solidFill>
                <a:srgbClr val="8064A2"/>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4" name="Oval 21"/>
            <p:cNvSpPr>
              <a:spLocks noChangeArrowheads="1"/>
            </p:cNvSpPr>
            <p:nvPr/>
          </p:nvSpPr>
          <p:spPr bwMode="auto">
            <a:xfrm>
              <a:off x="4889807" y="1635335"/>
              <a:ext cx="123758" cy="123800"/>
            </a:xfrm>
            <a:prstGeom prst="ellipse">
              <a:avLst/>
            </a:prstGeom>
            <a:solidFill>
              <a:srgbClr val="4AACC6"/>
            </a:solidFill>
            <a:ln w="25400">
              <a:solidFill>
                <a:srgbClr val="4AACC6"/>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5" name="Oval 22"/>
            <p:cNvSpPr>
              <a:spLocks noChangeArrowheads="1"/>
            </p:cNvSpPr>
            <p:nvPr/>
          </p:nvSpPr>
          <p:spPr bwMode="auto">
            <a:xfrm>
              <a:off x="4679497" y="1635335"/>
              <a:ext cx="123758" cy="123800"/>
            </a:xfrm>
            <a:prstGeom prst="ellipse">
              <a:avLst/>
            </a:prstGeom>
            <a:solidFill>
              <a:srgbClr val="F79645"/>
            </a:solidFill>
            <a:ln w="25400">
              <a:solidFill>
                <a:srgbClr val="F79645"/>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6" name="Oval 23"/>
            <p:cNvSpPr>
              <a:spLocks noChangeArrowheads="1"/>
            </p:cNvSpPr>
            <p:nvPr/>
          </p:nvSpPr>
          <p:spPr bwMode="auto">
            <a:xfrm>
              <a:off x="4469187" y="1635335"/>
              <a:ext cx="123758" cy="123800"/>
            </a:xfrm>
            <a:prstGeom prst="ellipse">
              <a:avLst/>
            </a:prstGeom>
            <a:solidFill>
              <a:srgbClr val="42BEF0"/>
            </a:solidFill>
            <a:ln w="25400">
              <a:solidFill>
                <a:srgbClr val="42BEF0"/>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7" name="Oval 24"/>
            <p:cNvSpPr>
              <a:spLocks noChangeArrowheads="1"/>
            </p:cNvSpPr>
            <p:nvPr/>
          </p:nvSpPr>
          <p:spPr bwMode="auto">
            <a:xfrm>
              <a:off x="4134854" y="1573435"/>
              <a:ext cx="247780" cy="247600"/>
            </a:xfrm>
            <a:prstGeom prst="ellipse">
              <a:avLst/>
            </a:prstGeom>
            <a:solidFill>
              <a:srgbClr val="9BBB59"/>
            </a:solidFill>
            <a:ln w="25400">
              <a:solidFill>
                <a:srgbClr val="9BBB59"/>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 name="Oval 25"/>
            <p:cNvSpPr>
              <a:spLocks noChangeArrowheads="1"/>
            </p:cNvSpPr>
            <p:nvPr/>
          </p:nvSpPr>
          <p:spPr bwMode="auto">
            <a:xfrm>
              <a:off x="5108561" y="1379590"/>
              <a:ext cx="123758" cy="123800"/>
            </a:xfrm>
            <a:prstGeom prst="ellipse">
              <a:avLst/>
            </a:prstGeom>
            <a:solidFill>
              <a:srgbClr val="8064A2"/>
            </a:solidFill>
            <a:ln w="25400">
              <a:solidFill>
                <a:srgbClr val="8064A2"/>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9" name="Oval 26"/>
            <p:cNvSpPr>
              <a:spLocks noChangeArrowheads="1"/>
            </p:cNvSpPr>
            <p:nvPr/>
          </p:nvSpPr>
          <p:spPr bwMode="auto">
            <a:xfrm>
              <a:off x="5108561" y="1892960"/>
              <a:ext cx="123758" cy="123800"/>
            </a:xfrm>
            <a:prstGeom prst="ellipse">
              <a:avLst/>
            </a:prstGeom>
            <a:solidFill>
              <a:srgbClr val="4AACC6"/>
            </a:solidFill>
            <a:ln w="25400">
              <a:solidFill>
                <a:srgbClr val="4AACC6"/>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0" name="Oval 27"/>
            <p:cNvSpPr>
              <a:spLocks noChangeArrowheads="1"/>
            </p:cNvSpPr>
            <p:nvPr/>
          </p:nvSpPr>
          <p:spPr bwMode="auto">
            <a:xfrm>
              <a:off x="5219125" y="1490860"/>
              <a:ext cx="123758" cy="123800"/>
            </a:xfrm>
            <a:prstGeom prst="ellipse">
              <a:avLst/>
            </a:prstGeom>
            <a:solidFill>
              <a:srgbClr val="F79645"/>
            </a:solidFill>
            <a:ln w="25400">
              <a:solidFill>
                <a:srgbClr val="F79645"/>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 name="Oval 28"/>
            <p:cNvSpPr>
              <a:spLocks noChangeArrowheads="1"/>
            </p:cNvSpPr>
            <p:nvPr/>
          </p:nvSpPr>
          <p:spPr bwMode="auto">
            <a:xfrm>
              <a:off x="5226514" y="1782317"/>
              <a:ext cx="123758" cy="123800"/>
            </a:xfrm>
            <a:prstGeom prst="ellipse">
              <a:avLst/>
            </a:prstGeom>
            <a:solidFill>
              <a:srgbClr val="42BEF0"/>
            </a:solidFill>
            <a:ln w="25400">
              <a:solidFill>
                <a:srgbClr val="42BEF0"/>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 name="Oval 29"/>
            <p:cNvSpPr>
              <a:spLocks noChangeArrowheads="1"/>
            </p:cNvSpPr>
            <p:nvPr/>
          </p:nvSpPr>
          <p:spPr bwMode="auto">
            <a:xfrm>
              <a:off x="2795414" y="1070717"/>
              <a:ext cx="1253152" cy="1253037"/>
            </a:xfrm>
            <a:prstGeom prst="ellipse">
              <a:avLst/>
            </a:prstGeom>
            <a:solidFill>
              <a:srgbClr val="9BBB59"/>
            </a:solidFill>
            <a:ln w="25400">
              <a:solidFill>
                <a:srgbClr val="9BBB59"/>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3" name="Rectangle 30"/>
            <p:cNvSpPr>
              <a:spLocks noChangeArrowheads="1"/>
            </p:cNvSpPr>
            <p:nvPr/>
          </p:nvSpPr>
          <p:spPr bwMode="auto">
            <a:xfrm>
              <a:off x="2950214" y="1253738"/>
              <a:ext cx="941444" cy="886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130" tIns="24130" rIns="24130" bIns="2413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pPr>
              <a:r>
                <a:rPr lang="en-US" altLang="zh-CN" sz="1900" dirty="0">
                  <a:solidFill>
                    <a:srgbClr val="FFFFFF"/>
                  </a:solidFill>
                  <a:latin typeface="Calibri" panose="020F0502020204030204" pitchFamily="34" charset="0"/>
                  <a:cs typeface="Calibri" panose="020F0502020204030204" pitchFamily="34" charset="0"/>
                  <a:sym typeface="Calibri" panose="020F0502020204030204" pitchFamily="34" charset="0"/>
                </a:rPr>
                <a:t>Analysis/</a:t>
              </a:r>
              <a:r>
                <a:rPr lang="zh-CN" altLang="en-US" sz="1900" dirty="0">
                  <a:solidFill>
                    <a:srgbClr val="FFFFFF"/>
                  </a:solidFill>
                  <a:latin typeface="Calibri" panose="020F0502020204030204" pitchFamily="34" charset="0"/>
                  <a:cs typeface="Calibri" panose="020F0502020204030204" pitchFamily="34" charset="0"/>
                  <a:sym typeface="Calibri" panose="020F0502020204030204" pitchFamily="34" charset="0"/>
                </a:rPr>
                <a:t>自带</a:t>
              </a:r>
              <a:endParaRPr lang="zh-CN" altLang="en-US" sz="1900" dirty="0">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sp>
          <p:nvSpPr>
            <p:cNvPr id="114" name="Oval 41"/>
            <p:cNvSpPr>
              <a:spLocks noChangeArrowheads="1"/>
            </p:cNvSpPr>
            <p:nvPr/>
          </p:nvSpPr>
          <p:spPr bwMode="auto">
            <a:xfrm>
              <a:off x="5586079" y="1070717"/>
              <a:ext cx="1253152" cy="1253037"/>
            </a:xfrm>
            <a:prstGeom prst="ellipse">
              <a:avLst/>
            </a:prstGeom>
            <a:solidFill>
              <a:srgbClr val="8064A2"/>
            </a:solidFill>
            <a:ln w="25400">
              <a:solidFill>
                <a:srgbClr val="8064A2"/>
              </a:solidFill>
              <a:beve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 name="Rectangle 42"/>
            <p:cNvSpPr>
              <a:spLocks noChangeArrowheads="1"/>
            </p:cNvSpPr>
            <p:nvPr/>
          </p:nvSpPr>
          <p:spPr bwMode="auto">
            <a:xfrm>
              <a:off x="5769599" y="1254220"/>
              <a:ext cx="886112" cy="886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130" tIns="24130" rIns="24130" bIns="2413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Aft>
                  <a:spcPct val="35000"/>
                </a:spcAft>
              </a:pPr>
              <a:r>
                <a:rPr lang="en-US" altLang="zh-CN" sz="1900" dirty="0">
                  <a:solidFill>
                    <a:srgbClr val="FFFFFF"/>
                  </a:solidFill>
                  <a:latin typeface="Calibri" panose="020F0502020204030204" pitchFamily="34" charset="0"/>
                  <a:cs typeface="Calibri" panose="020F0502020204030204" pitchFamily="34" charset="0"/>
                  <a:sym typeface="Calibri" panose="020F0502020204030204" pitchFamily="34" charset="0"/>
                </a:rPr>
                <a:t>Plan</a:t>
              </a:r>
              <a:endParaRPr lang="en-US" altLang="zh-CN" sz="1900" dirty="0">
                <a:solidFill>
                  <a:srgbClr val="FFFFFF"/>
                </a:solidFill>
                <a:latin typeface="Calibri" panose="020F0502020204030204" pitchFamily="34" charset="0"/>
                <a:cs typeface="Calibri" panose="020F0502020204030204" pitchFamily="34" charset="0"/>
                <a:sym typeface="Calibri" panose="020F0502020204030204" pitchFamily="34" charset="0"/>
              </a:endParaRPr>
            </a:p>
          </p:txBody>
        </p:sp>
      </p:grpSp>
      <p:pic>
        <p:nvPicPr>
          <p:cNvPr id="116" name="图片 11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918835" y="2656205"/>
            <a:ext cx="2117725" cy="2045970"/>
          </a:xfrm>
          <a:prstGeom prst="rect">
            <a:avLst/>
          </a:prstGeom>
        </p:spPr>
      </p:pic>
      <p:pic>
        <p:nvPicPr>
          <p:cNvPr id="117" name="图片 116"/>
          <p:cNvPicPr>
            <a:picLocks noChangeAspect="1"/>
          </p:cNvPicPr>
          <p:nvPr/>
        </p:nvPicPr>
        <p:blipFill>
          <a:blip r:embed="rId2"/>
          <a:stretch>
            <a:fillRect/>
          </a:stretch>
        </p:blipFill>
        <p:spPr>
          <a:xfrm>
            <a:off x="5376545" y="898525"/>
            <a:ext cx="3344545" cy="1574800"/>
          </a:xfrm>
          <a:prstGeom prst="rect">
            <a:avLst/>
          </a:prstGeom>
        </p:spPr>
      </p:pic>
    </p:spTree>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350" fill="hold"/>
                                        <p:tgtEl>
                                          <p:spTgt spid="15"/>
                                        </p:tgtEl>
                                        <p:attrNameLst>
                                          <p:attrName>ppt_w</p:attrName>
                                        </p:attrNameLst>
                                      </p:cBhvr>
                                      <p:tavLst>
                                        <p:tav tm="0">
                                          <p:val>
                                            <p:fltVal val="0"/>
                                          </p:val>
                                        </p:tav>
                                        <p:tav tm="100000">
                                          <p:val>
                                            <p:strVal val="#ppt_w"/>
                                          </p:val>
                                        </p:tav>
                                      </p:tavLst>
                                    </p:anim>
                                    <p:anim calcmode="lin" valueType="num">
                                      <p:cBhvr>
                                        <p:cTn id="8" dur="350" fill="hold"/>
                                        <p:tgtEl>
                                          <p:spTgt spid="15"/>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4"/>
                                        </p:tgtEl>
                                        <p:attrNameLst>
                                          <p:attrName>style.visibility</p:attrName>
                                        </p:attrNameLst>
                                      </p:cBhvr>
                                      <p:to>
                                        <p:strVal val="visible"/>
                                      </p:to>
                                    </p:set>
                                    <p:anim calcmode="lin" valueType="num">
                                      <p:cBhvr>
                                        <p:cTn id="12" dur="4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14"/>
                                        </p:tgtEl>
                                        <p:attrNameLst>
                                          <p:attrName>ppt_y</p:attrName>
                                        </p:attrNameLst>
                                      </p:cBhvr>
                                      <p:tavLst>
                                        <p:tav tm="0">
                                          <p:val>
                                            <p:strVal val="#ppt_y"/>
                                          </p:val>
                                        </p:tav>
                                        <p:tav tm="100000">
                                          <p:val>
                                            <p:strVal val="#ppt_y"/>
                                          </p:val>
                                        </p:tav>
                                      </p:tavLst>
                                    </p:anim>
                                    <p:anim calcmode="lin" valueType="num">
                                      <p:cBhvr>
                                        <p:cTn id="14" dur="4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14"/>
                                        </p:tgtEl>
                                      </p:cBhvr>
                                    </p:animEffect>
                                  </p:childTnLst>
                                </p:cTn>
                              </p:par>
                            </p:childTnLst>
                          </p:cTn>
                        </p:par>
                        <p:par>
                          <p:cTn id="17" fill="hold">
                            <p:stCondLst>
                              <p:cond delay="600"/>
                            </p:stCondLst>
                            <p:childTnLst>
                              <p:par>
                                <p:cTn id="18" presetID="2" presetClass="entr" presetSubtype="8" fill="hold" nodeType="after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p:cTn id="20" dur="750" fill="hold"/>
                                        <p:tgtEl>
                                          <p:spTgt spid="25"/>
                                        </p:tgtEl>
                                        <p:attrNameLst>
                                          <p:attrName>ppt_x</p:attrName>
                                        </p:attrNameLst>
                                      </p:cBhvr>
                                      <p:tavLst>
                                        <p:tav tm="0">
                                          <p:val>
                                            <p:strVal val="0-#ppt_w/2"/>
                                          </p:val>
                                        </p:tav>
                                        <p:tav tm="100000">
                                          <p:val>
                                            <p:strVal val="#ppt_x"/>
                                          </p:val>
                                        </p:tav>
                                      </p:tavLst>
                                    </p:anim>
                                    <p:anim calcmode="lin" valueType="num">
                                      <p:cBhvr>
                                        <p:cTn id="21" dur="750" fill="hold"/>
                                        <p:tgtEl>
                                          <p:spTgt spid="25"/>
                                        </p:tgtEl>
                                        <p:attrNameLst>
                                          <p:attrName>ppt_y</p:attrName>
                                        </p:attrNameLst>
                                      </p:cBhvr>
                                      <p:tavLst>
                                        <p:tav tm="0">
                                          <p:val>
                                            <p:strVal val="#ppt_y"/>
                                          </p:val>
                                        </p:tav>
                                        <p:tav tm="100000">
                                          <p:val>
                                            <p:strVal val="#ppt_y"/>
                                          </p:val>
                                        </p:tav>
                                      </p:tavLst>
                                    </p:anim>
                                  </p:childTnLst>
                                </p:cTn>
                              </p:par>
                            </p:childTnLst>
                          </p:cTn>
                        </p:par>
                        <p:par>
                          <p:cTn id="22" fill="hold">
                            <p:stCondLst>
                              <p:cond delay="1600"/>
                            </p:stCondLst>
                            <p:childTnLst>
                              <p:par>
                                <p:cTn id="23" presetID="2" presetClass="entr" presetSubtype="8"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750" fill="hold"/>
                                        <p:tgtEl>
                                          <p:spTgt spid="19"/>
                                        </p:tgtEl>
                                        <p:attrNameLst>
                                          <p:attrName>ppt_x</p:attrName>
                                        </p:attrNameLst>
                                      </p:cBhvr>
                                      <p:tavLst>
                                        <p:tav tm="0">
                                          <p:val>
                                            <p:strVal val="0-#ppt_w/2"/>
                                          </p:val>
                                        </p:tav>
                                        <p:tav tm="100000">
                                          <p:val>
                                            <p:strVal val="#ppt_x"/>
                                          </p:val>
                                        </p:tav>
                                      </p:tavLst>
                                    </p:anim>
                                    <p:anim calcmode="lin" valueType="num">
                                      <p:cBhvr>
                                        <p:cTn id="26" dur="750" fill="hold"/>
                                        <p:tgtEl>
                                          <p:spTgt spid="19"/>
                                        </p:tgtEl>
                                        <p:attrNameLst>
                                          <p:attrName>ppt_y</p:attrName>
                                        </p:attrNameLst>
                                      </p:cBhvr>
                                      <p:tavLst>
                                        <p:tav tm="0">
                                          <p:val>
                                            <p:strVal val="#ppt_y"/>
                                          </p:val>
                                        </p:tav>
                                        <p:tav tm="100000">
                                          <p:val>
                                            <p:strVal val="#ppt_y"/>
                                          </p:val>
                                        </p:tav>
                                      </p:tavLst>
                                    </p:anim>
                                  </p:childTnLst>
                                </p:cTn>
                              </p:par>
                            </p:childTnLst>
                          </p:cTn>
                        </p:par>
                        <p:par>
                          <p:cTn id="27" fill="hold">
                            <p:stCondLst>
                              <p:cond delay="2600"/>
                            </p:stCondLst>
                            <p:childTnLst>
                              <p:par>
                                <p:cTn id="28" presetID="2" presetClass="entr" presetSubtype="8" fill="hold" nodeType="after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750" fill="hold"/>
                                        <p:tgtEl>
                                          <p:spTgt spid="89"/>
                                        </p:tgtEl>
                                        <p:attrNameLst>
                                          <p:attrName>ppt_x</p:attrName>
                                        </p:attrNameLst>
                                      </p:cBhvr>
                                      <p:tavLst>
                                        <p:tav tm="0">
                                          <p:val>
                                            <p:strVal val="0-#ppt_w/2"/>
                                          </p:val>
                                        </p:tav>
                                        <p:tav tm="100000">
                                          <p:val>
                                            <p:strVal val="#ppt_x"/>
                                          </p:val>
                                        </p:tav>
                                      </p:tavLst>
                                    </p:anim>
                                    <p:anim calcmode="lin" valueType="num">
                                      <p:cBhvr>
                                        <p:cTn id="31" dur="750" fill="hold"/>
                                        <p:tgtEl>
                                          <p:spTgt spid="89"/>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17"/>
                                        </p:tgtEl>
                                        <p:attrNameLst>
                                          <p:attrName>style.visibility</p:attrName>
                                        </p:attrNameLst>
                                      </p:cBhvr>
                                      <p:to>
                                        <p:strVal val="visible"/>
                                      </p:to>
                                    </p:set>
                                    <p:animEffect transition="in" filter="blinds(horizontal)">
                                      <p:cBhvr>
                                        <p:cTn id="36" dur="500"/>
                                        <p:tgtEl>
                                          <p:spTgt spid="117"/>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16"/>
                                        </p:tgtEl>
                                        <p:attrNameLst>
                                          <p:attrName>style.visibility</p:attrName>
                                        </p:attrNameLst>
                                      </p:cBhvr>
                                      <p:to>
                                        <p:strVal val="visible"/>
                                      </p:to>
                                    </p:set>
                                    <p:animEffect transition="in" filter="blinds(horizontal)">
                                      <p:cBhvr>
                                        <p:cTn id="41"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08"/>
          <p:cNvSpPr txBox="1">
            <a:spLocks noChangeArrowheads="1"/>
          </p:cNvSpPr>
          <p:nvPr/>
        </p:nvSpPr>
        <p:spPr bwMode="auto">
          <a:xfrm>
            <a:off x="539552" y="267494"/>
            <a:ext cx="239649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dirty="0">
                <a:solidFill>
                  <a:prstClr val="black"/>
                </a:solidFill>
                <a:latin typeface="微软雅黑" panose="020B0503020204020204" pitchFamily="34" charset="-122"/>
                <a:ea typeface="微软雅黑" panose="020B0503020204020204" pitchFamily="34" charset="-122"/>
              </a:rPr>
              <a:t>MapReduce</a:t>
            </a:r>
            <a:r>
              <a:rPr lang="zh-CN" altLang="en-US" dirty="0">
                <a:solidFill>
                  <a:prstClr val="black"/>
                </a:solidFill>
                <a:latin typeface="微软雅黑" panose="020B0503020204020204" pitchFamily="34" charset="-122"/>
                <a:ea typeface="微软雅黑" panose="020B0503020204020204" pitchFamily="34" charset="-122"/>
              </a:rPr>
              <a:t>计算</a:t>
            </a:r>
            <a:r>
              <a:rPr lang="zh-CN" altLang="en-US" dirty="0">
                <a:solidFill>
                  <a:prstClr val="black"/>
                </a:solidFill>
                <a:latin typeface="微软雅黑" panose="020B0503020204020204" pitchFamily="34" charset="-122"/>
                <a:ea typeface="微软雅黑" panose="020B0503020204020204" pitchFamily="34" charset="-122"/>
              </a:rPr>
              <a:t>模型</a:t>
            </a:r>
            <a:endParaRPr lang="zh-CN" altLang="en-US" dirty="0">
              <a:solidFill>
                <a:prstClr val="black"/>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107544" y="245001"/>
            <a:ext cx="360000" cy="360000"/>
            <a:chOff x="1965186" y="1419622"/>
            <a:chExt cx="302558" cy="314067"/>
          </a:xfrm>
        </p:grpSpPr>
        <p:sp>
          <p:nvSpPr>
            <p:cNvPr id="16" name="矩形 15"/>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p:cNvPicPr>
            <a:picLocks noChangeAspect="1"/>
          </p:cNvPicPr>
          <p:nvPr/>
        </p:nvPicPr>
        <p:blipFill>
          <a:blip r:embed="rId1"/>
          <a:stretch>
            <a:fillRect/>
          </a:stretch>
        </p:blipFill>
        <p:spPr>
          <a:xfrm>
            <a:off x="671830" y="605155"/>
            <a:ext cx="7327900" cy="2202180"/>
          </a:xfrm>
          <a:prstGeom prst="rect">
            <a:avLst/>
          </a:prstGeom>
        </p:spPr>
      </p:pic>
      <p:grpSp>
        <p:nvGrpSpPr>
          <p:cNvPr id="26" name="组合 25"/>
          <p:cNvGrpSpPr/>
          <p:nvPr/>
        </p:nvGrpSpPr>
        <p:grpSpPr>
          <a:xfrm>
            <a:off x="539750" y="3101975"/>
            <a:ext cx="3949065" cy="2005330"/>
            <a:chOff x="3347864" y="1152444"/>
            <a:chExt cx="4752528" cy="369631"/>
          </a:xfrm>
        </p:grpSpPr>
        <p:sp>
          <p:nvSpPr>
            <p:cNvPr id="27" name="矩形 26"/>
            <p:cNvSpPr/>
            <p:nvPr/>
          </p:nvSpPr>
          <p:spPr>
            <a:xfrm>
              <a:off x="3347864" y="1152444"/>
              <a:ext cx="4752528" cy="67586"/>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4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计算流程：</a:t>
              </a:r>
              <a:endParaRPr lang="zh-CN" altLang="en-US" sz="14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8" name="矩形 27"/>
            <p:cNvSpPr/>
            <p:nvPr/>
          </p:nvSpPr>
          <p:spPr>
            <a:xfrm>
              <a:off x="3347864" y="1219971"/>
              <a:ext cx="4752528" cy="302104"/>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285750" indent="-285750">
                <a:buFont typeface="Wingdings" panose="05000000000000000000" pitchFamily="2" charset="2"/>
                <a:buChar char="u"/>
              </a:pPr>
              <a:r>
                <a:rPr 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Input split</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hive(HDFS)</a:t>
              </a:r>
              <a:endPar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u"/>
              </a:pP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Map task</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：计算、分区、内部快排、溢写、归并排序</a:t>
              </a:r>
              <a:endPar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u"/>
              </a:pP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Fetch</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：网络拷贝</a:t>
              </a:r>
              <a:endPar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u"/>
              </a:pP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Reduce</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：合并、全局排序、计算</a:t>
              </a:r>
              <a:endParaRPr lang="zh-CN"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u"/>
              </a:pP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Output</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hive(HDFS)</a:t>
              </a:r>
              <a:endPar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grpSp>
        <p:nvGrpSpPr>
          <p:cNvPr id="4" name="组合 3"/>
          <p:cNvGrpSpPr/>
          <p:nvPr/>
        </p:nvGrpSpPr>
        <p:grpSpPr>
          <a:xfrm>
            <a:off x="4660265" y="3101975"/>
            <a:ext cx="3949065" cy="2005330"/>
            <a:chOff x="3347864" y="1152444"/>
            <a:chExt cx="4752528" cy="343461"/>
          </a:xfrm>
        </p:grpSpPr>
        <p:sp>
          <p:nvSpPr>
            <p:cNvPr id="5" name="矩形 4"/>
            <p:cNvSpPr/>
            <p:nvPr/>
          </p:nvSpPr>
          <p:spPr>
            <a:xfrm>
              <a:off x="3347864" y="1152444"/>
              <a:ext cx="4752528" cy="67586"/>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4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特点：</a:t>
              </a:r>
              <a:endParaRPr lang="zh-CN" altLang="en-US" sz="14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6" name="矩形 5"/>
            <p:cNvSpPr/>
            <p:nvPr/>
          </p:nvSpPr>
          <p:spPr>
            <a:xfrm>
              <a:off x="3347864" y="1219928"/>
              <a:ext cx="4752528" cy="275977"/>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285750" indent="-285750">
                <a:buFont typeface="Wingdings" panose="05000000000000000000" pitchFamily="2" charset="2"/>
                <a:buChar char="u"/>
              </a:pP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容错性、稳定性非常强</a:t>
              </a:r>
              <a:endPar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u"/>
              </a:pPr>
              <a:endPar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u"/>
              </a:pP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每个</a:t>
              </a: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mapreduce</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任务都会进行多次数据落地</a:t>
              </a:r>
              <a:endPar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u"/>
              </a:pPr>
              <a:endPar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u"/>
              </a:pP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只有</a:t>
              </a: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map</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reduce task</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，复杂计算开发量很大</a:t>
              </a:r>
              <a:endPar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spTree>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350" fill="hold"/>
                                        <p:tgtEl>
                                          <p:spTgt spid="15"/>
                                        </p:tgtEl>
                                        <p:attrNameLst>
                                          <p:attrName>ppt_w</p:attrName>
                                        </p:attrNameLst>
                                      </p:cBhvr>
                                      <p:tavLst>
                                        <p:tav tm="0">
                                          <p:val>
                                            <p:fltVal val="0"/>
                                          </p:val>
                                        </p:tav>
                                        <p:tav tm="100000">
                                          <p:val>
                                            <p:strVal val="#ppt_w"/>
                                          </p:val>
                                        </p:tav>
                                      </p:tavLst>
                                    </p:anim>
                                    <p:anim calcmode="lin" valueType="num">
                                      <p:cBhvr>
                                        <p:cTn id="8" dur="350" fill="hold"/>
                                        <p:tgtEl>
                                          <p:spTgt spid="15"/>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4"/>
                                        </p:tgtEl>
                                        <p:attrNameLst>
                                          <p:attrName>style.visibility</p:attrName>
                                        </p:attrNameLst>
                                      </p:cBhvr>
                                      <p:to>
                                        <p:strVal val="visible"/>
                                      </p:to>
                                    </p:set>
                                    <p:anim calcmode="lin" valueType="num">
                                      <p:cBhvr>
                                        <p:cTn id="12" dur="4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14"/>
                                        </p:tgtEl>
                                        <p:attrNameLst>
                                          <p:attrName>ppt_y</p:attrName>
                                        </p:attrNameLst>
                                      </p:cBhvr>
                                      <p:tavLst>
                                        <p:tav tm="0">
                                          <p:val>
                                            <p:strVal val="#ppt_y"/>
                                          </p:val>
                                        </p:tav>
                                        <p:tav tm="100000">
                                          <p:val>
                                            <p:strVal val="#ppt_y"/>
                                          </p:val>
                                        </p:tav>
                                      </p:tavLst>
                                    </p:anim>
                                    <p:anim calcmode="lin" valueType="num">
                                      <p:cBhvr>
                                        <p:cTn id="14" dur="4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08"/>
          <p:cNvSpPr txBox="1">
            <a:spLocks noChangeArrowheads="1"/>
          </p:cNvSpPr>
          <p:nvPr/>
        </p:nvSpPr>
        <p:spPr bwMode="auto">
          <a:xfrm>
            <a:off x="539552" y="267494"/>
            <a:ext cx="1784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dirty="0">
                <a:solidFill>
                  <a:prstClr val="black"/>
                </a:solidFill>
                <a:latin typeface="微软雅黑" panose="020B0503020204020204" pitchFamily="34" charset="-122"/>
                <a:ea typeface="微软雅黑" panose="020B0503020204020204" pitchFamily="34" charset="-122"/>
              </a:rPr>
              <a:t>Presto</a:t>
            </a:r>
            <a:r>
              <a:rPr lang="zh-CN" altLang="en-US" dirty="0">
                <a:solidFill>
                  <a:prstClr val="black"/>
                </a:solidFill>
                <a:latin typeface="微软雅黑" panose="020B0503020204020204" pitchFamily="34" charset="-122"/>
                <a:ea typeface="微软雅黑" panose="020B0503020204020204" pitchFamily="34" charset="-122"/>
              </a:rPr>
              <a:t>计算模型</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107544" y="245001"/>
            <a:ext cx="360000" cy="360000"/>
            <a:chOff x="1965186" y="1419622"/>
            <a:chExt cx="302558" cy="314067"/>
          </a:xfrm>
        </p:grpSpPr>
        <p:sp>
          <p:nvSpPr>
            <p:cNvPr id="16" name="矩形 15"/>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9" name="图片 2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93090" y="635635"/>
            <a:ext cx="3827780" cy="2084070"/>
          </a:xfrm>
          <a:prstGeom prst="rect">
            <a:avLst/>
          </a:prstGeom>
        </p:spPr>
      </p:pic>
      <p:pic>
        <p:nvPicPr>
          <p:cNvPr id="24" name="图片 23"/>
          <p:cNvPicPr>
            <a:picLocks noChangeAspect="1"/>
          </p:cNvPicPr>
          <p:nvPr/>
        </p:nvPicPr>
        <p:blipFill>
          <a:blip r:embed="rId2"/>
          <a:stretch>
            <a:fillRect/>
          </a:stretch>
        </p:blipFill>
        <p:spPr>
          <a:xfrm>
            <a:off x="4928235" y="605155"/>
            <a:ext cx="3432175" cy="2214245"/>
          </a:xfrm>
          <a:prstGeom prst="rect">
            <a:avLst/>
          </a:prstGeom>
        </p:spPr>
      </p:pic>
      <p:grpSp>
        <p:nvGrpSpPr>
          <p:cNvPr id="26" name="组合 25"/>
          <p:cNvGrpSpPr/>
          <p:nvPr/>
        </p:nvGrpSpPr>
        <p:grpSpPr>
          <a:xfrm>
            <a:off x="539750" y="3101975"/>
            <a:ext cx="3949065" cy="2005330"/>
            <a:chOff x="3347864" y="1152444"/>
            <a:chExt cx="4752528" cy="369631"/>
          </a:xfrm>
        </p:grpSpPr>
        <p:sp>
          <p:nvSpPr>
            <p:cNvPr id="27" name="矩形 26"/>
            <p:cNvSpPr/>
            <p:nvPr/>
          </p:nvSpPr>
          <p:spPr>
            <a:xfrm>
              <a:off x="3347864" y="1152444"/>
              <a:ext cx="4752528" cy="67586"/>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4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计算流程：</a:t>
              </a:r>
              <a:endParaRPr lang="zh-CN" altLang="en-US" sz="14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8" name="矩形 27"/>
            <p:cNvSpPr/>
            <p:nvPr/>
          </p:nvSpPr>
          <p:spPr>
            <a:xfrm>
              <a:off x="3347864" y="1219971"/>
              <a:ext cx="4752528" cy="302104"/>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285750" indent="-285750">
                <a:buFont typeface="Wingdings" panose="05000000000000000000" pitchFamily="2" charset="2"/>
                <a:buChar char="u"/>
              </a:pP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Source</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：多数据源</a:t>
              </a: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hive</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RDS</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NoSQL</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Cassandra</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Redis</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等</a:t>
              </a:r>
              <a:endPar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u"/>
              </a:pPr>
              <a:r>
                <a:rPr 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Compute</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：基于内存流水线计算，典型的</a:t>
              </a: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Micro-Batch</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计算模式</a:t>
              </a:r>
              <a:endParaRPr lang="zh-CN"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u"/>
              </a:pP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Output</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：多目的地</a:t>
              </a:r>
              <a:endPar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grpSp>
        <p:nvGrpSpPr>
          <p:cNvPr id="4" name="组合 3"/>
          <p:cNvGrpSpPr/>
          <p:nvPr/>
        </p:nvGrpSpPr>
        <p:grpSpPr>
          <a:xfrm>
            <a:off x="4660265" y="3101975"/>
            <a:ext cx="3949065" cy="2005330"/>
            <a:chOff x="3347864" y="1152444"/>
            <a:chExt cx="4752528" cy="343461"/>
          </a:xfrm>
        </p:grpSpPr>
        <p:sp>
          <p:nvSpPr>
            <p:cNvPr id="5" name="矩形 4"/>
            <p:cNvSpPr/>
            <p:nvPr/>
          </p:nvSpPr>
          <p:spPr>
            <a:xfrm>
              <a:off x="3347864" y="1152444"/>
              <a:ext cx="4752528" cy="67586"/>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4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特点：</a:t>
              </a:r>
              <a:endParaRPr lang="zh-CN" altLang="en-US" sz="14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6" name="矩形 5"/>
            <p:cNvSpPr/>
            <p:nvPr/>
          </p:nvSpPr>
          <p:spPr>
            <a:xfrm>
              <a:off x="3347864" y="1219928"/>
              <a:ext cx="4752528" cy="275977"/>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285750" indent="-285750">
                <a:buFont typeface="Wingdings" panose="05000000000000000000" pitchFamily="2" charset="2"/>
                <a:buChar char="u"/>
              </a:pP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多数据源可以交错查询</a:t>
              </a:r>
              <a:endPar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u"/>
              </a:pPr>
              <a:endPar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u"/>
              </a:pP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基于内存，速度非常快</a:t>
              </a:r>
              <a:endPar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u"/>
              </a:pPr>
              <a:endPar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u"/>
              </a:pP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容错能力差，只要</a:t>
              </a: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task</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失败就崩溃</a:t>
              </a:r>
              <a:endPar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spTree>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350" fill="hold"/>
                                        <p:tgtEl>
                                          <p:spTgt spid="15"/>
                                        </p:tgtEl>
                                        <p:attrNameLst>
                                          <p:attrName>ppt_w</p:attrName>
                                        </p:attrNameLst>
                                      </p:cBhvr>
                                      <p:tavLst>
                                        <p:tav tm="0">
                                          <p:val>
                                            <p:fltVal val="0"/>
                                          </p:val>
                                        </p:tav>
                                        <p:tav tm="100000">
                                          <p:val>
                                            <p:strVal val="#ppt_w"/>
                                          </p:val>
                                        </p:tav>
                                      </p:tavLst>
                                    </p:anim>
                                    <p:anim calcmode="lin" valueType="num">
                                      <p:cBhvr>
                                        <p:cTn id="8" dur="350" fill="hold"/>
                                        <p:tgtEl>
                                          <p:spTgt spid="15"/>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4"/>
                                        </p:tgtEl>
                                        <p:attrNameLst>
                                          <p:attrName>style.visibility</p:attrName>
                                        </p:attrNameLst>
                                      </p:cBhvr>
                                      <p:to>
                                        <p:strVal val="visible"/>
                                      </p:to>
                                    </p:set>
                                    <p:anim calcmode="lin" valueType="num">
                                      <p:cBhvr>
                                        <p:cTn id="12" dur="4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14"/>
                                        </p:tgtEl>
                                        <p:attrNameLst>
                                          <p:attrName>ppt_y</p:attrName>
                                        </p:attrNameLst>
                                      </p:cBhvr>
                                      <p:tavLst>
                                        <p:tav tm="0">
                                          <p:val>
                                            <p:strVal val="#ppt_y"/>
                                          </p:val>
                                        </p:tav>
                                        <p:tav tm="100000">
                                          <p:val>
                                            <p:strVal val="#ppt_y"/>
                                          </p:val>
                                        </p:tav>
                                      </p:tavLst>
                                    </p:anim>
                                    <p:anim calcmode="lin" valueType="num">
                                      <p:cBhvr>
                                        <p:cTn id="14" dur="4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blinds(horizontal)">
                                      <p:cBhvr>
                                        <p:cTn id="21" dur="500"/>
                                        <p:tgtEl>
                                          <p:spTgt spid="29"/>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blinds(horizontal)">
                                      <p:cBhvr>
                                        <p:cTn id="26" dur="500"/>
                                        <p:tgtEl>
                                          <p:spTgt spid="24"/>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wipe(left)">
                                      <p:cBhvr>
                                        <p:cTn id="30" dur="500"/>
                                        <p:tgtEl>
                                          <p:spTgt spid="26"/>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08"/>
          <p:cNvSpPr txBox="1">
            <a:spLocks noChangeArrowheads="1"/>
          </p:cNvSpPr>
          <p:nvPr/>
        </p:nvSpPr>
        <p:spPr bwMode="auto">
          <a:xfrm>
            <a:off x="539552" y="267494"/>
            <a:ext cx="44786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fontAlgn="base">
              <a:spcBef>
                <a:spcPct val="0"/>
              </a:spcBef>
              <a:spcAft>
                <a:spcPct val="0"/>
              </a:spcAft>
            </a:pPr>
            <a:r>
              <a:rPr lang="en-US" altLang="zh-CN" dirty="0">
                <a:solidFill>
                  <a:prstClr val="black"/>
                </a:solidFill>
                <a:latin typeface="微软雅黑" panose="020B0503020204020204" pitchFamily="34" charset="-122"/>
                <a:ea typeface="微软雅黑" panose="020B0503020204020204" pitchFamily="34" charset="-122"/>
                <a:sym typeface="+mn-ea"/>
              </a:rPr>
              <a:t>Druid</a:t>
            </a:r>
            <a:r>
              <a:rPr lang="zh-CN" altLang="en-US" dirty="0">
                <a:solidFill>
                  <a:prstClr val="black"/>
                </a:solidFill>
                <a:latin typeface="微软雅黑" panose="020B0503020204020204" pitchFamily="34" charset="-122"/>
                <a:ea typeface="微软雅黑" panose="020B0503020204020204" pitchFamily="34" charset="-122"/>
                <a:sym typeface="+mn-ea"/>
              </a:rPr>
              <a:t>（唯一强调实时导入、查询，类</a:t>
            </a:r>
            <a:r>
              <a:rPr lang="en-US" altLang="zh-CN" dirty="0">
                <a:solidFill>
                  <a:prstClr val="black"/>
                </a:solidFill>
                <a:latin typeface="微软雅黑" panose="020B0503020204020204" pitchFamily="34" charset="-122"/>
                <a:ea typeface="微软雅黑" panose="020B0503020204020204" pitchFamily="34" charset="-122"/>
                <a:sym typeface="+mn-ea"/>
              </a:rPr>
              <a:t>ES</a:t>
            </a:r>
            <a:r>
              <a:rPr lang="zh-CN" altLang="en-US" dirty="0">
                <a:solidFill>
                  <a:prstClr val="black"/>
                </a:solidFill>
                <a:latin typeface="微软雅黑" panose="020B0503020204020204" pitchFamily="34" charset="-122"/>
                <a:ea typeface="微软雅黑" panose="020B0503020204020204" pitchFamily="34" charset="-122"/>
                <a:sym typeface="+mn-ea"/>
              </a:rPr>
              <a:t>）</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107544" y="245001"/>
            <a:ext cx="360000" cy="360000"/>
            <a:chOff x="1965186" y="1419622"/>
            <a:chExt cx="302558" cy="314067"/>
          </a:xfrm>
        </p:grpSpPr>
        <p:sp>
          <p:nvSpPr>
            <p:cNvPr id="16" name="矩形 15"/>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539750" y="3101975"/>
            <a:ext cx="3949065" cy="2005330"/>
            <a:chOff x="3347864" y="1152444"/>
            <a:chExt cx="4752528" cy="369631"/>
          </a:xfrm>
        </p:grpSpPr>
        <p:sp>
          <p:nvSpPr>
            <p:cNvPr id="27" name="矩形 26"/>
            <p:cNvSpPr/>
            <p:nvPr/>
          </p:nvSpPr>
          <p:spPr>
            <a:xfrm>
              <a:off x="3347864" y="1152444"/>
              <a:ext cx="4752528" cy="67586"/>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4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计算流程：</a:t>
              </a:r>
              <a:endParaRPr lang="zh-CN" altLang="en-US" sz="14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8" name="矩形 27"/>
            <p:cNvSpPr/>
            <p:nvPr/>
          </p:nvSpPr>
          <p:spPr>
            <a:xfrm>
              <a:off x="3347864" y="1219971"/>
              <a:ext cx="4752528" cy="302104"/>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285750" indent="-285750">
                <a:buFont typeface="Wingdings" panose="05000000000000000000" pitchFamily="2" charset="2"/>
                <a:buChar char="u"/>
              </a:pP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Source</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：离线和实时</a:t>
              </a:r>
              <a:endPar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u"/>
              </a:pP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IndexService</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：基于时间序列创建索引、基于维度列创建位图索引，预聚合计算、列式存储</a:t>
              </a:r>
              <a:endParaRPr lang="zh-CN"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u"/>
              </a:pP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Query</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：基于时间的查询，落在</a:t>
              </a: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segment</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上，然后根据索引捕获数据到内存中进行计算</a:t>
              </a:r>
              <a:endPar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grpSp>
        <p:nvGrpSpPr>
          <p:cNvPr id="4" name="组合 3"/>
          <p:cNvGrpSpPr/>
          <p:nvPr/>
        </p:nvGrpSpPr>
        <p:grpSpPr>
          <a:xfrm>
            <a:off x="4660265" y="3101975"/>
            <a:ext cx="3949065" cy="2005330"/>
            <a:chOff x="3347864" y="1152444"/>
            <a:chExt cx="4752528" cy="343461"/>
          </a:xfrm>
        </p:grpSpPr>
        <p:sp>
          <p:nvSpPr>
            <p:cNvPr id="5" name="矩形 4"/>
            <p:cNvSpPr/>
            <p:nvPr/>
          </p:nvSpPr>
          <p:spPr>
            <a:xfrm>
              <a:off x="3347864" y="1152444"/>
              <a:ext cx="4752528" cy="67586"/>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4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t>特点：</a:t>
              </a:r>
              <a:endParaRPr lang="zh-CN" altLang="en-US" sz="1400" b="1" dirty="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6" name="矩形 5"/>
            <p:cNvSpPr/>
            <p:nvPr/>
          </p:nvSpPr>
          <p:spPr>
            <a:xfrm>
              <a:off x="3347864" y="1219928"/>
              <a:ext cx="4752528" cy="275977"/>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285750" indent="-285750">
                <a:buFont typeface="Wingdings" panose="05000000000000000000" pitchFamily="2" charset="2"/>
                <a:buChar char="u"/>
              </a:pP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支持实时、离线数据摄取</a:t>
              </a:r>
              <a:endPar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u"/>
              </a:pP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预计算</a:t>
              </a:r>
              <a:endParaRPr lang="zh-CN"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u"/>
              </a:pP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自动创建索引</a:t>
              </a:r>
              <a:endPar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u"/>
              </a:pP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基于</a:t>
              </a: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LRU</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缓存策略</a:t>
              </a:r>
              <a:endPar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pic>
        <p:nvPicPr>
          <p:cNvPr id="2" name="图片 1"/>
          <p:cNvPicPr>
            <a:picLocks noChangeAspect="1"/>
          </p:cNvPicPr>
          <p:nvPr/>
        </p:nvPicPr>
        <p:blipFill>
          <a:blip r:embed="rId1"/>
          <a:stretch>
            <a:fillRect/>
          </a:stretch>
        </p:blipFill>
        <p:spPr>
          <a:xfrm>
            <a:off x="539750" y="605155"/>
            <a:ext cx="4854575" cy="2495550"/>
          </a:xfrm>
          <a:prstGeom prst="rect">
            <a:avLst/>
          </a:prstGeom>
        </p:spPr>
      </p:pic>
    </p:spTree>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350" fill="hold"/>
                                        <p:tgtEl>
                                          <p:spTgt spid="15"/>
                                        </p:tgtEl>
                                        <p:attrNameLst>
                                          <p:attrName>ppt_w</p:attrName>
                                        </p:attrNameLst>
                                      </p:cBhvr>
                                      <p:tavLst>
                                        <p:tav tm="0">
                                          <p:val>
                                            <p:fltVal val="0"/>
                                          </p:val>
                                        </p:tav>
                                        <p:tav tm="100000">
                                          <p:val>
                                            <p:strVal val="#ppt_w"/>
                                          </p:val>
                                        </p:tav>
                                      </p:tavLst>
                                    </p:anim>
                                    <p:anim calcmode="lin" valueType="num">
                                      <p:cBhvr>
                                        <p:cTn id="8" dur="350" fill="hold"/>
                                        <p:tgtEl>
                                          <p:spTgt spid="15"/>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4"/>
                                        </p:tgtEl>
                                        <p:attrNameLst>
                                          <p:attrName>style.visibility</p:attrName>
                                        </p:attrNameLst>
                                      </p:cBhvr>
                                      <p:to>
                                        <p:strVal val="visible"/>
                                      </p:to>
                                    </p:set>
                                    <p:anim calcmode="lin" valueType="num">
                                      <p:cBhvr>
                                        <p:cTn id="12" dur="4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14"/>
                                        </p:tgtEl>
                                        <p:attrNameLst>
                                          <p:attrName>ppt_y</p:attrName>
                                        </p:attrNameLst>
                                      </p:cBhvr>
                                      <p:tavLst>
                                        <p:tav tm="0">
                                          <p:val>
                                            <p:strVal val="#ppt_y"/>
                                          </p:val>
                                        </p:tav>
                                        <p:tav tm="100000">
                                          <p:val>
                                            <p:strVal val="#ppt_y"/>
                                          </p:val>
                                        </p:tav>
                                      </p:tavLst>
                                    </p:anim>
                                    <p:anim calcmode="lin" valueType="num">
                                      <p:cBhvr>
                                        <p:cTn id="14" dur="4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blinds(horizontal)">
                                      <p:cBhvr>
                                        <p:cTn id="26" dur="500"/>
                                        <p:tgtEl>
                                          <p:spTgt spid="26"/>
                                        </p:tgtEl>
                                      </p:cBhvr>
                                    </p:animEffect>
                                  </p:childTnLst>
                                </p:cTn>
                              </p:par>
                            </p:childTnLst>
                          </p:cTn>
                        </p:par>
                        <p:par>
                          <p:cTn id="27" fill="hold">
                            <p:stCondLst>
                              <p:cond delay="500"/>
                            </p:stCondLst>
                            <p:childTnLst>
                              <p:par>
                                <p:cTn id="28" presetID="3" presetClass="entr" presetSubtype="10"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linds(horizontal)">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AutoShape 291"/>
          <p:cNvSpPr>
            <a:spLocks noChangeArrowheads="1"/>
          </p:cNvSpPr>
          <p:nvPr/>
        </p:nvSpPr>
        <p:spPr bwMode="auto">
          <a:xfrm flipV="1">
            <a:off x="7391400" y="1886956"/>
            <a:ext cx="5181600" cy="1295000"/>
          </a:xfrm>
          <a:prstGeom prst="parallelogram">
            <a:avLst>
              <a:gd name="adj" fmla="val 55130"/>
            </a:avLst>
          </a:prstGeom>
          <a:solidFill>
            <a:srgbClr val="414455"/>
          </a:solidFill>
          <a:ln>
            <a:noFill/>
          </a:ln>
          <a:effec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2" name="AutoShape 292"/>
          <p:cNvSpPr>
            <a:spLocks noChangeArrowheads="1"/>
          </p:cNvSpPr>
          <p:nvPr/>
        </p:nvSpPr>
        <p:spPr bwMode="auto">
          <a:xfrm flipV="1">
            <a:off x="-990600" y="1886956"/>
            <a:ext cx="5181600" cy="1295000"/>
          </a:xfrm>
          <a:prstGeom prst="parallelogram">
            <a:avLst>
              <a:gd name="adj" fmla="val 55130"/>
            </a:avLst>
          </a:prstGeom>
          <a:solidFill>
            <a:srgbClr val="414455"/>
          </a:solidFill>
          <a:ln>
            <a:noFill/>
          </a:ln>
          <a:effec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43" name="WordArt 293"/>
          <p:cNvSpPr>
            <a:spLocks noChangeArrowheads="1" noChangeShapeType="1" noTextEdit="1"/>
          </p:cNvSpPr>
          <p:nvPr/>
        </p:nvSpPr>
        <p:spPr bwMode="auto">
          <a:xfrm>
            <a:off x="1752600" y="2110724"/>
            <a:ext cx="1143000" cy="533235"/>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r>
              <a:rPr lang="zh-CN" altLang="en-US" sz="3600" kern="10">
                <a:blipFill dpi="0" rotWithShape="1">
                  <a:blip r:embed="rId1"/>
                  <a:srcRect/>
                  <a:tile tx="0" ty="0" sx="100000" sy="100000" flip="none" algn="tl"/>
                </a:blipFill>
                <a:effectLst>
                  <a:outerShdw dist="35921" dir="2700000" algn="ctr" rotWithShape="0">
                    <a:srgbClr val="000000">
                      <a:alpha val="80000"/>
                    </a:srgbClr>
                  </a:outerShdw>
                </a:effectLst>
                <a:latin typeface="微软雅黑" panose="020B0503020204020204" pitchFamily="34" charset="-122"/>
                <a:ea typeface="微软雅黑" panose="020B0503020204020204" pitchFamily="34" charset="-122"/>
              </a:rPr>
              <a:t>目录</a:t>
            </a:r>
            <a:endParaRPr lang="zh-CN" altLang="en-US" sz="3600" kern="10">
              <a:blipFill dpi="0" rotWithShape="1">
                <a:blip r:embed="rId1"/>
                <a:srcRect/>
                <a:tile tx="0" ty="0" sx="100000" sy="100000" flip="none" algn="tl"/>
              </a:blipFill>
              <a:effectLst>
                <a:outerShdw dist="35921" dir="2700000" algn="ctr" rotWithShape="0">
                  <a:srgbClr val="000000">
                    <a:alpha val="80000"/>
                  </a:srgbClr>
                </a:outerShdw>
              </a:effectLst>
              <a:latin typeface="微软雅黑" panose="020B0503020204020204" pitchFamily="34" charset="-122"/>
              <a:ea typeface="微软雅黑" panose="020B0503020204020204" pitchFamily="34" charset="-122"/>
            </a:endParaRPr>
          </a:p>
        </p:txBody>
      </p:sp>
      <p:sp>
        <p:nvSpPr>
          <p:cNvPr id="44" name="WordArt 294"/>
          <p:cNvSpPr>
            <a:spLocks noChangeArrowheads="1" noChangeShapeType="1" noTextEdit="1"/>
          </p:cNvSpPr>
          <p:nvPr/>
        </p:nvSpPr>
        <p:spPr bwMode="auto">
          <a:xfrm>
            <a:off x="1763688" y="2779437"/>
            <a:ext cx="1143000" cy="152353"/>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r>
              <a:rPr lang="en-US" altLang="zh-CN" sz="3600" dirty="0">
                <a:solidFill>
                  <a:schemeClr val="bg1"/>
                </a:solidFill>
                <a:latin typeface="微软雅黑" panose="020B0503020204020204" pitchFamily="34" charset="-122"/>
                <a:ea typeface="微软雅黑" panose="020B0503020204020204" pitchFamily="34" charset="-122"/>
              </a:rPr>
              <a:t>CONTENTS</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45" name="WordArt 20"/>
          <p:cNvSpPr>
            <a:spLocks noChangeArrowheads="1" noChangeShapeType="1" noTextEdit="1"/>
          </p:cNvSpPr>
          <p:nvPr/>
        </p:nvSpPr>
        <p:spPr bwMode="auto">
          <a:xfrm>
            <a:off x="3706639" y="1344996"/>
            <a:ext cx="228600" cy="457059"/>
          </a:xfrm>
          <a:prstGeom prst="rect">
            <a:avLst/>
          </a:prstGeom>
          <a:extLst>
            <a:ext uri="{91240B29-F687-4F45-9708-019B960494DF}">
              <a14:hiddenLine xmlns:a14="http://schemas.microsoft.com/office/drawing/2010/main" w="3175">
                <a:solidFill>
                  <a:srgbClr val="0875F8"/>
                </a:solidFill>
                <a:round/>
              </a14:hiddenLine>
            </a:ext>
          </a:extLst>
        </p:spPr>
        <p:txBody>
          <a:bodyPr wrap="none" fromWordArt="1">
            <a:prstTxWarp prst="textPlain">
              <a:avLst>
                <a:gd name="adj" fmla="val 50000"/>
              </a:avLst>
            </a:prstTxWarp>
          </a:bodyPr>
          <a:lstStyle/>
          <a:p>
            <a:r>
              <a:rPr lang="en-US" altLang="zh-CN" sz="3600" b="1" kern="10" dirty="0">
                <a:solidFill>
                  <a:srgbClr val="414455"/>
                </a:solidFill>
                <a:latin typeface="微软雅黑" panose="020B0503020204020204" pitchFamily="34" charset="-122"/>
                <a:ea typeface="微软雅黑" panose="020B0503020204020204" pitchFamily="34" charset="-122"/>
                <a:cs typeface="Arial" panose="020B0604020202020204"/>
              </a:rPr>
              <a:t>1</a:t>
            </a:r>
            <a:endParaRPr lang="zh-CN" altLang="en-US" sz="3600" b="1" kern="10" dirty="0">
              <a:solidFill>
                <a:srgbClr val="414455"/>
              </a:solidFill>
              <a:latin typeface="微软雅黑" panose="020B0503020204020204" pitchFamily="34" charset="-122"/>
              <a:ea typeface="微软雅黑" panose="020B0503020204020204" pitchFamily="34" charset="-122"/>
              <a:cs typeface="Arial" panose="020B0604020202020204"/>
            </a:endParaRPr>
          </a:p>
        </p:txBody>
      </p:sp>
      <p:sp>
        <p:nvSpPr>
          <p:cNvPr id="46" name="Rectangle 22"/>
          <p:cNvSpPr>
            <a:spLocks noChangeArrowheads="1"/>
          </p:cNvSpPr>
          <p:nvPr/>
        </p:nvSpPr>
        <p:spPr bwMode="auto">
          <a:xfrm>
            <a:off x="4020329" y="1417092"/>
            <a:ext cx="2971800" cy="423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lnSpc>
                <a:spcPct val="120000"/>
              </a:lnSpc>
              <a:buClrTx/>
              <a:buSzTx/>
            </a:pP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发展历史</a:t>
            </a:r>
            <a:endPar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7" name="WordArt 20"/>
          <p:cNvSpPr>
            <a:spLocks noChangeArrowheads="1" noChangeShapeType="1" noTextEdit="1"/>
          </p:cNvSpPr>
          <p:nvPr/>
        </p:nvSpPr>
        <p:spPr bwMode="auto">
          <a:xfrm>
            <a:off x="3939684" y="2030585"/>
            <a:ext cx="304800" cy="457059"/>
          </a:xfrm>
          <a:prstGeom prst="rect">
            <a:avLst/>
          </a:prstGeom>
          <a:extLst>
            <a:ext uri="{91240B29-F687-4F45-9708-019B960494DF}">
              <a14:hiddenLine xmlns:a14="http://schemas.microsoft.com/office/drawing/2010/main" w="3175">
                <a:solidFill>
                  <a:srgbClr val="0875F8"/>
                </a:solidFill>
                <a:round/>
              </a14:hiddenLine>
            </a:ext>
          </a:extLst>
        </p:spPr>
        <p:txBody>
          <a:bodyPr wrap="none" fromWordArt="1">
            <a:prstTxWarp prst="textPlain">
              <a:avLst>
                <a:gd name="adj" fmla="val 50000"/>
              </a:avLst>
            </a:prstTxWarp>
          </a:bodyPr>
          <a:lstStyle/>
          <a:p>
            <a:r>
              <a:rPr lang="en-US" altLang="zh-CN" sz="3600" b="1" kern="10">
                <a:solidFill>
                  <a:srgbClr val="414455"/>
                </a:solidFill>
                <a:latin typeface="微软雅黑" panose="020B0503020204020204" pitchFamily="34" charset="-122"/>
                <a:ea typeface="微软雅黑" panose="020B0503020204020204" pitchFamily="34" charset="-122"/>
                <a:cs typeface="Arial" panose="020B0604020202020204"/>
              </a:rPr>
              <a:t>2</a:t>
            </a:r>
            <a:endParaRPr lang="zh-CN" altLang="en-US" sz="3600" b="1" kern="10">
              <a:solidFill>
                <a:srgbClr val="414455"/>
              </a:solidFill>
              <a:latin typeface="微软雅黑" panose="020B0503020204020204" pitchFamily="34" charset="-122"/>
              <a:ea typeface="微软雅黑" panose="020B0503020204020204" pitchFamily="34" charset="-122"/>
              <a:cs typeface="Arial" panose="020B0604020202020204"/>
            </a:endParaRPr>
          </a:p>
        </p:txBody>
      </p:sp>
      <p:sp>
        <p:nvSpPr>
          <p:cNvPr id="48" name="Rectangle 22"/>
          <p:cNvSpPr>
            <a:spLocks noChangeArrowheads="1"/>
          </p:cNvSpPr>
          <p:nvPr/>
        </p:nvSpPr>
        <p:spPr bwMode="auto">
          <a:xfrm>
            <a:off x="4325129" y="2102681"/>
            <a:ext cx="2971800" cy="423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lnSpc>
                <a:spcPct val="120000"/>
              </a:lnSpc>
              <a:buClrTx/>
              <a:buSzTx/>
            </a:pP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集团现状概述</a:t>
            </a:r>
            <a:endPar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9" name="WordArt 20"/>
          <p:cNvSpPr>
            <a:spLocks noChangeArrowheads="1" noChangeShapeType="1" noTextEdit="1"/>
          </p:cNvSpPr>
          <p:nvPr/>
        </p:nvSpPr>
        <p:spPr bwMode="auto">
          <a:xfrm>
            <a:off x="4248929" y="2639658"/>
            <a:ext cx="304800" cy="457059"/>
          </a:xfrm>
          <a:prstGeom prst="rect">
            <a:avLst/>
          </a:prstGeom>
          <a:extLst>
            <a:ext uri="{91240B29-F687-4F45-9708-019B960494DF}">
              <a14:hiddenLine xmlns:a14="http://schemas.microsoft.com/office/drawing/2010/main" w="3175">
                <a:solidFill>
                  <a:srgbClr val="0875F8"/>
                </a:solidFill>
                <a:round/>
              </a14:hiddenLine>
            </a:ext>
          </a:extLst>
        </p:spPr>
        <p:txBody>
          <a:bodyPr wrap="none" fromWordArt="1">
            <a:prstTxWarp prst="textPlain">
              <a:avLst>
                <a:gd name="adj" fmla="val 50000"/>
              </a:avLst>
            </a:prstTxWarp>
          </a:bodyPr>
          <a:lstStyle/>
          <a:p>
            <a:r>
              <a:rPr lang="en-US" altLang="zh-CN" sz="3600" b="1" kern="10">
                <a:solidFill>
                  <a:srgbClr val="414455"/>
                </a:solidFill>
                <a:latin typeface="微软雅黑" panose="020B0503020204020204" pitchFamily="34" charset="-122"/>
                <a:ea typeface="微软雅黑" panose="020B0503020204020204" pitchFamily="34" charset="-122"/>
                <a:cs typeface="Arial" panose="020B0604020202020204"/>
              </a:rPr>
              <a:t>3</a:t>
            </a:r>
            <a:endParaRPr lang="zh-CN" altLang="en-US" sz="3600" b="1" kern="10">
              <a:solidFill>
                <a:srgbClr val="414455"/>
              </a:solidFill>
              <a:latin typeface="微软雅黑" panose="020B0503020204020204" pitchFamily="34" charset="-122"/>
              <a:ea typeface="微软雅黑" panose="020B0503020204020204" pitchFamily="34" charset="-122"/>
              <a:cs typeface="Arial" panose="020B0604020202020204"/>
            </a:endParaRPr>
          </a:p>
        </p:txBody>
      </p:sp>
      <p:sp>
        <p:nvSpPr>
          <p:cNvPr id="50" name="Rectangle 22"/>
          <p:cNvSpPr>
            <a:spLocks noChangeArrowheads="1"/>
          </p:cNvSpPr>
          <p:nvPr/>
        </p:nvSpPr>
        <p:spPr bwMode="auto">
          <a:xfrm>
            <a:off x="4634230" y="2711450"/>
            <a:ext cx="3547110" cy="423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1" fontAlgn="base" hangingPunct="1">
              <a:lnSpc>
                <a:spcPct val="120000"/>
              </a:lnSpc>
              <a:buClrTx/>
              <a:buSzTx/>
            </a:pPr>
            <a:r>
              <a:rPr lang="en-US" altLang="zh-CN"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hive</a:t>
            </a: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presto</a:t>
            </a: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druid</a:t>
            </a: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技术</a:t>
            </a: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对比</a:t>
            </a:r>
            <a:endPar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1" name="WordArt 20"/>
          <p:cNvSpPr>
            <a:spLocks noChangeArrowheads="1" noChangeShapeType="1" noTextEdit="1"/>
          </p:cNvSpPr>
          <p:nvPr/>
        </p:nvSpPr>
        <p:spPr bwMode="auto">
          <a:xfrm>
            <a:off x="4629929" y="3263013"/>
            <a:ext cx="304800" cy="457059"/>
          </a:xfrm>
          <a:prstGeom prst="rect">
            <a:avLst/>
          </a:prstGeom>
          <a:extLst>
            <a:ext uri="{91240B29-F687-4F45-9708-019B960494DF}">
              <a14:hiddenLine xmlns:a14="http://schemas.microsoft.com/office/drawing/2010/main" w="3175">
                <a:solidFill>
                  <a:srgbClr val="0875F8"/>
                </a:solidFill>
                <a:round/>
              </a14:hiddenLine>
            </a:ext>
          </a:extLst>
        </p:spPr>
        <p:txBody>
          <a:bodyPr wrap="none" fromWordArt="1">
            <a:prstTxWarp prst="textPlain">
              <a:avLst>
                <a:gd name="adj" fmla="val 50000"/>
              </a:avLst>
            </a:prstTxWarp>
          </a:bodyPr>
          <a:lstStyle/>
          <a:p>
            <a:r>
              <a:rPr lang="en-US" altLang="zh-CN" sz="3600" b="1" kern="10">
                <a:solidFill>
                  <a:srgbClr val="414455"/>
                </a:solidFill>
                <a:latin typeface="微软雅黑" panose="020B0503020204020204" pitchFamily="34" charset="-122"/>
                <a:ea typeface="微软雅黑" panose="020B0503020204020204" pitchFamily="34" charset="-122"/>
                <a:cs typeface="Arial" panose="020B0604020202020204"/>
              </a:rPr>
              <a:t>4</a:t>
            </a:r>
            <a:endParaRPr lang="zh-CN" altLang="en-US" sz="3600" b="1" kern="10">
              <a:solidFill>
                <a:srgbClr val="414455"/>
              </a:solidFill>
              <a:latin typeface="微软雅黑" panose="020B0503020204020204" pitchFamily="34" charset="-122"/>
              <a:ea typeface="微软雅黑" panose="020B0503020204020204" pitchFamily="34" charset="-122"/>
              <a:cs typeface="Arial" panose="020B0604020202020204"/>
            </a:endParaRPr>
          </a:p>
        </p:txBody>
      </p:sp>
      <p:sp>
        <p:nvSpPr>
          <p:cNvPr id="52" name="Rectangle 22"/>
          <p:cNvSpPr>
            <a:spLocks noChangeArrowheads="1"/>
          </p:cNvSpPr>
          <p:nvPr/>
        </p:nvSpPr>
        <p:spPr bwMode="auto">
          <a:xfrm>
            <a:off x="5019819" y="3335107"/>
            <a:ext cx="2971800" cy="423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1" fontAlgn="base" hangingPunct="1">
              <a:lnSpc>
                <a:spcPct val="120000"/>
              </a:lnSpc>
              <a:buClrTx/>
              <a:buSzTx/>
            </a:pP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结论与展望</a:t>
            </a:r>
            <a:endPar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0-#ppt_w/2"/>
                                          </p:val>
                                        </p:tav>
                                        <p:tav tm="100000">
                                          <p:val>
                                            <p:strVal val="#ppt_x"/>
                                          </p:val>
                                        </p:tav>
                                      </p:tavLst>
                                    </p:anim>
                                    <p:anim calcmode="lin" valueType="num">
                                      <p:cBhvr additive="base">
                                        <p:cTn id="8" dur="500" fill="hold"/>
                                        <p:tgtEl>
                                          <p:spTgt spid="4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1+#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34" presetClass="entr" presetSubtype="0" fill="hold" grpId="0" nodeType="afterEffect">
                                  <p:stCondLst>
                                    <p:cond delay="0"/>
                                  </p:stCondLst>
                                  <p:childTnLst>
                                    <p:set>
                                      <p:cBhvr>
                                        <p:cTn id="15" dur="1" fill="hold">
                                          <p:stCondLst>
                                            <p:cond delay="0"/>
                                          </p:stCondLst>
                                        </p:cTn>
                                        <p:tgtEl>
                                          <p:spTgt spid="43"/>
                                        </p:tgtEl>
                                        <p:attrNameLst>
                                          <p:attrName>style.visibility</p:attrName>
                                        </p:attrNameLst>
                                      </p:cBhvr>
                                      <p:to>
                                        <p:strVal val="visible"/>
                                      </p:to>
                                    </p:set>
                                    <p:anim from="(-#ppt_w/2)" to="(#ppt_x)" calcmode="lin" valueType="num">
                                      <p:cBhvr>
                                        <p:cTn id="16" dur="600" fill="hold">
                                          <p:stCondLst>
                                            <p:cond delay="0"/>
                                          </p:stCondLst>
                                        </p:cTn>
                                        <p:tgtEl>
                                          <p:spTgt spid="43"/>
                                        </p:tgtEl>
                                        <p:attrNameLst>
                                          <p:attrName>ppt_x</p:attrName>
                                        </p:attrNameLst>
                                      </p:cBhvr>
                                    </p:anim>
                                    <p:anim from="0" to="-1.0" calcmode="lin" valueType="num">
                                      <p:cBhvr>
                                        <p:cTn id="17" dur="200" decel="50000" autoRev="1" fill="hold">
                                          <p:stCondLst>
                                            <p:cond delay="600"/>
                                          </p:stCondLst>
                                        </p:cTn>
                                        <p:tgtEl>
                                          <p:spTgt spid="43"/>
                                        </p:tgtEl>
                                        <p:attrNameLst>
                                          <p:attrName>xshear</p:attrName>
                                        </p:attrNameLst>
                                      </p:cBhvr>
                                    </p:anim>
                                    <p:animScale>
                                      <p:cBhvr>
                                        <p:cTn id="18" dur="200" decel="100000" autoRev="1" fill="hold">
                                          <p:stCondLst>
                                            <p:cond delay="600"/>
                                          </p:stCondLst>
                                        </p:cTn>
                                        <p:tgtEl>
                                          <p:spTgt spid="43"/>
                                        </p:tgtEl>
                                      </p:cBhvr>
                                      <p:from x="100000" y="100000"/>
                                      <p:to x="80000" y="100000"/>
                                    </p:animScale>
                                    <p:anim by="(#ppt_h/3+#ppt_w*0.1)" calcmode="lin" valueType="num">
                                      <p:cBhvr additive="sum">
                                        <p:cTn id="19" dur="200" decel="100000" autoRev="1" fill="hold">
                                          <p:stCondLst>
                                            <p:cond delay="600"/>
                                          </p:stCondLst>
                                        </p:cTn>
                                        <p:tgtEl>
                                          <p:spTgt spid="43"/>
                                        </p:tgtEl>
                                        <p:attrNameLst>
                                          <p:attrName>ppt_x</p:attrName>
                                        </p:attrNameLst>
                                      </p:cBhvr>
                                    </p:anim>
                                  </p:childTnLst>
                                </p:cTn>
                              </p:par>
                              <p:par>
                                <p:cTn id="20" presetID="34" presetClass="entr" presetSubtype="0"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 from="(-#ppt_w/2)" to="(#ppt_x)" calcmode="lin" valueType="num">
                                      <p:cBhvr>
                                        <p:cTn id="22" dur="600" fill="hold">
                                          <p:stCondLst>
                                            <p:cond delay="0"/>
                                          </p:stCondLst>
                                        </p:cTn>
                                        <p:tgtEl>
                                          <p:spTgt spid="44"/>
                                        </p:tgtEl>
                                        <p:attrNameLst>
                                          <p:attrName>ppt_x</p:attrName>
                                        </p:attrNameLst>
                                      </p:cBhvr>
                                    </p:anim>
                                    <p:anim from="0" to="-1.0" calcmode="lin" valueType="num">
                                      <p:cBhvr>
                                        <p:cTn id="23" dur="200" decel="50000" autoRev="1" fill="hold">
                                          <p:stCondLst>
                                            <p:cond delay="600"/>
                                          </p:stCondLst>
                                        </p:cTn>
                                        <p:tgtEl>
                                          <p:spTgt spid="44"/>
                                        </p:tgtEl>
                                        <p:attrNameLst>
                                          <p:attrName>xshear</p:attrName>
                                        </p:attrNameLst>
                                      </p:cBhvr>
                                    </p:anim>
                                    <p:animScale>
                                      <p:cBhvr>
                                        <p:cTn id="24" dur="200" decel="100000" autoRev="1" fill="hold">
                                          <p:stCondLst>
                                            <p:cond delay="600"/>
                                          </p:stCondLst>
                                        </p:cTn>
                                        <p:tgtEl>
                                          <p:spTgt spid="44"/>
                                        </p:tgtEl>
                                      </p:cBhvr>
                                      <p:from x="100000" y="100000"/>
                                      <p:to x="80000" y="100000"/>
                                    </p:animScale>
                                    <p:anim by="(#ppt_h/3+#ppt_w*0.1)" calcmode="lin" valueType="num">
                                      <p:cBhvr additive="sum">
                                        <p:cTn id="25" dur="200" decel="100000" autoRev="1" fill="hold">
                                          <p:stCondLst>
                                            <p:cond delay="600"/>
                                          </p:stCondLst>
                                        </p:cTn>
                                        <p:tgtEl>
                                          <p:spTgt spid="44"/>
                                        </p:tgtEl>
                                        <p:attrNameLst>
                                          <p:attrName>ppt_x</p:attrName>
                                        </p:attrNameLst>
                                      </p:cBhvr>
                                    </p:anim>
                                  </p:childTnLst>
                                </p:cTn>
                              </p:par>
                            </p:childTnLst>
                          </p:cTn>
                        </p:par>
                        <p:par>
                          <p:cTn id="26" fill="hold">
                            <p:stCondLst>
                              <p:cond delay="1500"/>
                            </p:stCondLst>
                            <p:childTnLst>
                              <p:par>
                                <p:cTn id="27" presetID="49" presetClass="entr" presetSubtype="0" decel="100000" fill="hold" grpId="0" nodeType="after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p:cTn id="29" dur="500" fill="hold"/>
                                        <p:tgtEl>
                                          <p:spTgt spid="45"/>
                                        </p:tgtEl>
                                        <p:attrNameLst>
                                          <p:attrName>ppt_w</p:attrName>
                                        </p:attrNameLst>
                                      </p:cBhvr>
                                      <p:tavLst>
                                        <p:tav tm="0">
                                          <p:val>
                                            <p:fltVal val="0"/>
                                          </p:val>
                                        </p:tav>
                                        <p:tav tm="100000">
                                          <p:val>
                                            <p:strVal val="#ppt_w"/>
                                          </p:val>
                                        </p:tav>
                                      </p:tavLst>
                                    </p:anim>
                                    <p:anim calcmode="lin" valueType="num">
                                      <p:cBhvr>
                                        <p:cTn id="30" dur="500" fill="hold"/>
                                        <p:tgtEl>
                                          <p:spTgt spid="45"/>
                                        </p:tgtEl>
                                        <p:attrNameLst>
                                          <p:attrName>ppt_h</p:attrName>
                                        </p:attrNameLst>
                                      </p:cBhvr>
                                      <p:tavLst>
                                        <p:tav tm="0">
                                          <p:val>
                                            <p:fltVal val="0"/>
                                          </p:val>
                                        </p:tav>
                                        <p:tav tm="100000">
                                          <p:val>
                                            <p:strVal val="#ppt_h"/>
                                          </p:val>
                                        </p:tav>
                                      </p:tavLst>
                                    </p:anim>
                                    <p:anim calcmode="lin" valueType="num">
                                      <p:cBhvr>
                                        <p:cTn id="31" dur="500" fill="hold"/>
                                        <p:tgtEl>
                                          <p:spTgt spid="45"/>
                                        </p:tgtEl>
                                        <p:attrNameLst>
                                          <p:attrName>style.rotation</p:attrName>
                                        </p:attrNameLst>
                                      </p:cBhvr>
                                      <p:tavLst>
                                        <p:tav tm="0">
                                          <p:val>
                                            <p:fltVal val="360"/>
                                          </p:val>
                                        </p:tav>
                                        <p:tav tm="100000">
                                          <p:val>
                                            <p:fltVal val="0"/>
                                          </p:val>
                                        </p:tav>
                                      </p:tavLst>
                                    </p:anim>
                                    <p:animEffect transition="in" filter="fade">
                                      <p:cBhvr>
                                        <p:cTn id="32" dur="500"/>
                                        <p:tgtEl>
                                          <p:spTgt spid="45"/>
                                        </p:tgtEl>
                                      </p:cBhvr>
                                    </p:animEffect>
                                  </p:childTnLst>
                                </p:cTn>
                              </p:par>
                              <p:par>
                                <p:cTn id="33" presetID="42"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fade">
                                      <p:cBhvr>
                                        <p:cTn id="35" dur="1000"/>
                                        <p:tgtEl>
                                          <p:spTgt spid="46"/>
                                        </p:tgtEl>
                                      </p:cBhvr>
                                    </p:animEffect>
                                    <p:anim calcmode="lin" valueType="num">
                                      <p:cBhvr>
                                        <p:cTn id="36" dur="1000" fill="hold"/>
                                        <p:tgtEl>
                                          <p:spTgt spid="46"/>
                                        </p:tgtEl>
                                        <p:attrNameLst>
                                          <p:attrName>ppt_x</p:attrName>
                                        </p:attrNameLst>
                                      </p:cBhvr>
                                      <p:tavLst>
                                        <p:tav tm="0">
                                          <p:val>
                                            <p:strVal val="#ppt_x"/>
                                          </p:val>
                                        </p:tav>
                                        <p:tav tm="100000">
                                          <p:val>
                                            <p:strVal val="#ppt_x"/>
                                          </p:val>
                                        </p:tav>
                                      </p:tavLst>
                                    </p:anim>
                                    <p:anim calcmode="lin" valueType="num">
                                      <p:cBhvr>
                                        <p:cTn id="37" dur="1000" fill="hold"/>
                                        <p:tgtEl>
                                          <p:spTgt spid="46"/>
                                        </p:tgtEl>
                                        <p:attrNameLst>
                                          <p:attrName>ppt_y</p:attrName>
                                        </p:attrNameLst>
                                      </p:cBhvr>
                                      <p:tavLst>
                                        <p:tav tm="0">
                                          <p:val>
                                            <p:strVal val="#ppt_y+.1"/>
                                          </p:val>
                                        </p:tav>
                                        <p:tav tm="100000">
                                          <p:val>
                                            <p:strVal val="#ppt_y"/>
                                          </p:val>
                                        </p:tav>
                                      </p:tavLst>
                                    </p:anim>
                                  </p:childTnLst>
                                </p:cTn>
                              </p:par>
                            </p:childTnLst>
                          </p:cTn>
                        </p:par>
                        <p:par>
                          <p:cTn id="38" fill="hold">
                            <p:stCondLst>
                              <p:cond delay="2000"/>
                            </p:stCondLst>
                            <p:childTnLst>
                              <p:par>
                                <p:cTn id="39" presetID="49" presetClass="entr" presetSubtype="0" decel="100000" fill="hold" grpId="0" nodeType="afterEffect">
                                  <p:stCondLst>
                                    <p:cond delay="0"/>
                                  </p:stCondLst>
                                  <p:childTnLst>
                                    <p:set>
                                      <p:cBhvr>
                                        <p:cTn id="40" dur="1" fill="hold">
                                          <p:stCondLst>
                                            <p:cond delay="0"/>
                                          </p:stCondLst>
                                        </p:cTn>
                                        <p:tgtEl>
                                          <p:spTgt spid="47"/>
                                        </p:tgtEl>
                                        <p:attrNameLst>
                                          <p:attrName>style.visibility</p:attrName>
                                        </p:attrNameLst>
                                      </p:cBhvr>
                                      <p:to>
                                        <p:strVal val="visible"/>
                                      </p:to>
                                    </p:set>
                                    <p:anim calcmode="lin" valueType="num">
                                      <p:cBhvr>
                                        <p:cTn id="41" dur="500" fill="hold"/>
                                        <p:tgtEl>
                                          <p:spTgt spid="47"/>
                                        </p:tgtEl>
                                        <p:attrNameLst>
                                          <p:attrName>ppt_w</p:attrName>
                                        </p:attrNameLst>
                                      </p:cBhvr>
                                      <p:tavLst>
                                        <p:tav tm="0">
                                          <p:val>
                                            <p:fltVal val="0"/>
                                          </p:val>
                                        </p:tav>
                                        <p:tav tm="100000">
                                          <p:val>
                                            <p:strVal val="#ppt_w"/>
                                          </p:val>
                                        </p:tav>
                                      </p:tavLst>
                                    </p:anim>
                                    <p:anim calcmode="lin" valueType="num">
                                      <p:cBhvr>
                                        <p:cTn id="42" dur="500" fill="hold"/>
                                        <p:tgtEl>
                                          <p:spTgt spid="47"/>
                                        </p:tgtEl>
                                        <p:attrNameLst>
                                          <p:attrName>ppt_h</p:attrName>
                                        </p:attrNameLst>
                                      </p:cBhvr>
                                      <p:tavLst>
                                        <p:tav tm="0">
                                          <p:val>
                                            <p:fltVal val="0"/>
                                          </p:val>
                                        </p:tav>
                                        <p:tav tm="100000">
                                          <p:val>
                                            <p:strVal val="#ppt_h"/>
                                          </p:val>
                                        </p:tav>
                                      </p:tavLst>
                                    </p:anim>
                                    <p:anim calcmode="lin" valueType="num">
                                      <p:cBhvr>
                                        <p:cTn id="43" dur="500" fill="hold"/>
                                        <p:tgtEl>
                                          <p:spTgt spid="47"/>
                                        </p:tgtEl>
                                        <p:attrNameLst>
                                          <p:attrName>style.rotation</p:attrName>
                                        </p:attrNameLst>
                                      </p:cBhvr>
                                      <p:tavLst>
                                        <p:tav tm="0">
                                          <p:val>
                                            <p:fltVal val="360"/>
                                          </p:val>
                                        </p:tav>
                                        <p:tav tm="100000">
                                          <p:val>
                                            <p:fltVal val="0"/>
                                          </p:val>
                                        </p:tav>
                                      </p:tavLst>
                                    </p:anim>
                                    <p:animEffect transition="in" filter="fade">
                                      <p:cBhvr>
                                        <p:cTn id="44" dur="500"/>
                                        <p:tgtEl>
                                          <p:spTgt spid="47"/>
                                        </p:tgtEl>
                                      </p:cBhvr>
                                    </p:animEffect>
                                  </p:childTnLst>
                                </p:cTn>
                              </p:par>
                              <p:par>
                                <p:cTn id="45" presetID="42"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fade">
                                      <p:cBhvr>
                                        <p:cTn id="47" dur="1000"/>
                                        <p:tgtEl>
                                          <p:spTgt spid="48"/>
                                        </p:tgtEl>
                                      </p:cBhvr>
                                    </p:animEffect>
                                    <p:anim calcmode="lin" valueType="num">
                                      <p:cBhvr>
                                        <p:cTn id="48" dur="1000" fill="hold"/>
                                        <p:tgtEl>
                                          <p:spTgt spid="48"/>
                                        </p:tgtEl>
                                        <p:attrNameLst>
                                          <p:attrName>ppt_x</p:attrName>
                                        </p:attrNameLst>
                                      </p:cBhvr>
                                      <p:tavLst>
                                        <p:tav tm="0">
                                          <p:val>
                                            <p:strVal val="#ppt_x"/>
                                          </p:val>
                                        </p:tav>
                                        <p:tav tm="100000">
                                          <p:val>
                                            <p:strVal val="#ppt_x"/>
                                          </p:val>
                                        </p:tav>
                                      </p:tavLst>
                                    </p:anim>
                                    <p:anim calcmode="lin" valueType="num">
                                      <p:cBhvr>
                                        <p:cTn id="49" dur="1000" fill="hold"/>
                                        <p:tgtEl>
                                          <p:spTgt spid="48"/>
                                        </p:tgtEl>
                                        <p:attrNameLst>
                                          <p:attrName>ppt_y</p:attrName>
                                        </p:attrNameLst>
                                      </p:cBhvr>
                                      <p:tavLst>
                                        <p:tav tm="0">
                                          <p:val>
                                            <p:strVal val="#ppt_y+.1"/>
                                          </p:val>
                                        </p:tav>
                                        <p:tav tm="100000">
                                          <p:val>
                                            <p:strVal val="#ppt_y"/>
                                          </p:val>
                                        </p:tav>
                                      </p:tavLst>
                                    </p:anim>
                                  </p:childTnLst>
                                </p:cTn>
                              </p:par>
                            </p:childTnLst>
                          </p:cTn>
                        </p:par>
                        <p:par>
                          <p:cTn id="50" fill="hold">
                            <p:stCondLst>
                              <p:cond delay="2500"/>
                            </p:stCondLst>
                            <p:childTnLst>
                              <p:par>
                                <p:cTn id="51" presetID="49" presetClass="entr" presetSubtype="0" decel="100000" fill="hold" grpId="0" nodeType="afterEffect">
                                  <p:stCondLst>
                                    <p:cond delay="0"/>
                                  </p:stCondLst>
                                  <p:childTnLst>
                                    <p:set>
                                      <p:cBhvr>
                                        <p:cTn id="52" dur="1" fill="hold">
                                          <p:stCondLst>
                                            <p:cond delay="0"/>
                                          </p:stCondLst>
                                        </p:cTn>
                                        <p:tgtEl>
                                          <p:spTgt spid="49"/>
                                        </p:tgtEl>
                                        <p:attrNameLst>
                                          <p:attrName>style.visibility</p:attrName>
                                        </p:attrNameLst>
                                      </p:cBhvr>
                                      <p:to>
                                        <p:strVal val="visible"/>
                                      </p:to>
                                    </p:set>
                                    <p:anim calcmode="lin" valueType="num">
                                      <p:cBhvr>
                                        <p:cTn id="53" dur="500" fill="hold"/>
                                        <p:tgtEl>
                                          <p:spTgt spid="49"/>
                                        </p:tgtEl>
                                        <p:attrNameLst>
                                          <p:attrName>ppt_w</p:attrName>
                                        </p:attrNameLst>
                                      </p:cBhvr>
                                      <p:tavLst>
                                        <p:tav tm="0">
                                          <p:val>
                                            <p:fltVal val="0"/>
                                          </p:val>
                                        </p:tav>
                                        <p:tav tm="100000">
                                          <p:val>
                                            <p:strVal val="#ppt_w"/>
                                          </p:val>
                                        </p:tav>
                                      </p:tavLst>
                                    </p:anim>
                                    <p:anim calcmode="lin" valueType="num">
                                      <p:cBhvr>
                                        <p:cTn id="54" dur="500" fill="hold"/>
                                        <p:tgtEl>
                                          <p:spTgt spid="49"/>
                                        </p:tgtEl>
                                        <p:attrNameLst>
                                          <p:attrName>ppt_h</p:attrName>
                                        </p:attrNameLst>
                                      </p:cBhvr>
                                      <p:tavLst>
                                        <p:tav tm="0">
                                          <p:val>
                                            <p:fltVal val="0"/>
                                          </p:val>
                                        </p:tav>
                                        <p:tav tm="100000">
                                          <p:val>
                                            <p:strVal val="#ppt_h"/>
                                          </p:val>
                                        </p:tav>
                                      </p:tavLst>
                                    </p:anim>
                                    <p:anim calcmode="lin" valueType="num">
                                      <p:cBhvr>
                                        <p:cTn id="55" dur="500" fill="hold"/>
                                        <p:tgtEl>
                                          <p:spTgt spid="49"/>
                                        </p:tgtEl>
                                        <p:attrNameLst>
                                          <p:attrName>style.rotation</p:attrName>
                                        </p:attrNameLst>
                                      </p:cBhvr>
                                      <p:tavLst>
                                        <p:tav tm="0">
                                          <p:val>
                                            <p:fltVal val="360"/>
                                          </p:val>
                                        </p:tav>
                                        <p:tav tm="100000">
                                          <p:val>
                                            <p:fltVal val="0"/>
                                          </p:val>
                                        </p:tav>
                                      </p:tavLst>
                                    </p:anim>
                                    <p:animEffect transition="in" filter="fade">
                                      <p:cBhvr>
                                        <p:cTn id="56" dur="500"/>
                                        <p:tgtEl>
                                          <p:spTgt spid="49"/>
                                        </p:tgtEl>
                                      </p:cBhvr>
                                    </p:animEffect>
                                  </p:childTnLst>
                                </p:cTn>
                              </p:par>
                              <p:par>
                                <p:cTn id="57" presetID="42" presetClass="entr" presetSubtype="0" fill="hold" grpId="0" nodeType="withEffect">
                                  <p:stCondLst>
                                    <p:cond delay="0"/>
                                  </p:stCondLst>
                                  <p:childTnLst>
                                    <p:set>
                                      <p:cBhvr>
                                        <p:cTn id="58" dur="1" fill="hold">
                                          <p:stCondLst>
                                            <p:cond delay="0"/>
                                          </p:stCondLst>
                                        </p:cTn>
                                        <p:tgtEl>
                                          <p:spTgt spid="50"/>
                                        </p:tgtEl>
                                        <p:attrNameLst>
                                          <p:attrName>style.visibility</p:attrName>
                                        </p:attrNameLst>
                                      </p:cBhvr>
                                      <p:to>
                                        <p:strVal val="visible"/>
                                      </p:to>
                                    </p:set>
                                    <p:animEffect transition="in" filter="fade">
                                      <p:cBhvr>
                                        <p:cTn id="59" dur="1000"/>
                                        <p:tgtEl>
                                          <p:spTgt spid="50"/>
                                        </p:tgtEl>
                                      </p:cBhvr>
                                    </p:animEffect>
                                    <p:anim calcmode="lin" valueType="num">
                                      <p:cBhvr>
                                        <p:cTn id="60" dur="1000" fill="hold"/>
                                        <p:tgtEl>
                                          <p:spTgt spid="50"/>
                                        </p:tgtEl>
                                        <p:attrNameLst>
                                          <p:attrName>ppt_x</p:attrName>
                                        </p:attrNameLst>
                                      </p:cBhvr>
                                      <p:tavLst>
                                        <p:tav tm="0">
                                          <p:val>
                                            <p:strVal val="#ppt_x"/>
                                          </p:val>
                                        </p:tav>
                                        <p:tav tm="100000">
                                          <p:val>
                                            <p:strVal val="#ppt_x"/>
                                          </p:val>
                                        </p:tav>
                                      </p:tavLst>
                                    </p:anim>
                                    <p:anim calcmode="lin" valueType="num">
                                      <p:cBhvr>
                                        <p:cTn id="61" dur="1000" fill="hold"/>
                                        <p:tgtEl>
                                          <p:spTgt spid="50"/>
                                        </p:tgtEl>
                                        <p:attrNameLst>
                                          <p:attrName>ppt_y</p:attrName>
                                        </p:attrNameLst>
                                      </p:cBhvr>
                                      <p:tavLst>
                                        <p:tav tm="0">
                                          <p:val>
                                            <p:strVal val="#ppt_y+.1"/>
                                          </p:val>
                                        </p:tav>
                                        <p:tav tm="100000">
                                          <p:val>
                                            <p:strVal val="#ppt_y"/>
                                          </p:val>
                                        </p:tav>
                                      </p:tavLst>
                                    </p:anim>
                                  </p:childTnLst>
                                </p:cTn>
                              </p:par>
                            </p:childTnLst>
                          </p:cTn>
                        </p:par>
                        <p:par>
                          <p:cTn id="62" fill="hold">
                            <p:stCondLst>
                              <p:cond delay="3000"/>
                            </p:stCondLst>
                            <p:childTnLst>
                              <p:par>
                                <p:cTn id="63" presetID="49" presetClass="entr" presetSubtype="0" decel="100000" fill="hold" grpId="0" nodeType="afterEffect">
                                  <p:stCondLst>
                                    <p:cond delay="0"/>
                                  </p:stCondLst>
                                  <p:childTnLst>
                                    <p:set>
                                      <p:cBhvr>
                                        <p:cTn id="64" dur="1" fill="hold">
                                          <p:stCondLst>
                                            <p:cond delay="0"/>
                                          </p:stCondLst>
                                        </p:cTn>
                                        <p:tgtEl>
                                          <p:spTgt spid="51"/>
                                        </p:tgtEl>
                                        <p:attrNameLst>
                                          <p:attrName>style.visibility</p:attrName>
                                        </p:attrNameLst>
                                      </p:cBhvr>
                                      <p:to>
                                        <p:strVal val="visible"/>
                                      </p:to>
                                    </p:set>
                                    <p:anim calcmode="lin" valueType="num">
                                      <p:cBhvr>
                                        <p:cTn id="65" dur="500" fill="hold"/>
                                        <p:tgtEl>
                                          <p:spTgt spid="51"/>
                                        </p:tgtEl>
                                        <p:attrNameLst>
                                          <p:attrName>ppt_w</p:attrName>
                                        </p:attrNameLst>
                                      </p:cBhvr>
                                      <p:tavLst>
                                        <p:tav tm="0">
                                          <p:val>
                                            <p:fltVal val="0"/>
                                          </p:val>
                                        </p:tav>
                                        <p:tav tm="100000">
                                          <p:val>
                                            <p:strVal val="#ppt_w"/>
                                          </p:val>
                                        </p:tav>
                                      </p:tavLst>
                                    </p:anim>
                                    <p:anim calcmode="lin" valueType="num">
                                      <p:cBhvr>
                                        <p:cTn id="66" dur="500" fill="hold"/>
                                        <p:tgtEl>
                                          <p:spTgt spid="51"/>
                                        </p:tgtEl>
                                        <p:attrNameLst>
                                          <p:attrName>ppt_h</p:attrName>
                                        </p:attrNameLst>
                                      </p:cBhvr>
                                      <p:tavLst>
                                        <p:tav tm="0">
                                          <p:val>
                                            <p:fltVal val="0"/>
                                          </p:val>
                                        </p:tav>
                                        <p:tav tm="100000">
                                          <p:val>
                                            <p:strVal val="#ppt_h"/>
                                          </p:val>
                                        </p:tav>
                                      </p:tavLst>
                                    </p:anim>
                                    <p:anim calcmode="lin" valueType="num">
                                      <p:cBhvr>
                                        <p:cTn id="67" dur="500" fill="hold"/>
                                        <p:tgtEl>
                                          <p:spTgt spid="51"/>
                                        </p:tgtEl>
                                        <p:attrNameLst>
                                          <p:attrName>style.rotation</p:attrName>
                                        </p:attrNameLst>
                                      </p:cBhvr>
                                      <p:tavLst>
                                        <p:tav tm="0">
                                          <p:val>
                                            <p:fltVal val="360"/>
                                          </p:val>
                                        </p:tav>
                                        <p:tav tm="100000">
                                          <p:val>
                                            <p:fltVal val="0"/>
                                          </p:val>
                                        </p:tav>
                                      </p:tavLst>
                                    </p:anim>
                                    <p:animEffect transition="in" filter="fade">
                                      <p:cBhvr>
                                        <p:cTn id="68" dur="500"/>
                                        <p:tgtEl>
                                          <p:spTgt spid="51"/>
                                        </p:tgtEl>
                                      </p:cBhvr>
                                    </p:animEffect>
                                  </p:childTnLst>
                                </p:cTn>
                              </p:par>
                              <p:par>
                                <p:cTn id="69" presetID="42" presetClass="entr" presetSubtype="0" fill="hold" grpId="0" nodeType="withEffect">
                                  <p:stCondLst>
                                    <p:cond delay="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1000"/>
                                        <p:tgtEl>
                                          <p:spTgt spid="52"/>
                                        </p:tgtEl>
                                      </p:cBhvr>
                                    </p:animEffect>
                                    <p:anim calcmode="lin" valueType="num">
                                      <p:cBhvr>
                                        <p:cTn id="72" dur="1000" fill="hold"/>
                                        <p:tgtEl>
                                          <p:spTgt spid="52"/>
                                        </p:tgtEl>
                                        <p:attrNameLst>
                                          <p:attrName>ppt_x</p:attrName>
                                        </p:attrNameLst>
                                      </p:cBhvr>
                                      <p:tavLst>
                                        <p:tav tm="0">
                                          <p:val>
                                            <p:strVal val="#ppt_x"/>
                                          </p:val>
                                        </p:tav>
                                        <p:tav tm="100000">
                                          <p:val>
                                            <p:strVal val="#ppt_x"/>
                                          </p:val>
                                        </p:tav>
                                      </p:tavLst>
                                    </p:anim>
                                    <p:anim calcmode="lin" valueType="num">
                                      <p:cBhvr>
                                        <p:cTn id="73"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ldLvl="0" animBg="1"/>
      <p:bldP spid="42" grpId="0" bldLvl="0" animBg="1"/>
      <p:bldP spid="43" grpId="0" animBg="1"/>
      <p:bldP spid="44" grpId="0"/>
      <p:bldP spid="45" grpId="0"/>
      <p:bldP spid="46" grpId="0"/>
      <p:bldP spid="47" grpId="0"/>
      <p:bldP spid="48" grpId="0"/>
      <p:bldP spid="49" grpId="0"/>
      <p:bldP spid="50" grpId="0"/>
      <p:bldP spid="51" grpId="0"/>
      <p:bldP spid="5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08"/>
          <p:cNvSpPr txBox="1">
            <a:spLocks noChangeArrowheads="1"/>
          </p:cNvSpPr>
          <p:nvPr/>
        </p:nvSpPr>
        <p:spPr bwMode="auto">
          <a:xfrm>
            <a:off x="539552" y="267494"/>
            <a:ext cx="116014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fontAlgn="base">
              <a:spcBef>
                <a:spcPct val="0"/>
              </a:spcBef>
              <a:spcAft>
                <a:spcPct val="0"/>
              </a:spcAft>
            </a:pPr>
            <a:r>
              <a:rPr lang="en-US" altLang="zh-CN" dirty="0">
                <a:solidFill>
                  <a:prstClr val="black"/>
                </a:solidFill>
                <a:latin typeface="微软雅黑" panose="020B0503020204020204" pitchFamily="34" charset="-122"/>
                <a:ea typeface="微软雅黑" panose="020B0503020204020204" pitchFamily="34" charset="-122"/>
                <a:sym typeface="+mn-ea"/>
              </a:rPr>
              <a:t>Segment</a:t>
            </a:r>
            <a:endParaRPr lang="zh-CN" altLang="en-US" dirty="0">
              <a:solidFill>
                <a:prstClr val="black"/>
              </a:solidFill>
              <a:latin typeface="微软雅黑" panose="020B0503020204020204" pitchFamily="34" charset="-122"/>
              <a:ea typeface="微软雅黑" panose="020B0503020204020204" pitchFamily="34" charset="-122"/>
              <a:sym typeface="+mn-ea"/>
            </a:endParaRPr>
          </a:p>
        </p:txBody>
      </p:sp>
      <p:grpSp>
        <p:nvGrpSpPr>
          <p:cNvPr id="15" name="组合 14"/>
          <p:cNvGrpSpPr/>
          <p:nvPr/>
        </p:nvGrpSpPr>
        <p:grpSpPr>
          <a:xfrm>
            <a:off x="107544" y="245001"/>
            <a:ext cx="360000" cy="360000"/>
            <a:chOff x="1965186" y="1419622"/>
            <a:chExt cx="302558" cy="314067"/>
          </a:xfrm>
        </p:grpSpPr>
        <p:sp>
          <p:nvSpPr>
            <p:cNvPr id="16" name="矩形 15"/>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3" name="表格 2"/>
          <p:cNvGraphicFramePr/>
          <p:nvPr/>
        </p:nvGraphicFramePr>
        <p:xfrm>
          <a:off x="539750" y="890905"/>
          <a:ext cx="7493000" cy="3520440"/>
        </p:xfrm>
        <a:graphic>
          <a:graphicData uri="http://schemas.openxmlformats.org/drawingml/2006/table">
            <a:tbl>
              <a:tblPr firstRow="1" bandRow="1">
                <a:tableStyleId>{5C22544A-7EE6-4342-B048-85BDC9FD1C3A}</a:tableStyleId>
              </a:tblPr>
              <a:tblGrid>
                <a:gridCol w="1430655"/>
                <a:gridCol w="2938145"/>
                <a:gridCol w="3124200"/>
              </a:tblGrid>
              <a:tr h="381000">
                <a:tc>
                  <a:txBody>
                    <a:bodyPr/>
                    <a:p>
                      <a:pPr>
                        <a:buNone/>
                      </a:pP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en-US" altLang="zh-CN" sz="1400">
                          <a:latin typeface="微软雅黑" panose="020B0503020204020204" pitchFamily="34" charset="-122"/>
                          <a:ea typeface="微软雅黑" panose="020B0503020204020204" pitchFamily="34" charset="-122"/>
                        </a:rPr>
                        <a:t>Druid</a:t>
                      </a:r>
                      <a:endParaRPr lang="en-US" altLang="zh-CN" sz="1400">
                        <a:latin typeface="微软雅黑" panose="020B0503020204020204" pitchFamily="34" charset="-122"/>
                        <a:ea typeface="微软雅黑" panose="020B0503020204020204" pitchFamily="34" charset="-122"/>
                      </a:endParaRPr>
                    </a:p>
                  </a:txBody>
                  <a:tcPr/>
                </a:tc>
                <a:tc>
                  <a:txBody>
                    <a:bodyPr/>
                    <a:p>
                      <a:pPr>
                        <a:buNone/>
                      </a:pPr>
                      <a:r>
                        <a:rPr lang="en-US" altLang="zh-CN" sz="1400">
                          <a:latin typeface="微软雅黑" panose="020B0503020204020204" pitchFamily="34" charset="-122"/>
                          <a:ea typeface="微软雅黑" panose="020B0503020204020204" pitchFamily="34" charset="-122"/>
                        </a:rPr>
                        <a:t>ES</a:t>
                      </a:r>
                      <a:endParaRPr lang="en-US" altLang="zh-CN" sz="1400">
                        <a:latin typeface="微软雅黑" panose="020B0503020204020204" pitchFamily="34" charset="-122"/>
                        <a:ea typeface="微软雅黑" panose="020B0503020204020204" pitchFamily="34" charset="-122"/>
                      </a:endParaRPr>
                    </a:p>
                  </a:txBody>
                  <a:tcPr/>
                </a:tc>
              </a:tr>
              <a:tr h="381000">
                <a:tc>
                  <a:txBody>
                    <a:bodyPr/>
                    <a:p>
                      <a:pPr>
                        <a:buNone/>
                      </a:pPr>
                      <a:r>
                        <a:rPr lang="zh-CN" altLang="en-US" sz="1400">
                          <a:latin typeface="微软雅黑" panose="020B0503020204020204" pitchFamily="34" charset="-122"/>
                          <a:ea typeface="微软雅黑" panose="020B0503020204020204" pitchFamily="34" charset="-122"/>
                        </a:rPr>
                        <a:t>粒度</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可配置</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minute</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hour</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day</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endParaRPr>
                    </a:p>
                  </a:txBody>
                  <a:tcPr/>
                </a:tc>
                <a:tc>
                  <a:txBody>
                    <a:bodyPr/>
                    <a:p>
                      <a:pPr>
                        <a:buNone/>
                      </a:pPr>
                      <a:r>
                        <a:rPr lang="zh-CN" altLang="en-US" sz="1200">
                          <a:latin typeface="微软雅黑" panose="020B0503020204020204" pitchFamily="34" charset="-122"/>
                          <a:ea typeface="微软雅黑" panose="020B0503020204020204" pitchFamily="34" charset="-122"/>
                        </a:rPr>
                        <a:t>默认</a:t>
                      </a:r>
                      <a:r>
                        <a:rPr lang="en-US" altLang="zh-CN" sz="1200">
                          <a:latin typeface="微软雅黑" panose="020B0503020204020204" pitchFamily="34" charset="-122"/>
                          <a:ea typeface="微软雅黑" panose="020B0503020204020204" pitchFamily="34" charset="-122"/>
                        </a:rPr>
                        <a:t>1s</a:t>
                      </a:r>
                      <a:r>
                        <a:rPr lang="zh-CN" altLang="en-US" sz="1200">
                          <a:latin typeface="微软雅黑" panose="020B0503020204020204" pitchFamily="34" charset="-122"/>
                          <a:ea typeface="微软雅黑" panose="020B0503020204020204" pitchFamily="34" charset="-122"/>
                        </a:rPr>
                        <a:t>，后续合并</a:t>
                      </a:r>
                      <a:endParaRPr lang="zh-CN" altLang="en-US" sz="1200">
                        <a:latin typeface="微软雅黑" panose="020B0503020204020204" pitchFamily="34" charset="-122"/>
                        <a:ea typeface="微软雅黑" panose="020B0503020204020204" pitchFamily="34" charset="-122"/>
                      </a:endParaRPr>
                    </a:p>
                  </a:txBody>
                  <a:tcPr/>
                </a:tc>
              </a:tr>
              <a:tr h="381000">
                <a:tc>
                  <a:txBody>
                    <a:bodyPr/>
                    <a:p>
                      <a:pPr>
                        <a:buNone/>
                      </a:pPr>
                      <a:r>
                        <a:rPr lang="zh-CN" altLang="en-US" sz="1400">
                          <a:latin typeface="微软雅黑" panose="020B0503020204020204" pitchFamily="34" charset="-122"/>
                          <a:ea typeface="微软雅黑" panose="020B0503020204020204" pitchFamily="34" charset="-122"/>
                        </a:rPr>
                        <a:t>索引</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位图索引（利于聚合操作），会借助</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LSM</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树辅助完成索引</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txBody>
                  <a:tcPr/>
                </a:tc>
                <a:tc>
                  <a:txBody>
                    <a:bodyPr/>
                    <a:p>
                      <a:pPr>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文档</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term</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的倒排索引（排序字典</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+postinglist</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txBody>
                  <a:tcPr/>
                </a:tc>
              </a:tr>
              <a:tr h="381000">
                <a:tc>
                  <a:txBody>
                    <a:bodyPr/>
                    <a:p>
                      <a:pPr>
                        <a:buNone/>
                      </a:pPr>
                      <a:r>
                        <a:rPr lang="zh-CN" altLang="en-US" sz="1400">
                          <a:latin typeface="微软雅黑" panose="020B0503020204020204" pitchFamily="34" charset="-122"/>
                          <a:ea typeface="微软雅黑" panose="020B0503020204020204" pitchFamily="34" charset="-122"/>
                        </a:rPr>
                        <a:t>存储</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手动配置</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fields+</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列式存储</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txBody>
                  <a:tcPr/>
                </a:tc>
                <a:tc>
                  <a:txBody>
                    <a:bodyPr/>
                    <a:p>
                      <a:pPr>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行存储</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列存储</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txBody>
                  <a:tcPr/>
                </a:tc>
              </a:tr>
              <a:tr h="1005840">
                <a:tc>
                  <a:txBody>
                    <a:bodyPr/>
                    <a:p>
                      <a:pPr>
                        <a:buNone/>
                      </a:pPr>
                      <a:r>
                        <a:rPr lang="zh-CN" altLang="en-US" sz="1400">
                          <a:latin typeface="微软雅黑" panose="020B0503020204020204" pitchFamily="34" charset="-122"/>
                          <a:ea typeface="微软雅黑" panose="020B0503020204020204" pitchFamily="34" charset="-122"/>
                        </a:rPr>
                        <a:t>压缩</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使用不同的压缩算法进行压缩，其中默认使用LZ4，对于字符类型列采用字典编码进行压缩，对于位图索引采用Concise/Roaring bitmap进行编码压缩</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txBody>
                  <a:tcPr/>
                </a:tc>
                <a:tc>
                  <a:txBody>
                    <a:bodyPr/>
                    <a:p>
                      <a:pPr>
                        <a:buNone/>
                      </a:pPr>
                      <a:r>
                        <a:rPr lang="en-US" altLang="zh-CN" sz="1200">
                          <a:latin typeface="微软雅黑" panose="020B0503020204020204" pitchFamily="34" charset="-122"/>
                          <a:ea typeface="微软雅黑" panose="020B0503020204020204" pitchFamily="34" charset="-122"/>
                          <a:cs typeface="微软雅黑" panose="020B0503020204020204" pitchFamily="34" charset="-122"/>
                        </a:rPr>
                        <a:t>lucene</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进行压缩</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txBody>
                  <a:tcPr/>
                </a:tc>
              </a:tr>
              <a:tr h="381000">
                <a:tc>
                  <a:txBody>
                    <a:bodyPr/>
                    <a:p>
                      <a:pPr>
                        <a:buNone/>
                      </a:pPr>
                      <a:r>
                        <a:rPr lang="zh-CN" altLang="en-US" sz="1400">
                          <a:latin typeface="微软雅黑" panose="020B0503020204020204" pitchFamily="34" charset="-122"/>
                          <a:ea typeface="微软雅黑" panose="020B0503020204020204" pitchFamily="34" charset="-122"/>
                        </a:rPr>
                        <a:t>查询</a:t>
                      </a:r>
                      <a:r>
                        <a:rPr lang="en-US" altLang="zh-CN" sz="1400">
                          <a:latin typeface="微软雅黑" panose="020B0503020204020204" pitchFamily="34" charset="-122"/>
                          <a:ea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rPr>
                        <a:t>搜索</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根据时序请求</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zk</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获取</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segments</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所在节点</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txBody>
                  <a:tcPr/>
                </a:tc>
                <a:tc>
                  <a:txBody>
                    <a:bodyPr/>
                    <a:p>
                      <a:pPr>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查询：通过文档</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id</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的哈希取模来转发请求</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搜索：广播</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query+fetch</a:t>
                      </a:r>
                      <a:endParaRPr lang="en-US" altLang="zh-CN" sz="1200">
                        <a:latin typeface="微软雅黑" panose="020B0503020204020204" pitchFamily="34" charset="-122"/>
                        <a:ea typeface="微软雅黑" panose="020B0503020204020204" pitchFamily="34" charset="-122"/>
                        <a:cs typeface="微软雅黑" panose="020B0503020204020204" pitchFamily="34" charset="-122"/>
                      </a:endParaRPr>
                    </a:p>
                  </a:txBody>
                  <a:tcPr/>
                </a:tc>
              </a:tr>
              <a:tr h="381000">
                <a:tc>
                  <a:txBody>
                    <a:bodyPr/>
                    <a:p>
                      <a:pPr>
                        <a:buNone/>
                      </a:pPr>
                      <a:r>
                        <a:rPr lang="zh-CN" altLang="en-US" sz="1400">
                          <a:latin typeface="微软雅黑" panose="020B0503020204020204" pitchFamily="34" charset="-122"/>
                          <a:ea typeface="微软雅黑" panose="020B0503020204020204" pitchFamily="34" charset="-122"/>
                        </a:rPr>
                        <a:t>缓存</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基于</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LRU</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segment</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缓存</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txBody>
                  <a:tcPr/>
                </a:tc>
                <a:tc>
                  <a:txBody>
                    <a:bodyPr/>
                    <a:p>
                      <a:pPr>
                        <a:buNone/>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基于</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LRU</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query</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request</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segment</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缓存</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txBody>
                  <a:tcPr/>
                </a:tc>
              </a:tr>
            </a:tbl>
          </a:graphicData>
        </a:graphic>
      </p:graphicFrame>
    </p:spTree>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350" fill="hold"/>
                                        <p:tgtEl>
                                          <p:spTgt spid="15"/>
                                        </p:tgtEl>
                                        <p:attrNameLst>
                                          <p:attrName>ppt_w</p:attrName>
                                        </p:attrNameLst>
                                      </p:cBhvr>
                                      <p:tavLst>
                                        <p:tav tm="0">
                                          <p:val>
                                            <p:fltVal val="0"/>
                                          </p:val>
                                        </p:tav>
                                        <p:tav tm="100000">
                                          <p:val>
                                            <p:strVal val="#ppt_w"/>
                                          </p:val>
                                        </p:tav>
                                      </p:tavLst>
                                    </p:anim>
                                    <p:anim calcmode="lin" valueType="num">
                                      <p:cBhvr>
                                        <p:cTn id="8" dur="350" fill="hold"/>
                                        <p:tgtEl>
                                          <p:spTgt spid="15"/>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4"/>
                                        </p:tgtEl>
                                        <p:attrNameLst>
                                          <p:attrName>style.visibility</p:attrName>
                                        </p:attrNameLst>
                                      </p:cBhvr>
                                      <p:to>
                                        <p:strVal val="visible"/>
                                      </p:to>
                                    </p:set>
                                    <p:anim calcmode="lin" valueType="num">
                                      <p:cBhvr>
                                        <p:cTn id="12" dur="4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14"/>
                                        </p:tgtEl>
                                        <p:attrNameLst>
                                          <p:attrName>ppt_y</p:attrName>
                                        </p:attrNameLst>
                                      </p:cBhvr>
                                      <p:tavLst>
                                        <p:tav tm="0">
                                          <p:val>
                                            <p:strVal val="#ppt_y"/>
                                          </p:val>
                                        </p:tav>
                                        <p:tav tm="100000">
                                          <p:val>
                                            <p:strVal val="#ppt_y"/>
                                          </p:val>
                                        </p:tav>
                                      </p:tavLst>
                                    </p:anim>
                                    <p:anim calcmode="lin" valueType="num">
                                      <p:cBhvr>
                                        <p:cTn id="14" dur="4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08"/>
          <p:cNvSpPr txBox="1">
            <a:spLocks noChangeArrowheads="1"/>
          </p:cNvSpPr>
          <p:nvPr/>
        </p:nvSpPr>
        <p:spPr bwMode="auto">
          <a:xfrm>
            <a:off x="539552" y="267494"/>
            <a:ext cx="15544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查询引擎对比</a:t>
            </a:r>
            <a:endParaRPr lang="zh-CN" altLang="en-US" dirty="0">
              <a:solidFill>
                <a:prstClr val="black"/>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107544" y="245001"/>
            <a:ext cx="360000" cy="360000"/>
            <a:chOff x="1965186" y="1419622"/>
            <a:chExt cx="302558" cy="314067"/>
          </a:xfrm>
        </p:grpSpPr>
        <p:sp>
          <p:nvSpPr>
            <p:cNvPr id="16" name="矩形 15"/>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2" name="表格 1"/>
          <p:cNvGraphicFramePr>
            <a:graphicFrameLocks noGrp="1"/>
          </p:cNvGraphicFramePr>
          <p:nvPr/>
        </p:nvGraphicFramePr>
        <p:xfrm>
          <a:off x="539750" y="873760"/>
          <a:ext cx="7885430" cy="3592195"/>
        </p:xfrm>
        <a:graphic>
          <a:graphicData uri="http://schemas.openxmlformats.org/drawingml/2006/table">
            <a:tbl>
              <a:tblPr firstRow="1" firstCol="1" bandRow="1">
                <a:tableStyleId>{5C22544A-7EE6-4342-B048-85BDC9FD1C3A}</a:tableStyleId>
              </a:tblPr>
              <a:tblGrid>
                <a:gridCol w="924560"/>
                <a:gridCol w="2172335"/>
                <a:gridCol w="2426335"/>
                <a:gridCol w="2362200"/>
              </a:tblGrid>
              <a:tr h="441325">
                <a:tc>
                  <a:txBody>
                    <a:bodyPr/>
                    <a:p>
                      <a:pPr algn="just">
                        <a:lnSpc>
                          <a:spcPct val="125000"/>
                        </a:lnSpc>
                        <a:spcAft>
                          <a:spcPts val="0"/>
                        </a:spcAft>
                      </a:pPr>
                      <a:endParaRPr lang="zh-CN" sz="1200" kern="100" dirty="0">
                        <a:effectLst/>
                        <a:latin typeface="微软雅黑" panose="020B0503020204020204" pitchFamily="34" charset="-122"/>
                        <a:ea typeface="微软雅黑" panose="020B0503020204020204" pitchFamily="34" charset="-122"/>
                      </a:endParaRPr>
                    </a:p>
                    <a:p>
                      <a:pPr algn="just">
                        <a:lnSpc>
                          <a:spcPct val="125000"/>
                        </a:lnSpc>
                        <a:spcAft>
                          <a:spcPts val="0"/>
                        </a:spcAft>
                      </a:pPr>
                      <a:endParaRPr lang="zh-CN" sz="1200" kern="100" dirty="0">
                        <a:effectLst/>
                        <a:latin typeface="微软雅黑" panose="020B0503020204020204" pitchFamily="34" charset="-122"/>
                        <a:ea typeface="微软雅黑" panose="020B0503020204020204" pitchFamily="34" charset="-122"/>
                      </a:endParaRPr>
                    </a:p>
                  </a:txBody>
                  <a:tcPr marL="55501" marR="55501" marT="0" marB="0"/>
                </a:tc>
                <a:tc>
                  <a:txBody>
                    <a:bodyPr/>
                    <a:p>
                      <a:pPr algn="just">
                        <a:lnSpc>
                          <a:spcPct val="125000"/>
                        </a:lnSpc>
                        <a:spcAft>
                          <a:spcPts val="0"/>
                        </a:spcAft>
                      </a:pPr>
                      <a:r>
                        <a:rPr lang="en-US" sz="1200" kern="100">
                          <a:effectLst/>
                          <a:latin typeface="微软雅黑" panose="020B0503020204020204" pitchFamily="34" charset="-122"/>
                          <a:ea typeface="微软雅黑" panose="020B0503020204020204" pitchFamily="34" charset="-122"/>
                        </a:rPr>
                        <a:t>Hive</a:t>
                      </a:r>
                      <a:endParaRPr lang="en-US" sz="1200" kern="100">
                        <a:effectLst/>
                        <a:latin typeface="微软雅黑" panose="020B0503020204020204" pitchFamily="34" charset="-122"/>
                        <a:ea typeface="微软雅黑" panose="020B0503020204020204" pitchFamily="34" charset="-122"/>
                      </a:endParaRPr>
                    </a:p>
                  </a:txBody>
                  <a:tcPr marL="55501" marR="55501" marT="0" marB="0"/>
                </a:tc>
                <a:tc>
                  <a:txBody>
                    <a:bodyPr/>
                    <a:p>
                      <a:pPr algn="just">
                        <a:lnSpc>
                          <a:spcPct val="125000"/>
                        </a:lnSpc>
                        <a:spcAft>
                          <a:spcPts val="0"/>
                        </a:spcAft>
                      </a:pPr>
                      <a:r>
                        <a:rPr lang="en-US" sz="1200" kern="100">
                          <a:effectLst/>
                          <a:latin typeface="微软雅黑" panose="020B0503020204020204" pitchFamily="34" charset="-122"/>
                          <a:ea typeface="微软雅黑" panose="020B0503020204020204" pitchFamily="34" charset="-122"/>
                        </a:rPr>
                        <a:t>Presto</a:t>
                      </a:r>
                      <a:endParaRPr lang="en-US" sz="1200" kern="100">
                        <a:effectLst/>
                        <a:latin typeface="微软雅黑" panose="020B0503020204020204" pitchFamily="34" charset="-122"/>
                        <a:ea typeface="微软雅黑" panose="020B0503020204020204" pitchFamily="34" charset="-122"/>
                      </a:endParaRPr>
                    </a:p>
                  </a:txBody>
                  <a:tcPr marL="55501" marR="55501" marT="0" marB="0"/>
                </a:tc>
                <a:tc>
                  <a:txBody>
                    <a:bodyPr/>
                    <a:p>
                      <a:pPr algn="just">
                        <a:lnSpc>
                          <a:spcPct val="125000"/>
                        </a:lnSpc>
                        <a:spcAft>
                          <a:spcPts val="0"/>
                        </a:spcAft>
                      </a:pPr>
                      <a:r>
                        <a:rPr lang="en-US" sz="1200" kern="100">
                          <a:effectLst/>
                          <a:latin typeface="微软雅黑" panose="020B0503020204020204" pitchFamily="34" charset="-122"/>
                          <a:ea typeface="微软雅黑" panose="020B0503020204020204" pitchFamily="34" charset="-122"/>
                        </a:rPr>
                        <a:t>Druid</a:t>
                      </a:r>
                      <a:endParaRPr lang="en-US" sz="1200" kern="100">
                        <a:effectLst/>
                        <a:latin typeface="微软雅黑" panose="020B0503020204020204" pitchFamily="34" charset="-122"/>
                        <a:ea typeface="微软雅黑" panose="020B0503020204020204" pitchFamily="34" charset="-122"/>
                      </a:endParaRPr>
                    </a:p>
                  </a:txBody>
                  <a:tcPr marL="55501" marR="55501" marT="0" marB="0"/>
                </a:tc>
              </a:tr>
              <a:tr h="457200">
                <a:tc>
                  <a:txBody>
                    <a:bodyPr/>
                    <a:p>
                      <a:pPr algn="just">
                        <a:lnSpc>
                          <a:spcPct val="125000"/>
                        </a:lnSpc>
                        <a:spcAft>
                          <a:spcPts val="0"/>
                        </a:spcAft>
                      </a:pPr>
                      <a:r>
                        <a:rPr lang="en-US" sz="1200" kern="100">
                          <a:effectLst/>
                          <a:latin typeface="微软雅黑" panose="020B0503020204020204" pitchFamily="34" charset="-122"/>
                          <a:ea typeface="微软雅黑" panose="020B0503020204020204" pitchFamily="34" charset="-122"/>
                        </a:rPr>
                        <a:t>SQL</a:t>
                      </a:r>
                      <a:endParaRPr lang="en-US" sz="1200" kern="100">
                        <a:effectLst/>
                        <a:latin typeface="微软雅黑" panose="020B0503020204020204" pitchFamily="34" charset="-122"/>
                        <a:ea typeface="微软雅黑" panose="020B0503020204020204" pitchFamily="34" charset="-122"/>
                      </a:endParaRPr>
                    </a:p>
                  </a:txBody>
                  <a:tcPr marL="55501" marR="55501" marT="0" marB="0"/>
                </a:tc>
                <a:tc>
                  <a:txBody>
                    <a:bodyPr/>
                    <a:p>
                      <a:pPr algn="just">
                        <a:lnSpc>
                          <a:spcPct val="125000"/>
                        </a:lnSpc>
                        <a:spcAft>
                          <a:spcPts val="0"/>
                        </a:spcAft>
                      </a:pPr>
                      <a:r>
                        <a:rPr lang="en-US" sz="1200" kern="100">
                          <a:effectLst/>
                          <a:latin typeface="微软雅黑" panose="020B0503020204020204" pitchFamily="34" charset="-122"/>
                          <a:ea typeface="微软雅黑" panose="020B0503020204020204" pitchFamily="34" charset="-122"/>
                        </a:rPr>
                        <a:t>HQL</a:t>
                      </a:r>
                      <a:endParaRPr lang="en-US" sz="1200" kern="100">
                        <a:effectLst/>
                        <a:latin typeface="微软雅黑" panose="020B0503020204020204" pitchFamily="34" charset="-122"/>
                        <a:ea typeface="微软雅黑" panose="020B0503020204020204" pitchFamily="34" charset="-122"/>
                      </a:endParaRPr>
                    </a:p>
                  </a:txBody>
                  <a:tcPr marL="55501" marR="55501" marT="0" marB="0"/>
                </a:tc>
                <a:tc>
                  <a:txBody>
                    <a:bodyPr/>
                    <a:p>
                      <a:pPr algn="just">
                        <a:lnSpc>
                          <a:spcPct val="125000"/>
                        </a:lnSpc>
                        <a:spcAft>
                          <a:spcPts val="0"/>
                        </a:spcAft>
                      </a:pPr>
                      <a:r>
                        <a:rPr lang="en-US" sz="1200" kern="100">
                          <a:effectLst/>
                          <a:latin typeface="微软雅黑" panose="020B0503020204020204" pitchFamily="34" charset="-122"/>
                          <a:ea typeface="微软雅黑" panose="020B0503020204020204" pitchFamily="34" charset="-122"/>
                        </a:rPr>
                        <a:t>ANSI SQL</a:t>
                      </a:r>
                      <a:endParaRPr lang="en-US" sz="1200" kern="100">
                        <a:effectLst/>
                        <a:latin typeface="微软雅黑" panose="020B0503020204020204" pitchFamily="34" charset="-122"/>
                        <a:ea typeface="微软雅黑" panose="020B0503020204020204" pitchFamily="34" charset="-122"/>
                      </a:endParaRPr>
                    </a:p>
                  </a:txBody>
                  <a:tcPr marL="55501" marR="55501" marT="0" marB="0"/>
                </a:tc>
                <a:tc>
                  <a:txBody>
                    <a:bodyPr/>
                    <a:p>
                      <a:pPr algn="just">
                        <a:lnSpc>
                          <a:spcPct val="125000"/>
                        </a:lnSpc>
                        <a:spcAft>
                          <a:spcPts val="0"/>
                        </a:spcAft>
                      </a:pPr>
                      <a:r>
                        <a:rPr lang="zh-CN" sz="1200" kern="100">
                          <a:effectLst/>
                          <a:latin typeface="微软雅黑" panose="020B0503020204020204" pitchFamily="34" charset="-122"/>
                          <a:ea typeface="微软雅黑" panose="020B0503020204020204" pitchFamily="34" charset="-122"/>
                          <a:cs typeface="微软雅黑" panose="020B0503020204020204" pitchFamily="34" charset="-122"/>
                        </a:rPr>
                        <a:t>部分</a:t>
                      </a:r>
                      <a:r>
                        <a:rPr lang="en-US" sz="1200" kern="100">
                          <a:effectLst/>
                          <a:latin typeface="微软雅黑" panose="020B0503020204020204" pitchFamily="34" charset="-122"/>
                          <a:ea typeface="微软雅黑" panose="020B0503020204020204" pitchFamily="34" charset="-122"/>
                          <a:cs typeface="微软雅黑" panose="020B0503020204020204" pitchFamily="34" charset="-122"/>
                        </a:rPr>
                        <a:t>SQL</a:t>
                      </a:r>
                      <a:endParaRPr lang="zh-CN" sz="12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5501" marR="55501" marT="0" marB="0"/>
                </a:tc>
              </a:tr>
              <a:tr h="504825">
                <a:tc>
                  <a:txBody>
                    <a:bodyPr/>
                    <a:p>
                      <a:pPr algn="just">
                        <a:lnSpc>
                          <a:spcPct val="125000"/>
                        </a:lnSpc>
                        <a:spcAft>
                          <a:spcPts val="0"/>
                        </a:spcAft>
                      </a:pPr>
                      <a:r>
                        <a:rPr lang="zh-CN" sz="1200" kern="100">
                          <a:effectLst/>
                          <a:latin typeface="微软雅黑" panose="020B0503020204020204" pitchFamily="34" charset="-122"/>
                          <a:ea typeface="微软雅黑" panose="020B0503020204020204" pitchFamily="34" charset="-122"/>
                        </a:rPr>
                        <a:t>数据源</a:t>
                      </a:r>
                      <a:endParaRPr lang="zh-CN" sz="1200" kern="100">
                        <a:effectLst/>
                        <a:latin typeface="微软雅黑" panose="020B0503020204020204" pitchFamily="34" charset="-122"/>
                        <a:ea typeface="微软雅黑" panose="020B0503020204020204" pitchFamily="34" charset="-122"/>
                      </a:endParaRPr>
                    </a:p>
                  </a:txBody>
                  <a:tcPr marL="55501" marR="55501" marT="0" marB="0"/>
                </a:tc>
                <a:tc>
                  <a:txBody>
                    <a:bodyPr/>
                    <a:p>
                      <a:pPr algn="just">
                        <a:lnSpc>
                          <a:spcPct val="125000"/>
                        </a:lnSpc>
                        <a:spcAft>
                          <a:spcPts val="0"/>
                        </a:spcAft>
                      </a:pPr>
                      <a:r>
                        <a:rPr lang="en-US" sz="1200" kern="100">
                          <a:effectLst/>
                          <a:latin typeface="微软雅黑" panose="020B0503020204020204" pitchFamily="34" charset="-122"/>
                          <a:ea typeface="微软雅黑" panose="020B0503020204020204" pitchFamily="34" charset="-122"/>
                        </a:rPr>
                        <a:t>HDFS</a:t>
                      </a:r>
                      <a:endParaRPr lang="en-US" sz="1200" kern="100">
                        <a:effectLst/>
                        <a:latin typeface="微软雅黑" panose="020B0503020204020204" pitchFamily="34" charset="-122"/>
                        <a:ea typeface="微软雅黑" panose="020B0503020204020204" pitchFamily="34" charset="-122"/>
                      </a:endParaRPr>
                    </a:p>
                  </a:txBody>
                  <a:tcPr marL="55501" marR="55501" marT="0" marB="0"/>
                </a:tc>
                <a:tc>
                  <a:txBody>
                    <a:bodyPr/>
                    <a:p>
                      <a:pPr algn="just">
                        <a:lnSpc>
                          <a:spcPct val="125000"/>
                        </a:lnSpc>
                        <a:spcAft>
                          <a:spcPts val="0"/>
                        </a:spcAft>
                      </a:pPr>
                      <a:r>
                        <a:rPr lang="en-US" sz="1200" kern="100">
                          <a:effectLst/>
                          <a:latin typeface="微软雅黑" panose="020B0503020204020204" pitchFamily="34" charset="-122"/>
                          <a:ea typeface="微软雅黑" panose="020B0503020204020204" pitchFamily="34" charset="-122"/>
                          <a:cs typeface="微软雅黑" panose="020B0503020204020204" pitchFamily="34" charset="-122"/>
                        </a:rPr>
                        <a:t>Hive/RDB/NoSQL/Redis</a:t>
                      </a:r>
                      <a:r>
                        <a:rPr lang="zh-CN" altLang="en-US" sz="1200" kern="100">
                          <a:effectLst/>
                          <a:latin typeface="微软雅黑" panose="020B0503020204020204" pitchFamily="34" charset="-122"/>
                          <a:ea typeface="微软雅黑" panose="020B0503020204020204" pitchFamily="34" charset="-122"/>
                          <a:cs typeface="微软雅黑" panose="020B0503020204020204" pitchFamily="34" charset="-122"/>
                        </a:rPr>
                        <a:t>等</a:t>
                      </a:r>
                      <a:endParaRPr lang="zh-CN" altLang="en-US" sz="12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5501" marR="55501" marT="0" marB="0"/>
                </a:tc>
                <a:tc>
                  <a:txBody>
                    <a:bodyPr/>
                    <a:p>
                      <a:pPr algn="just">
                        <a:lnSpc>
                          <a:spcPct val="125000"/>
                        </a:lnSpc>
                        <a:spcAft>
                          <a:spcPts val="0"/>
                        </a:spcAft>
                      </a:pPr>
                      <a:r>
                        <a:rPr lang="en-US" sz="1200" kern="100">
                          <a:effectLst/>
                          <a:latin typeface="微软雅黑" panose="020B0503020204020204" pitchFamily="34" charset="-122"/>
                          <a:ea typeface="微软雅黑" panose="020B0503020204020204" pitchFamily="34" charset="-122"/>
                          <a:cs typeface="微软雅黑" panose="020B0503020204020204" pitchFamily="34" charset="-122"/>
                        </a:rPr>
                        <a:t>Kafka</a:t>
                      </a:r>
                      <a:r>
                        <a:rPr lang="zh-CN" sz="1200" kern="100">
                          <a:effectLst/>
                          <a:latin typeface="微软雅黑" panose="020B0503020204020204" pitchFamily="34" charset="-122"/>
                          <a:ea typeface="微软雅黑" panose="020B0503020204020204" pitchFamily="34" charset="-122"/>
                          <a:cs typeface="微软雅黑" panose="020B0503020204020204" pitchFamily="34" charset="-122"/>
                        </a:rPr>
                        <a:t>等流数据</a:t>
                      </a:r>
                      <a:endParaRPr lang="zh-CN" sz="12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5501" marR="55501" marT="0" marB="0"/>
                </a:tc>
              </a:tr>
              <a:tr h="513080">
                <a:tc>
                  <a:txBody>
                    <a:bodyPr/>
                    <a:p>
                      <a:pPr algn="just">
                        <a:lnSpc>
                          <a:spcPct val="125000"/>
                        </a:lnSpc>
                        <a:spcAft>
                          <a:spcPts val="0"/>
                        </a:spcAft>
                      </a:pPr>
                      <a:r>
                        <a:rPr lang="zh-CN" sz="1200" kern="100">
                          <a:effectLst/>
                          <a:latin typeface="微软雅黑" panose="020B0503020204020204" pitchFamily="34" charset="-122"/>
                          <a:ea typeface="微软雅黑" panose="020B0503020204020204" pitchFamily="34" charset="-122"/>
                        </a:rPr>
                        <a:t>核心思想</a:t>
                      </a:r>
                      <a:endParaRPr lang="zh-CN" sz="1200" kern="100">
                        <a:effectLst/>
                        <a:latin typeface="微软雅黑" panose="020B0503020204020204" pitchFamily="34" charset="-122"/>
                        <a:ea typeface="微软雅黑" panose="020B0503020204020204" pitchFamily="34" charset="-122"/>
                      </a:endParaRPr>
                    </a:p>
                  </a:txBody>
                  <a:tcPr marL="55501" marR="55501" marT="0" marB="0"/>
                </a:tc>
                <a:tc>
                  <a:txBody>
                    <a:bodyPr/>
                    <a:p>
                      <a:pPr algn="just">
                        <a:lnSpc>
                          <a:spcPct val="125000"/>
                        </a:lnSpc>
                        <a:spcAft>
                          <a:spcPts val="0"/>
                        </a:spcAft>
                      </a:pPr>
                      <a:r>
                        <a:rPr lang="zh-CN" sz="1200" kern="100">
                          <a:effectLst/>
                          <a:latin typeface="微软雅黑" panose="020B0503020204020204" pitchFamily="34" charset="-122"/>
                          <a:ea typeface="微软雅黑" panose="020B0503020204020204" pitchFamily="34" charset="-122"/>
                          <a:cs typeface="微软雅黑" panose="020B0503020204020204" pitchFamily="34" charset="-122"/>
                        </a:rPr>
                        <a:t>表与</a:t>
                      </a:r>
                      <a:r>
                        <a:rPr lang="en-US" altLang="zh-CN" sz="1200" kern="100">
                          <a:effectLst/>
                          <a:latin typeface="微软雅黑" panose="020B0503020204020204" pitchFamily="34" charset="-122"/>
                          <a:ea typeface="微软雅黑" panose="020B0503020204020204" pitchFamily="34" charset="-122"/>
                          <a:cs typeface="微软雅黑" panose="020B0503020204020204" pitchFamily="34" charset="-122"/>
                        </a:rPr>
                        <a:t>HDFS</a:t>
                      </a:r>
                      <a:r>
                        <a:rPr lang="zh-CN" altLang="en-US" sz="1200" kern="100">
                          <a:effectLst/>
                          <a:latin typeface="微软雅黑" panose="020B0503020204020204" pitchFamily="34" charset="-122"/>
                          <a:ea typeface="微软雅黑" panose="020B0503020204020204" pitchFamily="34" charset="-122"/>
                          <a:cs typeface="微软雅黑" panose="020B0503020204020204" pitchFamily="34" charset="-122"/>
                        </a:rPr>
                        <a:t>的映射</a:t>
                      </a:r>
                      <a:endParaRPr lang="zh-CN" altLang="en-US" sz="12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5501" marR="55501" marT="0" marB="0"/>
                </a:tc>
                <a:tc>
                  <a:txBody>
                    <a:bodyPr/>
                    <a:p>
                      <a:pPr algn="just">
                        <a:lnSpc>
                          <a:spcPct val="125000"/>
                        </a:lnSpc>
                        <a:spcAft>
                          <a:spcPts val="0"/>
                        </a:spcAft>
                      </a:pPr>
                      <a:r>
                        <a:rPr lang="zh-CN" sz="1200" kern="100">
                          <a:effectLst/>
                          <a:latin typeface="微软雅黑" panose="020B0503020204020204" pitchFamily="34" charset="-122"/>
                          <a:ea typeface="微软雅黑" panose="020B0503020204020204" pitchFamily="34" charset="-122"/>
                        </a:rPr>
                        <a:t>基于内存的流式计算，不做存储</a:t>
                      </a:r>
                      <a:endParaRPr lang="zh-CN" sz="1200" kern="100">
                        <a:effectLst/>
                        <a:latin typeface="微软雅黑" panose="020B0503020204020204" pitchFamily="34" charset="-122"/>
                        <a:ea typeface="微软雅黑" panose="020B0503020204020204" pitchFamily="34" charset="-122"/>
                      </a:endParaRPr>
                    </a:p>
                  </a:txBody>
                  <a:tcPr marL="55501" marR="55501" marT="0" marB="0"/>
                </a:tc>
                <a:tc>
                  <a:txBody>
                    <a:bodyPr/>
                    <a:p>
                      <a:pPr algn="just">
                        <a:lnSpc>
                          <a:spcPct val="125000"/>
                        </a:lnSpc>
                        <a:spcAft>
                          <a:spcPts val="0"/>
                        </a:spcAft>
                      </a:pPr>
                      <a:r>
                        <a:rPr lang="zh-CN" sz="1200" kern="100">
                          <a:effectLst/>
                          <a:latin typeface="微软雅黑" panose="020B0503020204020204" pitchFamily="34" charset="-122"/>
                          <a:ea typeface="微软雅黑" panose="020B0503020204020204" pitchFamily="34" charset="-122"/>
                        </a:rPr>
                        <a:t>基于时序数据存储、查询</a:t>
                      </a:r>
                      <a:endParaRPr lang="zh-CN" sz="1200" kern="100">
                        <a:effectLst/>
                        <a:latin typeface="微软雅黑" panose="020B0503020204020204" pitchFamily="34" charset="-122"/>
                        <a:ea typeface="微软雅黑" panose="020B0503020204020204" pitchFamily="34" charset="-122"/>
                      </a:endParaRPr>
                    </a:p>
                  </a:txBody>
                  <a:tcPr marL="55501" marR="55501" marT="0" marB="0"/>
                </a:tc>
              </a:tr>
              <a:tr h="401955">
                <a:tc>
                  <a:txBody>
                    <a:bodyPr/>
                    <a:p>
                      <a:pPr algn="just">
                        <a:lnSpc>
                          <a:spcPct val="125000"/>
                        </a:lnSpc>
                        <a:spcAft>
                          <a:spcPts val="0"/>
                        </a:spcAft>
                      </a:pPr>
                      <a:r>
                        <a:rPr lang="zh-CN" sz="1200" kern="100">
                          <a:effectLst/>
                          <a:latin typeface="微软雅黑" panose="020B0503020204020204" pitchFamily="34" charset="-122"/>
                          <a:ea typeface="微软雅黑" panose="020B0503020204020204" pitchFamily="34" charset="-122"/>
                        </a:rPr>
                        <a:t>计算框架</a:t>
                      </a:r>
                      <a:endParaRPr lang="zh-CN" sz="1200" kern="100">
                        <a:effectLst/>
                        <a:latin typeface="微软雅黑" panose="020B0503020204020204" pitchFamily="34" charset="-122"/>
                        <a:ea typeface="微软雅黑" panose="020B0503020204020204" pitchFamily="34" charset="-122"/>
                      </a:endParaRPr>
                    </a:p>
                  </a:txBody>
                  <a:tcPr marL="55501" marR="55501" marT="0" marB="0"/>
                </a:tc>
                <a:tc>
                  <a:txBody>
                    <a:bodyPr/>
                    <a:p>
                      <a:pPr algn="just">
                        <a:lnSpc>
                          <a:spcPct val="125000"/>
                        </a:lnSpc>
                        <a:spcAft>
                          <a:spcPts val="0"/>
                        </a:spcAft>
                      </a:pPr>
                      <a:r>
                        <a:rPr lang="en-US" sz="1200" kern="100">
                          <a:effectLst/>
                          <a:latin typeface="微软雅黑" panose="020B0503020204020204" pitchFamily="34" charset="-122"/>
                          <a:ea typeface="微软雅黑" panose="020B0503020204020204" pitchFamily="34" charset="-122"/>
                        </a:rPr>
                        <a:t>MR</a:t>
                      </a:r>
                      <a:endParaRPr lang="en-US" sz="1200" kern="100">
                        <a:effectLst/>
                        <a:latin typeface="微软雅黑" panose="020B0503020204020204" pitchFamily="34" charset="-122"/>
                        <a:ea typeface="微软雅黑" panose="020B0503020204020204" pitchFamily="34" charset="-122"/>
                      </a:endParaRPr>
                    </a:p>
                  </a:txBody>
                  <a:tcPr marL="55501" marR="55501" marT="0" marB="0"/>
                </a:tc>
                <a:tc>
                  <a:txBody>
                    <a:bodyPr/>
                    <a:p>
                      <a:pPr algn="just">
                        <a:lnSpc>
                          <a:spcPct val="125000"/>
                        </a:lnSpc>
                        <a:spcAft>
                          <a:spcPts val="0"/>
                        </a:spcAft>
                      </a:pPr>
                      <a:r>
                        <a:rPr lang="en-US" altLang="zh-CN" sz="1200" kern="100">
                          <a:effectLst/>
                          <a:latin typeface="微软雅黑" panose="020B0503020204020204" pitchFamily="34" charset="-122"/>
                          <a:ea typeface="微软雅黑" panose="020B0503020204020204" pitchFamily="34" charset="-122"/>
                        </a:rPr>
                        <a:t>DAG</a:t>
                      </a:r>
                      <a:endParaRPr lang="en-US" altLang="zh-CN" sz="1200" kern="100">
                        <a:effectLst/>
                        <a:latin typeface="微软雅黑" panose="020B0503020204020204" pitchFamily="34" charset="-122"/>
                        <a:ea typeface="微软雅黑" panose="020B0503020204020204" pitchFamily="34" charset="-122"/>
                      </a:endParaRPr>
                    </a:p>
                  </a:txBody>
                  <a:tcPr marL="55501" marR="55501" marT="0" marB="0"/>
                </a:tc>
                <a:tc>
                  <a:txBody>
                    <a:bodyPr/>
                    <a:p>
                      <a:pPr algn="just">
                        <a:lnSpc>
                          <a:spcPct val="125000"/>
                        </a:lnSpc>
                        <a:spcAft>
                          <a:spcPts val="0"/>
                        </a:spcAft>
                      </a:pPr>
                      <a:r>
                        <a:rPr lang="en-US" altLang="zh-CN" sz="1200" kern="100">
                          <a:effectLst/>
                          <a:latin typeface="微软雅黑" panose="020B0503020204020204" pitchFamily="34" charset="-122"/>
                          <a:ea typeface="微软雅黑" panose="020B0503020204020204" pitchFamily="34" charset="-122"/>
                        </a:rPr>
                        <a:t>DAG</a:t>
                      </a:r>
                      <a:endParaRPr lang="en-US" altLang="zh-CN" sz="1200" kern="100">
                        <a:effectLst/>
                        <a:latin typeface="微软雅黑" panose="020B0503020204020204" pitchFamily="34" charset="-122"/>
                        <a:ea typeface="微软雅黑" panose="020B0503020204020204" pitchFamily="34" charset="-122"/>
                      </a:endParaRPr>
                    </a:p>
                  </a:txBody>
                  <a:tcPr marL="55501" marR="55501" marT="0" marB="0"/>
                </a:tc>
              </a:tr>
              <a:tr h="450215">
                <a:tc>
                  <a:txBody>
                    <a:bodyPr/>
                    <a:p>
                      <a:pPr algn="just">
                        <a:lnSpc>
                          <a:spcPct val="125000"/>
                        </a:lnSpc>
                        <a:spcAft>
                          <a:spcPts val="0"/>
                        </a:spcAft>
                      </a:pPr>
                      <a:r>
                        <a:rPr lang="zh-CN" sz="1200" kern="100">
                          <a:effectLst/>
                          <a:latin typeface="微软雅黑" panose="020B0503020204020204" pitchFamily="34" charset="-122"/>
                          <a:ea typeface="微软雅黑" panose="020B0503020204020204" pitchFamily="34" charset="-122"/>
                        </a:rPr>
                        <a:t>亮点</a:t>
                      </a:r>
                      <a:endParaRPr lang="zh-CN" sz="1200" kern="100">
                        <a:effectLst/>
                        <a:latin typeface="微软雅黑" panose="020B0503020204020204" pitchFamily="34" charset="-122"/>
                        <a:ea typeface="微软雅黑" panose="020B0503020204020204" pitchFamily="34" charset="-122"/>
                      </a:endParaRPr>
                    </a:p>
                  </a:txBody>
                  <a:tcPr marL="55501" marR="55501" marT="0" marB="0"/>
                </a:tc>
                <a:tc>
                  <a:txBody>
                    <a:bodyPr/>
                    <a:p>
                      <a:pPr algn="just">
                        <a:lnSpc>
                          <a:spcPct val="125000"/>
                        </a:lnSpc>
                        <a:spcAft>
                          <a:spcPts val="0"/>
                        </a:spcAft>
                      </a:pPr>
                      <a:r>
                        <a:rPr lang="en-US" sz="1200" kern="100">
                          <a:effectLst/>
                          <a:latin typeface="微软雅黑" panose="020B0503020204020204" pitchFamily="34" charset="-122"/>
                          <a:ea typeface="微软雅黑" panose="020B0503020204020204" pitchFamily="34" charset="-122"/>
                          <a:cs typeface="微软雅黑" panose="020B0503020204020204" pitchFamily="34" charset="-122"/>
                        </a:rPr>
                        <a:t>Hive on Tez/Spark</a:t>
                      </a:r>
                      <a:r>
                        <a:rPr lang="zh-CN" sz="1200" kern="100">
                          <a:effectLst/>
                          <a:latin typeface="微软雅黑" panose="020B0503020204020204" pitchFamily="34" charset="-122"/>
                          <a:ea typeface="微软雅黑" panose="020B0503020204020204" pitchFamily="34" charset="-122"/>
                          <a:cs typeface="微软雅黑" panose="020B0503020204020204" pitchFamily="34" charset="-122"/>
                        </a:rPr>
                        <a:t>、依托</a:t>
                      </a:r>
                      <a:r>
                        <a:rPr lang="en-US" sz="1200" kern="100">
                          <a:effectLst/>
                          <a:latin typeface="微软雅黑" panose="020B0503020204020204" pitchFamily="34" charset="-122"/>
                          <a:ea typeface="微软雅黑" panose="020B0503020204020204" pitchFamily="34" charset="-122"/>
                          <a:cs typeface="微软雅黑" panose="020B0503020204020204" pitchFamily="34" charset="-122"/>
                        </a:rPr>
                        <a:t>hadoop</a:t>
                      </a:r>
                      <a:endParaRPr lang="zh-CN" sz="12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5501" marR="55501" marT="0" marB="0"/>
                </a:tc>
                <a:tc>
                  <a:txBody>
                    <a:bodyPr/>
                    <a:p>
                      <a:pPr algn="just">
                        <a:lnSpc>
                          <a:spcPct val="125000"/>
                        </a:lnSpc>
                        <a:spcAft>
                          <a:spcPts val="0"/>
                        </a:spcAft>
                      </a:pPr>
                      <a:r>
                        <a:rPr lang="zh-CN" sz="1200" kern="100">
                          <a:effectLst/>
                          <a:latin typeface="微软雅黑" panose="020B0503020204020204" pitchFamily="34" charset="-122"/>
                          <a:ea typeface="微软雅黑" panose="020B0503020204020204" pitchFamily="34" charset="-122"/>
                        </a:rPr>
                        <a:t>即席查询，快</a:t>
                      </a:r>
                      <a:endParaRPr lang="zh-CN" altLang="en-US" sz="1200" kern="100">
                        <a:effectLst/>
                        <a:latin typeface="微软雅黑" panose="020B0503020204020204" pitchFamily="34" charset="-122"/>
                        <a:ea typeface="微软雅黑" panose="020B0503020204020204" pitchFamily="34" charset="-122"/>
                      </a:endParaRPr>
                    </a:p>
                  </a:txBody>
                  <a:tcPr marL="55501" marR="55501" marT="0" marB="0"/>
                </a:tc>
                <a:tc>
                  <a:txBody>
                    <a:bodyPr/>
                    <a:p>
                      <a:pPr algn="just">
                        <a:lnSpc>
                          <a:spcPct val="125000"/>
                        </a:lnSpc>
                        <a:spcAft>
                          <a:spcPts val="0"/>
                        </a:spcAft>
                      </a:pPr>
                      <a:r>
                        <a:rPr lang="zh-CN" sz="1200" kern="100">
                          <a:effectLst/>
                          <a:latin typeface="微软雅黑" panose="020B0503020204020204" pitchFamily="34" charset="-122"/>
                          <a:ea typeface="微软雅黑" panose="020B0503020204020204" pitchFamily="34" charset="-122"/>
                          <a:cs typeface="微软雅黑" panose="020B0503020204020204" pitchFamily="34" charset="-122"/>
                        </a:rPr>
                        <a:t>离线</a:t>
                      </a:r>
                      <a:r>
                        <a:rPr lang="en-US" sz="1200" kern="100">
                          <a:effectLst/>
                          <a:latin typeface="微软雅黑" panose="020B0503020204020204" pitchFamily="34" charset="-122"/>
                          <a:ea typeface="微软雅黑" panose="020B0503020204020204" pitchFamily="34" charset="-122"/>
                          <a:cs typeface="微软雅黑" panose="020B0503020204020204" pitchFamily="34" charset="-122"/>
                        </a:rPr>
                        <a:t>+</a:t>
                      </a:r>
                      <a:r>
                        <a:rPr lang="zh-CN" sz="1200" kern="100">
                          <a:effectLst/>
                          <a:latin typeface="微软雅黑" panose="020B0503020204020204" pitchFamily="34" charset="-122"/>
                          <a:ea typeface="微软雅黑" panose="020B0503020204020204" pitchFamily="34" charset="-122"/>
                          <a:cs typeface="微软雅黑" panose="020B0503020204020204" pitchFamily="34" charset="-122"/>
                        </a:rPr>
                        <a:t>近实时</a:t>
                      </a:r>
                      <a:endParaRPr lang="zh-CN" sz="12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5501" marR="55501" marT="0" marB="0"/>
                </a:tc>
              </a:tr>
              <a:tr h="398145">
                <a:tc>
                  <a:txBody>
                    <a:bodyPr/>
                    <a:p>
                      <a:pPr algn="just">
                        <a:lnSpc>
                          <a:spcPct val="125000"/>
                        </a:lnSpc>
                        <a:spcAft>
                          <a:spcPts val="0"/>
                        </a:spcAft>
                      </a:pPr>
                      <a:r>
                        <a:rPr lang="zh-CN" sz="1200" kern="100">
                          <a:effectLst/>
                          <a:latin typeface="微软雅黑" panose="020B0503020204020204" pitchFamily="34" charset="-122"/>
                          <a:ea typeface="微软雅黑" panose="020B0503020204020204" pitchFamily="34" charset="-122"/>
                        </a:rPr>
                        <a:t>弊端</a:t>
                      </a:r>
                      <a:endParaRPr lang="zh-CN" sz="1200" kern="100">
                        <a:effectLst/>
                        <a:latin typeface="微软雅黑" panose="020B0503020204020204" pitchFamily="34" charset="-122"/>
                        <a:ea typeface="微软雅黑" panose="020B0503020204020204" pitchFamily="34" charset="-122"/>
                      </a:endParaRPr>
                    </a:p>
                  </a:txBody>
                  <a:tcPr marL="55501" marR="55501" marT="0" marB="0"/>
                </a:tc>
                <a:tc>
                  <a:txBody>
                    <a:bodyPr/>
                    <a:p>
                      <a:pPr algn="just">
                        <a:lnSpc>
                          <a:spcPct val="125000"/>
                        </a:lnSpc>
                        <a:spcAft>
                          <a:spcPts val="0"/>
                        </a:spcAft>
                      </a:pPr>
                      <a:r>
                        <a:rPr lang="zh-CN" sz="1200" kern="100">
                          <a:effectLst/>
                          <a:latin typeface="微软雅黑" panose="020B0503020204020204" pitchFamily="34" charset="-122"/>
                          <a:ea typeface="微软雅黑" panose="020B0503020204020204" pitchFamily="34" charset="-122"/>
                        </a:rPr>
                        <a:t>慢</a:t>
                      </a:r>
                      <a:endParaRPr lang="zh-CN" sz="1200" kern="100">
                        <a:effectLst/>
                        <a:latin typeface="微软雅黑" panose="020B0503020204020204" pitchFamily="34" charset="-122"/>
                        <a:ea typeface="微软雅黑" panose="020B0503020204020204" pitchFamily="34" charset="-122"/>
                      </a:endParaRPr>
                    </a:p>
                  </a:txBody>
                  <a:tcPr marL="55501" marR="55501" marT="0" marB="0"/>
                </a:tc>
                <a:tc>
                  <a:txBody>
                    <a:bodyPr/>
                    <a:p>
                      <a:pPr algn="just">
                        <a:lnSpc>
                          <a:spcPct val="125000"/>
                        </a:lnSpc>
                        <a:spcAft>
                          <a:spcPts val="0"/>
                        </a:spcAft>
                      </a:pPr>
                      <a:r>
                        <a:rPr lang="zh-CN" sz="1200" kern="100" dirty="0">
                          <a:effectLst/>
                          <a:latin typeface="微软雅黑" panose="020B0503020204020204" pitchFamily="34" charset="-122"/>
                          <a:ea typeface="微软雅黑" panose="020B0503020204020204" pitchFamily="34" charset="-122"/>
                          <a:cs typeface="微软雅黑" panose="020B0503020204020204" pitchFamily="34" charset="-122"/>
                        </a:rPr>
                        <a:t>耗内存、容错差、不支持</a:t>
                      </a:r>
                      <a:r>
                        <a:rPr lang="en-US" altLang="zh-CN" sz="1200" kern="100" dirty="0">
                          <a:effectLst/>
                          <a:latin typeface="微软雅黑" panose="020B0503020204020204" pitchFamily="34" charset="-122"/>
                          <a:ea typeface="微软雅黑" panose="020B0503020204020204" pitchFamily="34" charset="-122"/>
                          <a:cs typeface="微软雅黑" panose="020B0503020204020204" pitchFamily="34" charset="-122"/>
                        </a:rPr>
                        <a:t>lzo</a:t>
                      </a:r>
                      <a:r>
                        <a:rPr lang="zh-CN" altLang="en-US" sz="1200" kern="100" dirty="0">
                          <a:effectLst/>
                          <a:latin typeface="微软雅黑" panose="020B0503020204020204" pitchFamily="34" charset="-122"/>
                          <a:ea typeface="微软雅黑" panose="020B0503020204020204" pitchFamily="34" charset="-122"/>
                          <a:cs typeface="微软雅黑" panose="020B0503020204020204" pitchFamily="34" charset="-122"/>
                        </a:rPr>
                        <a:t>压缩、不完全支持</a:t>
                      </a:r>
                      <a:r>
                        <a:rPr lang="en-US" altLang="zh-CN" sz="1200" kern="100" dirty="0">
                          <a:effectLst/>
                          <a:latin typeface="微软雅黑" panose="020B0503020204020204" pitchFamily="34" charset="-122"/>
                          <a:ea typeface="微软雅黑" panose="020B0503020204020204" pitchFamily="34" charset="-122"/>
                          <a:cs typeface="微软雅黑" panose="020B0503020204020204" pitchFamily="34" charset="-122"/>
                        </a:rPr>
                        <a:t>hivesql</a:t>
                      </a:r>
                      <a:endParaRPr lang="en-US" altLang="zh-CN" sz="1200" kern="1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5501" marR="55501" marT="0" marB="0"/>
                </a:tc>
                <a:tc>
                  <a:txBody>
                    <a:bodyPr/>
                    <a:p>
                      <a:pPr algn="just">
                        <a:lnSpc>
                          <a:spcPct val="125000"/>
                        </a:lnSpc>
                        <a:spcAft>
                          <a:spcPts val="0"/>
                        </a:spcAft>
                      </a:pPr>
                      <a:r>
                        <a:rPr lang="zh-CN" sz="1200" kern="100">
                          <a:effectLst/>
                          <a:latin typeface="微软雅黑" panose="020B0503020204020204" pitchFamily="34" charset="-122"/>
                          <a:ea typeface="微软雅黑" panose="020B0503020204020204" pitchFamily="34" charset="-122"/>
                          <a:cs typeface="微软雅黑" panose="020B0503020204020204" pitchFamily="34" charset="-122"/>
                        </a:rPr>
                        <a:t>占磁盘、缺乏</a:t>
                      </a:r>
                      <a:r>
                        <a:rPr lang="en-US" sz="1200" kern="100">
                          <a:effectLst/>
                          <a:latin typeface="微软雅黑" panose="020B0503020204020204" pitchFamily="34" charset="-122"/>
                          <a:ea typeface="微软雅黑" panose="020B0503020204020204" pitchFamily="34" charset="-122"/>
                          <a:cs typeface="微软雅黑" panose="020B0503020204020204" pitchFamily="34" charset="-122"/>
                        </a:rPr>
                        <a:t>SQL</a:t>
                      </a:r>
                      <a:r>
                        <a:rPr lang="zh-CN" sz="1200" kern="100">
                          <a:effectLst/>
                          <a:latin typeface="微软雅黑" panose="020B0503020204020204" pitchFamily="34" charset="-122"/>
                          <a:ea typeface="微软雅黑" panose="020B0503020204020204" pitchFamily="34" charset="-122"/>
                          <a:cs typeface="微软雅黑" panose="020B0503020204020204" pitchFamily="34" charset="-122"/>
                        </a:rPr>
                        <a:t>支持</a:t>
                      </a:r>
                      <a:endParaRPr lang="zh-CN" sz="1200" kern="10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5501" marR="55501" marT="0" marB="0"/>
                </a:tc>
              </a:tr>
              <a:tr h="409575">
                <a:tc>
                  <a:txBody>
                    <a:bodyPr/>
                    <a:p>
                      <a:pPr algn="just">
                        <a:lnSpc>
                          <a:spcPct val="125000"/>
                        </a:lnSpc>
                        <a:spcAft>
                          <a:spcPts val="0"/>
                        </a:spcAft>
                      </a:pPr>
                      <a:r>
                        <a:rPr lang="zh-CN" sz="1200" kern="100">
                          <a:effectLst/>
                          <a:latin typeface="微软雅黑" panose="020B0503020204020204" pitchFamily="34" charset="-122"/>
                          <a:ea typeface="微软雅黑" panose="020B0503020204020204" pitchFamily="34" charset="-122"/>
                        </a:rPr>
                        <a:t>结论</a:t>
                      </a:r>
                      <a:endParaRPr lang="zh-CN" sz="1200" kern="100">
                        <a:effectLst/>
                        <a:latin typeface="微软雅黑" panose="020B0503020204020204" pitchFamily="34" charset="-122"/>
                        <a:ea typeface="微软雅黑" panose="020B0503020204020204" pitchFamily="34" charset="-122"/>
                      </a:endParaRPr>
                    </a:p>
                  </a:txBody>
                  <a:tcPr marL="55501" marR="55501" marT="0" marB="0"/>
                </a:tc>
                <a:tc>
                  <a:txBody>
                    <a:bodyPr/>
                    <a:p>
                      <a:pPr algn="just">
                        <a:lnSpc>
                          <a:spcPct val="125000"/>
                        </a:lnSpc>
                        <a:spcAft>
                          <a:spcPts val="0"/>
                        </a:spcAft>
                      </a:pPr>
                      <a:r>
                        <a:rPr lang="zh-CN" sz="1200" kern="100">
                          <a:effectLst/>
                          <a:latin typeface="微软雅黑" panose="020B0503020204020204" pitchFamily="34" charset="-122"/>
                          <a:ea typeface="微软雅黑" panose="020B0503020204020204" pitchFamily="34" charset="-122"/>
                        </a:rPr>
                        <a:t>暂时无法替代</a:t>
                      </a:r>
                      <a:endParaRPr lang="zh-CN" sz="1200" kern="100">
                        <a:effectLst/>
                        <a:latin typeface="微软雅黑" panose="020B0503020204020204" pitchFamily="34" charset="-122"/>
                        <a:ea typeface="微软雅黑" panose="020B0503020204020204" pitchFamily="34" charset="-122"/>
                      </a:endParaRPr>
                    </a:p>
                  </a:txBody>
                  <a:tcPr marL="55501" marR="55501" marT="0" marB="0"/>
                </a:tc>
                <a:tc>
                  <a:txBody>
                    <a:bodyPr/>
                    <a:p>
                      <a:pPr algn="just">
                        <a:lnSpc>
                          <a:spcPct val="125000"/>
                        </a:lnSpc>
                        <a:spcAft>
                          <a:spcPts val="0"/>
                        </a:spcAft>
                      </a:pPr>
                      <a:r>
                        <a:rPr lang="zh-CN" sz="1200" kern="100">
                          <a:effectLst/>
                          <a:latin typeface="微软雅黑" panose="020B0503020204020204" pitchFamily="34" charset="-122"/>
                          <a:ea typeface="微软雅黑" panose="020B0503020204020204" pitchFamily="34" charset="-122"/>
                        </a:rPr>
                        <a:t>即席查询</a:t>
                      </a:r>
                      <a:endParaRPr lang="zh-CN" sz="1200" kern="100">
                        <a:effectLst/>
                        <a:latin typeface="微软雅黑" panose="020B0503020204020204" pitchFamily="34" charset="-122"/>
                        <a:ea typeface="微软雅黑" panose="020B0503020204020204" pitchFamily="34" charset="-122"/>
                      </a:endParaRPr>
                    </a:p>
                  </a:txBody>
                  <a:tcPr marL="55501" marR="55501" marT="0" marB="0"/>
                </a:tc>
                <a:tc>
                  <a:txBody>
                    <a:bodyPr/>
                    <a:p>
                      <a:pPr algn="just">
                        <a:lnSpc>
                          <a:spcPct val="125000"/>
                        </a:lnSpc>
                        <a:spcAft>
                          <a:spcPts val="0"/>
                        </a:spcAft>
                      </a:pPr>
                      <a:r>
                        <a:rPr lang="zh-CN" sz="1200" kern="100">
                          <a:effectLst/>
                          <a:latin typeface="微软雅黑" panose="020B0503020204020204" pitchFamily="34" charset="-122"/>
                          <a:ea typeface="微软雅黑" panose="020B0503020204020204" pitchFamily="34" charset="-122"/>
                        </a:rPr>
                        <a:t>实时数据查询</a:t>
                      </a:r>
                      <a:endParaRPr lang="zh-CN" sz="1200" kern="100">
                        <a:effectLst/>
                        <a:latin typeface="微软雅黑" panose="020B0503020204020204" pitchFamily="34" charset="-122"/>
                        <a:ea typeface="微软雅黑" panose="020B0503020204020204" pitchFamily="34" charset="-122"/>
                      </a:endParaRPr>
                    </a:p>
                  </a:txBody>
                  <a:tcPr marL="55501" marR="55501" marT="0" marB="0"/>
                </a:tc>
              </a:tr>
            </a:tbl>
          </a:graphicData>
        </a:graphic>
      </p:graphicFrame>
    </p:spTree>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350" fill="hold"/>
                                        <p:tgtEl>
                                          <p:spTgt spid="15"/>
                                        </p:tgtEl>
                                        <p:attrNameLst>
                                          <p:attrName>ppt_w</p:attrName>
                                        </p:attrNameLst>
                                      </p:cBhvr>
                                      <p:tavLst>
                                        <p:tav tm="0">
                                          <p:val>
                                            <p:fltVal val="0"/>
                                          </p:val>
                                        </p:tav>
                                        <p:tav tm="100000">
                                          <p:val>
                                            <p:strVal val="#ppt_w"/>
                                          </p:val>
                                        </p:tav>
                                      </p:tavLst>
                                    </p:anim>
                                    <p:anim calcmode="lin" valueType="num">
                                      <p:cBhvr>
                                        <p:cTn id="8" dur="350" fill="hold"/>
                                        <p:tgtEl>
                                          <p:spTgt spid="15"/>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4"/>
                                        </p:tgtEl>
                                        <p:attrNameLst>
                                          <p:attrName>style.visibility</p:attrName>
                                        </p:attrNameLst>
                                      </p:cBhvr>
                                      <p:to>
                                        <p:strVal val="visible"/>
                                      </p:to>
                                    </p:set>
                                    <p:anim calcmode="lin" valueType="num">
                                      <p:cBhvr>
                                        <p:cTn id="12" dur="4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14"/>
                                        </p:tgtEl>
                                        <p:attrNameLst>
                                          <p:attrName>ppt_y</p:attrName>
                                        </p:attrNameLst>
                                      </p:cBhvr>
                                      <p:tavLst>
                                        <p:tav tm="0">
                                          <p:val>
                                            <p:strVal val="#ppt_y"/>
                                          </p:val>
                                        </p:tav>
                                        <p:tav tm="100000">
                                          <p:val>
                                            <p:strVal val="#ppt_y"/>
                                          </p:val>
                                        </p:tav>
                                      </p:tavLst>
                                    </p:anim>
                                    <p:anim calcmode="lin" valueType="num">
                                      <p:cBhvr>
                                        <p:cTn id="14" dur="4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350498"/>
            <a:ext cx="3228536" cy="118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 name="文本框 2"/>
          <p:cNvSpPr txBox="1"/>
          <p:nvPr/>
        </p:nvSpPr>
        <p:spPr>
          <a:xfrm>
            <a:off x="1352697" y="1663625"/>
            <a:ext cx="1661160" cy="530225"/>
          </a:xfrm>
          <a:prstGeom prst="rect">
            <a:avLst/>
          </a:prstGeom>
          <a:noFill/>
        </p:spPr>
        <p:txBody>
          <a:bodyPr wrap="none" lIns="68580" tIns="34290" rIns="68580" bIns="34290" rtlCol="0">
            <a:spAutoFit/>
          </a:bodyPr>
          <a:lstStyle/>
          <a:p>
            <a:r>
              <a:rPr lang="zh-CN" altLang="en-US" sz="3000" b="1" dirty="0" smtClean="0">
                <a:solidFill>
                  <a:schemeClr val="bg1"/>
                </a:solidFill>
                <a:latin typeface="微软雅黑" panose="020B0503020204020204" pitchFamily="34" charset="-122"/>
                <a:ea typeface="微软雅黑" panose="020B0503020204020204" pitchFamily="34" charset="-122"/>
              </a:rPr>
              <a:t>第四部分</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3707765" y="1275715"/>
            <a:ext cx="5201285" cy="530225"/>
            <a:chOff x="3707904" y="1275606"/>
            <a:chExt cx="4397216" cy="530225"/>
          </a:xfrm>
        </p:grpSpPr>
        <p:sp>
          <p:nvSpPr>
            <p:cNvPr id="4" name="TextBox 4"/>
            <p:cNvSpPr txBox="1"/>
            <p:nvPr/>
          </p:nvSpPr>
          <p:spPr>
            <a:xfrm>
              <a:off x="3707904" y="1275606"/>
              <a:ext cx="3251471" cy="530225"/>
            </a:xfrm>
            <a:prstGeom prst="rect">
              <a:avLst/>
            </a:prstGeom>
            <a:noFill/>
          </p:spPr>
          <p:txBody>
            <a:bodyPr wrap="square" lIns="68580" tIns="34290" rIns="68580" bIns="34290" rtlCol="0">
              <a:spAutoFit/>
            </a:bodyPr>
            <a:lstStyle/>
            <a:p>
              <a:pPr algn="l"/>
              <a:r>
                <a:rPr lang="en-US" altLang="zh-CN" sz="3000" dirty="0" smtClean="0">
                  <a:solidFill>
                    <a:srgbClr val="0E90BE"/>
                  </a:solidFill>
                  <a:latin typeface="Impact" panose="020B0806030902050204" pitchFamily="34" charset="0"/>
                </a:rPr>
                <a:t>Conclusion &amp; Outlook</a:t>
              </a:r>
              <a:endParaRPr lang="en-US" altLang="zh-CN" sz="3000" dirty="0" smtClean="0">
                <a:solidFill>
                  <a:srgbClr val="0E90BE"/>
                </a:solidFill>
                <a:latin typeface="Impact" panose="020B0806030902050204" pitchFamily="34" charset="0"/>
              </a:endParaRPr>
            </a:p>
          </p:txBody>
        </p:sp>
        <p:sp>
          <p:nvSpPr>
            <p:cNvPr id="9" name="文本框 8"/>
            <p:cNvSpPr txBox="1"/>
            <p:nvPr/>
          </p:nvSpPr>
          <p:spPr>
            <a:xfrm>
              <a:off x="6684138" y="1330851"/>
              <a:ext cx="1420982" cy="407035"/>
            </a:xfrm>
            <a:prstGeom prst="rect">
              <a:avLst/>
            </a:prstGeom>
            <a:noFill/>
          </p:spPr>
          <p:txBody>
            <a:bodyPr wrap="square" lIns="68580" tIns="34290" rIns="68580" bIns="34290" rtlCol="0">
              <a:spAutoFit/>
            </a:bodyPr>
            <a:lstStyle/>
            <a:p>
              <a:r>
                <a:rPr lang="zh-CN" altLang="en-US" sz="2200" b="1" dirty="0">
                  <a:solidFill>
                    <a:schemeClr val="tx1">
                      <a:lumMod val="75000"/>
                      <a:lumOff val="25000"/>
                    </a:schemeClr>
                  </a:solidFill>
                  <a:latin typeface="微软雅黑" panose="020B0503020204020204" pitchFamily="34" charset="-122"/>
                  <a:ea typeface="微软雅黑" panose="020B0503020204020204" pitchFamily="34" charset="-122"/>
                </a:rPr>
                <a:t>结论与展望</a:t>
              </a:r>
              <a:endParaRPr lang="zh-CN" altLang="en-US" sz="2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3825914" y="2850760"/>
            <a:ext cx="5319000" cy="20046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1" name="矩形 10"/>
          <p:cNvSpPr/>
          <p:nvPr/>
        </p:nvSpPr>
        <p:spPr>
          <a:xfrm>
            <a:off x="3302392" y="1350498"/>
            <a:ext cx="305972" cy="118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dirty="0"/>
          </a:p>
        </p:txBody>
      </p:sp>
    </p:spTree>
  </p:cSld>
  <p:clrMapOvr>
    <a:masterClrMapping/>
  </p:clrMapOvr>
  <p:transition spd="slow"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 presetClass="entr" presetSubtype="1" fill="hold" grpId="0" nodeType="withEffect">
                                  <p:stCondLst>
                                    <p:cond delay="30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400" fill="hold"/>
                                        <p:tgtEl>
                                          <p:spTgt spid="11"/>
                                        </p:tgtEl>
                                        <p:attrNameLst>
                                          <p:attrName>ppt_x</p:attrName>
                                        </p:attrNameLst>
                                      </p:cBhvr>
                                      <p:tavLst>
                                        <p:tav tm="0">
                                          <p:val>
                                            <p:strVal val="#ppt_x"/>
                                          </p:val>
                                        </p:tav>
                                        <p:tav tm="100000">
                                          <p:val>
                                            <p:strVal val="#ppt_x"/>
                                          </p:val>
                                        </p:tav>
                                      </p:tavLst>
                                    </p:anim>
                                    <p:anim calcmode="lin" valueType="num">
                                      <p:cBhvr additive="base">
                                        <p:cTn id="11" dur="400" fill="hold"/>
                                        <p:tgtEl>
                                          <p:spTgt spid="11"/>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0" grpId="0" bldLvl="0" animBg="1"/>
      <p:bldP spid="11"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08"/>
          <p:cNvSpPr txBox="1">
            <a:spLocks noChangeArrowheads="1"/>
          </p:cNvSpPr>
          <p:nvPr/>
        </p:nvSpPr>
        <p:spPr bwMode="auto">
          <a:xfrm>
            <a:off x="539552" y="267494"/>
            <a:ext cx="6400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dirty="0">
                <a:solidFill>
                  <a:prstClr val="black"/>
                </a:solidFill>
                <a:latin typeface="微软雅黑" panose="020B0503020204020204" pitchFamily="34" charset="-122"/>
                <a:ea typeface="微软雅黑" panose="020B0503020204020204" pitchFamily="34" charset="-122"/>
              </a:rPr>
              <a:t>结论</a:t>
            </a:r>
            <a:endParaRPr lang="zh-CN" dirty="0">
              <a:solidFill>
                <a:prstClr val="black"/>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107544" y="245001"/>
            <a:ext cx="360000" cy="360000"/>
            <a:chOff x="1965186" y="1419622"/>
            <a:chExt cx="302558" cy="314067"/>
          </a:xfrm>
        </p:grpSpPr>
        <p:sp>
          <p:nvSpPr>
            <p:cNvPr id="16" name="矩形 15"/>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4" name="TextBox 53"/>
          <p:cNvSpPr txBox="1"/>
          <p:nvPr/>
        </p:nvSpPr>
        <p:spPr>
          <a:xfrm>
            <a:off x="668655" y="751840"/>
            <a:ext cx="7440930" cy="2461260"/>
          </a:xfrm>
          <a:prstGeom prst="rect">
            <a:avLst/>
          </a:prstGeom>
          <a:noFill/>
        </p:spPr>
        <p:txBody>
          <a:bodyPr wrap="square" rtlCol="0">
            <a:spAutoFit/>
          </a:bodyPr>
          <a:p>
            <a:pPr marL="285750" indent="-285750">
              <a:buFont typeface="Wingdings" panose="05000000000000000000" pitchFamily="2" charset="2"/>
              <a:buChar char="u"/>
            </a:pP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没有一个引擎能同时在数据量，灵活性和性能这三个方面做到完美</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。各种技术的应用是业务驱动的。</a:t>
            </a:r>
            <a:endParaRPr lang="zh-CN" altLang="en-US" sz="14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u"/>
            </a:pPr>
            <a:endParaRPr lang="en-US" altLang="zh-CN" sz="14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u"/>
            </a:pP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Hive</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不可替代，基本所有大数据部门离线数据的存储和分析都依托</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hive</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，不同的是少数公司已经开始进行</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hive on spark</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的迁移，包括百度、有赞、携程，但同时也是一部踩坑记，所以现阶段不计划进行迁移</a:t>
            </a:r>
            <a:endParaRPr lang="en-US" altLang="zh-CN" sz="14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u"/>
            </a:pPr>
            <a:endParaRPr lang="en-US" altLang="zh-CN" sz="14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u"/>
            </a:pP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Presto</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做即席查询再适合不过可以在公司内推广，京东、每日优鲜、美团</a:t>
            </a:r>
            <a:endParaRPr lang="zh-CN" altLang="en-US" sz="14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u"/>
            </a:pPr>
            <a:endParaRPr lang="zh-CN" altLang="zh-CN" sz="14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pitchFamily="2" charset="2"/>
              <a:buChar char="u"/>
            </a:pPr>
            <a:r>
              <a:rPr lang="en-US" sz="1400" dirty="0">
                <a:latin typeface="微软雅黑" panose="020B0503020204020204" pitchFamily="34" charset="-122"/>
                <a:ea typeface="微软雅黑" panose="020B0503020204020204" pitchFamily="34" charset="-122"/>
                <a:cs typeface="微软雅黑" panose="020B0503020204020204" pitchFamily="34" charset="-122"/>
              </a:rPr>
              <a:t>Druid</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最大的亮点是实时数据的摄取</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查询，如果今后有需求不仅仅要求相应速度快，还要求是实时的数据那么</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Druid</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可以是一个很好的选择，小米、苏宁、有赞</a:t>
            </a:r>
            <a:endParaRPr lang="zh-CN" altLang="en-US" sz="1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TextBox 108"/>
          <p:cNvSpPr txBox="1">
            <a:spLocks noChangeArrowheads="1"/>
          </p:cNvSpPr>
          <p:nvPr/>
        </p:nvSpPr>
        <p:spPr bwMode="auto">
          <a:xfrm>
            <a:off x="467797" y="3218339"/>
            <a:ext cx="6400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dirty="0">
                <a:solidFill>
                  <a:prstClr val="black"/>
                </a:solidFill>
                <a:latin typeface="微软雅黑" panose="020B0503020204020204" pitchFamily="34" charset="-122"/>
                <a:ea typeface="微软雅黑" panose="020B0503020204020204" pitchFamily="34" charset="-122"/>
              </a:rPr>
              <a:t>展望</a:t>
            </a:r>
            <a:endParaRPr lang="zh-CN" dirty="0">
              <a:solidFill>
                <a:prstClr val="black"/>
              </a:solidFill>
              <a:latin typeface="微软雅黑" panose="020B0503020204020204" pitchFamily="34" charset="-122"/>
              <a:ea typeface="微软雅黑" panose="020B0503020204020204" pitchFamily="34" charset="-122"/>
            </a:endParaRPr>
          </a:p>
        </p:txBody>
      </p:sp>
      <p:sp>
        <p:nvSpPr>
          <p:cNvPr id="3" name="TextBox 53"/>
          <p:cNvSpPr txBox="1"/>
          <p:nvPr/>
        </p:nvSpPr>
        <p:spPr>
          <a:xfrm>
            <a:off x="668655" y="3664585"/>
            <a:ext cx="7440295" cy="1383665"/>
          </a:xfrm>
          <a:prstGeom prst="rect">
            <a:avLst/>
          </a:prstGeom>
          <a:noFill/>
        </p:spPr>
        <p:txBody>
          <a:bodyPr wrap="square" rtlCol="0">
            <a:spAutoFit/>
          </a:bodyPr>
          <a:p>
            <a:pPr marL="285750" indent="-285750">
              <a:buFont typeface="Wingdings" panose="05000000000000000000" charset="0"/>
              <a:buChar char="u"/>
            </a:pPr>
            <a:r>
              <a:rPr lang="zh-CN" sz="1400" dirty="0">
                <a:latin typeface="微软雅黑" panose="020B0503020204020204" pitchFamily="34" charset="-122"/>
                <a:ea typeface="微软雅黑" panose="020B0503020204020204" pitchFamily="34" charset="-122"/>
              </a:rPr>
              <a:t>数据中台这个词现在非常火，包括阿里、快手等都在建设自己的数据中台，数据中台可以简单认为三层：数据模型、数据服务、数据开发，我们处于初级数据模型和简单的数据服务层，今后提升数据平台的数据服务能力，统一数据获取、可视化等，然后再对数据进行开发分析如数据挖掘、数据分析、推荐等。</a:t>
            </a:r>
            <a:endParaRPr lang="zh-CN" sz="1400" dirty="0">
              <a:latin typeface="微软雅黑" panose="020B0503020204020204" pitchFamily="34" charset="-122"/>
              <a:ea typeface="微软雅黑" panose="020B0503020204020204" pitchFamily="34" charset="-122"/>
            </a:endParaRPr>
          </a:p>
          <a:p>
            <a:pPr marL="285750" indent="-285750">
              <a:buFont typeface="Wingdings" panose="05000000000000000000" charset="0"/>
              <a:buChar char="u"/>
            </a:pPr>
            <a:endParaRPr lang="zh-CN" sz="1400" dirty="0">
              <a:latin typeface="微软雅黑" panose="020B0503020204020204" pitchFamily="34" charset="-122"/>
              <a:ea typeface="微软雅黑" panose="020B0503020204020204" pitchFamily="34" charset="-122"/>
            </a:endParaRPr>
          </a:p>
          <a:p>
            <a:pPr marL="285750" indent="-285750">
              <a:buFont typeface="Wingdings" panose="05000000000000000000" charset="0"/>
              <a:buChar char="u"/>
            </a:pPr>
            <a:r>
              <a:rPr lang="zh-CN" sz="1400" dirty="0">
                <a:latin typeface="微软雅黑" panose="020B0503020204020204" pitchFamily="34" charset="-122"/>
                <a:ea typeface="微软雅黑" panose="020B0503020204020204" pitchFamily="34" charset="-122"/>
              </a:rPr>
              <a:t>对于数据中台我也是初窥门径，任重而道远。</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350" fill="hold"/>
                                        <p:tgtEl>
                                          <p:spTgt spid="15"/>
                                        </p:tgtEl>
                                        <p:attrNameLst>
                                          <p:attrName>ppt_w</p:attrName>
                                        </p:attrNameLst>
                                      </p:cBhvr>
                                      <p:tavLst>
                                        <p:tav tm="0">
                                          <p:val>
                                            <p:fltVal val="0"/>
                                          </p:val>
                                        </p:tav>
                                        <p:tav tm="100000">
                                          <p:val>
                                            <p:strVal val="#ppt_w"/>
                                          </p:val>
                                        </p:tav>
                                      </p:tavLst>
                                    </p:anim>
                                    <p:anim calcmode="lin" valueType="num">
                                      <p:cBhvr>
                                        <p:cTn id="8" dur="350" fill="hold"/>
                                        <p:tgtEl>
                                          <p:spTgt spid="15"/>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4"/>
                                        </p:tgtEl>
                                        <p:attrNameLst>
                                          <p:attrName>style.visibility</p:attrName>
                                        </p:attrNameLst>
                                      </p:cBhvr>
                                      <p:to>
                                        <p:strVal val="visible"/>
                                      </p:to>
                                    </p:set>
                                    <p:anim calcmode="lin" valueType="num">
                                      <p:cBhvr>
                                        <p:cTn id="12" dur="4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14"/>
                                        </p:tgtEl>
                                        <p:attrNameLst>
                                          <p:attrName>ppt_y</p:attrName>
                                        </p:attrNameLst>
                                      </p:cBhvr>
                                      <p:tavLst>
                                        <p:tav tm="0">
                                          <p:val>
                                            <p:strVal val="#ppt_y"/>
                                          </p:val>
                                        </p:tav>
                                        <p:tav tm="100000">
                                          <p:val>
                                            <p:strVal val="#ppt_y"/>
                                          </p:val>
                                        </p:tav>
                                      </p:tavLst>
                                    </p:anim>
                                    <p:anim calcmode="lin" valueType="num">
                                      <p:cBhvr>
                                        <p:cTn id="14" dur="4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blinds(horizontal)">
                                      <p:cBhvr>
                                        <p:cTn id="21" dur="500"/>
                                        <p:tgtEl>
                                          <p:spTgt spid="74"/>
                                        </p:tgtEl>
                                      </p:cBhvr>
                                    </p:animEffect>
                                  </p:childTnLst>
                                </p:cTn>
                              </p:par>
                            </p:childTnLst>
                          </p:cTn>
                        </p:par>
                      </p:childTnLst>
                    </p:cTn>
                  </p:par>
                  <p:par>
                    <p:cTn id="22" fill="hold">
                      <p:stCondLst>
                        <p:cond delay="indefinite"/>
                      </p:stCondLst>
                      <p:childTnLst>
                        <p:par>
                          <p:cTn id="23" fill="hold">
                            <p:stCondLst>
                              <p:cond delay="0"/>
                            </p:stCondLst>
                            <p:childTnLst>
                              <p:par>
                                <p:cTn id="24" presetID="41" presetClass="entr" presetSubtype="0" fill="hold" grpId="0" nodeType="clickEffect">
                                  <p:stCondLst>
                                    <p:cond delay="0"/>
                                  </p:stCondLst>
                                  <p:iterate type="lt">
                                    <p:tmPct val="10000"/>
                                  </p:iterate>
                                  <p:childTnLst>
                                    <p:set>
                                      <p:cBhvr>
                                        <p:cTn id="25" dur="1" fill="hold">
                                          <p:stCondLst>
                                            <p:cond delay="0"/>
                                          </p:stCondLst>
                                        </p:cTn>
                                        <p:tgtEl>
                                          <p:spTgt spid="2"/>
                                        </p:tgtEl>
                                        <p:attrNameLst>
                                          <p:attrName>style.visibility</p:attrName>
                                        </p:attrNameLst>
                                      </p:cBhvr>
                                      <p:to>
                                        <p:strVal val="visible"/>
                                      </p:to>
                                    </p:set>
                                    <p:anim calcmode="lin" valueType="num">
                                      <p:cBhvr>
                                        <p:cTn id="26"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2"/>
                                        </p:tgtEl>
                                        <p:attrNameLst>
                                          <p:attrName>ppt_y</p:attrName>
                                        </p:attrNameLst>
                                      </p:cBhvr>
                                      <p:tavLst>
                                        <p:tav tm="0">
                                          <p:val>
                                            <p:strVal val="#ppt_y"/>
                                          </p:val>
                                        </p:tav>
                                        <p:tav tm="100000">
                                          <p:val>
                                            <p:strVal val="#ppt_y"/>
                                          </p:val>
                                        </p:tav>
                                      </p:tavLst>
                                    </p:anim>
                                    <p:anim calcmode="lin" valueType="num">
                                      <p:cBhvr>
                                        <p:cTn id="28"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blinds(horizontal)">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4" grpId="0"/>
      <p:bldP spid="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4" descr="2457331_082944614000_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160" y="1631315"/>
            <a:ext cx="6750050"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TextBox 56"/>
          <p:cNvSpPr txBox="1"/>
          <p:nvPr/>
        </p:nvSpPr>
        <p:spPr>
          <a:xfrm rot="-240000">
            <a:off x="3872696" y="2230890"/>
            <a:ext cx="3213862" cy="707886"/>
          </a:xfrm>
          <a:prstGeom prst="rect">
            <a:avLst/>
          </a:prstGeom>
          <a:noFill/>
        </p:spPr>
        <p:txBody>
          <a:bodyPr wrap="square" rtlCol="0">
            <a:spAutoFit/>
          </a:bodyPr>
          <a:lstStyle/>
          <a:p>
            <a:r>
              <a:rPr lang="en-US" altLang="zh-CN" sz="4000" b="1" dirty="0" smtClean="0">
                <a:solidFill>
                  <a:schemeClr val="tx1">
                    <a:lumMod val="85000"/>
                    <a:lumOff val="15000"/>
                  </a:schemeClr>
                </a:solidFill>
                <a:latin typeface="微软雅黑" panose="020B0503020204020204" pitchFamily="34" charset="-122"/>
                <a:ea typeface="微软雅黑" panose="020B0503020204020204" pitchFamily="34" charset="-122"/>
              </a:rPr>
              <a:t>THANKS</a:t>
            </a:r>
            <a:r>
              <a:rPr lang="zh-CN" altLang="en-US" sz="4000" b="1" dirty="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sz="4000" b="1"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268855" y="896620"/>
            <a:ext cx="3840480" cy="368300"/>
          </a:xfrm>
          <a:prstGeom prst="rect">
            <a:avLst/>
          </a:prstGeom>
          <a:noFill/>
        </p:spPr>
        <p:txBody>
          <a:bodyPr wrap="none" rtlCol="0">
            <a:spAutoFit/>
          </a:bodyPr>
          <a:p>
            <a:r>
              <a:rPr lang="zh-CN" altLang="en-US"/>
              <a:t>感谢各位领导、同事的支持和帮助！</a:t>
            </a:r>
            <a:endParaRPr lang="zh-CN" altLang="en-US"/>
          </a:p>
        </p:txBody>
      </p:sp>
    </p:spTree>
  </p:cSld>
  <p:clrMapOvr>
    <a:masterClrMapping/>
  </p:clrMapOvr>
  <p:transition spd="slow"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8" presetClass="entr" presetSubtype="0" accel="50000" fill="hold" grpId="0" nodeType="afterEffect">
                                  <p:stCondLst>
                                    <p:cond delay="0"/>
                                  </p:stCondLst>
                                  <p:iterate type="lt">
                                    <p:tmPct val="10000"/>
                                  </p:iterate>
                                  <p:childTnLst>
                                    <p:set>
                                      <p:cBhvr>
                                        <p:cTn id="11" dur="1" fill="hold">
                                          <p:stCondLst>
                                            <p:cond delay="0"/>
                                          </p:stCondLst>
                                        </p:cTn>
                                        <p:tgtEl>
                                          <p:spTgt spid="57"/>
                                        </p:tgtEl>
                                        <p:attrNameLst>
                                          <p:attrName>style.visibility</p:attrName>
                                        </p:attrNameLst>
                                      </p:cBhvr>
                                      <p:to>
                                        <p:strVal val="visible"/>
                                      </p:to>
                                    </p:set>
                                    <p:set>
                                      <p:cBhvr>
                                        <p:cTn id="12" dur="455" fill="hold">
                                          <p:stCondLst>
                                            <p:cond delay="0"/>
                                          </p:stCondLst>
                                        </p:cTn>
                                        <p:tgtEl>
                                          <p:spTgt spid="57"/>
                                        </p:tgtEl>
                                        <p:attrNameLst>
                                          <p:attrName>style.rotation</p:attrName>
                                        </p:attrNameLst>
                                      </p:cBhvr>
                                      <p:to>
                                        <p:strVal val="-45.0"/>
                                      </p:to>
                                    </p:set>
                                    <p:anim calcmode="lin" valueType="num">
                                      <p:cBhvr>
                                        <p:cTn id="13" dur="455" fill="hold">
                                          <p:stCondLst>
                                            <p:cond delay="455"/>
                                          </p:stCondLst>
                                        </p:cTn>
                                        <p:tgtEl>
                                          <p:spTgt spid="57"/>
                                        </p:tgtEl>
                                        <p:attrNameLst>
                                          <p:attrName>style.rotation</p:attrName>
                                        </p:attrNameLst>
                                      </p:cBhvr>
                                      <p:tavLst>
                                        <p:tav tm="0">
                                          <p:val>
                                            <p:fltVal val="-45"/>
                                          </p:val>
                                        </p:tav>
                                        <p:tav tm="69900">
                                          <p:val>
                                            <p:fltVal val="45"/>
                                          </p:val>
                                        </p:tav>
                                        <p:tav tm="100000">
                                          <p:val>
                                            <p:fltVal val="0"/>
                                          </p:val>
                                        </p:tav>
                                      </p:tavLst>
                                    </p:anim>
                                    <p:anim calcmode="lin" valueType="num">
                                      <p:cBhvr>
                                        <p:cTn id="14" dur="455" fill="hold">
                                          <p:stCondLst>
                                            <p:cond delay="0"/>
                                          </p:stCondLst>
                                        </p:cTn>
                                        <p:tgtEl>
                                          <p:spTgt spid="57"/>
                                        </p:tgtEl>
                                        <p:attrNameLst>
                                          <p:attrName>ppt_y</p:attrName>
                                        </p:attrNameLst>
                                      </p:cBhvr>
                                      <p:tavLst>
                                        <p:tav tm="0">
                                          <p:val>
                                            <p:strVal val="#ppt_y-1"/>
                                          </p:val>
                                        </p:tav>
                                        <p:tav tm="100000">
                                          <p:val>
                                            <p:strVal val="#ppt_y-(0.354*#ppt_w-0.172*#ppt_h)"/>
                                          </p:val>
                                        </p:tav>
                                      </p:tavLst>
                                    </p:anim>
                                    <p:anim calcmode="lin" valueType="num">
                                      <p:cBhvr>
                                        <p:cTn id="15" dur="156" decel="50000" autoRev="1" fill="hold">
                                          <p:stCondLst>
                                            <p:cond delay="455"/>
                                          </p:stCondLst>
                                        </p:cTn>
                                        <p:tgtEl>
                                          <p:spTgt spid="57"/>
                                        </p:tgtEl>
                                        <p:attrNameLst>
                                          <p:attrName>ppt_y</p:attrName>
                                        </p:attrNameLst>
                                      </p:cBhvr>
                                      <p:tavLst>
                                        <p:tav tm="0">
                                          <p:val>
                                            <p:strVal val="#ppt_y-(0.354*#ppt_w-0.172*#ppt_h)"/>
                                          </p:val>
                                        </p:tav>
                                        <p:tav tm="100000">
                                          <p:val>
                                            <p:strVal val="#ppt_y-(0.354*#ppt_w-0.172*#ppt_h)-#ppt_h/2"/>
                                          </p:val>
                                        </p:tav>
                                      </p:tavLst>
                                    </p:anim>
                                    <p:anim calcmode="lin" valueType="num">
                                      <p:cBhvr>
                                        <p:cTn id="16" dur="136" fill="hold">
                                          <p:stCondLst>
                                            <p:cond delay="864"/>
                                          </p:stCondLst>
                                        </p:cTn>
                                        <p:tgtEl>
                                          <p:spTgt spid="57"/>
                                        </p:tgtEl>
                                        <p:attrNameLst>
                                          <p:attrName>ppt_y</p:attrName>
                                        </p:attrNameLst>
                                      </p:cBhvr>
                                      <p:tavLst>
                                        <p:tav tm="0">
                                          <p:val>
                                            <p:strVal val="#ppt_y-(0.354*#ppt_w-0.172*#ppt_h)"/>
                                          </p:val>
                                        </p:tav>
                                        <p:tav tm="100000">
                                          <p:val>
                                            <p:strVal val="#ppt_y"/>
                                          </p:val>
                                        </p:tav>
                                      </p:tavLst>
                                    </p:anim>
                                  </p:childTnLst>
                                </p:cTn>
                              </p:par>
                              <p:par>
                                <p:cTn id="17" presetID="3" presetClass="entr" presetSubtype="1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horizontal)">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350498"/>
            <a:ext cx="3228536" cy="118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 name="文本框 2"/>
          <p:cNvSpPr txBox="1"/>
          <p:nvPr/>
        </p:nvSpPr>
        <p:spPr>
          <a:xfrm>
            <a:off x="1352697" y="1663625"/>
            <a:ext cx="1677383" cy="530915"/>
          </a:xfrm>
          <a:prstGeom prst="rect">
            <a:avLst/>
          </a:prstGeom>
          <a:noFill/>
        </p:spPr>
        <p:txBody>
          <a:bodyPr wrap="none" lIns="68580" tIns="34290" rIns="68580" bIns="34290" rtlCol="0">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第一部分</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5" name="TextBox 23"/>
          <p:cNvSpPr txBox="1"/>
          <p:nvPr/>
        </p:nvSpPr>
        <p:spPr>
          <a:xfrm>
            <a:off x="3773158" y="1826932"/>
            <a:ext cx="1041400" cy="283845"/>
          </a:xfrm>
          <a:prstGeom prst="rect">
            <a:avLst/>
          </a:prstGeom>
          <a:noFill/>
        </p:spPr>
        <p:txBody>
          <a:bodyPr wrap="none" lIns="68580" tIns="34290" rIns="68580" bIns="34290" rtlCol="0">
            <a:spAutoFit/>
          </a:bodyPr>
          <a:lstStyle/>
          <a:p>
            <a:pPr marL="214630" indent="-214630">
              <a:buFont typeface="Wingdings" panose="05000000000000000000" pitchFamily="2" charset="2"/>
              <a:buChar char="p"/>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Hadoop</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3773170" y="1247140"/>
            <a:ext cx="4869815" cy="530225"/>
            <a:chOff x="3773160" y="1247148"/>
            <a:chExt cx="3925580" cy="530225"/>
          </a:xfrm>
        </p:grpSpPr>
        <p:sp>
          <p:nvSpPr>
            <p:cNvPr id="4" name="TextBox 4"/>
            <p:cNvSpPr txBox="1"/>
            <p:nvPr/>
          </p:nvSpPr>
          <p:spPr>
            <a:xfrm>
              <a:off x="3773160" y="1247148"/>
              <a:ext cx="2872740" cy="530225"/>
            </a:xfrm>
            <a:prstGeom prst="rect">
              <a:avLst/>
            </a:prstGeom>
            <a:noFill/>
          </p:spPr>
          <p:txBody>
            <a:bodyPr wrap="square" lIns="68580" tIns="34290" rIns="68580" bIns="34290" rtlCol="0">
              <a:spAutoFit/>
            </a:bodyPr>
            <a:lstStyle/>
            <a:p>
              <a:r>
                <a:rPr lang="en-US" altLang="zh-CN" sz="3000" b="1" dirty="0">
                  <a:solidFill>
                    <a:srgbClr val="0E90BE"/>
                  </a:solidFill>
                  <a:latin typeface="Impact" panose="020B0806030902050204" pitchFamily="34" charset="0"/>
                </a:rPr>
                <a:t>Development History</a:t>
              </a:r>
              <a:endParaRPr lang="en-US" altLang="zh-CN" sz="3000" b="1" dirty="0">
                <a:solidFill>
                  <a:srgbClr val="0E90BE"/>
                </a:solidFill>
                <a:latin typeface="Impact" panose="020B0806030902050204" pitchFamily="34" charset="0"/>
              </a:endParaRPr>
            </a:p>
          </p:txBody>
        </p:sp>
        <p:sp>
          <p:nvSpPr>
            <p:cNvPr id="9" name="文本框 8"/>
            <p:cNvSpPr txBox="1"/>
            <p:nvPr/>
          </p:nvSpPr>
          <p:spPr>
            <a:xfrm>
              <a:off x="6502997" y="1293503"/>
              <a:ext cx="1195743" cy="437515"/>
            </a:xfrm>
            <a:prstGeom prst="rect">
              <a:avLst/>
            </a:prstGeom>
            <a:noFill/>
          </p:spPr>
          <p:txBody>
            <a:bodyPr wrap="square" lIns="68580" tIns="34290" rIns="68580" bIns="34290" rtlCol="0">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发展历史</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3825914" y="2707250"/>
            <a:ext cx="5319000" cy="200465"/>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1" name="矩形 10"/>
          <p:cNvSpPr/>
          <p:nvPr/>
        </p:nvSpPr>
        <p:spPr>
          <a:xfrm>
            <a:off x="3302392" y="1350498"/>
            <a:ext cx="305972" cy="1188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dirty="0"/>
          </a:p>
        </p:txBody>
      </p:sp>
      <p:sp>
        <p:nvSpPr>
          <p:cNvPr id="13" name="TextBox 23"/>
          <p:cNvSpPr txBox="1"/>
          <p:nvPr/>
        </p:nvSpPr>
        <p:spPr>
          <a:xfrm>
            <a:off x="5895604" y="1860940"/>
            <a:ext cx="828675" cy="283845"/>
          </a:xfrm>
          <a:prstGeom prst="rect">
            <a:avLst/>
          </a:prstGeom>
          <a:noFill/>
        </p:spPr>
        <p:txBody>
          <a:bodyPr wrap="none" lIns="68580" tIns="34290" rIns="68580" bIns="34290" rtlCol="0">
            <a:spAutoFit/>
          </a:bodyPr>
          <a:lstStyle/>
          <a:p>
            <a:pPr marL="214630" indent="-214630">
              <a:buFont typeface="Wingdings" panose="05000000000000000000" pitchFamily="2" charset="2"/>
              <a:buChar char="p"/>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Spark</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 name="TextBox 23"/>
          <p:cNvSpPr txBox="1"/>
          <p:nvPr/>
        </p:nvSpPr>
        <p:spPr>
          <a:xfrm>
            <a:off x="3754384" y="2254640"/>
            <a:ext cx="748030" cy="283845"/>
          </a:xfrm>
          <a:prstGeom prst="rect">
            <a:avLst/>
          </a:prstGeom>
          <a:noFill/>
        </p:spPr>
        <p:txBody>
          <a:bodyPr wrap="none" lIns="68580" tIns="34290" rIns="68580" bIns="34290" rtlCol="0">
            <a:spAutoFit/>
          </a:bodyPr>
          <a:p>
            <a:pPr marL="214630" indent="-214630">
              <a:buFont typeface="Wingdings" panose="05000000000000000000" pitchFamily="2" charset="2"/>
              <a:buChar char="p"/>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Flink</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 presetClass="entr" presetSubtype="1" fill="hold" grpId="0" nodeType="withEffect">
                                  <p:stCondLst>
                                    <p:cond delay="30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400" fill="hold"/>
                                        <p:tgtEl>
                                          <p:spTgt spid="11"/>
                                        </p:tgtEl>
                                        <p:attrNameLst>
                                          <p:attrName>ppt_x</p:attrName>
                                        </p:attrNameLst>
                                      </p:cBhvr>
                                      <p:tavLst>
                                        <p:tav tm="0">
                                          <p:val>
                                            <p:strVal val="#ppt_x"/>
                                          </p:val>
                                        </p:tav>
                                        <p:tav tm="100000">
                                          <p:val>
                                            <p:strVal val="#ppt_x"/>
                                          </p:val>
                                        </p:tav>
                                      </p:tavLst>
                                    </p:anim>
                                    <p:anim calcmode="lin" valueType="num">
                                      <p:cBhvr additive="base">
                                        <p:cTn id="11" dur="400" fill="hold"/>
                                        <p:tgtEl>
                                          <p:spTgt spid="11"/>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000"/>
                            </p:stCondLst>
                            <p:childTnLst>
                              <p:par>
                                <p:cTn id="17" presetID="2" presetClass="entr" presetSubtype="12"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 presetClass="entr" presetSubtype="12" fill="hold" grpId="0" nodeType="afterEffect">
                                  <p:stCondLst>
                                    <p:cond delay="30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0-#ppt_w/2"/>
                                          </p:val>
                                        </p:tav>
                                        <p:tav tm="100000">
                                          <p:val>
                                            <p:strVal val="#ppt_x"/>
                                          </p:val>
                                        </p:tav>
                                      </p:tavLst>
                                    </p:anim>
                                    <p:anim calcmode="lin" valueType="num">
                                      <p:cBhvr additive="base">
                                        <p:cTn id="25" dur="500" fill="hold"/>
                                        <p:tgtEl>
                                          <p:spTgt spid="13"/>
                                        </p:tgtEl>
                                        <p:attrNameLst>
                                          <p:attrName>ppt_y</p:attrName>
                                        </p:attrNameLst>
                                      </p:cBhvr>
                                      <p:tavLst>
                                        <p:tav tm="0">
                                          <p:val>
                                            <p:strVal val="1+#ppt_h/2"/>
                                          </p:val>
                                        </p:tav>
                                        <p:tav tm="100000">
                                          <p:val>
                                            <p:strVal val="#ppt_y"/>
                                          </p:val>
                                        </p:tav>
                                      </p:tavLst>
                                    </p:anim>
                                  </p:childTnLst>
                                </p:cTn>
                              </p:par>
                            </p:childTnLst>
                          </p:cTn>
                        </p:par>
                        <p:par>
                          <p:cTn id="26" fill="hold">
                            <p:stCondLst>
                              <p:cond delay="2300"/>
                            </p:stCondLst>
                            <p:childTnLst>
                              <p:par>
                                <p:cTn id="27" presetID="2" presetClass="entr" presetSubtype="12" fill="hold" grpId="0" nodeType="afterEffect">
                                  <p:stCondLst>
                                    <p:cond delay="30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0-#ppt_w/2"/>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par>
                          <p:cTn id="31" fill="hold">
                            <p:stCondLst>
                              <p:cond delay="3100"/>
                            </p:stCondLst>
                            <p:childTnLst>
                              <p:par>
                                <p:cTn id="32" presetID="22" presetClass="entr" presetSubtype="8"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10" grpId="0" bldLvl="0" animBg="1"/>
      <p:bldP spid="11" grpId="0" animBg="1"/>
      <p:bldP spid="13"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38995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dirty="0">
                <a:solidFill>
                  <a:prstClr val="black"/>
                </a:solidFill>
                <a:latin typeface="微软雅黑" panose="020B0503020204020204" pitchFamily="34" charset="-122"/>
                <a:ea typeface="微软雅黑" panose="020B0503020204020204" pitchFamily="34" charset="-122"/>
              </a:rPr>
              <a:t>Hadoop1.x</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HDFS+MapReduce</a:t>
            </a:r>
            <a:r>
              <a:rPr lang="zh-CN" altLang="en-US" dirty="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4" name="TextBox 53"/>
          <p:cNvSpPr txBox="1"/>
          <p:nvPr/>
        </p:nvSpPr>
        <p:spPr>
          <a:xfrm>
            <a:off x="668655" y="751840"/>
            <a:ext cx="6760210" cy="1168400"/>
          </a:xfrm>
          <a:prstGeom prst="rect">
            <a:avLst/>
          </a:prstGeom>
          <a:noFill/>
        </p:spPr>
        <p:txBody>
          <a:bodyPr wrap="square" rtlCol="0">
            <a:spAutoFit/>
          </a:bodyPr>
          <a:p>
            <a:pPr indent="0">
              <a:buFont typeface="Wingdings" panose="05000000000000000000" pitchFamily="2" charset="2"/>
              <a:buNone/>
            </a:pPr>
            <a:r>
              <a:rPr lang="en-US" sz="1400" dirty="0"/>
              <a:t>Hadoop</a:t>
            </a:r>
            <a:r>
              <a:rPr lang="zh-CN" altLang="en-US" sz="1400" dirty="0"/>
              <a:t>是</a:t>
            </a:r>
            <a:r>
              <a:rPr lang="en-US" altLang="zh-CN" sz="1400" dirty="0"/>
              <a:t>Google</a:t>
            </a:r>
            <a:r>
              <a:rPr lang="zh-CN" altLang="en-US" sz="1400" dirty="0"/>
              <a:t>的集群系统的开源实现。这一切都要从</a:t>
            </a:r>
            <a:r>
              <a:rPr lang="en-US" altLang="zh-CN" sz="1400" dirty="0"/>
              <a:t>Google</a:t>
            </a:r>
            <a:r>
              <a:rPr lang="zh-CN" altLang="en-US" sz="1400" dirty="0"/>
              <a:t>的三篇论文说起</a:t>
            </a:r>
            <a:endParaRPr lang="zh-CN" altLang="en-US" sz="1400" dirty="0"/>
          </a:p>
          <a:p>
            <a:pPr indent="0">
              <a:buNone/>
            </a:pPr>
            <a:endParaRPr lang="zh-CN" altLang="en-US" sz="1400" dirty="0"/>
          </a:p>
          <a:p>
            <a:pPr indent="0">
              <a:buNone/>
            </a:pPr>
            <a:r>
              <a:rPr lang="zh-CN" altLang="en-US" sz="1400" dirty="0">
                <a:solidFill>
                  <a:schemeClr val="tx1"/>
                </a:solidFill>
              </a:rPr>
              <a:t>《</a:t>
            </a:r>
            <a:r>
              <a:rPr lang="en-US" altLang="zh-CN" sz="1400" dirty="0">
                <a:solidFill>
                  <a:schemeClr val="tx1"/>
                </a:solidFill>
              </a:rPr>
              <a:t>Google File System</a:t>
            </a:r>
            <a:r>
              <a:rPr lang="zh-CN" altLang="en-US" sz="1400" dirty="0">
                <a:solidFill>
                  <a:schemeClr val="tx1"/>
                </a:solidFill>
              </a:rPr>
              <a:t>》</a:t>
            </a:r>
            <a:endParaRPr lang="zh-CN" altLang="en-US" sz="1400" dirty="0">
              <a:solidFill>
                <a:srgbClr val="FF0000"/>
              </a:solidFill>
            </a:endParaRPr>
          </a:p>
          <a:p>
            <a:pPr indent="0">
              <a:buNone/>
            </a:pPr>
            <a:r>
              <a:rPr lang="zh-CN" altLang="en-US" sz="1400" dirty="0">
                <a:solidFill>
                  <a:schemeClr val="tx1"/>
                </a:solidFill>
              </a:rPr>
              <a:t>《</a:t>
            </a:r>
            <a:r>
              <a:rPr lang="en-US" altLang="zh-CN" sz="1400" dirty="0">
                <a:solidFill>
                  <a:schemeClr val="tx1"/>
                </a:solidFill>
              </a:rPr>
              <a:t>Google MapReduce</a:t>
            </a:r>
            <a:r>
              <a:rPr lang="zh-CN" altLang="en-US" sz="1400" dirty="0">
                <a:solidFill>
                  <a:schemeClr val="tx1"/>
                </a:solidFill>
              </a:rPr>
              <a:t>》</a:t>
            </a:r>
            <a:endParaRPr lang="zh-CN" altLang="en-US" sz="1400" dirty="0"/>
          </a:p>
          <a:p>
            <a:pPr indent="0">
              <a:buNone/>
            </a:pPr>
            <a:r>
              <a:rPr lang="zh-CN" altLang="en-US" sz="1400" dirty="0"/>
              <a:t>《</a:t>
            </a:r>
            <a:r>
              <a:rPr lang="en-US" altLang="zh-CN" sz="1400" dirty="0"/>
              <a:t>Google </a:t>
            </a:r>
            <a:r>
              <a:rPr lang="en-US" altLang="zh-CN" sz="1400" dirty="0"/>
              <a:t>Big Table</a:t>
            </a:r>
            <a:r>
              <a:rPr lang="zh-CN" altLang="en-US" sz="1400" dirty="0"/>
              <a:t>》</a:t>
            </a:r>
            <a:endParaRPr lang="zh-CN" altLang="en-US" sz="1400" dirty="0"/>
          </a:p>
        </p:txBody>
      </p:sp>
      <p:sp>
        <p:nvSpPr>
          <p:cNvPr id="2" name="TextBox 53"/>
          <p:cNvSpPr txBox="1"/>
          <p:nvPr/>
        </p:nvSpPr>
        <p:spPr>
          <a:xfrm>
            <a:off x="668655" y="2062480"/>
            <a:ext cx="8225155" cy="2245360"/>
          </a:xfrm>
          <a:prstGeom prst="rect">
            <a:avLst/>
          </a:prstGeom>
          <a:noFill/>
        </p:spPr>
        <p:txBody>
          <a:bodyPr wrap="square" rtlCol="0">
            <a:spAutoFit/>
          </a:bodyPr>
          <a:p>
            <a:pPr marL="285750" indent="-285750">
              <a:buFont typeface="Wingdings" panose="05000000000000000000" charset="0"/>
              <a:buChar char="u"/>
            </a:pPr>
            <a:r>
              <a:rPr sz="1400" dirty="0"/>
              <a:t>2002年10月，Doug Cutting和Mike Cafarella创建了开源网页爬虫项目Nutch。</a:t>
            </a:r>
            <a:endParaRPr sz="1400" dirty="0"/>
          </a:p>
          <a:p>
            <a:pPr marL="285750" indent="-285750">
              <a:buFont typeface="Wingdings" panose="05000000000000000000" charset="0"/>
              <a:buChar char="u"/>
            </a:pPr>
            <a:r>
              <a:rPr sz="1400" dirty="0"/>
              <a:t>2003年10月，Google发表Google File System论文。</a:t>
            </a:r>
            <a:endParaRPr sz="1400" dirty="0"/>
          </a:p>
          <a:p>
            <a:pPr marL="285750" indent="-285750">
              <a:buFont typeface="Wingdings" panose="05000000000000000000" charset="0"/>
              <a:buChar char="u"/>
            </a:pPr>
            <a:r>
              <a:rPr sz="1400" dirty="0"/>
              <a:t>2004年7月，Doug Cutting和Mike Cafarella在Nutch中实现了类似GFS的功能，即后来HDFS的前身。</a:t>
            </a:r>
            <a:endParaRPr sz="1400" dirty="0"/>
          </a:p>
          <a:p>
            <a:pPr marL="285750" indent="-285750">
              <a:buFont typeface="Wingdings" panose="05000000000000000000" charset="0"/>
              <a:buChar char="u"/>
            </a:pPr>
            <a:r>
              <a:rPr sz="1400" dirty="0"/>
              <a:t>2004年10月，Google发表了MapReduce论文。</a:t>
            </a:r>
            <a:endParaRPr sz="1400" dirty="0"/>
          </a:p>
          <a:p>
            <a:pPr marL="285750" indent="-285750">
              <a:buFont typeface="Wingdings" panose="05000000000000000000" charset="0"/>
              <a:buChar char="u"/>
            </a:pPr>
            <a:r>
              <a:rPr sz="1400" dirty="0"/>
              <a:t>2005年2月，Mike Cafarella在Nutch中实现了MapReduce的最初版本。</a:t>
            </a:r>
            <a:endParaRPr sz="1400" dirty="0"/>
          </a:p>
          <a:p>
            <a:pPr marL="285750" indent="-285750">
              <a:buFont typeface="Wingdings" panose="05000000000000000000" charset="0"/>
              <a:buChar char="u"/>
            </a:pPr>
            <a:r>
              <a:rPr sz="1400" dirty="0"/>
              <a:t>2005年12月，开源搜索项目Nutch移植到新框架，使用MapReduce和NDFS(Nutch Distributed File System )来运行，在20个节点稳定运行。</a:t>
            </a:r>
            <a:endParaRPr sz="1400" dirty="0"/>
          </a:p>
          <a:p>
            <a:pPr marL="285750" indent="-285750">
              <a:buFont typeface="Wingdings" panose="05000000000000000000" charset="0"/>
              <a:buChar char="u"/>
            </a:pPr>
            <a:r>
              <a:rPr sz="1400" dirty="0"/>
              <a:t>2006年1月，Doug Cutting加入雅虎，Yahoo!提供一个专门的团队和资源将Hadoop发展成一个可在网络上运行的系统。</a:t>
            </a:r>
            <a:endParaRPr sz="1400" dirty="0"/>
          </a:p>
          <a:p>
            <a:pPr marL="285750" indent="-285750">
              <a:buFont typeface="Wingdings" panose="05000000000000000000" charset="0"/>
              <a:buChar char="u"/>
            </a:pPr>
            <a:r>
              <a:rPr sz="1400" dirty="0"/>
              <a:t>2006年2月，Apache Hadoop项目正式启动以支持MapReduce和HDFS的独立发展。</a:t>
            </a:r>
            <a:endParaRPr sz="1400" dirty="0"/>
          </a:p>
        </p:txBody>
      </p:sp>
    </p:spTree>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350" fill="hold"/>
                                        <p:tgtEl>
                                          <p:spTgt spid="30"/>
                                        </p:tgtEl>
                                        <p:attrNameLst>
                                          <p:attrName>ppt_w</p:attrName>
                                        </p:attrNameLst>
                                      </p:cBhvr>
                                      <p:tavLst>
                                        <p:tav tm="0">
                                          <p:val>
                                            <p:fltVal val="0"/>
                                          </p:val>
                                        </p:tav>
                                        <p:tav tm="100000">
                                          <p:val>
                                            <p:strVal val="#ppt_w"/>
                                          </p:val>
                                        </p:tav>
                                      </p:tavLst>
                                    </p:anim>
                                    <p:anim calcmode="lin" valueType="num">
                                      <p:cBhvr>
                                        <p:cTn id="8" dur="350" fill="hold"/>
                                        <p:tgtEl>
                                          <p:spTgt spid="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4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9"/>
                                        </p:tgtEl>
                                        <p:attrNameLst>
                                          <p:attrName>ppt_y</p:attrName>
                                        </p:attrNameLst>
                                      </p:cBhvr>
                                      <p:tavLst>
                                        <p:tav tm="0">
                                          <p:val>
                                            <p:strVal val="#ppt_y"/>
                                          </p:val>
                                        </p:tav>
                                        <p:tav tm="100000">
                                          <p:val>
                                            <p:strVal val="#ppt_y"/>
                                          </p:val>
                                        </p:tav>
                                      </p:tavLst>
                                    </p:anim>
                                    <p:anim calcmode="lin" valueType="num">
                                      <p:cBhvr>
                                        <p:cTn id="14" dur="4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blinds(horizontal)">
                                      <p:cBhvr>
                                        <p:cTn id="21" dur="500"/>
                                        <p:tgtEl>
                                          <p:spTgt spid="7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horizontal)">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4"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38995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dirty="0">
                <a:solidFill>
                  <a:prstClr val="black"/>
                </a:solidFill>
                <a:latin typeface="微软雅黑" panose="020B0503020204020204" pitchFamily="34" charset="-122"/>
                <a:ea typeface="微软雅黑" panose="020B0503020204020204" pitchFamily="34" charset="-122"/>
              </a:rPr>
              <a:t>Hadoop1.x</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HDFS+MapReduce</a:t>
            </a:r>
            <a:r>
              <a:rPr lang="zh-CN" altLang="en-US" dirty="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4" name="TextBox 53"/>
          <p:cNvSpPr txBox="1"/>
          <p:nvPr/>
        </p:nvSpPr>
        <p:spPr>
          <a:xfrm>
            <a:off x="668655" y="751840"/>
            <a:ext cx="6760210" cy="1168400"/>
          </a:xfrm>
          <a:prstGeom prst="rect">
            <a:avLst/>
          </a:prstGeom>
          <a:noFill/>
        </p:spPr>
        <p:txBody>
          <a:bodyPr wrap="square" rtlCol="0">
            <a:spAutoFit/>
          </a:bodyPr>
          <a:p>
            <a:pPr indent="0">
              <a:buFont typeface="Wingdings" panose="05000000000000000000" pitchFamily="2" charset="2"/>
              <a:buNone/>
            </a:pPr>
            <a:r>
              <a:rPr lang="en-US" sz="1400" dirty="0"/>
              <a:t>Hadoop</a:t>
            </a:r>
            <a:r>
              <a:rPr lang="zh-CN" altLang="en-US" sz="1400" dirty="0"/>
              <a:t>是</a:t>
            </a:r>
            <a:r>
              <a:rPr lang="en-US" altLang="zh-CN" sz="1400" dirty="0"/>
              <a:t>Google</a:t>
            </a:r>
            <a:r>
              <a:rPr lang="zh-CN" altLang="en-US" sz="1400" dirty="0"/>
              <a:t>的集群系统的开源实现。这一切都要从</a:t>
            </a:r>
            <a:r>
              <a:rPr lang="en-US" altLang="zh-CN" sz="1400" dirty="0"/>
              <a:t>Google</a:t>
            </a:r>
            <a:r>
              <a:rPr lang="zh-CN" altLang="en-US" sz="1400" dirty="0"/>
              <a:t>的三篇论文说起</a:t>
            </a:r>
            <a:endParaRPr lang="zh-CN" altLang="en-US" sz="1400" dirty="0"/>
          </a:p>
          <a:p>
            <a:pPr indent="0">
              <a:buNone/>
            </a:pPr>
            <a:endParaRPr lang="zh-CN" altLang="en-US" sz="1400" dirty="0"/>
          </a:p>
          <a:p>
            <a:pPr indent="0">
              <a:buNone/>
            </a:pPr>
            <a:r>
              <a:rPr lang="zh-CN" altLang="en-US" sz="1400" dirty="0">
                <a:solidFill>
                  <a:srgbClr val="FF0000"/>
                </a:solidFill>
              </a:rPr>
              <a:t>《</a:t>
            </a:r>
            <a:r>
              <a:rPr lang="en-US" altLang="zh-CN" sz="1400" dirty="0">
                <a:solidFill>
                  <a:srgbClr val="FF0000"/>
                </a:solidFill>
              </a:rPr>
              <a:t>Google File System</a:t>
            </a:r>
            <a:r>
              <a:rPr lang="zh-CN" altLang="en-US" sz="1400" dirty="0">
                <a:solidFill>
                  <a:srgbClr val="FF0000"/>
                </a:solidFill>
              </a:rPr>
              <a:t>》</a:t>
            </a:r>
            <a:endParaRPr lang="zh-CN" altLang="en-US" sz="1400" dirty="0">
              <a:solidFill>
                <a:srgbClr val="FF0000"/>
              </a:solidFill>
            </a:endParaRPr>
          </a:p>
          <a:p>
            <a:pPr indent="0">
              <a:buNone/>
            </a:pPr>
            <a:r>
              <a:rPr lang="zh-CN" altLang="en-US" sz="1400" dirty="0">
                <a:solidFill>
                  <a:schemeClr val="tx1"/>
                </a:solidFill>
              </a:rPr>
              <a:t>《</a:t>
            </a:r>
            <a:r>
              <a:rPr lang="en-US" altLang="zh-CN" sz="1400" dirty="0">
                <a:solidFill>
                  <a:schemeClr val="tx1"/>
                </a:solidFill>
              </a:rPr>
              <a:t>Google MapReduce</a:t>
            </a:r>
            <a:r>
              <a:rPr lang="zh-CN" altLang="en-US" sz="1400" dirty="0">
                <a:solidFill>
                  <a:schemeClr val="tx1"/>
                </a:solidFill>
              </a:rPr>
              <a:t>》</a:t>
            </a:r>
            <a:endParaRPr lang="zh-CN" altLang="en-US" sz="1400" dirty="0"/>
          </a:p>
          <a:p>
            <a:pPr indent="0">
              <a:buNone/>
            </a:pPr>
            <a:r>
              <a:rPr lang="zh-CN" altLang="en-US" sz="1400" dirty="0"/>
              <a:t>《</a:t>
            </a:r>
            <a:r>
              <a:rPr lang="en-US" altLang="zh-CN" sz="1400" dirty="0"/>
              <a:t>Google </a:t>
            </a:r>
            <a:r>
              <a:rPr lang="en-US" altLang="zh-CN" sz="1400" dirty="0"/>
              <a:t>Big Table</a:t>
            </a:r>
            <a:r>
              <a:rPr lang="zh-CN" altLang="en-US" sz="1400" dirty="0"/>
              <a:t>》</a:t>
            </a:r>
            <a:endParaRPr lang="zh-CN" altLang="en-US" sz="1400" dirty="0"/>
          </a:p>
        </p:txBody>
      </p:sp>
      <p:sp>
        <p:nvSpPr>
          <p:cNvPr id="2" name="TextBox 53"/>
          <p:cNvSpPr txBox="1"/>
          <p:nvPr/>
        </p:nvSpPr>
        <p:spPr>
          <a:xfrm>
            <a:off x="668655" y="2302510"/>
            <a:ext cx="4474845" cy="2676525"/>
          </a:xfrm>
          <a:prstGeom prst="rect">
            <a:avLst/>
          </a:prstGeom>
          <a:noFill/>
        </p:spPr>
        <p:txBody>
          <a:bodyPr wrap="square" rtlCol="0">
            <a:spAutoFit/>
          </a:bodyPr>
          <a:p>
            <a:pPr indent="0">
              <a:buFont typeface="Wingdings" panose="05000000000000000000" pitchFamily="2" charset="2"/>
              <a:buNone/>
            </a:pPr>
            <a:r>
              <a:rPr lang="en-US" sz="1400" dirty="0"/>
              <a:t>HDFS</a:t>
            </a:r>
            <a:r>
              <a:rPr lang="zh-CN" altLang="en-US" sz="1400" dirty="0"/>
              <a:t>：</a:t>
            </a:r>
            <a:r>
              <a:rPr lang="en-US" altLang="zh-CN" sz="1400" dirty="0"/>
              <a:t>Hadoop Distribute File System</a:t>
            </a:r>
            <a:endParaRPr lang="zh-CN" altLang="en-US" sz="1400" dirty="0"/>
          </a:p>
          <a:p>
            <a:pPr marL="285750" indent="-285750">
              <a:buFont typeface="Wingdings" panose="05000000000000000000" pitchFamily="2" charset="2"/>
              <a:buChar char="u"/>
            </a:pPr>
            <a:endParaRPr lang="zh-CN" altLang="en-US" sz="1400" dirty="0"/>
          </a:p>
          <a:p>
            <a:pPr marL="285750" indent="-285750">
              <a:buFont typeface="Wingdings" panose="05000000000000000000" pitchFamily="2" charset="2"/>
              <a:buChar char="u"/>
            </a:pPr>
            <a:r>
              <a:rPr lang="en-US" sz="1400" dirty="0"/>
              <a:t>NameNode</a:t>
            </a:r>
            <a:endParaRPr lang="en-US" sz="1400" dirty="0"/>
          </a:p>
          <a:p>
            <a:pPr lvl="1" indent="0">
              <a:buFont typeface="Wingdings" panose="05000000000000000000" pitchFamily="2" charset="2"/>
              <a:buNone/>
            </a:pPr>
            <a:r>
              <a:rPr lang="zh-CN" altLang="en-US" sz="1400" dirty="0"/>
              <a:t>接受客户端读写请求</a:t>
            </a:r>
            <a:endParaRPr lang="zh-CN" altLang="en-US" sz="1400" dirty="0"/>
          </a:p>
          <a:p>
            <a:pPr lvl="1" indent="0">
              <a:buFont typeface="Wingdings" panose="05000000000000000000" pitchFamily="2" charset="2"/>
              <a:buNone/>
            </a:pPr>
            <a:r>
              <a:rPr lang="zh-CN" altLang="en-US" sz="1400" dirty="0"/>
              <a:t>保存元数据（文件权限、大小、</a:t>
            </a:r>
            <a:r>
              <a:rPr lang="en-US" altLang="zh-CN" sz="1400" dirty="0"/>
              <a:t>Block</a:t>
            </a:r>
            <a:r>
              <a:rPr lang="zh-CN" altLang="en-US" sz="1400" dirty="0"/>
              <a:t>块、分布情况在启动时上报）</a:t>
            </a:r>
            <a:endParaRPr lang="zh-CN" altLang="en-US" sz="1400" dirty="0"/>
          </a:p>
          <a:p>
            <a:pPr marL="285750" lvl="0" indent="-285750">
              <a:buFont typeface="Wingdings" panose="05000000000000000000" charset="0"/>
              <a:buChar char="u"/>
            </a:pPr>
            <a:r>
              <a:rPr lang="en-US" altLang="zh-CN" sz="1400" dirty="0">
                <a:solidFill>
                  <a:schemeClr val="tx1"/>
                </a:solidFill>
              </a:rPr>
              <a:t>SecondaryNameNode</a:t>
            </a:r>
            <a:endParaRPr lang="en-US" altLang="zh-CN" sz="1400" dirty="0">
              <a:solidFill>
                <a:schemeClr val="tx1"/>
              </a:solidFill>
            </a:endParaRPr>
          </a:p>
          <a:p>
            <a:pPr lvl="1" indent="0">
              <a:buFont typeface="Wingdings" panose="05000000000000000000" charset="0"/>
              <a:buNone/>
            </a:pPr>
            <a:r>
              <a:rPr lang="zh-CN" altLang="en-US" sz="1400" dirty="0">
                <a:solidFill>
                  <a:schemeClr val="tx1"/>
                </a:solidFill>
              </a:rPr>
              <a:t>帮助</a:t>
            </a:r>
            <a:r>
              <a:rPr lang="en-US" altLang="zh-CN" sz="1400" dirty="0">
                <a:solidFill>
                  <a:schemeClr val="tx1"/>
                </a:solidFill>
              </a:rPr>
              <a:t>NN</a:t>
            </a:r>
            <a:r>
              <a:rPr lang="zh-CN" altLang="en-US" sz="1400" dirty="0">
                <a:solidFill>
                  <a:schemeClr val="tx1"/>
                </a:solidFill>
              </a:rPr>
              <a:t>合并</a:t>
            </a:r>
            <a:r>
              <a:rPr lang="en-US" altLang="zh-CN" sz="1400" dirty="0">
                <a:solidFill>
                  <a:schemeClr val="tx1"/>
                </a:solidFill>
              </a:rPr>
              <a:t>fsimage</a:t>
            </a:r>
            <a:r>
              <a:rPr lang="zh-CN" altLang="en-US" sz="1400" dirty="0">
                <a:solidFill>
                  <a:schemeClr val="tx1"/>
                </a:solidFill>
              </a:rPr>
              <a:t>与</a:t>
            </a:r>
            <a:r>
              <a:rPr lang="en-US" altLang="zh-CN" sz="1400" dirty="0">
                <a:solidFill>
                  <a:schemeClr val="tx1"/>
                </a:solidFill>
              </a:rPr>
              <a:t>edits log</a:t>
            </a:r>
            <a:r>
              <a:rPr lang="zh-CN" altLang="en-US" sz="1400" dirty="0">
                <a:solidFill>
                  <a:schemeClr val="tx1"/>
                </a:solidFill>
              </a:rPr>
              <a:t>文件</a:t>
            </a:r>
            <a:endParaRPr lang="zh-CN" altLang="en-US" sz="1400" dirty="0">
              <a:solidFill>
                <a:schemeClr val="tx1"/>
              </a:solidFill>
            </a:endParaRPr>
          </a:p>
          <a:p>
            <a:pPr marL="285750" lvl="0" indent="-285750">
              <a:buFont typeface="Wingdings" panose="05000000000000000000" charset="0"/>
              <a:buChar char="u"/>
            </a:pPr>
            <a:r>
              <a:rPr lang="en-US" altLang="zh-CN" sz="1400" dirty="0">
                <a:solidFill>
                  <a:schemeClr val="tx1"/>
                </a:solidFill>
              </a:rPr>
              <a:t>DataNode</a:t>
            </a:r>
            <a:endParaRPr lang="en-US" altLang="zh-CN" sz="1400" dirty="0">
              <a:solidFill>
                <a:schemeClr val="tx1"/>
              </a:solidFill>
            </a:endParaRPr>
          </a:p>
          <a:p>
            <a:pPr lvl="1" indent="0">
              <a:buFont typeface="Wingdings" panose="05000000000000000000" charset="0"/>
              <a:buNone/>
            </a:pPr>
            <a:r>
              <a:rPr lang="zh-CN" altLang="en-US" sz="1400" dirty="0">
                <a:solidFill>
                  <a:schemeClr val="tx1"/>
                </a:solidFill>
              </a:rPr>
              <a:t>存储</a:t>
            </a:r>
            <a:r>
              <a:rPr lang="en-US" altLang="zh-CN" sz="1400" dirty="0">
                <a:solidFill>
                  <a:schemeClr val="tx1"/>
                </a:solidFill>
              </a:rPr>
              <a:t>Block</a:t>
            </a:r>
            <a:r>
              <a:rPr lang="zh-CN" altLang="en-US" sz="1400" dirty="0">
                <a:solidFill>
                  <a:schemeClr val="tx1"/>
                </a:solidFill>
              </a:rPr>
              <a:t>块（副本存放策略）</a:t>
            </a:r>
            <a:endParaRPr lang="zh-CN" altLang="en-US" sz="1400" dirty="0">
              <a:solidFill>
                <a:schemeClr val="tx1"/>
              </a:solidFill>
            </a:endParaRPr>
          </a:p>
          <a:p>
            <a:pPr lvl="1" indent="0">
              <a:buFont typeface="Wingdings" panose="05000000000000000000" charset="0"/>
              <a:buNone/>
            </a:pPr>
            <a:r>
              <a:rPr lang="zh-CN" altLang="en-US" sz="1400" dirty="0">
                <a:solidFill>
                  <a:schemeClr val="tx1"/>
                </a:solidFill>
              </a:rPr>
              <a:t>上报数据块</a:t>
            </a:r>
            <a:endParaRPr lang="zh-CN" altLang="en-US" sz="1400" dirty="0">
              <a:solidFill>
                <a:schemeClr val="tx1"/>
              </a:solidFill>
            </a:endParaRPr>
          </a:p>
          <a:p>
            <a:pPr lvl="1" indent="0">
              <a:buFont typeface="Wingdings" panose="05000000000000000000" charset="0"/>
              <a:buNone/>
            </a:pPr>
            <a:r>
              <a:rPr lang="zh-CN" altLang="en-US" sz="1400" dirty="0">
                <a:solidFill>
                  <a:schemeClr val="tx1"/>
                </a:solidFill>
              </a:rPr>
              <a:t>保持心跳（</a:t>
            </a:r>
            <a:r>
              <a:rPr lang="en-US" altLang="zh-CN" sz="1400" dirty="0">
                <a:solidFill>
                  <a:schemeClr val="tx1"/>
                </a:solidFill>
              </a:rPr>
              <a:t>3</a:t>
            </a:r>
            <a:r>
              <a:rPr lang="zh-CN" altLang="en-US" sz="1400" dirty="0">
                <a:solidFill>
                  <a:schemeClr val="tx1"/>
                </a:solidFill>
              </a:rPr>
              <a:t>秒一次，</a:t>
            </a:r>
            <a:r>
              <a:rPr lang="en-US" altLang="zh-CN" sz="1400" dirty="0">
                <a:solidFill>
                  <a:schemeClr val="tx1"/>
                </a:solidFill>
              </a:rPr>
              <a:t>10</a:t>
            </a:r>
            <a:r>
              <a:rPr lang="zh-CN" altLang="en-US" sz="1400" dirty="0">
                <a:solidFill>
                  <a:schemeClr val="tx1"/>
                </a:solidFill>
              </a:rPr>
              <a:t>分钟没有就认为</a:t>
            </a:r>
            <a:r>
              <a:rPr lang="en-US" altLang="zh-CN" sz="1400" dirty="0">
                <a:solidFill>
                  <a:schemeClr val="tx1"/>
                </a:solidFill>
              </a:rPr>
              <a:t>lost</a:t>
            </a:r>
            <a:r>
              <a:rPr lang="zh-CN" altLang="en-US" sz="1400" dirty="0">
                <a:solidFill>
                  <a:schemeClr val="tx1"/>
                </a:solidFill>
              </a:rPr>
              <a:t>）</a:t>
            </a:r>
            <a:endParaRPr lang="zh-CN" altLang="en-US" sz="1400" dirty="0">
              <a:solidFill>
                <a:schemeClr val="tx1"/>
              </a:solidFill>
            </a:endParaRPr>
          </a:p>
        </p:txBody>
      </p:sp>
      <p:pic>
        <p:nvPicPr>
          <p:cNvPr id="14" name="图片 14"/>
          <p:cNvPicPr>
            <a:picLocks noChangeAspect="1"/>
          </p:cNvPicPr>
          <p:nvPr/>
        </p:nvPicPr>
        <p:blipFill>
          <a:blip r:embed="rId1"/>
          <a:stretch>
            <a:fillRect/>
          </a:stretch>
        </p:blipFill>
        <p:spPr>
          <a:xfrm>
            <a:off x="5142865" y="2139315"/>
            <a:ext cx="3901440" cy="2839720"/>
          </a:xfrm>
          <a:prstGeom prst="rect">
            <a:avLst/>
          </a:prstGeom>
        </p:spPr>
      </p:pic>
    </p:spTree>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350" fill="hold"/>
                                        <p:tgtEl>
                                          <p:spTgt spid="30"/>
                                        </p:tgtEl>
                                        <p:attrNameLst>
                                          <p:attrName>ppt_w</p:attrName>
                                        </p:attrNameLst>
                                      </p:cBhvr>
                                      <p:tavLst>
                                        <p:tav tm="0">
                                          <p:val>
                                            <p:fltVal val="0"/>
                                          </p:val>
                                        </p:tav>
                                        <p:tav tm="100000">
                                          <p:val>
                                            <p:strVal val="#ppt_w"/>
                                          </p:val>
                                        </p:tav>
                                      </p:tavLst>
                                    </p:anim>
                                    <p:anim calcmode="lin" valueType="num">
                                      <p:cBhvr>
                                        <p:cTn id="8" dur="350" fill="hold"/>
                                        <p:tgtEl>
                                          <p:spTgt spid="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4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9"/>
                                        </p:tgtEl>
                                        <p:attrNameLst>
                                          <p:attrName>ppt_y</p:attrName>
                                        </p:attrNameLst>
                                      </p:cBhvr>
                                      <p:tavLst>
                                        <p:tav tm="0">
                                          <p:val>
                                            <p:strVal val="#ppt_y"/>
                                          </p:val>
                                        </p:tav>
                                        <p:tav tm="100000">
                                          <p:val>
                                            <p:strVal val="#ppt_y"/>
                                          </p:val>
                                        </p:tav>
                                      </p:tavLst>
                                    </p:anim>
                                    <p:anim calcmode="lin" valueType="num">
                                      <p:cBhvr>
                                        <p:cTn id="14" dur="4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blinds(horizontal)">
                                      <p:cBhvr>
                                        <p:cTn id="21" dur="500"/>
                                        <p:tgtEl>
                                          <p:spTgt spid="7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horizontal)">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linds(horizontal)">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4"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38995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dirty="0">
                <a:solidFill>
                  <a:prstClr val="black"/>
                </a:solidFill>
                <a:latin typeface="微软雅黑" panose="020B0503020204020204" pitchFamily="34" charset="-122"/>
                <a:ea typeface="微软雅黑" panose="020B0503020204020204" pitchFamily="34" charset="-122"/>
              </a:rPr>
              <a:t>Hadoop1.x</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HDFS+MapReduce</a:t>
            </a:r>
            <a:r>
              <a:rPr lang="zh-CN" altLang="en-US" dirty="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4" name="TextBox 53"/>
          <p:cNvSpPr txBox="1"/>
          <p:nvPr/>
        </p:nvSpPr>
        <p:spPr>
          <a:xfrm>
            <a:off x="668655" y="751840"/>
            <a:ext cx="6760210" cy="1168400"/>
          </a:xfrm>
          <a:prstGeom prst="rect">
            <a:avLst/>
          </a:prstGeom>
          <a:noFill/>
        </p:spPr>
        <p:txBody>
          <a:bodyPr wrap="square" rtlCol="0">
            <a:spAutoFit/>
          </a:bodyPr>
          <a:p>
            <a:pPr indent="0">
              <a:buFont typeface="Wingdings" panose="05000000000000000000" pitchFamily="2" charset="2"/>
              <a:buNone/>
            </a:pPr>
            <a:r>
              <a:rPr lang="en-US" sz="1400" dirty="0"/>
              <a:t>Hadoop</a:t>
            </a:r>
            <a:r>
              <a:rPr lang="zh-CN" altLang="en-US" sz="1400" dirty="0"/>
              <a:t>是</a:t>
            </a:r>
            <a:r>
              <a:rPr lang="en-US" altLang="zh-CN" sz="1400" dirty="0"/>
              <a:t>Google</a:t>
            </a:r>
            <a:r>
              <a:rPr lang="zh-CN" altLang="en-US" sz="1400" dirty="0"/>
              <a:t>的集群系统的开源实现。这一切都要从</a:t>
            </a:r>
            <a:r>
              <a:rPr lang="en-US" altLang="zh-CN" sz="1400" dirty="0"/>
              <a:t>Google</a:t>
            </a:r>
            <a:r>
              <a:rPr lang="zh-CN" altLang="en-US" sz="1400" dirty="0"/>
              <a:t>的三篇论文说起</a:t>
            </a:r>
            <a:endParaRPr lang="zh-CN" altLang="en-US" sz="1400" dirty="0"/>
          </a:p>
          <a:p>
            <a:pPr marL="285750" indent="-285750">
              <a:buFont typeface="Wingdings" panose="05000000000000000000" pitchFamily="2" charset="2"/>
              <a:buChar char="u"/>
            </a:pPr>
            <a:endParaRPr lang="zh-CN" altLang="en-US" sz="1400" dirty="0"/>
          </a:p>
          <a:p>
            <a:pPr indent="0">
              <a:buNone/>
            </a:pPr>
            <a:r>
              <a:rPr lang="zh-CN" altLang="en-US" sz="1400" dirty="0">
                <a:solidFill>
                  <a:schemeClr val="tx1"/>
                </a:solidFill>
              </a:rPr>
              <a:t>《</a:t>
            </a:r>
            <a:r>
              <a:rPr lang="en-US" altLang="zh-CN" sz="1400" dirty="0">
                <a:solidFill>
                  <a:schemeClr val="tx1"/>
                </a:solidFill>
              </a:rPr>
              <a:t>Google File System</a:t>
            </a:r>
            <a:r>
              <a:rPr lang="zh-CN" altLang="en-US" sz="1400" dirty="0">
                <a:solidFill>
                  <a:schemeClr val="tx1"/>
                </a:solidFill>
              </a:rPr>
              <a:t>》</a:t>
            </a:r>
            <a:endParaRPr lang="zh-CN" altLang="en-US" sz="1400" dirty="0">
              <a:solidFill>
                <a:srgbClr val="FF0000"/>
              </a:solidFill>
            </a:endParaRPr>
          </a:p>
          <a:p>
            <a:pPr indent="0">
              <a:buNone/>
            </a:pPr>
            <a:r>
              <a:rPr lang="zh-CN" altLang="en-US" sz="1400" dirty="0">
                <a:solidFill>
                  <a:srgbClr val="FF0000"/>
                </a:solidFill>
              </a:rPr>
              <a:t>《</a:t>
            </a:r>
            <a:r>
              <a:rPr lang="en-US" altLang="zh-CN" sz="1400" dirty="0">
                <a:solidFill>
                  <a:srgbClr val="FF0000"/>
                </a:solidFill>
              </a:rPr>
              <a:t>Google MapReduce</a:t>
            </a:r>
            <a:r>
              <a:rPr lang="zh-CN" altLang="en-US" sz="1400" dirty="0">
                <a:solidFill>
                  <a:srgbClr val="FF0000"/>
                </a:solidFill>
              </a:rPr>
              <a:t>》</a:t>
            </a:r>
            <a:endParaRPr lang="zh-CN" altLang="en-US" sz="1400" dirty="0"/>
          </a:p>
          <a:p>
            <a:pPr indent="0">
              <a:buNone/>
            </a:pPr>
            <a:r>
              <a:rPr lang="zh-CN" altLang="en-US" sz="1400" dirty="0"/>
              <a:t>《</a:t>
            </a:r>
            <a:r>
              <a:rPr lang="en-US" altLang="zh-CN" sz="1400" dirty="0"/>
              <a:t>Google </a:t>
            </a:r>
            <a:r>
              <a:rPr lang="en-US" altLang="zh-CN" sz="1400" dirty="0"/>
              <a:t>Big Table</a:t>
            </a:r>
            <a:r>
              <a:rPr lang="zh-CN" altLang="en-US" sz="1400" dirty="0"/>
              <a:t>》</a:t>
            </a:r>
            <a:endParaRPr lang="zh-CN" altLang="en-US" sz="1400" dirty="0"/>
          </a:p>
        </p:txBody>
      </p:sp>
      <p:sp>
        <p:nvSpPr>
          <p:cNvPr id="2" name="TextBox 53"/>
          <p:cNvSpPr txBox="1"/>
          <p:nvPr/>
        </p:nvSpPr>
        <p:spPr>
          <a:xfrm>
            <a:off x="668655" y="2301875"/>
            <a:ext cx="4255135" cy="2891790"/>
          </a:xfrm>
          <a:prstGeom prst="rect">
            <a:avLst/>
          </a:prstGeom>
          <a:noFill/>
        </p:spPr>
        <p:txBody>
          <a:bodyPr wrap="square" rtlCol="0">
            <a:spAutoFit/>
          </a:bodyPr>
          <a:p>
            <a:pPr indent="0">
              <a:buFont typeface="Wingdings" panose="05000000000000000000" pitchFamily="2" charset="2"/>
              <a:buNone/>
            </a:pPr>
            <a:r>
              <a:rPr lang="en-US" sz="1400" dirty="0"/>
              <a:t>MapReduce</a:t>
            </a:r>
            <a:r>
              <a:rPr lang="zh-CN" altLang="en-US" sz="1400" dirty="0"/>
              <a:t>：</a:t>
            </a:r>
            <a:r>
              <a:rPr lang="zh-CN" sz="1400" dirty="0"/>
              <a:t>分布式离线计算框架</a:t>
            </a:r>
            <a:endParaRPr lang="zh-CN" sz="1400" dirty="0"/>
          </a:p>
          <a:p>
            <a:pPr indent="0">
              <a:buFont typeface="Wingdings" panose="05000000000000000000" pitchFamily="2" charset="2"/>
              <a:buNone/>
            </a:pPr>
            <a:endParaRPr lang="zh-CN" altLang="en-US" sz="1400" dirty="0"/>
          </a:p>
          <a:p>
            <a:pPr marL="285750" indent="-285750">
              <a:buFont typeface="Wingdings" panose="05000000000000000000" pitchFamily="2" charset="2"/>
              <a:buChar char="u"/>
            </a:pPr>
            <a:r>
              <a:rPr lang="en-US" sz="1400" dirty="0"/>
              <a:t>Input</a:t>
            </a:r>
            <a:r>
              <a:rPr lang="zh-CN" altLang="en-US" sz="1400" dirty="0"/>
              <a:t>：</a:t>
            </a:r>
            <a:r>
              <a:rPr lang="en-US" altLang="zh-CN" sz="1400" dirty="0"/>
              <a:t>Block</a:t>
            </a:r>
            <a:r>
              <a:rPr lang="zh-CN" altLang="en-US" sz="1400" dirty="0"/>
              <a:t>块</a:t>
            </a:r>
            <a:endParaRPr lang="zh-CN" altLang="en-US" sz="1400" dirty="0"/>
          </a:p>
          <a:p>
            <a:pPr marL="285750" lvl="0" indent="-285750">
              <a:buFont typeface="Wingdings" panose="05000000000000000000" charset="0"/>
              <a:buChar char="u"/>
            </a:pPr>
            <a:r>
              <a:rPr lang="en-US" altLang="zh-CN" sz="1400" dirty="0">
                <a:solidFill>
                  <a:schemeClr val="tx1"/>
                </a:solidFill>
              </a:rPr>
              <a:t>Map Task</a:t>
            </a:r>
            <a:r>
              <a:rPr lang="zh-CN" altLang="en-US" sz="1400" dirty="0">
                <a:solidFill>
                  <a:schemeClr val="tx1"/>
                </a:solidFill>
              </a:rPr>
              <a:t>：对每行数据进行处理并输出</a:t>
            </a:r>
            <a:endParaRPr lang="zh-CN" altLang="en-US" sz="1400" dirty="0">
              <a:solidFill>
                <a:schemeClr val="tx1"/>
              </a:solidFill>
            </a:endParaRPr>
          </a:p>
          <a:p>
            <a:pPr marL="285750" lvl="0" indent="-285750">
              <a:buFont typeface="Wingdings" panose="05000000000000000000" charset="0"/>
              <a:buChar char="u"/>
            </a:pPr>
            <a:r>
              <a:rPr lang="en-US" altLang="zh-CN" sz="1400" dirty="0">
                <a:solidFill>
                  <a:schemeClr val="tx1"/>
                </a:solidFill>
              </a:rPr>
              <a:t>Shuffle</a:t>
            </a:r>
            <a:r>
              <a:rPr lang="zh-CN" altLang="en-US" sz="1400" dirty="0">
                <a:solidFill>
                  <a:schemeClr val="tx1"/>
                </a:solidFill>
              </a:rPr>
              <a:t>：</a:t>
            </a:r>
            <a:endParaRPr lang="en-US" altLang="zh-CN" sz="1400" dirty="0">
              <a:solidFill>
                <a:schemeClr val="tx1"/>
              </a:solidFill>
            </a:endParaRPr>
          </a:p>
          <a:p>
            <a:pPr lvl="1" indent="0">
              <a:buFont typeface="Wingdings" panose="05000000000000000000" charset="0"/>
              <a:buNone/>
            </a:pPr>
            <a:r>
              <a:rPr lang="zh-CN" altLang="en-US" sz="1400" dirty="0">
                <a:solidFill>
                  <a:schemeClr val="tx1"/>
                </a:solidFill>
              </a:rPr>
              <a:t>环形缓冲区</a:t>
            </a:r>
            <a:r>
              <a:rPr lang="zh-CN" sz="1400" dirty="0">
                <a:solidFill>
                  <a:schemeClr val="tx1"/>
                </a:solidFill>
              </a:rPr>
              <a:t>内分区</a:t>
            </a:r>
            <a:r>
              <a:rPr lang="en-US" altLang="zh-CN" sz="1400" dirty="0">
                <a:solidFill>
                  <a:schemeClr val="tx1"/>
                </a:solidFill>
              </a:rPr>
              <a:t>+</a:t>
            </a:r>
            <a:r>
              <a:rPr lang="zh-CN" altLang="en-US" sz="1400" dirty="0">
                <a:solidFill>
                  <a:schemeClr val="tx1"/>
                </a:solidFill>
              </a:rPr>
              <a:t>排序</a:t>
            </a:r>
            <a:endParaRPr lang="zh-CN" altLang="en-US" sz="1400" dirty="0">
              <a:solidFill>
                <a:schemeClr val="tx1"/>
              </a:solidFill>
            </a:endParaRPr>
          </a:p>
          <a:p>
            <a:pPr lvl="1" indent="0">
              <a:buFont typeface="Wingdings" panose="05000000000000000000" charset="0"/>
              <a:buNone/>
            </a:pPr>
            <a:r>
              <a:rPr lang="zh-CN" altLang="en-US" sz="1400" dirty="0">
                <a:solidFill>
                  <a:schemeClr val="tx1"/>
                </a:solidFill>
              </a:rPr>
              <a:t>预合并（可有可无）</a:t>
            </a:r>
            <a:endParaRPr lang="zh-CN" altLang="en-US" sz="1400" dirty="0">
              <a:solidFill>
                <a:schemeClr val="tx1"/>
              </a:solidFill>
            </a:endParaRPr>
          </a:p>
          <a:p>
            <a:pPr lvl="1" indent="0">
              <a:buFont typeface="Wingdings" panose="05000000000000000000" charset="0"/>
              <a:buNone/>
            </a:pPr>
            <a:r>
              <a:rPr lang="zh-CN" altLang="en-US" sz="1400" dirty="0">
                <a:solidFill>
                  <a:schemeClr val="tx1"/>
                </a:solidFill>
              </a:rPr>
              <a:t>缓冲区内排序</a:t>
            </a:r>
            <a:endParaRPr lang="zh-CN" altLang="en-US" sz="1400" dirty="0">
              <a:solidFill>
                <a:schemeClr val="tx1"/>
              </a:solidFill>
            </a:endParaRPr>
          </a:p>
          <a:p>
            <a:pPr lvl="1" indent="0">
              <a:buFont typeface="Wingdings" panose="05000000000000000000" charset="0"/>
              <a:buNone/>
            </a:pPr>
            <a:r>
              <a:rPr lang="zh-CN" altLang="en-US" sz="1400" dirty="0">
                <a:solidFill>
                  <a:schemeClr val="tx1"/>
                </a:solidFill>
              </a:rPr>
              <a:t>溢写到磁盘</a:t>
            </a:r>
            <a:endParaRPr lang="zh-CN" altLang="en-US" sz="1400" dirty="0">
              <a:solidFill>
                <a:schemeClr val="tx1"/>
              </a:solidFill>
            </a:endParaRPr>
          </a:p>
          <a:p>
            <a:pPr lvl="1" indent="0">
              <a:buFont typeface="Wingdings" panose="05000000000000000000" charset="0"/>
              <a:buNone/>
            </a:pPr>
            <a:r>
              <a:rPr lang="zh-CN" sz="1400" dirty="0">
                <a:solidFill>
                  <a:schemeClr val="tx1"/>
                </a:solidFill>
              </a:rPr>
              <a:t>外部归并排序</a:t>
            </a:r>
            <a:endParaRPr lang="zh-CN" altLang="en-US" sz="1400" dirty="0">
              <a:solidFill>
                <a:schemeClr val="tx1"/>
              </a:solidFill>
            </a:endParaRPr>
          </a:p>
          <a:p>
            <a:pPr marL="285750" lvl="0" indent="-285750">
              <a:buFont typeface="Wingdings" panose="05000000000000000000" charset="0"/>
              <a:buChar char="u"/>
            </a:pPr>
            <a:r>
              <a:rPr lang="en-US" altLang="zh-CN" sz="1400" dirty="0">
                <a:solidFill>
                  <a:schemeClr val="tx1"/>
                </a:solidFill>
              </a:rPr>
              <a:t>Reduce Task</a:t>
            </a:r>
            <a:r>
              <a:rPr lang="zh-CN" altLang="en-US" sz="1400" dirty="0">
                <a:solidFill>
                  <a:schemeClr val="tx1"/>
                </a:solidFill>
              </a:rPr>
              <a:t>：</a:t>
            </a:r>
            <a:endParaRPr lang="zh-CN" altLang="en-US" sz="1400" dirty="0">
              <a:solidFill>
                <a:schemeClr val="tx1"/>
              </a:solidFill>
            </a:endParaRPr>
          </a:p>
          <a:p>
            <a:pPr lvl="1" indent="0">
              <a:buFont typeface="Wingdings" panose="05000000000000000000" charset="0"/>
              <a:buNone/>
            </a:pPr>
            <a:r>
              <a:rPr lang="zh-CN" altLang="en-US" sz="1400" dirty="0">
                <a:sym typeface="+mn-ea"/>
              </a:rPr>
              <a:t>网络拷贝；</a:t>
            </a:r>
            <a:r>
              <a:rPr lang="zh-CN" altLang="en-US" sz="1400" dirty="0">
                <a:solidFill>
                  <a:schemeClr val="tx1"/>
                </a:solidFill>
              </a:rPr>
              <a:t>全局排序和合并</a:t>
            </a:r>
            <a:endParaRPr lang="zh-CN" altLang="en-US" sz="1400" dirty="0">
              <a:solidFill>
                <a:schemeClr val="tx1"/>
              </a:solidFill>
            </a:endParaRPr>
          </a:p>
          <a:p>
            <a:pPr lvl="1" indent="0">
              <a:buFont typeface="Wingdings" panose="05000000000000000000" charset="0"/>
              <a:buNone/>
            </a:pPr>
            <a:r>
              <a:rPr lang="zh-CN" altLang="en-US" sz="1400" dirty="0">
                <a:solidFill>
                  <a:schemeClr val="tx1"/>
                </a:solidFill>
              </a:rPr>
              <a:t>对相同</a:t>
            </a:r>
            <a:r>
              <a:rPr lang="en-US" altLang="zh-CN" sz="1400" dirty="0">
                <a:solidFill>
                  <a:schemeClr val="tx1"/>
                </a:solidFill>
              </a:rPr>
              <a:t>key</a:t>
            </a:r>
            <a:r>
              <a:rPr lang="zh-CN" altLang="en-US" sz="1400" dirty="0">
                <a:solidFill>
                  <a:schemeClr val="tx1"/>
                </a:solidFill>
              </a:rPr>
              <a:t>（</a:t>
            </a:r>
            <a:r>
              <a:rPr lang="en-US" altLang="zh-CN" sz="1400" dirty="0">
                <a:solidFill>
                  <a:schemeClr val="tx1"/>
                </a:solidFill>
              </a:rPr>
              <a:t>iterator</a:t>
            </a:r>
            <a:r>
              <a:rPr lang="zh-CN" altLang="en-US" sz="1400" dirty="0">
                <a:solidFill>
                  <a:schemeClr val="tx1"/>
                </a:solidFill>
              </a:rPr>
              <a:t>）进行处理并输出</a:t>
            </a:r>
            <a:endParaRPr lang="zh-CN" altLang="en-US" sz="1400" dirty="0">
              <a:solidFill>
                <a:schemeClr val="tx1"/>
              </a:solidFill>
            </a:endParaRPr>
          </a:p>
        </p:txBody>
      </p:sp>
      <p:pic>
        <p:nvPicPr>
          <p:cNvPr id="3" name="图片 2"/>
          <p:cNvPicPr>
            <a:picLocks noChangeAspect="1"/>
          </p:cNvPicPr>
          <p:nvPr/>
        </p:nvPicPr>
        <p:blipFill>
          <a:blip r:embed="rId1"/>
          <a:stretch>
            <a:fillRect/>
          </a:stretch>
        </p:blipFill>
        <p:spPr>
          <a:xfrm>
            <a:off x="4439285" y="1198880"/>
            <a:ext cx="4227830" cy="1669415"/>
          </a:xfrm>
          <a:prstGeom prst="rect">
            <a:avLst/>
          </a:prstGeom>
        </p:spPr>
      </p:pic>
      <p:pic>
        <p:nvPicPr>
          <p:cNvPr id="4" name="图片 3"/>
          <p:cNvPicPr>
            <a:picLocks noChangeAspect="1"/>
          </p:cNvPicPr>
          <p:nvPr/>
        </p:nvPicPr>
        <p:blipFill>
          <a:blip r:embed="rId2"/>
          <a:stretch>
            <a:fillRect/>
          </a:stretch>
        </p:blipFill>
        <p:spPr>
          <a:xfrm>
            <a:off x="4372610" y="2868295"/>
            <a:ext cx="4632960" cy="2160905"/>
          </a:xfrm>
          <a:prstGeom prst="rect">
            <a:avLst/>
          </a:prstGeom>
        </p:spPr>
      </p:pic>
    </p:spTree>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350" fill="hold"/>
                                        <p:tgtEl>
                                          <p:spTgt spid="30"/>
                                        </p:tgtEl>
                                        <p:attrNameLst>
                                          <p:attrName>ppt_w</p:attrName>
                                        </p:attrNameLst>
                                      </p:cBhvr>
                                      <p:tavLst>
                                        <p:tav tm="0">
                                          <p:val>
                                            <p:fltVal val="0"/>
                                          </p:val>
                                        </p:tav>
                                        <p:tav tm="100000">
                                          <p:val>
                                            <p:strVal val="#ppt_w"/>
                                          </p:val>
                                        </p:tav>
                                      </p:tavLst>
                                    </p:anim>
                                    <p:anim calcmode="lin" valueType="num">
                                      <p:cBhvr>
                                        <p:cTn id="8" dur="350" fill="hold"/>
                                        <p:tgtEl>
                                          <p:spTgt spid="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4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9"/>
                                        </p:tgtEl>
                                        <p:attrNameLst>
                                          <p:attrName>ppt_y</p:attrName>
                                        </p:attrNameLst>
                                      </p:cBhvr>
                                      <p:tavLst>
                                        <p:tav tm="0">
                                          <p:val>
                                            <p:strVal val="#ppt_y"/>
                                          </p:val>
                                        </p:tav>
                                        <p:tav tm="100000">
                                          <p:val>
                                            <p:strVal val="#ppt_y"/>
                                          </p:val>
                                        </p:tav>
                                      </p:tavLst>
                                    </p:anim>
                                    <p:anim calcmode="lin" valueType="num">
                                      <p:cBhvr>
                                        <p:cTn id="14" dur="4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blinds(horizontal)">
                                      <p:cBhvr>
                                        <p:cTn id="21" dur="500"/>
                                        <p:tgtEl>
                                          <p:spTgt spid="7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horizontal)">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linds(horizontal)">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blinds(horizontal)">
                                      <p:cBhvr>
                                        <p:cTn id="3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4"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453644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dirty="0">
                <a:solidFill>
                  <a:prstClr val="black"/>
                </a:solidFill>
                <a:latin typeface="微软雅黑" panose="020B0503020204020204" pitchFamily="34" charset="-122"/>
                <a:ea typeface="微软雅黑" panose="020B0503020204020204" pitchFamily="34" charset="-122"/>
              </a:rPr>
              <a:t>Hadoop2.x</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HDFS+MapReduce+Yarn</a:t>
            </a:r>
            <a:r>
              <a:rPr lang="zh-CN" altLang="en-US" dirty="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4" name="TextBox 53"/>
          <p:cNvSpPr txBox="1"/>
          <p:nvPr/>
        </p:nvSpPr>
        <p:spPr>
          <a:xfrm>
            <a:off x="647700" y="2408555"/>
            <a:ext cx="4094480" cy="1599565"/>
          </a:xfrm>
          <a:prstGeom prst="rect">
            <a:avLst/>
          </a:prstGeom>
          <a:noFill/>
        </p:spPr>
        <p:txBody>
          <a:bodyPr wrap="square" rtlCol="0">
            <a:spAutoFit/>
          </a:bodyPr>
          <a:p>
            <a:pPr indent="0">
              <a:buFont typeface="Wingdings" panose="05000000000000000000" pitchFamily="2" charset="2"/>
              <a:buNone/>
            </a:pPr>
            <a:r>
              <a:rPr lang="zh-CN" sz="1400" dirty="0"/>
              <a:t>主要解决问题如下：</a:t>
            </a:r>
            <a:endParaRPr lang="zh-CN" sz="1400" dirty="0"/>
          </a:p>
          <a:p>
            <a:pPr indent="0">
              <a:buFont typeface="Wingdings" panose="05000000000000000000" pitchFamily="2" charset="2"/>
              <a:buNone/>
            </a:pPr>
            <a:endParaRPr lang="zh-CN" sz="1400" dirty="0"/>
          </a:p>
          <a:p>
            <a:pPr marL="285750" indent="-285750">
              <a:buFont typeface="Wingdings" panose="05000000000000000000" charset="0"/>
              <a:buChar char="u"/>
            </a:pPr>
            <a:r>
              <a:rPr lang="zh-CN" sz="1400" dirty="0"/>
              <a:t>单点问题（主备切换）</a:t>
            </a:r>
            <a:endParaRPr lang="zh-CN" sz="1400" dirty="0"/>
          </a:p>
          <a:p>
            <a:pPr marL="285750" indent="-285750">
              <a:buFont typeface="Wingdings" panose="05000000000000000000" charset="0"/>
              <a:buChar char="u"/>
            </a:pPr>
            <a:r>
              <a:rPr lang="en-US" altLang="zh-CN" sz="1400" dirty="0"/>
              <a:t>NameNode</a:t>
            </a:r>
            <a:r>
              <a:rPr lang="zh-CN" altLang="en-US" sz="1400" dirty="0"/>
              <a:t>内存受限（</a:t>
            </a:r>
            <a:r>
              <a:rPr lang="en-US" altLang="zh-CN" sz="1400" dirty="0"/>
              <a:t>Federation</a:t>
            </a:r>
            <a:r>
              <a:rPr lang="zh-CN" altLang="en-US" sz="1400" dirty="0"/>
              <a:t>联邦）</a:t>
            </a:r>
            <a:endParaRPr lang="zh-CN" altLang="en-US" sz="1400" dirty="0"/>
          </a:p>
          <a:p>
            <a:pPr marL="285750" indent="-285750">
              <a:buFont typeface="Wingdings" panose="05000000000000000000" charset="0"/>
              <a:buChar char="u"/>
            </a:pPr>
            <a:r>
              <a:rPr lang="zh-CN" altLang="en-US" sz="1400" dirty="0"/>
              <a:t>引入</a:t>
            </a:r>
            <a:r>
              <a:rPr lang="en-US" altLang="zh-CN" sz="1400" dirty="0"/>
              <a:t>yarn</a:t>
            </a:r>
            <a:r>
              <a:rPr lang="zh-CN" altLang="en-US" sz="1400" dirty="0"/>
              <a:t>（</a:t>
            </a:r>
            <a:r>
              <a:rPr lang="en-US" altLang="zh-CN" sz="1400" dirty="0"/>
              <a:t>yet another resource negotiator</a:t>
            </a:r>
            <a:r>
              <a:rPr lang="zh-CN" altLang="en-US" sz="1400" dirty="0"/>
              <a:t>），将资源管理和任务调度分离，更加友好的支持第三方框架在</a:t>
            </a:r>
            <a:r>
              <a:rPr lang="en-US" altLang="zh-CN" sz="1400" dirty="0"/>
              <a:t>Yarn</a:t>
            </a:r>
            <a:r>
              <a:rPr lang="zh-CN" altLang="en-US" sz="1400" dirty="0"/>
              <a:t>上运行如</a:t>
            </a:r>
            <a:r>
              <a:rPr lang="en-US" altLang="zh-CN" sz="1400" dirty="0"/>
              <a:t>spark</a:t>
            </a:r>
            <a:r>
              <a:rPr lang="zh-CN" altLang="en-US" sz="1400" dirty="0"/>
              <a:t>、</a:t>
            </a:r>
            <a:r>
              <a:rPr lang="en-US" altLang="zh-CN" sz="1400" dirty="0"/>
              <a:t>storm</a:t>
            </a:r>
            <a:r>
              <a:rPr lang="zh-CN" altLang="en-US" sz="1400" dirty="0"/>
              <a:t>、</a:t>
            </a:r>
            <a:r>
              <a:rPr lang="en-US" altLang="zh-CN" sz="1400" dirty="0"/>
              <a:t>flink</a:t>
            </a:r>
            <a:r>
              <a:rPr lang="zh-CN" altLang="en-US" sz="1400" dirty="0"/>
              <a:t>。</a:t>
            </a:r>
            <a:endParaRPr lang="zh-CN" altLang="en-US" sz="1400" dirty="0"/>
          </a:p>
        </p:txBody>
      </p:sp>
      <p:pic>
        <p:nvPicPr>
          <p:cNvPr id="5" name="图片 4"/>
          <p:cNvPicPr>
            <a:picLocks noChangeAspect="1"/>
          </p:cNvPicPr>
          <p:nvPr/>
        </p:nvPicPr>
        <p:blipFill>
          <a:blip r:embed="rId1"/>
          <a:stretch>
            <a:fillRect/>
          </a:stretch>
        </p:blipFill>
        <p:spPr>
          <a:xfrm>
            <a:off x="647700" y="765810"/>
            <a:ext cx="3236595" cy="1437005"/>
          </a:xfrm>
          <a:prstGeom prst="rect">
            <a:avLst/>
          </a:prstGeom>
        </p:spPr>
      </p:pic>
      <p:pic>
        <p:nvPicPr>
          <p:cNvPr id="6" name="图片 5"/>
          <p:cNvPicPr>
            <a:picLocks noChangeAspect="1"/>
          </p:cNvPicPr>
          <p:nvPr/>
        </p:nvPicPr>
        <p:blipFill>
          <a:blip r:embed="rId2"/>
          <a:stretch>
            <a:fillRect/>
          </a:stretch>
        </p:blipFill>
        <p:spPr>
          <a:xfrm>
            <a:off x="4938395" y="633730"/>
            <a:ext cx="3875405" cy="1971040"/>
          </a:xfrm>
          <a:prstGeom prst="rect">
            <a:avLst/>
          </a:prstGeom>
        </p:spPr>
      </p:pic>
      <p:pic>
        <p:nvPicPr>
          <p:cNvPr id="7" name="图片 6"/>
          <p:cNvPicPr>
            <a:picLocks noChangeAspect="1"/>
          </p:cNvPicPr>
          <p:nvPr/>
        </p:nvPicPr>
        <p:blipFill>
          <a:blip r:embed="rId3"/>
          <a:stretch>
            <a:fillRect/>
          </a:stretch>
        </p:blipFill>
        <p:spPr>
          <a:xfrm>
            <a:off x="4849495" y="2813050"/>
            <a:ext cx="4200525" cy="2220595"/>
          </a:xfrm>
          <a:prstGeom prst="rect">
            <a:avLst/>
          </a:prstGeom>
        </p:spPr>
      </p:pic>
    </p:spTree>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350" fill="hold"/>
                                        <p:tgtEl>
                                          <p:spTgt spid="30"/>
                                        </p:tgtEl>
                                        <p:attrNameLst>
                                          <p:attrName>ppt_w</p:attrName>
                                        </p:attrNameLst>
                                      </p:cBhvr>
                                      <p:tavLst>
                                        <p:tav tm="0">
                                          <p:val>
                                            <p:fltVal val="0"/>
                                          </p:val>
                                        </p:tav>
                                        <p:tav tm="100000">
                                          <p:val>
                                            <p:strVal val="#ppt_w"/>
                                          </p:val>
                                        </p:tav>
                                      </p:tavLst>
                                    </p:anim>
                                    <p:anim calcmode="lin" valueType="num">
                                      <p:cBhvr>
                                        <p:cTn id="8" dur="350" fill="hold"/>
                                        <p:tgtEl>
                                          <p:spTgt spid="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4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9"/>
                                        </p:tgtEl>
                                        <p:attrNameLst>
                                          <p:attrName>ppt_y</p:attrName>
                                        </p:attrNameLst>
                                      </p:cBhvr>
                                      <p:tavLst>
                                        <p:tav tm="0">
                                          <p:val>
                                            <p:strVal val="#ppt_y"/>
                                          </p:val>
                                        </p:tav>
                                        <p:tav tm="100000">
                                          <p:val>
                                            <p:strVal val="#ppt_y"/>
                                          </p:val>
                                        </p:tav>
                                      </p:tavLst>
                                    </p:anim>
                                    <p:anim calcmode="lin" valueType="num">
                                      <p:cBhvr>
                                        <p:cTn id="14" dur="4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linds(horizont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74"/>
                                        </p:tgtEl>
                                        <p:attrNameLst>
                                          <p:attrName>style.visibility</p:attrName>
                                        </p:attrNameLst>
                                      </p:cBhvr>
                                      <p:to>
                                        <p:strVal val="visible"/>
                                      </p:to>
                                    </p:set>
                                    <p:animEffect transition="in" filter="blinds(horizontal)">
                                      <p:cBhvr>
                                        <p:cTn id="26" dur="500"/>
                                        <p:tgtEl>
                                          <p:spTgt spid="74"/>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linds(horizontal)">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blinds(horizontal)">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453644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dirty="0">
                <a:solidFill>
                  <a:prstClr val="black"/>
                </a:solidFill>
                <a:latin typeface="微软雅黑" panose="020B0503020204020204" pitchFamily="34" charset="-122"/>
                <a:ea typeface="微软雅黑" panose="020B0503020204020204" pitchFamily="34" charset="-122"/>
              </a:rPr>
              <a:t>Hadoop3.x</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HDFS+MapReduce+Yarn</a:t>
            </a:r>
            <a:r>
              <a:rPr lang="zh-CN" altLang="en-US" dirty="0">
                <a:solidFill>
                  <a:prstClr val="black"/>
                </a:solidFill>
                <a:latin typeface="微软雅黑" panose="020B0503020204020204" pitchFamily="34" charset="-122"/>
                <a:ea typeface="微软雅黑" panose="020B0503020204020204" pitchFamily="34" charset="-122"/>
              </a:rPr>
              <a:t>）</a:t>
            </a:r>
            <a:endParaRPr lang="zh-CN" altLang="en-US"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4" name="TextBox 53"/>
          <p:cNvSpPr txBox="1"/>
          <p:nvPr/>
        </p:nvSpPr>
        <p:spPr>
          <a:xfrm>
            <a:off x="539750" y="895350"/>
            <a:ext cx="5220335" cy="1599565"/>
          </a:xfrm>
          <a:prstGeom prst="rect">
            <a:avLst/>
          </a:prstGeom>
          <a:noFill/>
        </p:spPr>
        <p:txBody>
          <a:bodyPr wrap="square" rtlCol="0">
            <a:spAutoFit/>
          </a:bodyPr>
          <a:p>
            <a:pPr indent="0">
              <a:buFont typeface="Wingdings" panose="05000000000000000000" pitchFamily="2" charset="2"/>
              <a:buNone/>
            </a:pPr>
            <a:r>
              <a:rPr lang="zh-CN" sz="1400" dirty="0"/>
              <a:t>新特性：</a:t>
            </a:r>
            <a:endParaRPr lang="zh-CN" sz="1400" dirty="0"/>
          </a:p>
          <a:p>
            <a:pPr indent="0">
              <a:buFont typeface="Wingdings" panose="05000000000000000000" pitchFamily="2" charset="2"/>
              <a:buNone/>
            </a:pPr>
            <a:endParaRPr lang="zh-CN" sz="1400" dirty="0"/>
          </a:p>
          <a:p>
            <a:pPr marL="285750" indent="-285750">
              <a:buFont typeface="Wingdings" panose="05000000000000000000" charset="0"/>
              <a:buChar char="u"/>
            </a:pPr>
            <a:r>
              <a:rPr lang="zh-CN" sz="1400" dirty="0"/>
              <a:t>纠删码</a:t>
            </a:r>
            <a:r>
              <a:rPr lang="en-US" altLang="zh-CN" sz="1400" dirty="0"/>
              <a:t>Erasure coding</a:t>
            </a:r>
            <a:r>
              <a:rPr lang="zh-CN" altLang="en-US" sz="1400" dirty="0"/>
              <a:t>（</a:t>
            </a:r>
            <a:r>
              <a:rPr lang="en-US" altLang="zh-CN" sz="1400" dirty="0"/>
              <a:t>EC</a:t>
            </a:r>
            <a:r>
              <a:rPr lang="zh-CN" altLang="en-US" sz="1400" dirty="0"/>
              <a:t>），可降低</a:t>
            </a:r>
            <a:r>
              <a:rPr lang="en-US" altLang="zh-CN" sz="1400" dirty="0"/>
              <a:t>50%</a:t>
            </a:r>
            <a:r>
              <a:rPr lang="zh-CN" altLang="en-US" sz="1400" dirty="0"/>
              <a:t>的存储空间</a:t>
            </a:r>
            <a:endParaRPr lang="zh-CN" altLang="en-US" sz="1400" dirty="0"/>
          </a:p>
          <a:p>
            <a:pPr marL="285750" indent="-285750">
              <a:buFont typeface="Wingdings" panose="05000000000000000000" charset="0"/>
              <a:buChar char="u"/>
            </a:pPr>
            <a:r>
              <a:rPr lang="zh-CN" sz="1400" dirty="0"/>
              <a:t>支持多个备用</a:t>
            </a:r>
            <a:r>
              <a:rPr lang="en-US" altLang="zh-CN" sz="1400" dirty="0"/>
              <a:t>NameNode</a:t>
            </a:r>
            <a:endParaRPr lang="en-US" altLang="zh-CN" sz="1400" dirty="0"/>
          </a:p>
          <a:p>
            <a:pPr marL="285750" indent="-285750">
              <a:buFont typeface="Wingdings" panose="05000000000000000000" charset="0"/>
              <a:buChar char="u"/>
            </a:pPr>
            <a:r>
              <a:rPr lang="en-US" altLang="zh-CN" sz="1400" dirty="0"/>
              <a:t>DataNode</a:t>
            </a:r>
            <a:r>
              <a:rPr lang="zh-CN" altLang="en-US" sz="1400" dirty="0"/>
              <a:t>内不同磁盘的数据平衡</a:t>
            </a:r>
            <a:endParaRPr lang="zh-CN" altLang="en-US" sz="1400" dirty="0"/>
          </a:p>
          <a:p>
            <a:pPr marL="285750" indent="-285750">
              <a:buFont typeface="Wingdings" panose="05000000000000000000" charset="0"/>
              <a:buChar char="u"/>
            </a:pPr>
            <a:r>
              <a:rPr lang="zh-CN" altLang="en-US" sz="1400" dirty="0"/>
              <a:t>摒弃传统的磁盘操作转为内存</a:t>
            </a:r>
            <a:r>
              <a:rPr lang="en-US" altLang="zh-CN" sz="1400" dirty="0"/>
              <a:t>+</a:t>
            </a:r>
            <a:r>
              <a:rPr lang="zh-CN" altLang="en-US" sz="1400" dirty="0"/>
              <a:t>磁盘的方式，号称比</a:t>
            </a:r>
            <a:r>
              <a:rPr lang="en-US" altLang="zh-CN" sz="1400" dirty="0"/>
              <a:t>spark</a:t>
            </a:r>
            <a:r>
              <a:rPr lang="zh-CN" altLang="en-US" sz="1400" dirty="0"/>
              <a:t>快</a:t>
            </a:r>
            <a:endParaRPr lang="zh-CN" altLang="en-US" sz="1400" dirty="0"/>
          </a:p>
          <a:p>
            <a:pPr marL="285750" indent="-285750">
              <a:buFont typeface="Wingdings" panose="05000000000000000000" charset="0"/>
              <a:buChar char="u"/>
            </a:pPr>
            <a:r>
              <a:rPr lang="zh-CN" altLang="en-US" sz="1400" dirty="0"/>
              <a:t>基于</a:t>
            </a:r>
            <a:r>
              <a:rPr lang="en-US" altLang="zh-CN" sz="1400" dirty="0"/>
              <a:t>cgroup</a:t>
            </a:r>
            <a:r>
              <a:rPr lang="zh-CN" altLang="en-US" sz="1400" dirty="0"/>
              <a:t>的内存隔离和</a:t>
            </a:r>
            <a:r>
              <a:rPr lang="en-US" altLang="zh-CN" sz="1400" dirty="0"/>
              <a:t>IO disk</a:t>
            </a:r>
            <a:r>
              <a:rPr lang="zh-CN" altLang="en-US" sz="1400" dirty="0"/>
              <a:t>隔离</a:t>
            </a:r>
            <a:endParaRPr lang="zh-CN" altLang="en-US" sz="1400" dirty="0"/>
          </a:p>
        </p:txBody>
      </p:sp>
      <p:sp>
        <p:nvSpPr>
          <p:cNvPr id="2" name="TextBox 53"/>
          <p:cNvSpPr txBox="1"/>
          <p:nvPr/>
        </p:nvSpPr>
        <p:spPr>
          <a:xfrm>
            <a:off x="539750" y="2657475"/>
            <a:ext cx="6804025" cy="306705"/>
          </a:xfrm>
          <a:prstGeom prst="rect">
            <a:avLst/>
          </a:prstGeom>
          <a:noFill/>
        </p:spPr>
        <p:txBody>
          <a:bodyPr wrap="square" rtlCol="0">
            <a:spAutoFit/>
          </a:bodyPr>
          <a:p>
            <a:pPr indent="0">
              <a:buFont typeface="Wingdings" panose="05000000000000000000" pitchFamily="2" charset="2"/>
              <a:buNone/>
            </a:pPr>
            <a:r>
              <a:rPr lang="zh-CN" altLang="en-US" sz="1400" dirty="0"/>
              <a:t>但是据我所知，现在还没有任何一个公司线上应用</a:t>
            </a:r>
            <a:r>
              <a:rPr lang="en-US" altLang="zh-CN" sz="1400" dirty="0"/>
              <a:t>hadoop3.x</a:t>
            </a:r>
            <a:r>
              <a:rPr lang="zh-CN" altLang="en-US" sz="1400" dirty="0"/>
              <a:t>版本，都处于采坑阶段。</a:t>
            </a:r>
            <a:endParaRPr lang="zh-CN" altLang="en-US" sz="1400" dirty="0"/>
          </a:p>
        </p:txBody>
      </p:sp>
    </p:spTree>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350" fill="hold"/>
                                        <p:tgtEl>
                                          <p:spTgt spid="30"/>
                                        </p:tgtEl>
                                        <p:attrNameLst>
                                          <p:attrName>ppt_w</p:attrName>
                                        </p:attrNameLst>
                                      </p:cBhvr>
                                      <p:tavLst>
                                        <p:tav tm="0">
                                          <p:val>
                                            <p:fltVal val="0"/>
                                          </p:val>
                                        </p:tav>
                                        <p:tav tm="100000">
                                          <p:val>
                                            <p:strVal val="#ppt_w"/>
                                          </p:val>
                                        </p:tav>
                                      </p:tavLst>
                                    </p:anim>
                                    <p:anim calcmode="lin" valueType="num">
                                      <p:cBhvr>
                                        <p:cTn id="8" dur="350" fill="hold"/>
                                        <p:tgtEl>
                                          <p:spTgt spid="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4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9"/>
                                        </p:tgtEl>
                                        <p:attrNameLst>
                                          <p:attrName>ppt_y</p:attrName>
                                        </p:attrNameLst>
                                      </p:cBhvr>
                                      <p:tavLst>
                                        <p:tav tm="0">
                                          <p:val>
                                            <p:strVal val="#ppt_y"/>
                                          </p:val>
                                        </p:tav>
                                        <p:tav tm="100000">
                                          <p:val>
                                            <p:strVal val="#ppt_y"/>
                                          </p:val>
                                        </p:tav>
                                      </p:tavLst>
                                    </p:anim>
                                    <p:anim calcmode="lin" valueType="num">
                                      <p:cBhvr>
                                        <p:cTn id="14" dur="4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blinds(horizontal)">
                                      <p:cBhvr>
                                        <p:cTn id="21" dur="500"/>
                                        <p:tgtEl>
                                          <p:spTgt spid="7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horizontal)">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4"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108"/>
          <p:cNvSpPr txBox="1">
            <a:spLocks noChangeArrowheads="1"/>
          </p:cNvSpPr>
          <p:nvPr/>
        </p:nvSpPr>
        <p:spPr bwMode="auto">
          <a:xfrm>
            <a:off x="539552" y="267494"/>
            <a:ext cx="113157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dirty="0">
                <a:solidFill>
                  <a:prstClr val="black"/>
                </a:solidFill>
                <a:latin typeface="微软雅黑" panose="020B0503020204020204" pitchFamily="34" charset="-122"/>
                <a:ea typeface="微软雅黑" panose="020B0503020204020204" pitchFamily="34" charset="-122"/>
              </a:rPr>
              <a:t>Spark2.X</a:t>
            </a:r>
            <a:endParaRPr lang="zh-CN" altLang="en-US" dirty="0">
              <a:solidFill>
                <a:prstClr val="black"/>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07544" y="245001"/>
            <a:ext cx="360000" cy="360000"/>
            <a:chOff x="1965186" y="1419622"/>
            <a:chExt cx="302558" cy="314067"/>
          </a:xfrm>
        </p:grpSpPr>
        <p:sp>
          <p:nvSpPr>
            <p:cNvPr id="31" name="矩形 30"/>
            <p:cNvSpPr/>
            <p:nvPr userDrawn="1"/>
          </p:nvSpPr>
          <p:spPr>
            <a:xfrm>
              <a:off x="1965186" y="1419622"/>
              <a:ext cx="252000" cy="252000"/>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2087744" y="1553689"/>
              <a:ext cx="180000" cy="180000"/>
            </a:xfrm>
            <a:prstGeom prst="rect">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4" name="TextBox 53"/>
          <p:cNvSpPr txBox="1"/>
          <p:nvPr/>
        </p:nvSpPr>
        <p:spPr>
          <a:xfrm>
            <a:off x="560070" y="842010"/>
            <a:ext cx="7639050" cy="1814830"/>
          </a:xfrm>
          <a:prstGeom prst="rect">
            <a:avLst/>
          </a:prstGeom>
          <a:noFill/>
        </p:spPr>
        <p:txBody>
          <a:bodyPr wrap="square" rtlCol="0">
            <a:spAutoFit/>
          </a:bodyPr>
          <a:p>
            <a:pPr indent="0">
              <a:buFont typeface="Wingdings" panose="05000000000000000000" charset="0"/>
              <a:buNone/>
            </a:pPr>
            <a:r>
              <a:rPr lang="en-US" altLang="zh-CN" sz="1400" dirty="0"/>
              <a:t>Apache Spark是用于大规模数据处理的统一分析引擎。</a:t>
            </a:r>
            <a:endParaRPr lang="en-US" altLang="zh-CN" sz="1400" dirty="0"/>
          </a:p>
          <a:p>
            <a:pPr indent="0">
              <a:buFont typeface="Wingdings" panose="05000000000000000000" charset="0"/>
              <a:buNone/>
            </a:pPr>
            <a:r>
              <a:rPr lang="en-US" altLang="zh-CN" sz="1400" dirty="0"/>
              <a:t>RDD</a:t>
            </a:r>
            <a:r>
              <a:rPr lang="zh-CN" altLang="en-US" sz="1400" dirty="0"/>
              <a:t>：Resilient Distributed Datasets 弹性分布式数据集。</a:t>
            </a:r>
            <a:endParaRPr lang="zh-CN" altLang="en-US" sz="1400" dirty="0"/>
          </a:p>
          <a:p>
            <a:pPr indent="0">
              <a:buFont typeface="Wingdings" panose="05000000000000000000" charset="0"/>
              <a:buNone/>
            </a:pPr>
            <a:endParaRPr lang="zh-CN" altLang="en-US" sz="1400" dirty="0"/>
          </a:p>
          <a:p>
            <a:pPr marL="285750" indent="-285750">
              <a:buFont typeface="Wingdings" panose="05000000000000000000" charset="0"/>
              <a:buChar char="u"/>
            </a:pPr>
            <a:r>
              <a:rPr lang="zh-CN" altLang="en-US" sz="1400" dirty="0"/>
              <a:t>可分区，一组分区 rdd可跨机器，partition不可以</a:t>
            </a:r>
            <a:endParaRPr lang="zh-CN" altLang="en-US" sz="1400" dirty="0"/>
          </a:p>
          <a:p>
            <a:pPr marL="285750" indent="-285750">
              <a:buFont typeface="Wingdings" panose="05000000000000000000" charset="0"/>
              <a:buChar char="u"/>
            </a:pPr>
            <a:r>
              <a:rPr lang="zh-CN" altLang="en-US" sz="1400" dirty="0"/>
              <a:t>rdd中计算以partition为单位</a:t>
            </a:r>
            <a:endParaRPr lang="zh-CN" altLang="en-US" sz="1400" dirty="0"/>
          </a:p>
          <a:p>
            <a:pPr marL="285750" indent="-285750">
              <a:buFont typeface="Wingdings" panose="05000000000000000000" charset="0"/>
              <a:buChar char="u"/>
            </a:pPr>
            <a:r>
              <a:rPr lang="zh-CN" altLang="en-US" sz="1400" dirty="0"/>
              <a:t>rdd之间存在依赖关系，所以有天然的容错性</a:t>
            </a:r>
            <a:endParaRPr lang="zh-CN" altLang="en-US" sz="1400" dirty="0"/>
          </a:p>
          <a:p>
            <a:pPr marL="285750" indent="-285750">
              <a:buFont typeface="Wingdings" panose="05000000000000000000" charset="0"/>
              <a:buChar char="u"/>
            </a:pPr>
            <a:r>
              <a:rPr lang="zh-CN" altLang="en-US" sz="1400" dirty="0"/>
              <a:t>partition func有两个，一个是hash partition还有一个rang</a:t>
            </a:r>
            <a:r>
              <a:rPr lang="en-US" altLang="zh-CN" sz="1400" dirty="0"/>
              <a:t>e</a:t>
            </a:r>
            <a:r>
              <a:rPr lang="zh-CN" altLang="en-US" sz="1400" dirty="0"/>
              <a:t>partition，条件是kv数据</a:t>
            </a:r>
            <a:endParaRPr lang="zh-CN" altLang="en-US" sz="1400" dirty="0"/>
          </a:p>
          <a:p>
            <a:pPr marL="285750" indent="-285750">
              <a:buFont typeface="Wingdings" panose="05000000000000000000" charset="0"/>
              <a:buChar char="u"/>
            </a:pPr>
            <a:r>
              <a:rPr lang="zh-CN" altLang="en-US" sz="1400" dirty="0"/>
              <a:t>rdd会有一个专门的列表存储每个partition对应hdfs上的数据块，这样就可以把task调度</a:t>
            </a:r>
            <a:endParaRPr lang="zh-CN" altLang="en-US" sz="1400" dirty="0"/>
          </a:p>
        </p:txBody>
      </p:sp>
      <p:grpSp>
        <p:nvGrpSpPr>
          <p:cNvPr id="2" name="组合 1"/>
          <p:cNvGrpSpPr/>
          <p:nvPr/>
        </p:nvGrpSpPr>
        <p:grpSpPr>
          <a:xfrm>
            <a:off x="1127524" y="2738775"/>
            <a:ext cx="6330487" cy="1878945"/>
            <a:chOff x="1776" y="4297"/>
            <a:chExt cx="9969" cy="2959"/>
          </a:xfrm>
        </p:grpSpPr>
        <p:grpSp>
          <p:nvGrpSpPr>
            <p:cNvPr id="79" name="组合 78"/>
            <p:cNvGrpSpPr/>
            <p:nvPr/>
          </p:nvGrpSpPr>
          <p:grpSpPr>
            <a:xfrm>
              <a:off x="5763" y="4548"/>
              <a:ext cx="2204" cy="2204"/>
              <a:chOff x="5058" y="1952"/>
              <a:chExt cx="3402" cy="3402"/>
            </a:xfrm>
          </p:grpSpPr>
          <p:sp>
            <p:nvSpPr>
              <p:cNvPr id="80" name="菱形 79"/>
              <p:cNvSpPr/>
              <p:nvPr/>
            </p:nvSpPr>
            <p:spPr>
              <a:xfrm>
                <a:off x="5308" y="2330"/>
                <a:ext cx="1481" cy="1481"/>
              </a:xfrm>
              <a:prstGeom prst="diamond">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81" name="菱形 80"/>
              <p:cNvSpPr/>
              <p:nvPr/>
            </p:nvSpPr>
            <p:spPr>
              <a:xfrm>
                <a:off x="5678" y="3827"/>
                <a:ext cx="1481" cy="1481"/>
              </a:xfrm>
              <a:prstGeom prst="diamond">
                <a:avLst/>
              </a:prstGeom>
              <a:solidFill>
                <a:srgbClr val="E0932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82" name="菱形 81"/>
              <p:cNvSpPr/>
              <p:nvPr/>
            </p:nvSpPr>
            <p:spPr>
              <a:xfrm>
                <a:off x="6418" y="3794"/>
                <a:ext cx="1481" cy="1481"/>
              </a:xfrm>
              <a:prstGeom prst="diamond">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83" name="菱形 82"/>
              <p:cNvSpPr/>
              <p:nvPr/>
            </p:nvSpPr>
            <p:spPr>
              <a:xfrm>
                <a:off x="6418" y="1952"/>
                <a:ext cx="1481" cy="1481"/>
              </a:xfrm>
              <a:prstGeom prst="diamond">
                <a:avLst/>
              </a:prstGeom>
              <a:solidFill>
                <a:srgbClr val="53C3B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grpSp>
            <p:nvGrpSpPr>
              <p:cNvPr id="84" name="组合 83"/>
              <p:cNvGrpSpPr/>
              <p:nvPr/>
            </p:nvGrpSpPr>
            <p:grpSpPr>
              <a:xfrm>
                <a:off x="5058" y="1952"/>
                <a:ext cx="3402" cy="3402"/>
                <a:chOff x="4282167" y="2497180"/>
                <a:chExt cx="2880320" cy="2880320"/>
              </a:xfrm>
            </p:grpSpPr>
            <p:sp>
              <p:nvSpPr>
                <p:cNvPr id="85" name="菱形 84"/>
                <p:cNvSpPr/>
                <p:nvPr/>
              </p:nvSpPr>
              <p:spPr>
                <a:xfrm>
                  <a:off x="4282167" y="2497180"/>
                  <a:ext cx="2880320" cy="2880320"/>
                </a:xfrm>
                <a:prstGeom prst="diamond">
                  <a:avLst/>
                </a:prstGeom>
                <a:solidFill>
                  <a:srgbClr val="414455"/>
                </a:solidFill>
                <a:ln>
                  <a:noFill/>
                </a:ln>
                <a:effectLst>
                  <a:outerShdw blurRad="152400" dir="5400000" sx="90000" sy="-19000" rotWithShape="0">
                    <a:prstClr val="black">
                      <a:alpha val="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86" name="文本框 31"/>
                <p:cNvSpPr txBox="1"/>
                <p:nvPr/>
              </p:nvSpPr>
              <p:spPr>
                <a:xfrm>
                  <a:off x="5187763" y="3639535"/>
                  <a:ext cx="1153160" cy="567177"/>
                </a:xfrm>
                <a:prstGeom prst="rect">
                  <a:avLst/>
                </a:prstGeom>
                <a:noFill/>
              </p:spPr>
              <p:txBody>
                <a:bodyPr wrap="square" rtlCol="0">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rPr>
                    <a:t>Core</a:t>
                  </a:r>
                  <a:endParaRPr lang="en-US" altLang="zh-CN" sz="1200" dirty="0">
                    <a:solidFill>
                      <a:schemeClr val="bg1"/>
                    </a:solidFill>
                    <a:latin typeface="微软雅黑" panose="020B0503020204020204" pitchFamily="34" charset="-122"/>
                    <a:ea typeface="微软雅黑" panose="020B0503020204020204" pitchFamily="34" charset="-122"/>
                  </a:endParaRPr>
                </a:p>
              </p:txBody>
            </p:sp>
          </p:grpSp>
        </p:grpSp>
        <p:cxnSp>
          <p:nvCxnSpPr>
            <p:cNvPr id="87" name="直接连接符 86"/>
            <p:cNvCxnSpPr/>
            <p:nvPr/>
          </p:nvCxnSpPr>
          <p:spPr>
            <a:xfrm>
              <a:off x="3281" y="5009"/>
              <a:ext cx="2977"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88" name="流程图: 联系 87"/>
            <p:cNvSpPr/>
            <p:nvPr/>
          </p:nvSpPr>
          <p:spPr>
            <a:xfrm>
              <a:off x="2915" y="4415"/>
              <a:ext cx="595" cy="595"/>
            </a:xfrm>
            <a:prstGeom prst="flowChartConnector">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r>
                <a:rPr lang="en-US" altLang="zh-CN" dirty="0" smtClean="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89" name="文本框 23"/>
            <p:cNvSpPr txBox="1"/>
            <p:nvPr/>
          </p:nvSpPr>
          <p:spPr>
            <a:xfrm>
              <a:off x="3510" y="4611"/>
              <a:ext cx="1232" cy="398"/>
            </a:xfrm>
            <a:prstGeom prst="rect">
              <a:avLst/>
            </a:prstGeom>
            <a:noFill/>
          </p:spPr>
          <p:txBody>
            <a:bodyPr wrap="none" lIns="68580" tIns="34290" rIns="68580" bIns="34290" rtlCol="0">
              <a:spAutoFit/>
            </a:bodyPr>
            <a:p>
              <a:pPr algn="l"/>
              <a:r>
                <a:rPr lang="en-US" altLang="zh-CN" sz="1200" dirty="0">
                  <a:latin typeface="微软雅黑" panose="020B0503020204020204" pitchFamily="34" charset="-122"/>
                  <a:ea typeface="微软雅黑" panose="020B0503020204020204" pitchFamily="34" charset="-122"/>
                </a:rPr>
                <a:t>spark sql</a:t>
              </a:r>
              <a:endParaRPr lang="en-US" altLang="zh-CN" sz="1200" dirty="0">
                <a:latin typeface="微软雅黑" panose="020B0503020204020204" pitchFamily="34" charset="-122"/>
                <a:ea typeface="微软雅黑" panose="020B0503020204020204" pitchFamily="34" charset="-122"/>
              </a:endParaRPr>
            </a:p>
          </p:txBody>
        </p:sp>
        <p:sp>
          <p:nvSpPr>
            <p:cNvPr id="90" name="矩形 89"/>
            <p:cNvSpPr/>
            <p:nvPr/>
          </p:nvSpPr>
          <p:spPr>
            <a:xfrm>
              <a:off x="2168" y="5009"/>
              <a:ext cx="3478" cy="689"/>
            </a:xfrm>
            <a:prstGeom prst="rect">
              <a:avLst/>
            </a:prstGeom>
            <a:noFill/>
          </p:spPr>
          <p:txBody>
            <a:bodyPr wrap="square" lIns="68580" tIns="34290" rIns="68580" bIns="34290">
              <a:spAutoFit/>
            </a:bodyPr>
            <a:p>
              <a:r>
                <a:rPr lang="zh-CN" altLang="en-US" sz="12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将</a:t>
              </a:r>
              <a:r>
                <a:rPr lang="en-US" altLang="zh-CN" sz="12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sql</a:t>
              </a:r>
              <a:r>
                <a:rPr lang="zh-CN" altLang="en-US" sz="12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转换为计算算子应用在</a:t>
              </a:r>
              <a:r>
                <a:rPr lang="en-US" altLang="zh-CN" sz="12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RDD</a:t>
              </a:r>
              <a:r>
                <a:rPr lang="zh-CN" altLang="en-US" sz="12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上。</a:t>
              </a:r>
              <a:endParaRPr lang="zh-CN" altLang="en-US" sz="120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91" name="直接连接符 90"/>
            <p:cNvCxnSpPr/>
            <p:nvPr/>
          </p:nvCxnSpPr>
          <p:spPr>
            <a:xfrm>
              <a:off x="7374" y="4793"/>
              <a:ext cx="3957" cy="1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92" name="流程图: 联系 91"/>
            <p:cNvSpPr/>
            <p:nvPr/>
          </p:nvSpPr>
          <p:spPr>
            <a:xfrm>
              <a:off x="11150" y="4297"/>
              <a:ext cx="595" cy="595"/>
            </a:xfrm>
            <a:prstGeom prst="flowChartConnector">
              <a:avLst/>
            </a:prstGeom>
            <a:solidFill>
              <a:srgbClr val="53C3B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r>
                <a:rPr lang="en-US" altLang="zh-CN" dirty="0" smtClean="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93" name="文本框 20"/>
            <p:cNvSpPr txBox="1"/>
            <p:nvPr/>
          </p:nvSpPr>
          <p:spPr>
            <a:xfrm>
              <a:off x="7847" y="4395"/>
              <a:ext cx="2051" cy="398"/>
            </a:xfrm>
            <a:prstGeom prst="rect">
              <a:avLst/>
            </a:prstGeom>
            <a:noFill/>
          </p:spPr>
          <p:txBody>
            <a:bodyPr wrap="none" lIns="68580" tIns="34290" rIns="68580" bIns="34290" rtlCol="0">
              <a:spAutoFit/>
            </a:bodyPr>
            <a:p>
              <a:r>
                <a:rPr lang="en-US" altLang="zh-CN" sz="1200" dirty="0">
                  <a:solidFill>
                    <a:schemeClr val="tx1"/>
                  </a:solidFill>
                  <a:latin typeface="微软雅黑" panose="020B0503020204020204" pitchFamily="34" charset="-122"/>
                  <a:ea typeface="微软雅黑" panose="020B0503020204020204" pitchFamily="34" charset="-122"/>
                </a:rPr>
                <a:t>spark streaming</a:t>
              </a:r>
              <a:endParaRPr lang="en-US" altLang="zh-CN" sz="1200" dirty="0">
                <a:solidFill>
                  <a:schemeClr val="tx1"/>
                </a:solidFill>
                <a:latin typeface="微软雅黑" panose="020B0503020204020204" pitchFamily="34" charset="-122"/>
                <a:ea typeface="微软雅黑" panose="020B0503020204020204" pitchFamily="34" charset="-122"/>
              </a:endParaRPr>
            </a:p>
          </p:txBody>
        </p:sp>
        <p:sp>
          <p:nvSpPr>
            <p:cNvPr id="94" name="矩形 93"/>
            <p:cNvSpPr/>
            <p:nvPr/>
          </p:nvSpPr>
          <p:spPr>
            <a:xfrm>
              <a:off x="8286" y="4832"/>
              <a:ext cx="3020" cy="689"/>
            </a:xfrm>
            <a:prstGeom prst="rect">
              <a:avLst/>
            </a:prstGeom>
            <a:noFill/>
          </p:spPr>
          <p:txBody>
            <a:bodyPr wrap="square" lIns="68580" tIns="34290" rIns="68580" bIns="34290">
              <a:spAutoFit/>
            </a:bodyPr>
            <a:p>
              <a:r>
                <a:rPr lang="zh-CN" altLang="en-US" sz="1200"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mn-ea"/>
                </a:rPr>
                <a:t>微批处理，</a:t>
              </a:r>
              <a:r>
                <a:rPr lang="en-US" altLang="zh-CN" sz="1200"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mn-ea"/>
                </a:rPr>
                <a:t>flink</a:t>
              </a:r>
              <a:r>
                <a:rPr lang="zh-CN" altLang="en-US" sz="1200"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mn-ea"/>
                </a:rPr>
                <a:t>出现之前认为是实时流处理。</a:t>
              </a:r>
              <a:endParaRPr lang="zh-CN" altLang="en-US" sz="1200"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cxnSp>
          <p:nvCxnSpPr>
            <p:cNvPr id="95" name="直接连接符 94"/>
            <p:cNvCxnSpPr>
              <a:stCxn id="96" idx="5"/>
            </p:cNvCxnSpPr>
            <p:nvPr/>
          </p:nvCxnSpPr>
          <p:spPr>
            <a:xfrm>
              <a:off x="2283" y="6480"/>
              <a:ext cx="4081" cy="46"/>
            </a:xfrm>
            <a:prstGeom prst="line">
              <a:avLst/>
            </a:prstGeom>
            <a:ln>
              <a:solidFill>
                <a:srgbClr val="E09320"/>
              </a:solidFill>
            </a:ln>
          </p:spPr>
          <p:style>
            <a:lnRef idx="1">
              <a:schemeClr val="accent1"/>
            </a:lnRef>
            <a:fillRef idx="0">
              <a:schemeClr val="accent1"/>
            </a:fillRef>
            <a:effectRef idx="0">
              <a:schemeClr val="accent1"/>
            </a:effectRef>
            <a:fontRef idx="minor">
              <a:schemeClr val="tx1"/>
            </a:fontRef>
          </p:style>
        </p:cxnSp>
        <p:sp>
          <p:nvSpPr>
            <p:cNvPr id="96" name="流程图: 联系 95"/>
            <p:cNvSpPr/>
            <p:nvPr/>
          </p:nvSpPr>
          <p:spPr>
            <a:xfrm>
              <a:off x="1776" y="5972"/>
              <a:ext cx="595" cy="595"/>
            </a:xfrm>
            <a:prstGeom prst="flowChartConnector">
              <a:avLst/>
            </a:prstGeom>
            <a:solidFill>
              <a:srgbClr val="E0932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r>
                <a:rPr lang="en-US" altLang="zh-CN" dirty="0" smtClean="0">
                  <a:latin typeface="微软雅黑" panose="020B0503020204020204" pitchFamily="34" charset="-122"/>
                  <a:ea typeface="微软雅黑" panose="020B0503020204020204" pitchFamily="34" charset="-122"/>
                </a:rPr>
                <a:t>C</a:t>
              </a:r>
              <a:endParaRPr lang="zh-CN" altLang="en-US" dirty="0">
                <a:latin typeface="微软雅黑" panose="020B0503020204020204" pitchFamily="34" charset="-122"/>
                <a:ea typeface="微软雅黑" panose="020B0503020204020204" pitchFamily="34" charset="-122"/>
              </a:endParaRPr>
            </a:p>
          </p:txBody>
        </p:sp>
        <p:sp>
          <p:nvSpPr>
            <p:cNvPr id="97" name="文本框 22"/>
            <p:cNvSpPr txBox="1"/>
            <p:nvPr/>
          </p:nvSpPr>
          <p:spPr>
            <a:xfrm>
              <a:off x="2632" y="6044"/>
              <a:ext cx="3297" cy="398"/>
            </a:xfrm>
            <a:prstGeom prst="rect">
              <a:avLst/>
            </a:prstGeom>
            <a:noFill/>
          </p:spPr>
          <p:txBody>
            <a:bodyPr wrap="none" lIns="68580" tIns="34290" rIns="68580" bIns="34290" rtlCol="0">
              <a:spAutoFit/>
            </a:bodyPr>
            <a:p>
              <a:r>
                <a:rPr lang="en-US" sz="1200" dirty="0">
                  <a:latin typeface="微软雅黑" panose="020B0503020204020204" pitchFamily="34" charset="-122"/>
                  <a:ea typeface="微软雅黑" panose="020B0503020204020204" pitchFamily="34" charset="-122"/>
                </a:rPr>
                <a:t>structured spark streaming</a:t>
              </a:r>
              <a:endParaRPr lang="en-US" sz="1200" dirty="0">
                <a:latin typeface="微软雅黑" panose="020B0503020204020204" pitchFamily="34" charset="-122"/>
                <a:ea typeface="微软雅黑" panose="020B0503020204020204" pitchFamily="34" charset="-122"/>
              </a:endParaRPr>
            </a:p>
          </p:txBody>
        </p:sp>
        <p:sp>
          <p:nvSpPr>
            <p:cNvPr id="98" name="矩形 97"/>
            <p:cNvSpPr/>
            <p:nvPr/>
          </p:nvSpPr>
          <p:spPr>
            <a:xfrm>
              <a:off x="2313" y="6567"/>
              <a:ext cx="3333" cy="689"/>
            </a:xfrm>
            <a:prstGeom prst="rect">
              <a:avLst/>
            </a:prstGeom>
            <a:noFill/>
          </p:spPr>
          <p:txBody>
            <a:bodyPr wrap="square" lIns="68580" tIns="34290" rIns="68580" bIns="34290">
              <a:spAutoFit/>
            </a:bodyPr>
            <a:p>
              <a:r>
                <a:rPr lang="zh-CN" sz="12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为了弥补流处理而产生，但是相较</a:t>
              </a:r>
              <a:r>
                <a:rPr lang="en-US" altLang="zh-CN" sz="12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flink</a:t>
              </a:r>
              <a:r>
                <a:rPr lang="zh-CN" altLang="en-US" sz="12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而言没有意义。</a:t>
              </a:r>
              <a:endParaRPr lang="zh-CN" altLang="en-US" sz="12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9" name="流程图: 联系 98"/>
            <p:cNvSpPr/>
            <p:nvPr/>
          </p:nvSpPr>
          <p:spPr>
            <a:xfrm>
              <a:off x="10079" y="5885"/>
              <a:ext cx="595" cy="595"/>
            </a:xfrm>
            <a:prstGeom prst="flowChartConnector">
              <a:avLst/>
            </a:prstGeom>
            <a:solidFill>
              <a:srgbClr val="0E90B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r>
                <a:rPr lang="en-US" altLang="zh-CN" dirty="0" smtClean="0">
                  <a:latin typeface="微软雅黑" panose="020B0503020204020204" pitchFamily="34" charset="-122"/>
                  <a:ea typeface="微软雅黑" panose="020B0503020204020204" pitchFamily="34" charset="-122"/>
                </a:rPr>
                <a:t>D</a:t>
              </a:r>
              <a:endParaRPr lang="zh-CN" altLang="en-US" dirty="0">
                <a:latin typeface="微软雅黑" panose="020B0503020204020204" pitchFamily="34" charset="-122"/>
                <a:ea typeface="微软雅黑" panose="020B0503020204020204" pitchFamily="34" charset="-122"/>
              </a:endParaRPr>
            </a:p>
          </p:txBody>
        </p:sp>
        <p:sp>
          <p:nvSpPr>
            <p:cNvPr id="100" name="文本框 21"/>
            <p:cNvSpPr txBox="1"/>
            <p:nvPr/>
          </p:nvSpPr>
          <p:spPr>
            <a:xfrm>
              <a:off x="7481" y="6100"/>
              <a:ext cx="2598" cy="398"/>
            </a:xfrm>
            <a:prstGeom prst="rect">
              <a:avLst/>
            </a:prstGeom>
            <a:noFill/>
          </p:spPr>
          <p:txBody>
            <a:bodyPr wrap="square" lIns="68580" tIns="34290" rIns="68580" bIns="34290" rtlCol="0">
              <a:spAutoFit/>
            </a:bodyPr>
            <a:p>
              <a:r>
                <a:rPr lang="en-US" sz="1200" dirty="0">
                  <a:solidFill>
                    <a:schemeClr val="tx1"/>
                  </a:solidFill>
                  <a:latin typeface="微软雅黑" panose="020B0503020204020204" pitchFamily="34" charset="-122"/>
                  <a:ea typeface="微软雅黑" panose="020B0503020204020204" pitchFamily="34" charset="-122"/>
                </a:rPr>
                <a:t>MLib &amp; GraphX </a:t>
              </a:r>
              <a:endParaRPr lang="en-US" sz="1200" dirty="0">
                <a:solidFill>
                  <a:schemeClr val="tx1"/>
                </a:solidFill>
                <a:latin typeface="微软雅黑" panose="020B0503020204020204" pitchFamily="34" charset="-122"/>
                <a:ea typeface="微软雅黑" panose="020B0503020204020204" pitchFamily="34" charset="-122"/>
              </a:endParaRPr>
            </a:p>
          </p:txBody>
        </p:sp>
        <p:sp>
          <p:nvSpPr>
            <p:cNvPr id="101" name="矩形 100"/>
            <p:cNvSpPr/>
            <p:nvPr/>
          </p:nvSpPr>
          <p:spPr>
            <a:xfrm>
              <a:off x="7847" y="6567"/>
              <a:ext cx="2687" cy="398"/>
            </a:xfrm>
            <a:prstGeom prst="rect">
              <a:avLst/>
            </a:prstGeom>
            <a:noFill/>
          </p:spPr>
          <p:txBody>
            <a:bodyPr wrap="square" lIns="68580" tIns="34290" rIns="68580" bIns="34290">
              <a:spAutoFit/>
            </a:bodyPr>
            <a:p>
              <a:r>
                <a:rPr lang="zh-CN" altLang="en-US" sz="1200"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mn-ea"/>
                </a:rPr>
                <a:t>机器学习和图计算</a:t>
              </a:r>
              <a:endParaRPr lang="zh-CN" altLang="en-US" sz="1200"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cxnSp>
          <p:nvCxnSpPr>
            <p:cNvPr id="102" name="直接连接符 101"/>
            <p:cNvCxnSpPr/>
            <p:nvPr/>
          </p:nvCxnSpPr>
          <p:spPr>
            <a:xfrm flipV="1">
              <a:off x="7374" y="6416"/>
              <a:ext cx="3001" cy="35"/>
            </a:xfrm>
            <a:prstGeom prst="line">
              <a:avLst/>
            </a:prstGeom>
            <a:ln>
              <a:solidFill>
                <a:srgbClr val="0E90BE"/>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350" fill="hold"/>
                                        <p:tgtEl>
                                          <p:spTgt spid="30"/>
                                        </p:tgtEl>
                                        <p:attrNameLst>
                                          <p:attrName>ppt_w</p:attrName>
                                        </p:attrNameLst>
                                      </p:cBhvr>
                                      <p:tavLst>
                                        <p:tav tm="0">
                                          <p:val>
                                            <p:fltVal val="0"/>
                                          </p:val>
                                        </p:tav>
                                        <p:tav tm="100000">
                                          <p:val>
                                            <p:strVal val="#ppt_w"/>
                                          </p:val>
                                        </p:tav>
                                      </p:tavLst>
                                    </p:anim>
                                    <p:anim calcmode="lin" valueType="num">
                                      <p:cBhvr>
                                        <p:cTn id="8" dur="350" fill="hold"/>
                                        <p:tgtEl>
                                          <p:spTgt spid="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29"/>
                                        </p:tgtEl>
                                        <p:attrNameLst>
                                          <p:attrName>style.visibility</p:attrName>
                                        </p:attrNameLst>
                                      </p:cBhvr>
                                      <p:to>
                                        <p:strVal val="visible"/>
                                      </p:to>
                                    </p:set>
                                    <p:anim calcmode="lin" valueType="num">
                                      <p:cBhvr>
                                        <p:cTn id="12" dur="4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3" dur="400" fill="hold"/>
                                        <p:tgtEl>
                                          <p:spTgt spid="29"/>
                                        </p:tgtEl>
                                        <p:attrNameLst>
                                          <p:attrName>ppt_y</p:attrName>
                                        </p:attrNameLst>
                                      </p:cBhvr>
                                      <p:tavLst>
                                        <p:tav tm="0">
                                          <p:val>
                                            <p:strVal val="#ppt_y"/>
                                          </p:val>
                                        </p:tav>
                                        <p:tav tm="100000">
                                          <p:val>
                                            <p:strVal val="#ppt_y"/>
                                          </p:val>
                                        </p:tav>
                                      </p:tavLst>
                                    </p:anim>
                                    <p:anim calcmode="lin" valueType="num">
                                      <p:cBhvr>
                                        <p:cTn id="14" dur="4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5" dur="4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400" tmFilter="0,0; .5, 1; 1, 1"/>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blinds(horizontal)">
                                      <p:cBhvr>
                                        <p:cTn id="21" dur="500"/>
                                        <p:tgtEl>
                                          <p:spTgt spid="7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horizontal)">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4" grpId="0"/>
    </p:bldLst>
  </p:timing>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4604</Words>
  <Application>WPS 演示</Application>
  <PresentationFormat>全屏显示(16:9)</PresentationFormat>
  <Paragraphs>453</Paragraphs>
  <Slides>24</Slides>
  <Notes>36</Notes>
  <HiddenSlides>0</HiddenSlides>
  <MMClips>1</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Arial</vt:lpstr>
      <vt:lpstr>宋体</vt:lpstr>
      <vt:lpstr>Wingdings</vt:lpstr>
      <vt:lpstr>微软雅黑</vt:lpstr>
      <vt:lpstr>Arial</vt:lpstr>
      <vt:lpstr>Impact</vt:lpstr>
      <vt:lpstr>Calibri</vt:lpstr>
      <vt:lpstr>Wingdings</vt:lpstr>
      <vt:lpstr>Arial Unicode MS</vt:lpstr>
      <vt:lpstr>Segoe UI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严谨实用2015</dc:title>
  <dc:creator>Windows 用户</dc:creator>
  <cp:lastModifiedBy>而已</cp:lastModifiedBy>
  <cp:revision>291</cp:revision>
  <dcterms:created xsi:type="dcterms:W3CDTF">2014-09-01T11:16:00Z</dcterms:created>
  <dcterms:modified xsi:type="dcterms:W3CDTF">2019-06-20T07:31:09Z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2052-11.1.0.8661</vt:lpwstr>
  </property>
</Properties>
</file>