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58" r:id="rId5"/>
    <p:sldId id="259" r:id="rId6"/>
    <p:sldId id="260" r:id="rId7"/>
    <p:sldId id="428" r:id="rId8"/>
    <p:sldId id="330" r:id="rId9"/>
    <p:sldId id="403" r:id="rId10"/>
    <p:sldId id="438" r:id="rId11"/>
    <p:sldId id="440" r:id="rId12"/>
    <p:sldId id="447" r:id="rId13"/>
    <p:sldId id="441" r:id="rId14"/>
    <p:sldId id="405" r:id="rId15"/>
    <p:sldId id="445" r:id="rId16"/>
    <p:sldId id="294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16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7" Type="http://schemas.openxmlformats.org/officeDocument/2006/relationships/theme" Target="../theme/theme1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706285" y="-6407"/>
            <a:ext cx="4536504" cy="39193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341668" y="3907971"/>
            <a:ext cx="1265739" cy="124540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76012" y="3416960"/>
            <a:ext cx="4788631" cy="41465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 smtClean="0">
                <a:solidFill>
                  <a:schemeClr val="bg1"/>
                </a:solidFill>
              </a:rPr>
              <a:t>汇报人：孙亮亮</a:t>
            </a:r>
            <a:r>
              <a:rPr lang="en-US" altLang="zh-CN" sz="1500" dirty="0" smtClean="0">
                <a:solidFill>
                  <a:schemeClr val="bg1"/>
                </a:solidFill>
              </a:rPr>
              <a:t>     </a:t>
            </a:r>
            <a:r>
              <a:rPr lang="zh-CN" altLang="en-US" sz="15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1500" dirty="0" smtClean="0">
                <a:solidFill>
                  <a:schemeClr val="bg1"/>
                </a:solidFill>
              </a:rPr>
              <a:t>2019</a:t>
            </a:r>
            <a:r>
              <a:rPr lang="zh-CN" altLang="en-US" sz="1500" dirty="0" smtClean="0">
                <a:solidFill>
                  <a:schemeClr val="bg1"/>
                </a:solidFill>
              </a:rPr>
              <a:t>年</a:t>
            </a:r>
            <a:r>
              <a:rPr lang="en-US" altLang="zh-CN" sz="1500" dirty="0" smtClean="0">
                <a:solidFill>
                  <a:schemeClr val="bg1"/>
                </a:solidFill>
              </a:rPr>
              <a:t>06</a:t>
            </a:r>
            <a:r>
              <a:rPr lang="zh-CN" altLang="en-US" sz="1500" dirty="0" smtClean="0">
                <a:solidFill>
                  <a:schemeClr val="bg1"/>
                </a:solidFill>
              </a:rPr>
              <a:t>月</a:t>
            </a:r>
            <a:r>
              <a:rPr lang="en-US" altLang="zh-CN" sz="1500" dirty="0" smtClean="0">
                <a:solidFill>
                  <a:schemeClr val="bg1"/>
                </a:solidFill>
              </a:rPr>
              <a:t>06</a:t>
            </a:r>
            <a:r>
              <a:rPr lang="zh-CN" altLang="en-US" sz="1500" dirty="0" smtClean="0">
                <a:solidFill>
                  <a:schemeClr val="bg1"/>
                </a:solidFill>
              </a:rPr>
              <a:t>日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9446" y="2290865"/>
            <a:ext cx="5328184" cy="117602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b="1" dirty="0" smtClean="0">
                <a:solidFill>
                  <a:schemeClr val="bg1"/>
                </a:solidFill>
              </a:rPr>
              <a:t>工作阶段汇报</a:t>
            </a:r>
            <a:endParaRPr lang="en-US" altLang="zh-CN" sz="48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4990" y="771525"/>
            <a:ext cx="25819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在线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15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6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20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44786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Druid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（唯一强调实时导入、查询，类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39750" y="3101975"/>
            <a:ext cx="3949065" cy="2005330"/>
            <a:chOff x="3347864" y="1152444"/>
            <a:chExt cx="4752528" cy="36963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计算流程：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219971"/>
              <a:ext cx="4752528" cy="302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Source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：离线和实时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IndexService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：基于时间序列创建索引、基于维度列创建位图索引，预聚合计算、列式存储</a:t>
              </a: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Query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：基于时间的查询，落在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segment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上，然后根据索引捕获数据到内存中进行计算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0265" y="3101975"/>
            <a:ext cx="3949065" cy="2005330"/>
            <a:chOff x="3347864" y="1152444"/>
            <a:chExt cx="4752528" cy="343461"/>
          </a:xfrm>
        </p:grpSpPr>
        <p:sp>
          <p:nvSpPr>
            <p:cNvPr id="5" name="矩形 4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特点：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47864" y="1219928"/>
              <a:ext cx="4752528" cy="2759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支持实时、离线数据摄取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预计算</a:t>
              </a: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自动创建索引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基于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LRU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缓存策略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605155"/>
            <a:ext cx="4854575" cy="249555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4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4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查询引擎对比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9750" y="873760"/>
          <a:ext cx="7885430" cy="3592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4560"/>
                <a:gridCol w="2172335"/>
                <a:gridCol w="2426335"/>
                <a:gridCol w="2362200"/>
              </a:tblGrid>
              <a:tr h="44132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Hive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Presto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Druid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457200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HQL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 SQL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部分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SQL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50482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数据源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HDFS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Hive/RDB/NoSQL/Redis</a:t>
                      </a:r>
                      <a:r>
                        <a:rPr lang="zh-CN" alt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等</a:t>
                      </a:r>
                      <a:endParaRPr lang="zh-CN" alt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Kafka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等流数据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513080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核心思想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表与</a:t>
                      </a: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HDFS</a:t>
                      </a:r>
                      <a:r>
                        <a:rPr lang="zh-CN" alt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的映射</a:t>
                      </a:r>
                      <a:endParaRPr lang="zh-CN" alt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基于内存的流式计算，不做存储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基于时序数据存储、查询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40195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计算框架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MR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DAG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DAG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45021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亮点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Hive on Tez/Spark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、依托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hadoop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即席查询，较快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离线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近实时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39814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弊端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耗内存、容错差、不支持</a:t>
                      </a: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lzo</a:t>
                      </a: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压缩、不完全支持</a:t>
                      </a: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hivesql</a:t>
                      </a:r>
                      <a:endParaRPr lang="en-US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占磁盘、缺乏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SQL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支持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40957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暂时无法替代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即席查询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实时数据查询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</a:tbl>
          </a:graphicData>
        </a:graphic>
      </p:graphicFrame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765" y="1275715"/>
            <a:ext cx="4637405" cy="530225"/>
            <a:chOff x="3707904" y="1275606"/>
            <a:chExt cx="4397216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43459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l"/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Short Comings</a:t>
              </a:r>
              <a:endParaRPr lang="en-US" altLang="zh-CN" sz="3000" dirty="0" smtClean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092960" cy="40703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结论与展望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85076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bldLvl="0" animBg="1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668655" y="751840"/>
            <a:ext cx="67602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Hive</a:t>
            </a:r>
            <a:r>
              <a:rPr lang="zh-CN" altLang="en-US" sz="1400" dirty="0"/>
              <a:t>不可替代，基本所有大数据部门离线数据的存储和分析都依托</a:t>
            </a:r>
            <a:r>
              <a:rPr lang="en-US" altLang="zh-CN" sz="1400" dirty="0"/>
              <a:t>hive</a:t>
            </a:r>
            <a:r>
              <a:rPr lang="zh-CN" altLang="en-US" sz="1400" dirty="0"/>
              <a:t>，不同的是少数公司已经开始进行</a:t>
            </a:r>
            <a:r>
              <a:rPr lang="en-US" altLang="zh-CN" sz="1400" dirty="0"/>
              <a:t>hive on spark</a:t>
            </a:r>
            <a:r>
              <a:rPr lang="zh-CN" altLang="en-US" sz="1400" dirty="0"/>
              <a:t>的迁移，包括百度、有赞、携程，但同时也是一部踩坑记，所以现阶段不计划进行迁移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Presto</a:t>
            </a:r>
            <a:r>
              <a:rPr lang="zh-CN" altLang="en-US" sz="1400" dirty="0"/>
              <a:t>做即席查询再适合不过可以在公司内推广，京东、每日优鲜、美团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1400" dirty="0"/>
              <a:t>Druid</a:t>
            </a:r>
            <a:r>
              <a:rPr lang="zh-CN" altLang="en-US" sz="1400" dirty="0"/>
              <a:t>最大的亮点是实时数据的摄取</a:t>
            </a:r>
            <a:r>
              <a:rPr lang="en-US" altLang="zh-CN" sz="1400" dirty="0"/>
              <a:t>+</a:t>
            </a:r>
            <a:r>
              <a:rPr lang="zh-CN" altLang="en-US" sz="1400" dirty="0"/>
              <a:t>查询，如果今后有需求不仅仅要求相应速度快，还要求是实时的数据那么</a:t>
            </a:r>
            <a:r>
              <a:rPr lang="en-US" altLang="zh-CN" sz="1400" dirty="0"/>
              <a:t>Druid</a:t>
            </a:r>
            <a:r>
              <a:rPr lang="zh-CN" altLang="en-US" sz="1400" dirty="0"/>
              <a:t>可以是一个很好的选择，小米、苏宁、有赞</a:t>
            </a:r>
            <a:endParaRPr lang="zh-CN" altLang="en-US" sz="1400" dirty="0"/>
          </a:p>
        </p:txBody>
      </p:sp>
      <p:sp>
        <p:nvSpPr>
          <p:cNvPr id="2" name="TextBox 108"/>
          <p:cNvSpPr txBox="1">
            <a:spLocks noChangeArrowheads="1"/>
          </p:cNvSpPr>
          <p:nvPr/>
        </p:nvSpPr>
        <p:spPr bwMode="auto">
          <a:xfrm>
            <a:off x="539552" y="2716054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3"/>
          <p:cNvSpPr txBox="1"/>
          <p:nvPr/>
        </p:nvSpPr>
        <p:spPr>
          <a:xfrm>
            <a:off x="668655" y="3234055"/>
            <a:ext cx="67602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sz="1400" dirty="0"/>
              <a:t>数据中台这个词现在非常火，包括阿里、快手等都在建设自己的数据中台，数据中台可以简单认为三层：数据模型、数据服务、数据开发，我们处于初级数据模型和简单的数据服务层，今后提升数据平台的数据服务能力，统一数据获取、可视化等，然后再对数据进行开发分析如数据挖掘、数据分析、推荐等。</a:t>
            </a:r>
            <a:endParaRPr lang="zh-CN" sz="1400" dirty="0"/>
          </a:p>
          <a:p>
            <a:pPr marL="285750" indent="-285750">
              <a:buFont typeface="Wingdings" panose="05000000000000000000" charset="0"/>
              <a:buChar char="u"/>
            </a:pPr>
            <a:endParaRPr lang="zh-CN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sz="1400" dirty="0"/>
              <a:t>对于数据中台我也是初窥门径，任重而道远。</a:t>
            </a:r>
            <a:endParaRPr lang="zh-CN" altLang="en-US" sz="14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4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" y="163131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 rot="-240000">
            <a:off x="3872696" y="2230890"/>
            <a:ext cx="321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8855" y="89662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感谢各位领导、同事的支持和帮助！</a:t>
            </a:r>
            <a:endParaRPr lang="zh-CN" altLang="en-US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kern="10">
              <a:blipFill dpi="0" rotWithShape="1">
                <a:blip r:embed="rId1"/>
                <a:srcRect/>
                <a:tile tx="0" ty="0" sx="100000" sy="100000" flip="none" algn="tl"/>
              </a:blipFill>
              <a:effectLst>
                <a:outerShdw dist="35921" dir="2700000" algn="ctr" rotWithShape="0">
                  <a:srgbClr val="000000">
                    <a:alpha val="8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706639" y="163201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20329" y="1704112"/>
            <a:ext cx="297180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现状概述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939684" y="231760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324985" y="2389505"/>
            <a:ext cx="3665855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248929" y="2998433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634230" y="3070225"/>
            <a:ext cx="354711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结论与展望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474210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87274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Status Overview</a:t>
              </a:r>
              <a:endParaRPr lang="en-US" altLang="zh-CN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现状概述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70725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4185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数据获取手段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bldLvl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605155"/>
            <a:ext cx="6481445" cy="450342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9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011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现有数据获取手段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4185" y="901065"/>
            <a:ext cx="7780020" cy="732789"/>
            <a:chOff x="3347864" y="1152444"/>
            <a:chExt cx="4752528" cy="34346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一、直接访问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HDFS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极少使用，只有监控、反查问题时使用。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6090" y="1920875"/>
            <a:ext cx="7778115" cy="798195"/>
            <a:chOff x="3347864" y="1152444"/>
            <a:chExt cx="4752528" cy="343461"/>
          </a:xfrm>
        </p:grpSpPr>
        <p:sp>
          <p:nvSpPr>
            <p:cNvPr id="17" name="矩形 1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二、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hive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客户端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基本使用方式，所有的离线的仓库任务、算法任务全部使用该方式。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360" y="2983865"/>
            <a:ext cx="7778115" cy="798195"/>
            <a:chOff x="3347864" y="1152444"/>
            <a:chExt cx="4752528" cy="343461"/>
          </a:xfrm>
        </p:grpSpPr>
        <p:sp>
          <p:nvSpPr>
            <p:cNvPr id="3" name="矩形 2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三、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hiveserver2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很少使用，没有服务器权限的开发人员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JDBC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连接方式。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4185" y="4116705"/>
            <a:ext cx="7778115" cy="798195"/>
            <a:chOff x="3347864" y="1152444"/>
            <a:chExt cx="4752528" cy="343461"/>
          </a:xfrm>
        </p:grpSpPr>
        <p:sp>
          <p:nvSpPr>
            <p:cNvPr id="6" name="矩形 5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四、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hue/phphiveadmin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供产品、运营即席查询，底层使用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hiveserver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8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8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8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8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1909238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993005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19151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Frame Comparision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框架对比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99427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77189" y="1909200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特点对比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10" grpId="0" bldLvl="0" animBg="1"/>
      <p:bldP spid="11" grpId="0" bldLvl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计算模型对比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Group 6"/>
          <p:cNvGrpSpPr/>
          <p:nvPr/>
        </p:nvGrpSpPr>
        <p:grpSpPr bwMode="auto">
          <a:xfrm>
            <a:off x="539750" y="985520"/>
            <a:ext cx="4084320" cy="946150"/>
            <a:chOff x="4748" y="1070717"/>
            <a:chExt cx="6834483" cy="1253037"/>
          </a:xfrm>
        </p:grpSpPr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Hive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Analysis/Antlr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9" name="Group 6"/>
          <p:cNvGrpSpPr/>
          <p:nvPr/>
        </p:nvGrpSpPr>
        <p:grpSpPr bwMode="auto">
          <a:xfrm>
            <a:off x="539750" y="2338705"/>
            <a:ext cx="4084320" cy="920750"/>
            <a:chOff x="4748" y="1070717"/>
            <a:chExt cx="6834483" cy="1253037"/>
          </a:xfrm>
        </p:grpSpPr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Presto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Analysis/Antlr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89" name="Group 6"/>
          <p:cNvGrpSpPr/>
          <p:nvPr/>
        </p:nvGrpSpPr>
        <p:grpSpPr bwMode="auto">
          <a:xfrm>
            <a:off x="539115" y="3735705"/>
            <a:ext cx="4084320" cy="908685"/>
            <a:chOff x="4748" y="1070717"/>
            <a:chExt cx="6834483" cy="1253037"/>
          </a:xfrm>
        </p:grpSpPr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Druid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2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</a:t>
              </a:r>
              <a:r>
                <a:rPr lang="zh-CN" altLang="en-US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自带</a:t>
              </a:r>
              <a:endParaRPr lang="zh-CN" altLang="en-US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4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35" y="2656205"/>
            <a:ext cx="2117725" cy="2045970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545" y="898525"/>
            <a:ext cx="3344545" cy="157480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3964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605155"/>
            <a:ext cx="7327900" cy="220218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39750" y="3101975"/>
            <a:ext cx="3949065" cy="2005330"/>
            <a:chOff x="3347864" y="1152444"/>
            <a:chExt cx="4752528" cy="36963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计算流程：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219971"/>
              <a:ext cx="4752528" cy="302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Input split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hive(HDFS)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Map task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：计算、分区、内部快排、溢写、归并排序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Fetch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：网络拷贝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Reduce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：合并、全局排序、计算</a:t>
              </a: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Output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hive(HDFS)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0265" y="3101975"/>
            <a:ext cx="3949065" cy="2005330"/>
            <a:chOff x="3347864" y="1152444"/>
            <a:chExt cx="4752528" cy="343461"/>
          </a:xfrm>
        </p:grpSpPr>
        <p:sp>
          <p:nvSpPr>
            <p:cNvPr id="5" name="矩形 4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特点：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47864" y="1219928"/>
              <a:ext cx="4752528" cy="2759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容错性、稳定性非常强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每个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mapreduce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任务都会进行多次数据落地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只有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map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reduce task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，复杂计算开发量很大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784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" y="635635"/>
            <a:ext cx="3827780" cy="208407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35" y="605155"/>
            <a:ext cx="3432175" cy="221424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39750" y="3101975"/>
            <a:ext cx="3949065" cy="2005330"/>
            <a:chOff x="3347864" y="1152444"/>
            <a:chExt cx="4752528" cy="36963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计算流程：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219971"/>
              <a:ext cx="4752528" cy="302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Source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：多数据源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hive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RDS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NoSQL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Cassandra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等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Compute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：基于内存流水线计算，典型的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Micro-Batch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计算模式</a:t>
              </a: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Output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：多目的地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0265" y="3101975"/>
            <a:ext cx="3949065" cy="2005330"/>
            <a:chOff x="3347864" y="1152444"/>
            <a:chExt cx="4752528" cy="343461"/>
          </a:xfrm>
        </p:grpSpPr>
        <p:sp>
          <p:nvSpPr>
            <p:cNvPr id="5" name="矩形 4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特点：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47864" y="1219928"/>
              <a:ext cx="4752528" cy="2759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多数据源可以交错查询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基于内存，速度非常快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容错能力差，只要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task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失败就崩溃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1510</Words>
  <Application>WPS 演示</Application>
  <PresentationFormat>全屏显示(16:9)</PresentationFormat>
  <Paragraphs>224</Paragraphs>
  <Slides>14</Slides>
  <Notes>36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Segoe UI</vt:lpstr>
      <vt:lpstr>Wingdings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而已</cp:lastModifiedBy>
  <cp:revision>180</cp:revision>
  <dcterms:created xsi:type="dcterms:W3CDTF">2014-09-01T11:16:00Z</dcterms:created>
  <dcterms:modified xsi:type="dcterms:W3CDTF">2019-06-12T10:03:11Z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2052-11.1.0.8661</vt:lpwstr>
  </property>
</Properties>
</file>