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402" r:id="rId9"/>
    <p:sldId id="330" r:id="rId10"/>
    <p:sldId id="403" r:id="rId11"/>
    <p:sldId id="409" r:id="rId12"/>
    <p:sldId id="418" r:id="rId13"/>
    <p:sldId id="405" r:id="rId14"/>
    <p:sldId id="266" r:id="rId15"/>
    <p:sldId id="407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unliangliang.BF\Desktop\&#26032;&#24314;%20XLSX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库数据量趋势图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79113123403353"/>
          <c:y val="0.164478017244996"/>
          <c:w val="0.873532143225673"/>
          <c:h val="0.74465833945628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'[新建 XLSX 工作表.xlsx]Sheet1'!$D$1:$D$12</c:f>
              <c:numCache>
                <c:formatCode>General</c:formatCode>
                <c:ptCount val="12"/>
                <c:pt idx="0">
                  <c:v>302.360091631301</c:v>
                </c:pt>
                <c:pt idx="1">
                  <c:v>255.519633900374</c:v>
                </c:pt>
                <c:pt idx="2">
                  <c:v>277.742732181214</c:v>
                </c:pt>
                <c:pt idx="3">
                  <c:v>281.879532475956</c:v>
                </c:pt>
                <c:pt idx="4">
                  <c:v>294.992034586146</c:v>
                </c:pt>
                <c:pt idx="5">
                  <c:v>357.70314539317</c:v>
                </c:pt>
                <c:pt idx="6">
                  <c:v>456.143387554213</c:v>
                </c:pt>
                <c:pt idx="7">
                  <c:v>528.424478983507</c:v>
                </c:pt>
                <c:pt idx="8">
                  <c:v>523.745767459273</c:v>
                </c:pt>
                <c:pt idx="9">
                  <c:v>537.322251216508</c:v>
                </c:pt>
                <c:pt idx="10">
                  <c:v>654.061315364204</c:v>
                </c:pt>
                <c:pt idx="11">
                  <c:v>822.132374711335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0"/>
        <c:smooth val="0"/>
        <c:axId val="272536592"/>
        <c:axId val="70417189"/>
      </c:lineChart>
      <c:catAx>
        <c:axId val="2725365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月份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3950509231675"/>
              <c:y val="0.90822510822510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70417189"/>
        <c:crosses val="autoZero"/>
        <c:auto val="1"/>
        <c:lblAlgn val="ctr"/>
        <c:lblOffset val="100"/>
        <c:noMultiLvlLbl val="0"/>
      </c:catAx>
      <c:valAx>
        <c:axId val="7041718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数据量</a:t>
                </a:r>
                <a:r>
                  <a:rPr lang="en-US" altLang="zh-CN"/>
                  <a:t>/</a:t>
                </a:r>
                <a:r>
                  <a:rPr lang="en-US"/>
                  <a:t>GB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438788942518649"/>
              <c:y val="0.381033023634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27253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16840"/>
            <a:ext cx="7009130" cy="2376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576195"/>
            <a:ext cx="8374380" cy="2524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86525" y="11684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azkaban</a:t>
            </a:r>
            <a:r>
              <a:rPr lang="zh-CN" altLang="en-US"/>
              <a:t>任务流示例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9235" y="386207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openfalcon</a:t>
            </a:r>
            <a:r>
              <a:rPr lang="zh-CN" altLang="en-US"/>
              <a:t>监控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方案与结论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2407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下一步计划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6090" y="2997200"/>
            <a:ext cx="7778115" cy="1950720"/>
            <a:chOff x="3347864" y="1152444"/>
            <a:chExt cx="4752528" cy="914310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二、代码管理、任务提交不集中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原因：大部分平台所需代码在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中，采集服务器压缩、上传代码不尽相同；部分任务提交不设置队列导致资源不足，任务滞后。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：统一采集服务器代码并用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统一管理；规定任务队列或强制修改队列，计划一个月时间。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一、数据监控粒度待调整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原因：数据监控主要集中在采集数据，采集服务器迁移之前监控文件包括每小时的所有业务线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ltype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的文件，采集迁移之后并没有改变原有监控，导致有时存在未发觉任务失败的情况。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：完善监控，修改监控脚本，计划三天时间。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tv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数据产出滞后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原因：大脑推荐所需数据产出太迟。由于涉及费用问题，青岛机房服务器带宽受限（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500Mb/s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），数据同步过慢。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：计划优先同步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数据，再同步其他业务线数据，同时将所有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任务分离提前执行（正在测试，计划一周时间）。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606681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305685" cy="53022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JOB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平台现状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2448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1.9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5095" y="1836420"/>
            <a:ext cx="135064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3551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集群总容量</a:t>
            </a:r>
            <a:endParaRPr lang="zh-CN" altLang="en-US" sz="2000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40535" y="1836420"/>
            <a:ext cx="1319530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66241" y="1851753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36716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历史数据量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3279547" y="19407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日新增数据量</a:t>
            </a:r>
            <a:endParaRPr lang="zh-CN" altLang="en-US" sz="2000" b="1" dirty="0"/>
          </a:p>
        </p:txBody>
      </p:sp>
      <p:sp>
        <p:nvSpPr>
          <p:cNvPr id="17" name="椭圆 16"/>
          <p:cNvSpPr/>
          <p:nvPr/>
        </p:nvSpPr>
        <p:spPr>
          <a:xfrm>
            <a:off x="1973580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1.1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1886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2.0</a:t>
            </a:r>
            <a:r>
              <a:rPr lang="en-US" altLang="zh-CN" dirty="0" smtClean="0">
                <a:solidFill>
                  <a:schemeClr val="tx1"/>
                </a:solidFill>
              </a:rPr>
              <a:t>TB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5003153" y="847762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5003153" y="1242097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5003153" y="1656752"/>
            <a:ext cx="335915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采集节点、仓库、调度、数据库等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70+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5003153" y="2056802"/>
            <a:ext cx="2253615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azkaban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003153" y="2430182"/>
            <a:ext cx="262001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个，定时任务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294380"/>
            <a:ext cx="1910715" cy="16744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65" y="3348355"/>
            <a:ext cx="1873885" cy="1565910"/>
          </a:xfrm>
          <a:prstGeom prst="rect">
            <a:avLst/>
          </a:prstGeom>
        </p:spPr>
      </p:pic>
      <p:graphicFrame>
        <p:nvGraphicFramePr>
          <p:cNvPr id="26" name="图表 25"/>
          <p:cNvGraphicFramePr/>
          <p:nvPr/>
        </p:nvGraphicFramePr>
        <p:xfrm>
          <a:off x="124460" y="2713990"/>
          <a:ext cx="462407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" name="TextBox 23"/>
          <p:cNvSpPr txBox="1"/>
          <p:nvPr/>
        </p:nvSpPr>
        <p:spPr>
          <a:xfrm>
            <a:off x="5003153" y="2824517"/>
            <a:ext cx="3762375" cy="4991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l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19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19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19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19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2543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其他对比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606681" cy="530915"/>
            <a:chOff x="3773160" y="1247148"/>
            <a:chExt cx="360668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10378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Work review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性能比较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  <p:bldP spid="10" grpId="0" bldLvl="0" animBg="1"/>
      <p:bldP spid="11" grpId="0" bldLvl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875665"/>
            <a:ext cx="5943600" cy="1165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875665"/>
            <a:ext cx="1764030" cy="116522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94510" y="1220153"/>
            <a:ext cx="563563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01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平台维护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512945" y="960438"/>
            <a:ext cx="4036060" cy="1106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解决新老集群重大故障各一次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老旧关键节点更换多次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解决黑客利用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漏洞操作集群挖矿事件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azkaban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任务大规模调整两次，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azkaban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任务重跑多次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openfalcon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监控系统二次开发，短信报警通道变更</a:t>
            </a:r>
            <a:endParaRPr kumimoji="0" lang="en-US" altLang="zh-CN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hive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元数据维护、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hue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、报表系统等日常工作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055370"/>
            <a:ext cx="741680" cy="826770"/>
          </a:xfrm>
          <a:prstGeom prst="arc">
            <a:avLst>
              <a:gd name="adj1" fmla="val 16127976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94510" y="2377440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02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571115" y="2504440"/>
            <a:ext cx="18700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4.0版本数仓建设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440555" y="2444750"/>
            <a:ext cx="3439160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建设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tv4.0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版本的数仓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主要建设负责log层到dw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/org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层的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清洗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94510" y="3534728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03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571115" y="3662045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tv及其他部门需求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251960" y="3357881"/>
            <a:ext cx="3816350" cy="937260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埋点测试流程梳理及开发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hiveserver2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开放外网身份验证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端口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hue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优化查询速度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倍以上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及其他部门数据异常追查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无线网监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无线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在线发版系统等故障排查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animBg="1"/>
      <p:bldP spid="65" grpId="0"/>
      <p:bldP spid="12295" grpId="0"/>
      <p:bldP spid="67" grpId="0"/>
      <p:bldP spid="68" grpId="0" bldLvl="0" animBg="1"/>
      <p:bldP spid="55" grpId="0" animBg="1"/>
      <p:bldP spid="56" grpId="0" animBg="1"/>
      <p:bldP spid="57" grpId="0" animBg="1"/>
      <p:bldP spid="58" grpId="0"/>
      <p:bldP spid="12302" grpId="0"/>
      <p:bldP spid="60" grpId="0"/>
      <p:bldP spid="61" grpId="0" animBg="1"/>
      <p:bldP spid="48" grpId="0" animBg="1"/>
      <p:bldP spid="49" grpId="0" animBg="1"/>
      <p:bldP spid="50" grpId="0" animBg="1"/>
      <p:bldP spid="51" grpId="0"/>
      <p:bldP spid="12309" grpId="0"/>
      <p:bldP spid="53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983615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983615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32280" y="1220470"/>
            <a:ext cx="62611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04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服务器下架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441825" y="1297940"/>
            <a:ext cx="391223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统计整理,联系各部门核对,有序删除清理,在不影响现有业务的情况下,分四批整理删除数据约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2pb,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下架约300台服务器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142365"/>
            <a:ext cx="741363" cy="739775"/>
          </a:xfrm>
          <a:prstGeom prst="arc">
            <a:avLst>
              <a:gd name="adj1" fmla="val 16200000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32280" y="237807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05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482215" y="2504440"/>
            <a:ext cx="21018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采集集群整理和迁移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558665" y="2310448"/>
            <a:ext cx="3867150" cy="598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将采集服务器从济阳机房迁移到青岛机房,将采集集群从70台缩减到30台的规模,对采集集群重新整理,做了替换、合并、高可用、迁移、数据同步等动作</a:t>
            </a:r>
            <a:endParaRPr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32280" y="353504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06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482850" y="3662045"/>
            <a:ext cx="21005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tv独立数据平台调研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511675" y="3612198"/>
            <a:ext cx="367474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hdp ambari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（支持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hadoop3.x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presto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spark2.4 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，计划调研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k8s+docker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bldLvl="0" animBg="1"/>
      <p:bldP spid="65" grpId="0"/>
      <p:bldP spid="12295" grpId="0"/>
      <p:bldP spid="67" grpId="0"/>
      <p:bldP spid="68" grpId="0" bldLvl="0" animBg="1"/>
      <p:bldP spid="55" grpId="0" bldLvl="0" animBg="1"/>
      <p:bldP spid="56" grpId="0" bldLvl="0" animBg="1"/>
      <p:bldP spid="57" grpId="0" bldLvl="0" animBg="1"/>
      <p:bldP spid="58" grpId="0"/>
      <p:bldP spid="12302" grpId="0"/>
      <p:bldP spid="60" grpId="0"/>
      <p:bldP spid="61" grpId="0" bldLvl="0" animBg="1"/>
      <p:bldP spid="48" grpId="0" bldLvl="0" animBg="1"/>
      <p:bldP spid="49" grpId="0" bldLvl="0" animBg="1"/>
      <p:bldP spid="50" grpId="0" bldLvl="0" animBg="1"/>
      <p:bldP spid="51" grpId="0"/>
      <p:bldP spid="12309" grpId="0"/>
      <p:bldP spid="53" grpId="0"/>
      <p:bldP spid="54" grpId="0" bldLvl="0" animBg="1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全屏显示(16:9)</PresentationFormat>
  <Paragraphs>162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Copperplate Gothic Bold</vt:lpstr>
      <vt:lpstr>Segoe Print</vt:lpstr>
      <vt:lpstr>Segoe UI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sunliangliang</cp:lastModifiedBy>
  <cp:revision>74</cp:revision>
  <dcterms:created xsi:type="dcterms:W3CDTF">2014-09-01T11:16:00Z</dcterms:created>
  <dcterms:modified xsi:type="dcterms:W3CDTF">2019-06-04T16:46:54Z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