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452" r:id="rId5"/>
    <p:sldId id="259" r:id="rId6"/>
    <p:sldId id="454" r:id="rId7"/>
    <p:sldId id="455" r:id="rId8"/>
    <p:sldId id="456" r:id="rId9"/>
    <p:sldId id="457" r:id="rId10"/>
    <p:sldId id="458" r:id="rId11"/>
    <p:sldId id="459" r:id="rId12"/>
    <p:sldId id="453" r:id="rId13"/>
    <p:sldId id="260" r:id="rId14"/>
    <p:sldId id="460" r:id="rId15"/>
    <p:sldId id="428" r:id="rId16"/>
    <p:sldId id="330" r:id="rId17"/>
    <p:sldId id="403" r:id="rId18"/>
    <p:sldId id="438" r:id="rId19"/>
    <p:sldId id="440" r:id="rId20"/>
    <p:sldId id="447" r:id="rId21"/>
    <p:sldId id="441" r:id="rId22"/>
    <p:sldId id="405" r:id="rId23"/>
    <p:sldId id="445" r:id="rId24"/>
    <p:sldId id="294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7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76012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885825"/>
            <a:ext cx="4342765" cy="307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75" y="885825"/>
            <a:ext cx="4417695" cy="3071495"/>
          </a:xfrm>
          <a:prstGeom prst="rect">
            <a:avLst/>
          </a:prstGeom>
        </p:spPr>
      </p:pic>
      <p:sp>
        <p:nvSpPr>
          <p:cNvPr id="15" name="文本1"/>
          <p:cNvSpPr>
            <a:spLocks noChangeArrowheads="1"/>
          </p:cNvSpPr>
          <p:nvPr/>
        </p:nvSpPr>
        <p:spPr bwMode="black">
          <a:xfrm>
            <a:off x="1637030" y="4021455"/>
            <a:ext cx="1238250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实时数据处理</a:t>
            </a:r>
            <a:endParaRPr lang="zh-CN" altLang="en-US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1"/>
          <p:cNvSpPr>
            <a:spLocks noChangeArrowheads="1"/>
          </p:cNvSpPr>
          <p:nvPr/>
        </p:nvSpPr>
        <p:spPr bwMode="black">
          <a:xfrm>
            <a:off x="6156325" y="4021138"/>
            <a:ext cx="1255395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离线数据处理</a:t>
            </a:r>
            <a:endParaRPr lang="zh-CN" altLang="en-US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19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9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35" y="2656205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45" y="898525"/>
            <a:ext cx="3344545" cy="15748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605155"/>
            <a:ext cx="7327900" cy="220218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Input split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：计算、分区、内部快排、溢写、归并排序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Fetch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：网络拷贝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：合并、全局排序、计算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容错性、稳定性非常强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每个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任务都会进行多次数据落地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只有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，复杂计算开发量很大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827780" cy="20840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432175" cy="221424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：多数据源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RDS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NoSQL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Cassandra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等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Compute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：基于内存流水线计算，典型的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Micro-Batch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计算模式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：多目的地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多数据源可以交错查询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基于内存，速度非常快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容错能力差，只要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失败就崩溃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：离线和实时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IndexService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：基于时间序列创建索引、基于维度列创建位图索引，预聚合计算、列式存储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Query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：基于时间的查询，落在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segment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上，然后根据索引捕获数据到内存中进行计算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支持实时、离线数据摄取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预计算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自动创建索引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基于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LRU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缓存策略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05155"/>
            <a:ext cx="4854575" cy="249555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4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4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873760"/>
          <a:ext cx="7885430" cy="3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60"/>
                <a:gridCol w="2172335"/>
                <a:gridCol w="2426335"/>
                <a:gridCol w="2362200"/>
              </a:tblGrid>
              <a:tr h="4413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Hive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Presto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Druid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720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 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部分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048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数据源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Hive/RDB/NoSQL/Redis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Kafka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等流数据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1308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核心思想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表与</a:t>
                      </a: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HDFS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的映射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基于内存的流式计算，不做存储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基于时序数据存储、查询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195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计算框架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MR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021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亮点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 on Tez/Spark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、依托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hadoop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即席查询，较快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离线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近实时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39814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弊端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耗内存、容错差、不支持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lzo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压缩、不完全支持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hivesql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占磁盘、缺乏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957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暂时无法替代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实时数据查询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34499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41709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03058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5129" y="2102681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639658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2711450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629929" y="326301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019819" y="3335107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没有一个引擎能同时在数据量，灵活性和性能这三个方面做到完美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Hive</a:t>
            </a:r>
            <a:r>
              <a:rPr lang="zh-CN" altLang="en-US" sz="1400" dirty="0"/>
              <a:t>不可替代，基本所有大数据部门离线数据的存储和分析都依托</a:t>
            </a:r>
            <a:r>
              <a:rPr lang="en-US" altLang="zh-CN" sz="1400" dirty="0"/>
              <a:t>hive</a:t>
            </a:r>
            <a:r>
              <a:rPr lang="zh-CN" altLang="en-US" sz="1400" dirty="0"/>
              <a:t>，不同的是少数公司已经开始进行</a:t>
            </a:r>
            <a:r>
              <a:rPr lang="en-US" altLang="zh-CN" sz="1400" dirty="0"/>
              <a:t>hive on spark</a:t>
            </a:r>
            <a:r>
              <a:rPr lang="zh-CN" altLang="en-US" sz="1400" dirty="0"/>
              <a:t>的迁移，包括百度、有赞、携程，但同时也是一部踩坑记，所以现阶段不计划进行迁移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Presto</a:t>
            </a:r>
            <a:r>
              <a:rPr lang="zh-CN" altLang="en-US" sz="1400" dirty="0"/>
              <a:t>做即席查询再适合不过可以在公司内推广，京东、每日优鲜、美团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Druid</a:t>
            </a:r>
            <a:r>
              <a:rPr lang="zh-CN" altLang="en-US" sz="1400" dirty="0"/>
              <a:t>最大的亮点是实时数据的摄取</a:t>
            </a:r>
            <a:r>
              <a:rPr lang="en-US" altLang="zh-CN" sz="1400" dirty="0"/>
              <a:t>+</a:t>
            </a:r>
            <a:r>
              <a:rPr lang="zh-CN" altLang="en-US" sz="1400" dirty="0"/>
              <a:t>查询，如果今后有需求不仅仅要求相应速度快，还要求是实时的数据那么</a:t>
            </a:r>
            <a:r>
              <a:rPr lang="en-US" altLang="zh-CN" sz="1400" dirty="0"/>
              <a:t>Druid</a:t>
            </a:r>
            <a:r>
              <a:rPr lang="zh-CN" altLang="en-US" sz="1400" dirty="0"/>
              <a:t>可以是一个很好的选择，小米、苏宁、有赞</a:t>
            </a:r>
            <a:endParaRPr lang="zh-CN" altLang="en-US" sz="1400" dirty="0"/>
          </a:p>
        </p:txBody>
      </p:sp>
      <p:sp>
        <p:nvSpPr>
          <p:cNvPr id="2" name="TextBox 108"/>
          <p:cNvSpPr txBox="1">
            <a:spLocks noChangeArrowheads="1"/>
          </p:cNvSpPr>
          <p:nvPr/>
        </p:nvSpPr>
        <p:spPr bwMode="auto">
          <a:xfrm>
            <a:off x="539552" y="3074829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668655" y="3592830"/>
            <a:ext cx="6760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数据中台这个词现在非常火，包括阿里、快手等都在建设自己的数据中台，数据中台可以简单认为三层：数据模型、数据服务、数据开发，我们处于初级数据模型和简单的数据服务层，今后提升数据平台的数据服务能力，统一数据获取、可视化等，然后再对数据进行开发分析如数据挖掘、数据分析、推荐等。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对于数据中台我也是初窥门径，任重而道远。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414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869815" cy="530225"/>
            <a:chOff x="3773160" y="1247148"/>
            <a:chExt cx="3925580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Development History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02997" y="1293503"/>
              <a:ext cx="1195743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发展历史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828675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3754384" y="2254640"/>
            <a:ext cx="74803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38995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Hadoop1.x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HDFS+MapReduce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1400" dirty="0"/>
              <a:t>Hadoop</a:t>
            </a:r>
            <a:r>
              <a:rPr lang="zh-CN" altLang="en-US" sz="1400" dirty="0"/>
              <a:t>是</a:t>
            </a:r>
            <a:r>
              <a:rPr lang="en-US" altLang="zh-CN" sz="1400" dirty="0"/>
              <a:t>Google</a:t>
            </a:r>
            <a:r>
              <a:rPr lang="zh-CN" altLang="en-US" sz="1400" dirty="0"/>
              <a:t>的集群系统的开源实现。这一切都要从</a:t>
            </a:r>
            <a:r>
              <a:rPr lang="en-US" altLang="zh-CN" sz="1400" dirty="0"/>
              <a:t>Google</a:t>
            </a:r>
            <a:r>
              <a:rPr lang="zh-CN" altLang="en-US" sz="1400" dirty="0"/>
              <a:t>的三篇论文说起</a:t>
            </a:r>
            <a:endParaRPr lang="zh-CN" altLang="en-US" sz="1400" dirty="0"/>
          </a:p>
          <a:p>
            <a:pPr indent="0">
              <a:buNone/>
            </a:pPr>
            <a:endParaRPr lang="zh-CN" altLang="en-US" sz="1400" dirty="0"/>
          </a:p>
          <a:p>
            <a:pPr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《</a:t>
            </a:r>
            <a:r>
              <a:rPr lang="en-US" altLang="zh-CN" sz="1400" dirty="0">
                <a:solidFill>
                  <a:srgbClr val="FF0000"/>
                </a:solidFill>
              </a:rPr>
              <a:t>Google File System</a:t>
            </a:r>
            <a:r>
              <a:rPr lang="zh-CN" altLang="en-US" sz="1400" dirty="0">
                <a:solidFill>
                  <a:srgbClr val="FF0000"/>
                </a:solidFill>
              </a:rPr>
              <a:t>》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《</a:t>
            </a:r>
            <a:r>
              <a:rPr lang="en-US" altLang="zh-CN" sz="1400" dirty="0">
                <a:solidFill>
                  <a:schemeClr val="tx1"/>
                </a:solidFill>
              </a:rPr>
              <a:t>Google MapReduce</a:t>
            </a:r>
            <a:r>
              <a:rPr lang="zh-CN" altLang="en-US" sz="1400" dirty="0">
                <a:solidFill>
                  <a:schemeClr val="tx1"/>
                </a:solidFill>
              </a:rPr>
              <a:t>》</a:t>
            </a:r>
            <a:endParaRPr lang="zh-CN" altLang="en-US" sz="1400" dirty="0"/>
          </a:p>
          <a:p>
            <a:pPr indent="0">
              <a:buNone/>
            </a:pPr>
            <a:r>
              <a:rPr lang="zh-CN" altLang="en-US" sz="1400" dirty="0"/>
              <a:t>《</a:t>
            </a:r>
            <a:r>
              <a:rPr lang="en-US" altLang="zh-CN" sz="1400" dirty="0"/>
              <a:t>Google </a:t>
            </a:r>
            <a:r>
              <a:rPr lang="en-US" altLang="zh-CN" sz="1400" dirty="0"/>
              <a:t>Big Table</a:t>
            </a:r>
            <a:r>
              <a:rPr lang="zh-CN" altLang="en-US" sz="1400" dirty="0"/>
              <a:t>》</a:t>
            </a:r>
            <a:endParaRPr lang="zh-CN" altLang="en-US" sz="1400" dirty="0"/>
          </a:p>
        </p:txBody>
      </p:sp>
      <p:sp>
        <p:nvSpPr>
          <p:cNvPr id="2" name="TextBox 53"/>
          <p:cNvSpPr txBox="1"/>
          <p:nvPr/>
        </p:nvSpPr>
        <p:spPr>
          <a:xfrm>
            <a:off x="668655" y="2302510"/>
            <a:ext cx="44748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1400" dirty="0"/>
              <a:t>HDFS</a:t>
            </a:r>
            <a:r>
              <a:rPr lang="zh-CN" altLang="en-US" sz="1400" dirty="0"/>
              <a:t>：</a:t>
            </a:r>
            <a:r>
              <a:rPr lang="en-US" altLang="zh-CN" sz="1400" dirty="0"/>
              <a:t>Hadoop Distribute File System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NameNode</a:t>
            </a:r>
            <a:endParaRPr lang="en-US" sz="14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400" dirty="0"/>
              <a:t>接受客户端读写请求</a:t>
            </a:r>
            <a:endParaRPr lang="zh-CN" altLang="en-US" sz="14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400" dirty="0"/>
              <a:t>保存元数据（文件权限、大小、</a:t>
            </a:r>
            <a:r>
              <a:rPr lang="en-US" altLang="zh-CN" sz="1400" dirty="0"/>
              <a:t>Block</a:t>
            </a:r>
            <a:r>
              <a:rPr lang="zh-CN" altLang="en-US" sz="1400" dirty="0"/>
              <a:t>块、分布情况在启动时上报）</a:t>
            </a:r>
            <a:endParaRPr lang="zh-CN" altLang="en-US" sz="1400" dirty="0"/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SecondaryNameNode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帮助</a:t>
            </a:r>
            <a:r>
              <a:rPr lang="en-US" altLang="zh-CN" sz="1400" dirty="0">
                <a:solidFill>
                  <a:schemeClr val="tx1"/>
                </a:solidFill>
              </a:rPr>
              <a:t>NN</a:t>
            </a:r>
            <a:r>
              <a:rPr lang="zh-CN" altLang="en-US" sz="1400" dirty="0">
                <a:solidFill>
                  <a:schemeClr val="tx1"/>
                </a:solidFill>
              </a:rPr>
              <a:t>合并</a:t>
            </a:r>
            <a:r>
              <a:rPr lang="en-US" altLang="zh-CN" sz="1400" dirty="0">
                <a:solidFill>
                  <a:schemeClr val="tx1"/>
                </a:solidFill>
              </a:rPr>
              <a:t>fsimage</a:t>
            </a:r>
            <a:r>
              <a:rPr lang="zh-CN" altLang="en-US" sz="1400" dirty="0">
                <a:solidFill>
                  <a:schemeClr val="tx1"/>
                </a:solidFill>
              </a:rPr>
              <a:t>与</a:t>
            </a:r>
            <a:r>
              <a:rPr lang="en-US" altLang="zh-CN" sz="1400" dirty="0">
                <a:solidFill>
                  <a:schemeClr val="tx1"/>
                </a:solidFill>
              </a:rPr>
              <a:t>edits log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DataNode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存储</a:t>
            </a:r>
            <a:r>
              <a:rPr lang="en-US" altLang="zh-CN" sz="1400" dirty="0">
                <a:solidFill>
                  <a:schemeClr val="tx1"/>
                </a:solidFill>
              </a:rPr>
              <a:t>Block</a:t>
            </a:r>
            <a:r>
              <a:rPr lang="zh-CN" altLang="en-US" sz="1400" dirty="0">
                <a:solidFill>
                  <a:schemeClr val="tx1"/>
                </a:solidFill>
              </a:rPr>
              <a:t>块（副本存放策略）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上报数据块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保持心跳（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秒一次，</a:t>
            </a:r>
            <a:r>
              <a:rPr lang="en-US" altLang="zh-CN" sz="1400" dirty="0">
                <a:solidFill>
                  <a:schemeClr val="tx1"/>
                </a:solidFill>
              </a:rPr>
              <a:t>10</a:t>
            </a:r>
            <a:r>
              <a:rPr lang="zh-CN" altLang="en-US" sz="1400" dirty="0">
                <a:solidFill>
                  <a:schemeClr val="tx1"/>
                </a:solidFill>
              </a:rPr>
              <a:t>分钟没有就认为</a:t>
            </a:r>
            <a:r>
              <a:rPr lang="en-US" altLang="zh-CN" sz="1400" dirty="0">
                <a:solidFill>
                  <a:schemeClr val="tx1"/>
                </a:solidFill>
              </a:rPr>
              <a:t>lost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865" y="2139315"/>
            <a:ext cx="3901440" cy="28397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38995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Hadoop1.x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HDFS+MapReduce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1400" dirty="0"/>
              <a:t>Hadoop</a:t>
            </a:r>
            <a:r>
              <a:rPr lang="zh-CN" altLang="en-US" sz="1400" dirty="0"/>
              <a:t>是</a:t>
            </a:r>
            <a:r>
              <a:rPr lang="en-US" altLang="zh-CN" sz="1400" dirty="0"/>
              <a:t>Google</a:t>
            </a:r>
            <a:r>
              <a:rPr lang="zh-CN" altLang="en-US" sz="1400" dirty="0"/>
              <a:t>的集群系统的开源实现。这一切都要从</a:t>
            </a:r>
            <a:r>
              <a:rPr lang="en-US" altLang="zh-CN" sz="1400" dirty="0"/>
              <a:t>Google</a:t>
            </a:r>
            <a:r>
              <a:rPr lang="zh-CN" altLang="en-US" sz="1400" dirty="0"/>
              <a:t>的三篇论文说起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《</a:t>
            </a:r>
            <a:r>
              <a:rPr lang="en-US" altLang="zh-CN" sz="1400" dirty="0">
                <a:solidFill>
                  <a:schemeClr val="tx1"/>
                </a:solidFill>
              </a:rPr>
              <a:t>Google File System</a:t>
            </a:r>
            <a:r>
              <a:rPr lang="zh-CN" altLang="en-US" sz="1400" dirty="0">
                <a:solidFill>
                  <a:schemeClr val="tx1"/>
                </a:solidFill>
              </a:rPr>
              <a:t>》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《</a:t>
            </a:r>
            <a:r>
              <a:rPr lang="en-US" altLang="zh-CN" sz="1400" dirty="0">
                <a:solidFill>
                  <a:srgbClr val="FF0000"/>
                </a:solidFill>
              </a:rPr>
              <a:t>Google MapReduce</a:t>
            </a:r>
            <a:r>
              <a:rPr lang="zh-CN" altLang="en-US" sz="1400" dirty="0">
                <a:solidFill>
                  <a:srgbClr val="FF0000"/>
                </a:solidFill>
              </a:rPr>
              <a:t>》</a:t>
            </a:r>
            <a:endParaRPr lang="zh-CN" altLang="en-US" sz="1400" dirty="0"/>
          </a:p>
          <a:p>
            <a:pPr indent="0">
              <a:buNone/>
            </a:pPr>
            <a:r>
              <a:rPr lang="zh-CN" altLang="en-US" sz="1400" dirty="0"/>
              <a:t>《</a:t>
            </a:r>
            <a:r>
              <a:rPr lang="en-US" altLang="zh-CN" sz="1400" dirty="0"/>
              <a:t>Google </a:t>
            </a:r>
            <a:r>
              <a:rPr lang="en-US" altLang="zh-CN" sz="1400" dirty="0"/>
              <a:t>Big Table</a:t>
            </a:r>
            <a:r>
              <a:rPr lang="zh-CN" altLang="en-US" sz="1400" dirty="0"/>
              <a:t>》</a:t>
            </a:r>
            <a:endParaRPr lang="zh-CN" altLang="en-US" sz="1400" dirty="0"/>
          </a:p>
        </p:txBody>
      </p:sp>
      <p:sp>
        <p:nvSpPr>
          <p:cNvPr id="2" name="TextBox 53"/>
          <p:cNvSpPr txBox="1"/>
          <p:nvPr/>
        </p:nvSpPr>
        <p:spPr>
          <a:xfrm>
            <a:off x="668655" y="2301875"/>
            <a:ext cx="425513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1400" dirty="0"/>
              <a:t>MapReduce</a:t>
            </a:r>
            <a:r>
              <a:rPr lang="zh-CN" altLang="en-US" sz="1400" dirty="0"/>
              <a:t>：</a:t>
            </a:r>
            <a:r>
              <a:rPr lang="zh-CN" sz="1400" dirty="0"/>
              <a:t>分布式离线计算框架</a:t>
            </a:r>
            <a:endParaRPr lang="zh-CN" sz="1400" dirty="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Input</a:t>
            </a:r>
            <a:r>
              <a:rPr lang="zh-CN" altLang="en-US" sz="1400" dirty="0"/>
              <a:t>：</a:t>
            </a:r>
            <a:r>
              <a:rPr lang="en-US" altLang="zh-CN" sz="1400" dirty="0"/>
              <a:t>Block</a:t>
            </a:r>
            <a:r>
              <a:rPr lang="zh-CN" altLang="en-US" sz="1400" dirty="0"/>
              <a:t>块</a:t>
            </a:r>
            <a:endParaRPr lang="zh-CN" altLang="en-US" sz="1400" dirty="0"/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Map Task</a:t>
            </a:r>
            <a:r>
              <a:rPr lang="zh-CN" altLang="en-US" sz="1400" dirty="0">
                <a:solidFill>
                  <a:schemeClr val="tx1"/>
                </a:solidFill>
              </a:rPr>
              <a:t>：对每行数据进行处理并输出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Shuffle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环形缓冲区</a:t>
            </a:r>
            <a:r>
              <a:rPr lang="zh-CN" sz="1400" dirty="0">
                <a:solidFill>
                  <a:schemeClr val="tx1"/>
                </a:solidFill>
              </a:rPr>
              <a:t>内分区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排序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预合并（可有可无）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缓冲区内排序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溢写到磁盘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sz="1400" dirty="0">
                <a:solidFill>
                  <a:schemeClr val="tx1"/>
                </a:solidFill>
              </a:rPr>
              <a:t>外部归并排序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Reduce Task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ym typeface="+mn-ea"/>
              </a:rPr>
              <a:t>网络拷贝；</a:t>
            </a:r>
            <a:r>
              <a:rPr lang="zh-CN" altLang="en-US" sz="1400" dirty="0">
                <a:solidFill>
                  <a:schemeClr val="tx1"/>
                </a:solidFill>
              </a:rPr>
              <a:t>全局排序和合并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对相同</a:t>
            </a:r>
            <a:r>
              <a:rPr lang="en-US" altLang="zh-CN" sz="1400" dirty="0">
                <a:solidFill>
                  <a:schemeClr val="tx1"/>
                </a:solidFill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iterator</a:t>
            </a:r>
            <a:r>
              <a:rPr lang="zh-CN" altLang="en-US" sz="1400" dirty="0">
                <a:solidFill>
                  <a:schemeClr val="tx1"/>
                </a:solidFill>
              </a:rPr>
              <a:t>）进行处理并输出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285" y="1198880"/>
            <a:ext cx="4227830" cy="1669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15" y="2868295"/>
            <a:ext cx="4632960" cy="216090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5364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HDFS+MapReduce+Yarn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47700" y="2408555"/>
            <a:ext cx="40944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sz="1400" dirty="0"/>
              <a:t>主要解决问题如下：</a:t>
            </a:r>
            <a:endParaRPr lang="zh-CN" sz="1400" dirty="0"/>
          </a:p>
          <a:p>
            <a:pPr indent="0">
              <a:buFont typeface="Wingdings" panose="05000000000000000000" pitchFamily="2" charset="2"/>
              <a:buNone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单点问题（主备切换）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1400" dirty="0"/>
              <a:t>NameNode</a:t>
            </a:r>
            <a:r>
              <a:rPr lang="zh-CN" altLang="en-US" sz="1400" dirty="0"/>
              <a:t>内存受限（</a:t>
            </a:r>
            <a:r>
              <a:rPr lang="en-US" altLang="zh-CN" sz="1400" dirty="0"/>
              <a:t>Federation</a:t>
            </a:r>
            <a:r>
              <a:rPr lang="zh-CN" altLang="en-US" sz="1400" dirty="0"/>
              <a:t>联邦）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引入</a:t>
            </a:r>
            <a:r>
              <a:rPr lang="en-US" altLang="zh-CN" sz="1400" dirty="0"/>
              <a:t>yarn</a:t>
            </a:r>
            <a:r>
              <a:rPr lang="zh-CN" altLang="en-US" sz="1400" dirty="0"/>
              <a:t>（</a:t>
            </a:r>
            <a:r>
              <a:rPr lang="en-US" altLang="zh-CN" sz="1400" dirty="0"/>
              <a:t>yet another resource negotiator</a:t>
            </a:r>
            <a:r>
              <a:rPr lang="zh-CN" altLang="en-US" sz="1400" dirty="0"/>
              <a:t>），将资源管理和任务调度分离，更加友好的吃吃第三方框架在</a:t>
            </a:r>
            <a:r>
              <a:rPr lang="en-US" altLang="zh-CN" sz="1400" dirty="0"/>
              <a:t>Yarn</a:t>
            </a:r>
            <a:r>
              <a:rPr lang="zh-CN" altLang="en-US" sz="1400" dirty="0"/>
              <a:t>上运行如</a:t>
            </a:r>
            <a:r>
              <a:rPr lang="en-US" altLang="zh-CN" sz="1400" dirty="0"/>
              <a:t>spark</a:t>
            </a:r>
            <a:r>
              <a:rPr lang="zh-CN" altLang="en-US" sz="1400" dirty="0"/>
              <a:t>、</a:t>
            </a:r>
            <a:r>
              <a:rPr lang="en-US" altLang="zh-CN" sz="1400" dirty="0"/>
              <a:t>storm</a:t>
            </a:r>
            <a:r>
              <a:rPr lang="zh-CN" altLang="en-US" sz="1400" dirty="0"/>
              <a:t>、</a:t>
            </a:r>
            <a:r>
              <a:rPr lang="en-US" altLang="zh-CN" sz="1400" dirty="0"/>
              <a:t>flink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765810"/>
            <a:ext cx="3236595" cy="1437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95" y="633730"/>
            <a:ext cx="3875405" cy="197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55" y="2813050"/>
            <a:ext cx="4200525" cy="222059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5364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Hadoop3.x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HDFS+MapReduce+Yarn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539750" y="895350"/>
            <a:ext cx="522033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sz="1400" dirty="0"/>
              <a:t>新特性：</a:t>
            </a:r>
            <a:endParaRPr lang="zh-CN" sz="1400" dirty="0"/>
          </a:p>
          <a:p>
            <a:pPr indent="0">
              <a:buFont typeface="Wingdings" panose="05000000000000000000" pitchFamily="2" charset="2"/>
              <a:buNone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纠删码</a:t>
            </a:r>
            <a:r>
              <a:rPr lang="en-US" altLang="zh-CN" sz="1400" dirty="0"/>
              <a:t>Erasure coding</a:t>
            </a:r>
            <a:r>
              <a:rPr lang="zh-CN" altLang="en-US" sz="1400" dirty="0"/>
              <a:t>（</a:t>
            </a:r>
            <a:r>
              <a:rPr lang="en-US" altLang="zh-CN" sz="1400" dirty="0"/>
              <a:t>EC</a:t>
            </a:r>
            <a:r>
              <a:rPr lang="zh-CN" altLang="en-US" sz="1400" dirty="0"/>
              <a:t>），可降低</a:t>
            </a:r>
            <a:r>
              <a:rPr lang="en-US" altLang="zh-CN" sz="1400" dirty="0"/>
              <a:t>50%</a:t>
            </a:r>
            <a:r>
              <a:rPr lang="zh-CN" altLang="en-US" sz="1400" dirty="0"/>
              <a:t>的存储空间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支持多个备用</a:t>
            </a:r>
            <a:r>
              <a:rPr lang="en-US" altLang="zh-CN" sz="1400" dirty="0"/>
              <a:t>NameNode</a:t>
            </a:r>
            <a:endParaRPr lang="en-US" alt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1400" dirty="0"/>
              <a:t>DataNode</a:t>
            </a:r>
            <a:r>
              <a:rPr lang="zh-CN" altLang="en-US" sz="1400" dirty="0"/>
              <a:t>内不同磁盘的数据平衡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摒弃传统的磁盘操作转为内存</a:t>
            </a:r>
            <a:r>
              <a:rPr lang="en-US" altLang="zh-CN" sz="1400" dirty="0"/>
              <a:t>+</a:t>
            </a:r>
            <a:r>
              <a:rPr lang="zh-CN" altLang="en-US" sz="1400" dirty="0"/>
              <a:t>磁盘的方式，号称比</a:t>
            </a:r>
            <a:r>
              <a:rPr lang="en-US" altLang="zh-CN" sz="1400" dirty="0"/>
              <a:t>spark</a:t>
            </a:r>
            <a:r>
              <a:rPr lang="zh-CN" altLang="en-US" sz="1400" dirty="0"/>
              <a:t>快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基于</a:t>
            </a:r>
            <a:r>
              <a:rPr lang="en-US" altLang="zh-CN" sz="1400" dirty="0"/>
              <a:t>cgroup</a:t>
            </a:r>
            <a:r>
              <a:rPr lang="zh-CN" altLang="en-US" sz="1400" dirty="0"/>
              <a:t>的内存隔离和</a:t>
            </a:r>
            <a:r>
              <a:rPr lang="en-US" altLang="zh-CN" sz="1400" dirty="0"/>
              <a:t>IO disk</a:t>
            </a:r>
            <a:r>
              <a:rPr lang="zh-CN" altLang="en-US" sz="1400" dirty="0"/>
              <a:t>隔离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315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Spark2.X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560070" y="919480"/>
            <a:ext cx="763905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 dirty="0"/>
              <a:t>RDD</a:t>
            </a:r>
            <a:r>
              <a:rPr lang="zh-CN" altLang="en-US" sz="1400" dirty="0"/>
              <a:t>：Resilient Distributed Datasets 弹性分布式数据集</a:t>
            </a:r>
            <a:endParaRPr lang="zh-CN" altLang="en-US" sz="1400" dirty="0"/>
          </a:p>
          <a:p>
            <a:pPr indent="0">
              <a:buFont typeface="Wingdings" panose="05000000000000000000" charset="0"/>
              <a:buNone/>
            </a:pP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可分区，一组分区 rdd可跨机器，partition不可以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rdd中计算以partition为单位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rdd之间存在依赖关系，所以有天然的容错性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partition func有两个，一个是hash partition还有一个rang</a:t>
            </a:r>
            <a:r>
              <a:rPr lang="en-US" altLang="zh-CN" sz="1400" dirty="0"/>
              <a:t>e</a:t>
            </a:r>
            <a:r>
              <a:rPr lang="zh-CN" altLang="en-US" sz="1400" dirty="0"/>
              <a:t>partition，条件是kv数据</a:t>
            </a:r>
            <a:endParaRPr lang="zh-CN" altLang="en-US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400" dirty="0"/>
              <a:t>rdd会有一个专门的列表存储每个partition对应hdfs上的数据块，这样就可以把task调度</a:t>
            </a:r>
            <a:endParaRPr lang="zh-CN" altLang="en-US" sz="14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3659505" y="2887980"/>
            <a:ext cx="1399540" cy="1399540"/>
            <a:chOff x="5058" y="1952"/>
            <a:chExt cx="3402" cy="3402"/>
          </a:xfrm>
        </p:grpSpPr>
        <p:sp>
          <p:nvSpPr>
            <p:cNvPr id="80" name="菱形 79"/>
            <p:cNvSpPr/>
            <p:nvPr/>
          </p:nvSpPr>
          <p:spPr>
            <a:xfrm>
              <a:off x="5308" y="2330"/>
              <a:ext cx="1481" cy="1481"/>
            </a:xfrm>
            <a:prstGeom prst="diamond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菱形 80"/>
            <p:cNvSpPr/>
            <p:nvPr/>
          </p:nvSpPr>
          <p:spPr>
            <a:xfrm>
              <a:off x="5678" y="3827"/>
              <a:ext cx="1481" cy="1481"/>
            </a:xfrm>
            <a:prstGeom prst="diamond">
              <a:avLst/>
            </a:prstGeom>
            <a:solidFill>
              <a:srgbClr val="E093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菱形 81"/>
            <p:cNvSpPr/>
            <p:nvPr/>
          </p:nvSpPr>
          <p:spPr>
            <a:xfrm>
              <a:off x="6418" y="3794"/>
              <a:ext cx="1481" cy="1481"/>
            </a:xfrm>
            <a:prstGeom prst="diamond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菱形 82"/>
            <p:cNvSpPr/>
            <p:nvPr/>
          </p:nvSpPr>
          <p:spPr>
            <a:xfrm>
              <a:off x="6418" y="1952"/>
              <a:ext cx="1481" cy="1481"/>
            </a:xfrm>
            <a:prstGeom prst="diamond">
              <a:avLst/>
            </a:prstGeom>
            <a:solidFill>
              <a:srgbClr val="53C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058" y="1952"/>
              <a:ext cx="3402" cy="3402"/>
              <a:chOff x="4282167" y="2497180"/>
              <a:chExt cx="2880320" cy="2880320"/>
            </a:xfrm>
          </p:grpSpPr>
          <p:sp>
            <p:nvSpPr>
              <p:cNvPr id="85" name="菱形 84"/>
              <p:cNvSpPr/>
              <p:nvPr/>
            </p:nvSpPr>
            <p:spPr>
              <a:xfrm>
                <a:off x="4282167" y="2497180"/>
                <a:ext cx="2880320" cy="2880320"/>
              </a:xfrm>
              <a:prstGeom prst="diamond">
                <a:avLst/>
              </a:prstGeom>
              <a:solidFill>
                <a:srgbClr val="414455"/>
              </a:solidFill>
              <a:ln>
                <a:noFill/>
              </a:ln>
              <a:effectLst>
                <a:outerShdw blurRad="152400" dir="5400000" sx="90000" sy="-19000" rotWithShape="0">
                  <a:prstClr val="black">
                    <a:alpha val="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文本框 31"/>
              <p:cNvSpPr txBox="1"/>
              <p:nvPr/>
            </p:nvSpPr>
            <p:spPr>
              <a:xfrm>
                <a:off x="5187763" y="3639535"/>
                <a:ext cx="1153160" cy="5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Core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87" name="直接连接符 86"/>
          <p:cNvCxnSpPr/>
          <p:nvPr/>
        </p:nvCxnSpPr>
        <p:spPr>
          <a:xfrm>
            <a:off x="2083245" y="3180457"/>
            <a:ext cx="18902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联系 87"/>
          <p:cNvSpPr/>
          <p:nvPr/>
        </p:nvSpPr>
        <p:spPr>
          <a:xfrm>
            <a:off x="1850789" y="2803669"/>
            <a:ext cx="378042" cy="378042"/>
          </a:xfrm>
          <a:prstGeom prst="flowChart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23"/>
          <p:cNvSpPr txBox="1"/>
          <p:nvPr/>
        </p:nvSpPr>
        <p:spPr>
          <a:xfrm>
            <a:off x="2228921" y="2927816"/>
            <a:ext cx="78232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376680" y="3180715"/>
            <a:ext cx="2208530" cy="4375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sql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转换为计算算子应用在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RDD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4682490" y="3043555"/>
            <a:ext cx="2512695" cy="120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联系 91"/>
          <p:cNvSpPr/>
          <p:nvPr/>
        </p:nvSpPr>
        <p:spPr>
          <a:xfrm>
            <a:off x="7079969" y="2728615"/>
            <a:ext cx="378042" cy="378042"/>
          </a:xfrm>
          <a:prstGeom prst="flowChartConnector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20"/>
          <p:cNvSpPr txBox="1"/>
          <p:nvPr/>
        </p:nvSpPr>
        <p:spPr>
          <a:xfrm>
            <a:off x="4983147" y="2790616"/>
            <a:ext cx="1302385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61610" y="3068320"/>
            <a:ext cx="1917700" cy="4375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微批处理，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flink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出现之前认为是实时流处理。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95" name="直接连接符 94"/>
          <p:cNvCxnSpPr>
            <a:stCxn id="96" idx="5"/>
          </p:cNvCxnSpPr>
          <p:nvPr/>
        </p:nvCxnSpPr>
        <p:spPr>
          <a:xfrm>
            <a:off x="1449705" y="4114800"/>
            <a:ext cx="2591435" cy="29210"/>
          </a:xfrm>
          <a:prstGeom prst="line">
            <a:avLst/>
          </a:prstGeom>
          <a:ln>
            <a:solidFill>
              <a:srgbClr val="E09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联系 95"/>
          <p:cNvSpPr/>
          <p:nvPr/>
        </p:nvSpPr>
        <p:spPr>
          <a:xfrm>
            <a:off x="1127524" y="3792341"/>
            <a:ext cx="378042" cy="378042"/>
          </a:xfrm>
          <a:prstGeom prst="flowChartConnector">
            <a:avLst/>
          </a:prstGeom>
          <a:solidFill>
            <a:srgbClr val="E09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22"/>
          <p:cNvSpPr txBox="1"/>
          <p:nvPr/>
        </p:nvSpPr>
        <p:spPr>
          <a:xfrm>
            <a:off x="1671391" y="3838224"/>
            <a:ext cx="2093595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structured spark streaming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468755" y="4170045"/>
            <a:ext cx="2116455" cy="4375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p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为了弥补流处理而产生，但是相较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而言没有意义。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流程图: 联系 98"/>
          <p:cNvSpPr/>
          <p:nvPr/>
        </p:nvSpPr>
        <p:spPr>
          <a:xfrm>
            <a:off x="6954843" y="3803771"/>
            <a:ext cx="378042" cy="378042"/>
          </a:xfrm>
          <a:prstGeom prst="flowChartConnector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21"/>
          <p:cNvSpPr txBox="1"/>
          <p:nvPr/>
        </p:nvSpPr>
        <p:spPr>
          <a:xfrm>
            <a:off x="4750435" y="3873500"/>
            <a:ext cx="1649730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MLib &amp; GraphX </a:t>
            </a:r>
            <a:endParaRPr 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82635" y="4169973"/>
            <a:ext cx="1705943" cy="2527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机器学习和图计算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4682490" y="4096385"/>
            <a:ext cx="2487295" cy="18415"/>
          </a:xfrm>
          <a:prstGeom prst="line">
            <a:avLst/>
          </a:prstGeom>
          <a:ln>
            <a:solidFill>
              <a:srgbClr val="0E9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915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231265" y="298450"/>
            <a:ext cx="763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sz="1400" dirty="0"/>
              <a:t>后起新秀，一些公司已逐步应用。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539750" y="635635"/>
          <a:ext cx="7493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/>
                <a:gridCol w="2835275"/>
                <a:gridCol w="32270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spark streaming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flink streaming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计算模型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微批，处理完在进行下一</a:t>
                      </a:r>
                      <a:r>
                        <a:rPr lang="en-US" altLang="zh-CN" sz="1400"/>
                        <a:t>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流，基于事件驱动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编程模型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底层</a:t>
                      </a:r>
                      <a:r>
                        <a:rPr lang="en-US" altLang="zh-CN" sz="1400"/>
                        <a:t>RDD</a:t>
                      </a:r>
                      <a:r>
                        <a:rPr lang="zh-CN" altLang="en-US" sz="1400"/>
                        <a:t>，封装为dataframe和dataset，发展趋势就是要sql统一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datastream和dataset，table+sql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时间机制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ss支持processingtime，sss支持processingtime和eventtime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flink支持eventtime，processingtime，ingestiontime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语义保证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exactly once at least once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exactly once可选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背压机制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1.5</a:t>
                      </a:r>
                      <a:r>
                        <a:rPr lang="zh-CN" altLang="en-US" sz="1400"/>
                        <a:t>之后</a:t>
                      </a:r>
                      <a:r>
                        <a:rPr lang="zh-CN" altLang="en-US" sz="1400"/>
                        <a:t>如果流量达到阈值就限流，流量是根据计算调度时间、处理时间、结束时间、消息条数计算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 jobmanager 针对每一个 task 每 50ms 触发 100 次 Thread.getStackTrace() 调用，求出阻塞的占比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检查点机制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使用metadata+data checkpoint来达到exactly once语义，重量级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，当然也可以自己写事务来实现exactly once。如果修改程序将无法从checkpoint中恢复，所以推荐自己实现事务提交达到exactlyonce。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开启事务，开始checkpoint，打入一个barrier，流程operation的时候写入将barrier汇报给jobmanager同时会记录算子和系统的state到statebackend中，当barrier流动到最后sink之后，通知checkpoint完成，提交事务。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程序改动可以从ckeckpoint恢复。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3570</Words>
  <Application>WPS 演示</Application>
  <PresentationFormat>全屏显示(16:9)</PresentationFormat>
  <Paragraphs>390</Paragraphs>
  <Slides>22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Wingdings</vt:lpstr>
      <vt:lpstr>Arial Unicode MS</vt:lpstr>
      <vt:lpstr>Copperplate Gothic Bold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sunliangliang</cp:lastModifiedBy>
  <cp:revision>207</cp:revision>
  <dcterms:created xsi:type="dcterms:W3CDTF">2014-09-01T11:16:00Z</dcterms:created>
  <dcterms:modified xsi:type="dcterms:W3CDTF">2019-06-13T17:00:57Z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2052-11.1.0.8696</vt:lpwstr>
  </property>
</Properties>
</file>