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452" r:id="rId5"/>
    <p:sldId id="259" r:id="rId6"/>
    <p:sldId id="454" r:id="rId7"/>
    <p:sldId id="473" r:id="rId8"/>
    <p:sldId id="455" r:id="rId9"/>
    <p:sldId id="456" r:id="rId10"/>
    <p:sldId id="457" r:id="rId11"/>
    <p:sldId id="458" r:id="rId12"/>
    <p:sldId id="459" r:id="rId13"/>
    <p:sldId id="453" r:id="rId14"/>
    <p:sldId id="260" r:id="rId15"/>
    <p:sldId id="460" r:id="rId16"/>
    <p:sldId id="428" r:id="rId17"/>
    <p:sldId id="330" r:id="rId18"/>
    <p:sldId id="403" r:id="rId19"/>
    <p:sldId id="438" r:id="rId20"/>
    <p:sldId id="440" r:id="rId21"/>
    <p:sldId id="447" r:id="rId22"/>
    <p:sldId id="441" r:id="rId23"/>
    <p:sldId id="405" r:id="rId24"/>
    <p:sldId id="445" r:id="rId25"/>
    <p:sldId id="294"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414455"/>
    <a:srgbClr val="0E9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014" y="-78"/>
      </p:cViewPr>
      <p:guideLst>
        <p:guide orient="horz" pos="1712"/>
        <p:guide pos="2880"/>
      </p:guideLst>
    </p:cSldViewPr>
  </p:slid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4A947-B69F-46AB-892A-142D315848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4BE4-6ABB-4DFC-88F2-21DB0926AD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flink</a:t>
            </a:r>
            <a:r>
              <a:rPr lang="zh-CN" altLang="en-US"/>
              <a:t>的介绍，大家可以上官网看一下，我对</a:t>
            </a:r>
            <a:r>
              <a:rPr lang="en-US" altLang="zh-CN"/>
              <a:t>flink</a:t>
            </a:r>
            <a:r>
              <a:rPr lang="zh-CN" altLang="en-US"/>
              <a:t>的应用不多，就一个小项目，里面很多东西也还没记住，</a:t>
            </a:r>
            <a:endParaRPr lang="zh-CN" altLang="en-US"/>
          </a:p>
          <a:p>
            <a:r>
              <a:rPr lang="zh-CN" altLang="en-US"/>
              <a:t>当然了 任何一个新兴的框架都会有很多好的特性，但是如果说谁能取代谁，至少现在看完是不可能的。</a:t>
            </a:r>
            <a:endParaRPr lang="zh-CN" altLang="en-US"/>
          </a:p>
          <a:p>
            <a:r>
              <a:rPr lang="zh-CN" altLang="en-US"/>
              <a:t>其实个人认为</a:t>
            </a:r>
            <a:r>
              <a:rPr lang="en-US" altLang="zh-CN"/>
              <a:t>flink</a:t>
            </a:r>
            <a:r>
              <a:rPr lang="zh-CN" altLang="en-US"/>
              <a:t>之所以现在流行，是因为它是第一个将流处理和批处理统一的技术框架，中间经过阿里的二次开发</a:t>
            </a:r>
            <a:r>
              <a:rPr lang="en-US" altLang="zh-CN"/>
              <a:t>——Blink</a:t>
            </a:r>
            <a:r>
              <a:rPr lang="zh-CN" altLang="en-US"/>
              <a:t>（比</a:t>
            </a:r>
            <a:r>
              <a:rPr lang="en-US" altLang="zh-CN"/>
              <a:t>flink</a:t>
            </a:r>
            <a:r>
              <a:rPr lang="zh-CN" altLang="en-US"/>
              <a:t>强很多</a:t>
            </a:r>
            <a:r>
              <a:rPr lang="zh-CN" altLang="en-US"/>
              <a:t>）</a:t>
            </a:r>
            <a:endParaRPr lang="zh-CN" altLang="en-US"/>
          </a:p>
          <a:p>
            <a:r>
              <a:rPr lang="zh-CN" altLang="en-US"/>
              <a:t>后来说要把</a:t>
            </a:r>
            <a:r>
              <a:rPr lang="en-US" altLang="zh-CN"/>
              <a:t>blink</a:t>
            </a:r>
            <a:r>
              <a:rPr lang="zh-CN" altLang="en-US"/>
              <a:t>合并</a:t>
            </a:r>
            <a:r>
              <a:rPr lang="en-US" altLang="zh-CN"/>
              <a:t>.....</a:t>
            </a:r>
            <a:r>
              <a:rPr lang="zh-CN" altLang="en-US"/>
              <a:t>（现在好像阿里已经将</a:t>
            </a:r>
            <a:r>
              <a:rPr lang="en-US" altLang="zh-CN"/>
              <a:t>flink</a:t>
            </a:r>
            <a:r>
              <a:rPr lang="zh-CN" altLang="en-US"/>
              <a:t>的那个公司收购了</a:t>
            </a:r>
            <a:r>
              <a:rPr lang="zh-CN" altLang="en-US"/>
              <a:t>）。</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这是咱们集团数据平台的架构图，主要分为数据采集、数据处理、数据产出三层。</a:t>
            </a:r>
            <a:endParaRPr lang="zh-CN" altLang="en-US"/>
          </a:p>
          <a:p>
            <a:r>
              <a:rPr lang="zh-CN" altLang="en-US"/>
              <a:t>现在的任务主要集中在数据处理的维护。所以工作很简单就是出现问题解决问题。</a:t>
            </a:r>
            <a:endParaRPr lang="zh-CN" altLang="en-US"/>
          </a:p>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整个数据的流动分为两条线：离线的数据是在青岛采集、济阳同步、每天（每小时）上传到</a:t>
            </a:r>
            <a:r>
              <a:rPr lang="en-US" altLang="zh-CN"/>
              <a:t>hdfs</a:t>
            </a:r>
            <a:r>
              <a:rPr lang="zh-CN" altLang="en-US"/>
              <a:t>、然后就是通过脚本、</a:t>
            </a:r>
            <a:r>
              <a:rPr lang="en-US" altLang="zh-CN"/>
              <a:t>MR</a:t>
            </a:r>
            <a:r>
              <a:rPr lang="zh-CN" altLang="en-US"/>
              <a:t>、</a:t>
            </a:r>
            <a:r>
              <a:rPr lang="en-US" altLang="zh-CN"/>
              <a:t>hive sql</a:t>
            </a:r>
            <a:r>
              <a:rPr lang="zh-CN" altLang="en-US"/>
              <a:t>来进行数据处理（数据分析人员）产出结果比如</a:t>
            </a:r>
            <a:r>
              <a:rPr lang="en-US" altLang="zh-CN"/>
              <a:t>...</a:t>
            </a:r>
            <a:endParaRPr lang="en-US" altLang="zh-CN"/>
          </a:p>
          <a:p>
            <a:r>
              <a:rPr lang="zh-CN" altLang="en-US"/>
              <a:t>实时数据流动就比较简单了，主要是注重数据处理而非数据流动，青岛采集、</a:t>
            </a:r>
            <a:r>
              <a:rPr lang="en-US" altLang="zh-CN"/>
              <a:t>flume</a:t>
            </a:r>
            <a:r>
              <a:rPr lang="zh-CN" altLang="en-US"/>
              <a:t>级联传输、</a:t>
            </a:r>
            <a:r>
              <a:rPr lang="en-US" altLang="zh-CN"/>
              <a:t>kafka</a:t>
            </a:r>
            <a:r>
              <a:rPr lang="zh-CN" altLang="en-US"/>
              <a:t>中间件、后面对接一切消费者。。</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那么回到我们今天想要交流的主题，就是数据的获取和处理的方式，</a:t>
            </a:r>
            <a:r>
              <a:rPr lang="en-US" altLang="zh-CN"/>
              <a:t>hive</a:t>
            </a:r>
            <a:r>
              <a:rPr lang="zh-CN" altLang="en-US"/>
              <a:t>、</a:t>
            </a:r>
            <a:r>
              <a:rPr lang="en-US" altLang="zh-CN"/>
              <a:t>presto</a:t>
            </a:r>
            <a:r>
              <a:rPr lang="zh-CN" altLang="en-US"/>
              <a:t>、</a:t>
            </a:r>
            <a:r>
              <a:rPr lang="en-US" altLang="zh-CN"/>
              <a:t>druid</a:t>
            </a:r>
            <a:r>
              <a:rPr lang="zh-CN" altLang="en-US"/>
              <a:t>，甚至包括</a:t>
            </a:r>
            <a:r>
              <a:rPr lang="en-US" altLang="zh-CN"/>
              <a:t>kylin</a:t>
            </a:r>
            <a:r>
              <a:rPr lang="zh-CN" altLang="en-US"/>
              <a:t>、</a:t>
            </a:r>
            <a:r>
              <a:rPr lang="en-US" altLang="zh-CN"/>
              <a:t>drill</a:t>
            </a:r>
            <a:r>
              <a:rPr lang="zh-CN" altLang="en-US"/>
              <a:t>、</a:t>
            </a:r>
            <a:r>
              <a:rPr lang="en-US" altLang="zh-CN"/>
              <a:t>sparksql</a:t>
            </a:r>
            <a:r>
              <a:rPr lang="zh-CN" altLang="en-US"/>
              <a:t>、</a:t>
            </a:r>
            <a:r>
              <a:rPr lang="en-US" altLang="zh-CN"/>
              <a:t>impala</a:t>
            </a:r>
            <a:r>
              <a:rPr lang="zh-CN" altLang="en-US"/>
              <a:t>他们到底是怎么回事，首先先介绍一下我们集团现有的数据是如何获取并处理的，最后会想到一个问题，为什么要上、尝试这些东西？当然是适应发展。当</a:t>
            </a:r>
            <a:r>
              <a:rPr lang="en-US" altLang="zh-CN"/>
              <a:t>hadoop</a:t>
            </a:r>
            <a:r>
              <a:rPr lang="zh-CN" altLang="en-US"/>
              <a:t>刚刚出现的时候没有人会考虑实时性问题，但是随着发展大数据领域的实时性要求也越来越明显，比如很简单的一个例子就是推荐、在线学习，大部分推荐都是根据历史数据如历史</a:t>
            </a:r>
            <a:r>
              <a:rPr lang="en-US" altLang="zh-CN"/>
              <a:t>30</a:t>
            </a:r>
            <a:r>
              <a:rPr lang="zh-CN" altLang="en-US"/>
              <a:t>天用户行为来判断推荐内容，而现在可以实时的根据用户行为来进行推荐，比如电商、外卖书籍等等，在线学习就是用户的每一条数据都作为训练数据来调整参数，而不是像传统的每天</a:t>
            </a:r>
            <a:r>
              <a:rPr lang="en-US" altLang="zh-CN"/>
              <a:t>/</a:t>
            </a:r>
            <a:r>
              <a:rPr lang="zh-CN" altLang="en-US"/>
              <a:t>每周训练一次，这一周内都不调整参数。</a:t>
            </a:r>
            <a:endParaRPr lang="zh-CN" altLang="en-US"/>
          </a:p>
          <a:p>
            <a:r>
              <a:rPr lang="zh-CN" altLang="en-US"/>
              <a:t>对于我们现在的架构水平是完全达不到的，用</a:t>
            </a:r>
            <a:r>
              <a:rPr lang="en-US" altLang="zh-CN"/>
              <a:t>hive</a:t>
            </a:r>
            <a:r>
              <a:rPr lang="zh-CN" altLang="en-US"/>
              <a:t>运行一次数据最起码得跑几分钟甚至几小时。</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下面我们就这三者做一个简要的对比，整理出各自的特点、应用场景</a:t>
            </a:r>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今天我们介绍这三个东西都可以简单的认为是</a:t>
            </a:r>
            <a:r>
              <a:rPr lang="en-US" altLang="zh-CN"/>
              <a:t>sql</a:t>
            </a:r>
            <a:r>
              <a:rPr lang="zh-CN" altLang="en-US"/>
              <a:t>查询分析引擎，因为这三者都是给用户提供</a:t>
            </a:r>
            <a:r>
              <a:rPr lang="en-US" altLang="zh-CN"/>
              <a:t>sql</a:t>
            </a:r>
            <a:r>
              <a:rPr lang="zh-CN" altLang="en-US"/>
              <a:t>接口，然后通过</a:t>
            </a:r>
            <a:r>
              <a:rPr lang="en-US" altLang="zh-CN"/>
              <a:t>sql</a:t>
            </a:r>
            <a:r>
              <a:rPr lang="zh-CN" altLang="en-US"/>
              <a:t>解析、优化、形成运行计划这几部来实现计算的。说白了他们的区别就在于两点</a:t>
            </a:r>
            <a:r>
              <a:rPr lang="en-US" altLang="zh-CN"/>
              <a:t>——</a:t>
            </a:r>
            <a:r>
              <a:rPr lang="zh-CN" altLang="en-US"/>
              <a:t>第一就是执行计划、第二就是计算模型！通过调研，执行计划</a:t>
            </a:r>
            <a:r>
              <a:rPr lang="en-US"/>
              <a:t>DAG</a:t>
            </a:r>
            <a:r>
              <a:rPr lang="zh-CN" altLang="en-US"/>
              <a:t>，但是我认为就是</a:t>
            </a:r>
            <a:r>
              <a:rPr lang="en-US" altLang="zh-CN"/>
              <a:t>DAG</a:t>
            </a:r>
            <a:r>
              <a:rPr lang="zh-CN" altLang="en-US"/>
              <a:t>的划分就分为两类，第一就是最初的</a:t>
            </a:r>
            <a:r>
              <a:rPr lang="en-US" altLang="zh-CN"/>
              <a:t>MR</a:t>
            </a:r>
            <a:r>
              <a:rPr lang="zh-CN" altLang="en-US"/>
              <a:t>，第二就是</a:t>
            </a:r>
            <a:r>
              <a:rPr lang="en-US" altLang="zh-CN"/>
              <a:t>TEZ</a:t>
            </a:r>
            <a:r>
              <a:rPr lang="zh-CN" altLang="en-US"/>
              <a:t>为代表的</a:t>
            </a:r>
            <a:r>
              <a:rPr lang="en-US" altLang="zh-CN"/>
              <a:t>DAG</a:t>
            </a:r>
            <a:r>
              <a:rPr lang="zh-CN" altLang="en-US"/>
              <a:t>。</a:t>
            </a:r>
            <a:r>
              <a:rPr lang="zh-CN" altLang="en-US"/>
              <a:t>在一些应用场景中，为了套用MapReduce模型解决问题，不得不将问题分解成若干个有依赖关系的子问题，每个子问题对应一个MapReduce作业，最终所有这些作业形成一个有向图（DAG，Directed Acyclic Graph），在该DAG中，由于每个节点是一个MapReduce作业，因此它们均会从HDFS上读一次数据和写一次数据（默认写三份），即使中间节点产生的数据仅是临时数据。很显然，这种表达依赖关系作业的方式是低效的，会产生大量不必要的磁盘和网络IO。为了更高效地运行存在依赖关系的作业（比如Pig和Hive产生的MapReduce作业），减少磁盘和网络IO，Hortonworks开发并开源了DAG计算框架Tez。举个栗子，求海量数据下的</a:t>
            </a:r>
            <a:r>
              <a:rPr lang="en-US" altLang="zh-CN"/>
              <a:t>TopK</a:t>
            </a:r>
            <a:r>
              <a:rPr lang="zh-CN" altLang="en-US"/>
              <a:t>问题，可以分为两个阶段，一个是求词频，然后求</a:t>
            </a:r>
            <a:r>
              <a:rPr lang="en-US" altLang="zh-CN"/>
              <a:t>topK</a:t>
            </a:r>
            <a:r>
              <a:rPr lang="zh-CN" altLang="en-US"/>
              <a:t>，而</a:t>
            </a:r>
            <a:r>
              <a:rPr lang="en-US" altLang="zh-CN"/>
              <a:t>tez</a:t>
            </a:r>
            <a:r>
              <a:rPr lang="zh-CN" altLang="en-US"/>
              <a:t>可以减少一次</a:t>
            </a:r>
            <a:r>
              <a:rPr lang="en-US" altLang="zh-CN"/>
              <a:t>map</a:t>
            </a:r>
            <a:r>
              <a:rPr lang="zh-CN" altLang="en-US"/>
              <a:t>，减少一次</a:t>
            </a:r>
            <a:r>
              <a:rPr lang="en-US" altLang="zh-CN"/>
              <a:t>hdfs</a:t>
            </a:r>
            <a:r>
              <a:rPr lang="zh-CN" altLang="en-US"/>
              <a:t>写操作。</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刚才说过，区别在于两点：一个是执行计划，另一个就是计算模型，</a:t>
            </a:r>
            <a:r>
              <a:rPr lang="en-US" altLang="zh-CN"/>
              <a:t>mr</a:t>
            </a:r>
            <a:r>
              <a:rPr lang="zh-CN" altLang="en-US"/>
              <a:t>的计算模型很显然就是</a:t>
            </a:r>
            <a:r>
              <a:rPr lang="en-US" altLang="zh-CN"/>
              <a:t>mapreduce</a:t>
            </a:r>
            <a:r>
              <a:rPr lang="zh-CN" altLang="en-US"/>
              <a:t>。</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关于基于内存</a:t>
            </a:r>
            <a:r>
              <a:rPr lang="en-US" altLang="zh-CN"/>
              <a:t>+</a:t>
            </a:r>
            <a:r>
              <a:rPr lang="zh-CN" altLang="en-US"/>
              <a:t>磁盘或者说如果内存足够大的情况下，这种方式是只依赖内存，数据在网络中传输（也可能在同一进程内、本地进程间、不同服务器同一机架上）。</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druid</a:t>
            </a:r>
            <a:r>
              <a:rPr lang="zh-CN" altLang="en-US"/>
              <a:t>，其实上回说的太片面了，</a:t>
            </a:r>
            <a:r>
              <a:rPr lang="en-US" altLang="zh-CN"/>
              <a:t>druid</a:t>
            </a:r>
            <a:r>
              <a:rPr lang="zh-CN" altLang="en-US"/>
              <a:t>它的关键作用并不是简单的</a:t>
            </a:r>
            <a:r>
              <a:rPr lang="en-US" altLang="zh-CN"/>
              <a:t>sql</a:t>
            </a:r>
            <a:r>
              <a:rPr lang="zh-CN" altLang="en-US"/>
              <a:t>查询，而是实时数据的导入和索引，类似于</a:t>
            </a:r>
            <a:r>
              <a:rPr lang="en-US" altLang="zh-CN"/>
              <a:t>es</a:t>
            </a:r>
            <a:r>
              <a:rPr lang="zh-CN" altLang="en-US"/>
              <a:t>，但是区别是</a:t>
            </a:r>
            <a:r>
              <a:rPr lang="en-US" altLang="zh-CN"/>
              <a:t>es</a:t>
            </a:r>
            <a:r>
              <a:rPr lang="zh-CN" altLang="en-US"/>
              <a:t>做搜索，</a:t>
            </a:r>
            <a:r>
              <a:rPr lang="en-US" altLang="zh-CN"/>
              <a:t>druid</a:t>
            </a:r>
            <a:r>
              <a:rPr lang="zh-CN" altLang="en-US"/>
              <a:t>是做计算，最常见的聚合计算。</a:t>
            </a:r>
            <a:endParaRPr lang="zh-CN" altLang="en-US"/>
          </a:p>
          <a:p>
            <a:r>
              <a:rPr lang="zh-CN" altLang="en-US">
                <a:sym typeface="+mn-ea"/>
              </a:rPr>
              <a:t>以</a:t>
            </a:r>
            <a:r>
              <a:rPr lang="en-US" altLang="zh-CN">
                <a:sym typeface="+mn-ea"/>
              </a:rPr>
              <a:t>ES</a:t>
            </a:r>
            <a:r>
              <a:rPr lang="zh-CN" altLang="en-US">
                <a:sym typeface="+mn-ea"/>
              </a:rPr>
              <a:t>为对比对象来看一下。</a:t>
            </a:r>
            <a:r>
              <a:rPr lang="en-US" altLang="zh-CN"/>
              <a:t>es</a:t>
            </a:r>
            <a:r>
              <a:rPr lang="zh-CN" altLang="en-US"/>
              <a:t>的数据每一秒产生一个</a:t>
            </a:r>
            <a:r>
              <a:rPr lang="en-US" altLang="zh-CN"/>
              <a:t>segment+</a:t>
            </a:r>
            <a:r>
              <a:rPr lang="zh-CN" altLang="en-US"/>
              <a:t>倒排索引（基于lucene）。</a:t>
            </a:r>
            <a:r>
              <a:rPr lang="en-US" altLang="zh-CN"/>
              <a:t>druid</a:t>
            </a:r>
            <a:r>
              <a:rPr lang="zh-CN" altLang="en-US"/>
              <a:t>同样也是产生</a:t>
            </a:r>
            <a:r>
              <a:rPr lang="en-US" altLang="zh-CN"/>
              <a:t>segment+</a:t>
            </a:r>
            <a:r>
              <a:rPr lang="zh-CN" altLang="en-US"/>
              <a:t>索引，但是这个索引跟</a:t>
            </a:r>
            <a:r>
              <a:rPr lang="en-US" altLang="zh-CN"/>
              <a:t>es</a:t>
            </a:r>
            <a:r>
              <a:rPr lang="zh-CN" altLang="en-US"/>
              <a:t>的索引不太一样，</a:t>
            </a:r>
            <a:r>
              <a:rPr lang="en-US" altLang="zh-CN"/>
              <a:t>es</a:t>
            </a:r>
            <a:r>
              <a:rPr lang="zh-CN" altLang="en-US"/>
              <a:t>的</a:t>
            </a:r>
            <a:r>
              <a:rPr lang="en-US" altLang="zh-CN"/>
              <a:t>sgement</a:t>
            </a:r>
            <a:r>
              <a:rPr lang="zh-CN" altLang="en-US"/>
              <a:t>的索引全文倒排索引索引，并且</a:t>
            </a:r>
            <a:r>
              <a:rPr lang="en-US" altLang="zh-CN"/>
              <a:t>es</a:t>
            </a:r>
            <a:r>
              <a:rPr lang="zh-CN" altLang="en-US"/>
              <a:t>会使用</a:t>
            </a:r>
            <a:r>
              <a:rPr lang="en-US" altLang="zh-CN"/>
              <a:t>FST</a:t>
            </a:r>
            <a:r>
              <a:rPr lang="zh-CN" altLang="en-US"/>
              <a:t>的数据结果类似于</a:t>
            </a:r>
            <a:r>
              <a:rPr lang="en-US" altLang="zh-CN"/>
              <a:t>Trie </a:t>
            </a:r>
            <a:r>
              <a:rPr lang="zh-CN" altLang="en-US"/>
              <a:t>树的方式将索引进行排序和二次压缩进内存中！</a:t>
            </a:r>
            <a:r>
              <a:rPr lang="en-US" altLang="zh-CN"/>
              <a:t>druid</a:t>
            </a:r>
            <a:r>
              <a:rPr lang="zh-CN" altLang="en-US"/>
              <a:t>创建</a:t>
            </a:r>
            <a:r>
              <a:rPr lang="en-US" altLang="zh-CN"/>
              <a:t>segment</a:t>
            </a:r>
            <a:r>
              <a:rPr lang="zh-CN" altLang="en-US"/>
              <a:t>要复杂一点，首先将数据转为列式存储，然后创建位图索引，然后压缩</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大家下午好，今天也是第一次在咱们组里面做汇报，有点紧张，希望大家多多担待</a:t>
            </a:r>
            <a:endParaRPr lang="zh-CN" altLang="en-US"/>
          </a:p>
          <a:p>
            <a:r>
              <a:rPr lang="zh-CN" altLang="en-US"/>
              <a:t>我比较喜欢随时打断的交流方式啊，因为我一般觉得在听的过程中如果有问题不及时记录的话最后就全忘记了</a:t>
            </a:r>
            <a:endParaRPr lang="zh-CN" altLang="en-US"/>
          </a:p>
          <a:p>
            <a:r>
              <a:rPr lang="zh-CN" altLang="en-US"/>
              <a:t>如果大家的问题我能够现场解答的话最好，如果不能那么我会记录下来然后找资料跟大家分享</a:t>
            </a:r>
            <a:endParaRPr lang="zh-CN" altLang="en-US"/>
          </a:p>
          <a:p>
            <a:r>
              <a:rPr lang="zh-CN" altLang="en-US"/>
              <a:t>本次汇报主要分为以下四个方面，①大数据关键技术的发展历史②咱们集团现在的架构情况③几个</a:t>
            </a:r>
            <a:r>
              <a:rPr lang="en-US" altLang="zh-CN"/>
              <a:t>sql</a:t>
            </a:r>
            <a:r>
              <a:rPr lang="zh-CN" altLang="en-US"/>
              <a:t>查询、分析引擎的对比④最后就是得出的结论、今后的发展方向和展望</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其实我对大数据的理解：它涵盖的面很广，而如果仅仅是对于我现在负责的数据平台而言其实非常简单；就是各种技术的应用</a:t>
            </a:r>
            <a:r>
              <a:rPr lang="en-US" altLang="zh-CN"/>
              <a:t>+</a:t>
            </a:r>
            <a:r>
              <a:rPr lang="zh-CN" altLang="en-US"/>
              <a:t>必要的开发！没别的！</a:t>
            </a:r>
            <a:endParaRPr lang="zh-CN" altLang="en-US"/>
          </a:p>
          <a:p>
            <a:r>
              <a:rPr lang="zh-CN" altLang="en-US"/>
              <a:t>今天就挑出在发展史上比较重要的三个东西来简单介绍一下。</a:t>
            </a:r>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hadoop</a:t>
            </a:r>
            <a:r>
              <a:rPr lang="zh-CN" altLang="en-US"/>
              <a:t>名字的由来是作者的儿子很小的时候还不会说话时再玩了黄色的小象玩具，亲切的发出</a:t>
            </a:r>
            <a:r>
              <a:rPr lang="en-US" altLang="zh-CN"/>
              <a:t>hadoop</a:t>
            </a:r>
            <a:r>
              <a:rPr lang="zh-CN" altLang="en-US"/>
              <a:t>的声音，然后这就是名称灵感的由来。</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其实</a:t>
            </a:r>
            <a:r>
              <a:rPr lang="en-US" altLang="zh-CN"/>
              <a:t>hadoop</a:t>
            </a:r>
            <a:r>
              <a:rPr lang="zh-CN" altLang="en-US"/>
              <a:t>简单来讲仅且只解决两个问题：存储</a:t>
            </a:r>
            <a:r>
              <a:rPr lang="en-US" altLang="zh-CN"/>
              <a:t>+</a:t>
            </a:r>
            <a:r>
              <a:rPr lang="zh-CN" altLang="en-US"/>
              <a:t>计算。没有别的用处了。其中的</a:t>
            </a:r>
            <a:r>
              <a:rPr lang="en-US" altLang="zh-CN"/>
              <a:t>HDFS</a:t>
            </a:r>
            <a:r>
              <a:rPr lang="zh-CN" altLang="en-US"/>
              <a:t>就是用来做分布式存储的，其实简答的理解就是，有一个主节点还有一堆从节点，主节点上保存中所有文件存放的位置，就这么回事。当然了在分布式框架中有一个</a:t>
            </a:r>
            <a:r>
              <a:rPr lang="en-US" altLang="zh-CN"/>
              <a:t>CAP</a:t>
            </a:r>
            <a:r>
              <a:rPr lang="zh-CN" altLang="en-US"/>
              <a:t>定理。</a:t>
            </a:r>
            <a:r>
              <a:rPr lang="en-US" altLang="zh-CN"/>
              <a:t>C</a:t>
            </a:r>
            <a:r>
              <a:rPr lang="zh-CN" altLang="en-US"/>
              <a:t>：</a:t>
            </a:r>
            <a:r>
              <a:rPr lang="en-US" altLang="zh-CN"/>
              <a:t>consistency</a:t>
            </a:r>
            <a:r>
              <a:rPr lang="zh-CN" altLang="en-US"/>
              <a:t>一致性，</a:t>
            </a:r>
            <a:r>
              <a:rPr lang="en-US" altLang="zh-CN"/>
              <a:t>A</a:t>
            </a:r>
            <a:r>
              <a:rPr lang="zh-CN" altLang="en-US"/>
              <a:t>：</a:t>
            </a:r>
            <a:r>
              <a:rPr lang="en-US" altLang="zh-CN"/>
              <a:t>availability</a:t>
            </a:r>
            <a:r>
              <a:rPr lang="zh-CN" altLang="en-US"/>
              <a:t>可用性，</a:t>
            </a:r>
            <a:r>
              <a:rPr lang="en-US" altLang="zh-CN"/>
              <a:t>P</a:t>
            </a:r>
            <a:r>
              <a:rPr lang="zh-CN" altLang="en-US"/>
              <a:t>：</a:t>
            </a:r>
            <a:r>
              <a:rPr lang="en-US" altLang="zh-CN"/>
              <a:t>partition tolerance</a:t>
            </a:r>
            <a:r>
              <a:rPr lang="zh-CN" altLang="en-US"/>
              <a:t>分区容错性。在任何一个分布式架构包括</a:t>
            </a:r>
            <a:r>
              <a:rPr lang="en-US" altLang="zh-CN"/>
              <a:t>hadoop</a:t>
            </a:r>
            <a:r>
              <a:rPr lang="zh-CN" altLang="en-US"/>
              <a:t>、</a:t>
            </a:r>
            <a:r>
              <a:rPr lang="en-US" altLang="zh-CN"/>
              <a:t>spark</a:t>
            </a:r>
            <a:r>
              <a:rPr lang="zh-CN" altLang="en-US"/>
              <a:t>、</a:t>
            </a:r>
            <a:r>
              <a:rPr lang="en-US" altLang="zh-CN"/>
              <a:t>flink</a:t>
            </a:r>
            <a:r>
              <a:rPr lang="zh-CN" altLang="en-US"/>
              <a:t>、</a:t>
            </a:r>
            <a:r>
              <a:rPr lang="en-US" altLang="zh-CN"/>
              <a:t>kafka</a:t>
            </a:r>
            <a:r>
              <a:rPr lang="zh-CN" altLang="en-US"/>
              <a:t>、</a:t>
            </a:r>
            <a:r>
              <a:rPr lang="en-US" altLang="zh-CN"/>
              <a:t>rediscluster</a:t>
            </a:r>
            <a:r>
              <a:rPr lang="zh-CN" altLang="en-US"/>
              <a:t>、</a:t>
            </a:r>
            <a:r>
              <a:rPr lang="en-US" altLang="zh-CN"/>
              <a:t>mysql</a:t>
            </a:r>
            <a:r>
              <a:rPr lang="zh-CN" altLang="en-US"/>
              <a:t>的主从架构、</a:t>
            </a:r>
            <a:r>
              <a:rPr lang="en-US" altLang="zh-CN"/>
              <a:t>cassadra</a:t>
            </a:r>
            <a:r>
              <a:rPr lang="zh-CN" altLang="en-US"/>
              <a:t>、</a:t>
            </a:r>
            <a:r>
              <a:rPr lang="en-US" altLang="zh-CN"/>
              <a:t>es</a:t>
            </a:r>
            <a:r>
              <a:rPr lang="zh-CN" altLang="en-US"/>
              <a:t>等等主要是由多台服务器构建的一个系统服务都可以认为是分布式架构，分区容错性肯定是要满足的，而一致性和可用性就必须做取舍，比如一致性要求所有操作瞬间同步到整个集群中，就好比是一个事务，这有所有人都完成这个操作时才认为这个事务是成功的，而可用性指的是随时都可以正常响应。在分布式体系中，网络最重要，如果某时刻网络故障，那么一致性将会阻塞，如果想要保证一致性那么就必须牺牲可用性，如果想要保证可用性，那么就必须牺牲一致性，就比如</a:t>
            </a:r>
            <a:r>
              <a:rPr lang="en-US" altLang="zh-CN"/>
              <a:t>kafka</a:t>
            </a:r>
            <a:r>
              <a:rPr lang="zh-CN" altLang="en-US"/>
              <a:t>，它的分区容错性显而易见，任何一台</a:t>
            </a:r>
            <a:r>
              <a:rPr lang="en-US" altLang="zh-CN"/>
              <a:t>broker</a:t>
            </a:r>
            <a:r>
              <a:rPr lang="zh-CN" altLang="en-US"/>
              <a:t>宕机都不会影响服务，对于一致性和可用性的取舍，它是可以通过配置来实现的，比如</a:t>
            </a:r>
            <a:r>
              <a:rPr lang="en-US" altLang="zh-CN"/>
              <a:t>ack</a:t>
            </a:r>
            <a:r>
              <a:rPr lang="zh-CN" altLang="en-US"/>
              <a:t>确定参数、禁止脏选举机制。</a:t>
            </a:r>
            <a:r>
              <a:rPr lang="en-US" altLang="zh-CN"/>
              <a:t>es</a:t>
            </a:r>
            <a:r>
              <a:rPr lang="zh-CN" altLang="en-US"/>
              <a:t>的配置等。</a:t>
            </a:r>
            <a:endParaRPr lang="zh-CN" altLang="en-US"/>
          </a:p>
          <a:p>
            <a:r>
              <a:rPr lang="zh-CN" altLang="en-US"/>
              <a:t>一般而言，在大数据领域不要求强一致性，如果可以保证最终一致性就可以。</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刚才说了存储，下面我们来看一下分布式计算的鼻祖</a:t>
            </a:r>
            <a:r>
              <a:rPr lang="en-US" altLang="zh-CN"/>
              <a:t>MapReduce</a:t>
            </a:r>
            <a:r>
              <a:rPr lang="zh-CN" altLang="en-US"/>
              <a:t>，以一个非常经典的单词计数的例子来说一下如何实现的。这个例子非常简单，而</a:t>
            </a:r>
            <a:r>
              <a:rPr lang="en-US" altLang="zh-CN"/>
              <a:t>MR</a:t>
            </a:r>
            <a:r>
              <a:rPr lang="zh-CN" altLang="en-US"/>
              <a:t>的关键点在在于</a:t>
            </a:r>
            <a:r>
              <a:rPr lang="en-US" altLang="zh-CN"/>
              <a:t>shuffle</a:t>
            </a:r>
            <a:r>
              <a:rPr lang="zh-CN" altLang="en-US"/>
              <a:t>，这是</a:t>
            </a:r>
            <a:r>
              <a:rPr lang="en-US" altLang="zh-CN"/>
              <a:t>hadoop</a:t>
            </a:r>
            <a:r>
              <a:rPr lang="zh-CN" altLang="en-US"/>
              <a:t>性能优化、其他技术框架超越</a:t>
            </a:r>
            <a:r>
              <a:rPr lang="en-US" altLang="zh-CN"/>
              <a:t>mr</a:t>
            </a:r>
            <a:r>
              <a:rPr lang="zh-CN" altLang="en-US"/>
              <a:t>的关键。关于</a:t>
            </a:r>
            <a:r>
              <a:rPr lang="en-US" altLang="zh-CN"/>
              <a:t>shuffle</a:t>
            </a:r>
            <a:r>
              <a:rPr lang="zh-CN" altLang="en-US"/>
              <a:t>的发展也有一段历史，有时间再叙述吧。那么现在所采用的的</a:t>
            </a:r>
            <a:r>
              <a:rPr lang="en-US" altLang="zh-CN"/>
              <a:t>shuffle</a:t>
            </a:r>
            <a:r>
              <a:rPr lang="zh-CN" altLang="en-US"/>
              <a:t>都是基于</a:t>
            </a:r>
            <a:r>
              <a:rPr lang="en-US" altLang="zh-CN"/>
              <a:t>sort</a:t>
            </a:r>
            <a:r>
              <a:rPr lang="zh-CN" altLang="en-US"/>
              <a:t>的</a:t>
            </a:r>
            <a:r>
              <a:rPr lang="en-US" altLang="zh-CN"/>
              <a:t>shuffle</a:t>
            </a:r>
            <a:r>
              <a:rPr lang="zh-CN" altLang="en-US"/>
              <a:t>，简单说就是上述过程。</a:t>
            </a:r>
            <a:endParaRPr lang="zh-CN" altLang="en-US"/>
          </a:p>
          <a:p>
            <a:r>
              <a:rPr lang="zh-CN" altLang="en-US"/>
              <a:t>那么到现在为止我们已经把</a:t>
            </a:r>
            <a:r>
              <a:rPr lang="en-US" altLang="zh-CN"/>
              <a:t>hadoop</a:t>
            </a:r>
            <a:r>
              <a:rPr lang="zh-CN" altLang="en-US"/>
              <a:t>介绍完了，如果再上手实践一下，那么恭喜大家，都可以玩大数据了。</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hadoop2</a:t>
            </a:r>
            <a:r>
              <a:rPr lang="zh-CN" altLang="en-US"/>
              <a:t>的出现解决了很多问题，我们现在用的版本是</a:t>
            </a:r>
            <a:r>
              <a:rPr lang="en-US" altLang="zh-CN"/>
              <a:t>hadoop2.6.4</a:t>
            </a:r>
            <a:r>
              <a:rPr lang="zh-CN" altLang="en-US"/>
              <a:t>，现在主流的版本就是</a:t>
            </a:r>
            <a:r>
              <a:rPr lang="en-US" altLang="zh-CN"/>
              <a:t>2.6</a:t>
            </a:r>
            <a:r>
              <a:rPr lang="zh-CN" altLang="en-US"/>
              <a:t>和</a:t>
            </a:r>
            <a:r>
              <a:rPr lang="en-US" altLang="zh-CN"/>
              <a:t>2.7</a:t>
            </a:r>
            <a:r>
              <a:rPr lang="zh-CN" altLang="en-US"/>
              <a:t>，基本大公司都是</a:t>
            </a:r>
            <a:r>
              <a:rPr lang="en-US" altLang="zh-CN"/>
              <a:t>2.7</a:t>
            </a:r>
            <a:endParaRPr lang="en-US" altLang="zh-CN"/>
          </a:p>
          <a:p>
            <a:r>
              <a:rPr lang="en-US" altLang="zh-CN"/>
              <a:t>HA</a:t>
            </a:r>
            <a:r>
              <a:rPr lang="zh-CN" altLang="en-US"/>
              <a:t>：高可用性的实现是通过</a:t>
            </a:r>
            <a:r>
              <a:rPr lang="en-US" altLang="zh-CN"/>
              <a:t>zk</a:t>
            </a:r>
            <a:r>
              <a:rPr lang="zh-CN" altLang="en-US"/>
              <a:t>（分布式协调管理系统，可以做统一命名空间、分布式锁、集群管理、</a:t>
            </a:r>
            <a:r>
              <a:rPr lang="en-US" altLang="zh-CN"/>
              <a:t>leader</a:t>
            </a:r>
            <a:r>
              <a:rPr lang="zh-CN" altLang="en-US"/>
              <a:t>选举等）</a:t>
            </a:r>
            <a:r>
              <a:rPr lang="en-US" altLang="zh-CN"/>
              <a:t>+journalnode+failovercontroler</a:t>
            </a:r>
            <a:r>
              <a:rPr lang="zh-CN" altLang="en-US"/>
              <a:t>来实现的。</a:t>
            </a:r>
            <a:endParaRPr lang="zh-CN" altLang="en-US"/>
          </a:p>
          <a:p>
            <a:r>
              <a:rPr lang="en-US" altLang="zh-CN"/>
              <a:t>Federation</a:t>
            </a:r>
            <a:r>
              <a:rPr lang="zh-CN" altLang="en-US"/>
              <a:t>：将不同的目录结构映射为不同的命名空间，共用所有的</a:t>
            </a:r>
            <a:r>
              <a:rPr lang="en-US" altLang="zh-CN"/>
              <a:t>datanode</a:t>
            </a:r>
            <a:endParaRPr lang="en-US" altLang="zh-CN"/>
          </a:p>
          <a:p>
            <a:endParaRPr lang="en-US" altLang="zh-CN"/>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spark</a:t>
            </a:r>
            <a:r>
              <a:rPr lang="zh-CN" altLang="en-US"/>
              <a:t>是</a:t>
            </a:r>
            <a:r>
              <a:rPr lang="en-US" altLang="zh-CN"/>
              <a:t>2010</a:t>
            </a:r>
            <a:r>
              <a:rPr lang="zh-CN" altLang="en-US"/>
              <a:t>年开源的，然后发展及其迅速，仿佛发现了新大陆，曾经看过一篇关于</a:t>
            </a:r>
            <a:r>
              <a:rPr lang="en-US" altLang="zh-CN"/>
              <a:t>spark</a:t>
            </a:r>
            <a:r>
              <a:rPr lang="zh-CN" altLang="en-US"/>
              <a:t>的发展，说</a:t>
            </a:r>
            <a:r>
              <a:rPr lang="en-US" altLang="zh-CN"/>
              <a:t>spark</a:t>
            </a:r>
            <a:r>
              <a:rPr lang="zh-CN" altLang="en-US"/>
              <a:t>的发展是一种猥琐发育，依托在</a:t>
            </a:r>
            <a:r>
              <a:rPr lang="en-US" altLang="zh-CN"/>
              <a:t>hadoop</a:t>
            </a:r>
            <a:r>
              <a:rPr lang="zh-CN" altLang="en-US"/>
              <a:t>下，然后时刻想干掉</a:t>
            </a:r>
            <a:r>
              <a:rPr lang="en-US" altLang="zh-CN"/>
              <a:t>hadoop</a:t>
            </a:r>
            <a:r>
              <a:rPr lang="zh-CN" altLang="en-US"/>
              <a:t>的想法。不过这些年了</a:t>
            </a:r>
            <a:r>
              <a:rPr lang="en-US" altLang="zh-CN"/>
              <a:t>hadoop</a:t>
            </a:r>
            <a:r>
              <a:rPr lang="zh-CN" altLang="en-US"/>
              <a:t>也在发展所以一直没有被干掉反而激起了</a:t>
            </a:r>
            <a:r>
              <a:rPr lang="en-US" altLang="zh-CN"/>
              <a:t>hadoop</a:t>
            </a:r>
            <a:r>
              <a:rPr lang="zh-CN" altLang="en-US"/>
              <a:t>的斗志。</a:t>
            </a:r>
            <a:endParaRPr lang="zh-CN" altLang="en-US"/>
          </a:p>
          <a:p>
            <a:r>
              <a:rPr lang="en-US" altLang="zh-CN"/>
              <a:t>spark</a:t>
            </a:r>
            <a:r>
              <a:rPr lang="zh-CN" altLang="en-US"/>
              <a:t>的关键模型就是</a:t>
            </a:r>
            <a:r>
              <a:rPr lang="en-US" altLang="zh-CN"/>
              <a:t>RDD</a:t>
            </a:r>
            <a:r>
              <a:rPr lang="zh-CN" altLang="en-US"/>
              <a:t>，分布式弹性数据集，所有的一切都是建立在</a:t>
            </a:r>
            <a:r>
              <a:rPr lang="en-US" altLang="zh-CN"/>
              <a:t>RDD</a:t>
            </a:r>
            <a:r>
              <a:rPr lang="zh-CN" altLang="en-US"/>
              <a:t>上。这也就决定了</a:t>
            </a:r>
            <a:r>
              <a:rPr lang="en-US" altLang="zh-CN"/>
              <a:t>spark</a:t>
            </a:r>
            <a:r>
              <a:rPr lang="zh-CN" altLang="en-US"/>
              <a:t>不能完全实现流处理。但是对于当时的情况下来看</a:t>
            </a:r>
            <a:r>
              <a:rPr lang="en-US" altLang="zh-CN"/>
              <a:t>spark</a:t>
            </a:r>
            <a:r>
              <a:rPr lang="zh-CN" altLang="en-US"/>
              <a:t>就是神一样的存在。</a:t>
            </a:r>
            <a:endParaRPr lang="zh-CN" altLang="en-US"/>
          </a:p>
          <a:p>
            <a:r>
              <a:rPr lang="en-US" altLang="zh-CN"/>
              <a:t>spark sql</a:t>
            </a:r>
            <a:r>
              <a:rPr lang="zh-CN" altLang="en-US"/>
              <a:t>，在</a:t>
            </a:r>
            <a:r>
              <a:rPr lang="en-US" altLang="zh-CN"/>
              <a:t>rdd</a:t>
            </a:r>
            <a:r>
              <a:rPr lang="zh-CN" altLang="en-US"/>
              <a:t>上不仅仅存储数据，还要存储</a:t>
            </a:r>
            <a:r>
              <a:rPr lang="en-US" altLang="zh-CN"/>
              <a:t>schema</a:t>
            </a:r>
            <a:r>
              <a:rPr lang="zh-CN" altLang="en-US"/>
              <a:t>，这样就可以把</a:t>
            </a:r>
            <a:r>
              <a:rPr lang="en-US" altLang="zh-CN"/>
              <a:t>rdd</a:t>
            </a:r>
            <a:r>
              <a:rPr lang="zh-CN" altLang="en-US"/>
              <a:t>看成是一张表，然后应用</a:t>
            </a:r>
            <a:r>
              <a:rPr lang="en-US" altLang="zh-CN"/>
              <a:t>sql</a:t>
            </a:r>
            <a:r>
              <a:rPr lang="zh-CN" altLang="en-US"/>
              <a:t>即可</a:t>
            </a:r>
            <a:endParaRPr lang="zh-CN" altLang="en-US"/>
          </a:p>
          <a:p>
            <a:r>
              <a:rPr lang="en-US" altLang="zh-CN"/>
              <a:t>spark streaming</a:t>
            </a:r>
            <a:r>
              <a:rPr lang="zh-CN" altLang="en-US"/>
              <a:t>：当时认为是超越</a:t>
            </a:r>
            <a:r>
              <a:rPr lang="en-US" altLang="zh-CN"/>
              <a:t>storm</a:t>
            </a:r>
            <a:r>
              <a:rPr lang="zh-CN" altLang="en-US"/>
              <a:t>流处理框架的，可笑的是后来</a:t>
            </a:r>
            <a:r>
              <a:rPr lang="en-US" altLang="zh-CN"/>
              <a:t>flink</a:t>
            </a:r>
            <a:r>
              <a:rPr lang="zh-CN" altLang="en-US"/>
              <a:t>出现之后大家就改口了，说</a:t>
            </a:r>
            <a:r>
              <a:rPr lang="en-US" altLang="zh-CN"/>
              <a:t>ss</a:t>
            </a:r>
            <a:r>
              <a:rPr lang="zh-CN" altLang="en-US"/>
              <a:t>根本不是流处理框架</a:t>
            </a:r>
            <a:endParaRPr lang="zh-CN" altLang="en-US"/>
          </a:p>
          <a:p>
            <a:r>
              <a:rPr lang="en-US" altLang="zh-CN"/>
              <a:t>mllib</a:t>
            </a:r>
            <a:r>
              <a:rPr lang="zh-CN" altLang="en-US"/>
              <a:t>和</a:t>
            </a:r>
            <a:r>
              <a:rPr lang="en-US" altLang="zh-CN"/>
              <a:t>graphX</a:t>
            </a:r>
            <a:r>
              <a:rPr lang="zh-CN" altLang="en-US"/>
              <a:t>是机器学习用的了。</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5.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6.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sp>
        <p:nvSpPr>
          <p:cNvPr id="4" name="等腰三角形 3"/>
          <p:cNvSpPr/>
          <p:nvPr/>
        </p:nvSpPr>
        <p:spPr>
          <a:xfrm flipV="1">
            <a:off x="706285" y="-6407"/>
            <a:ext cx="4536504" cy="39193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341668" y="3907971"/>
            <a:ext cx="1265739" cy="1245401"/>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176012" y="3416960"/>
            <a:ext cx="4788631" cy="414655"/>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smtClean="0">
                <a:solidFill>
                  <a:schemeClr val="bg1"/>
                </a:solidFill>
              </a:rPr>
              <a:t>汇报人：孙亮亮</a:t>
            </a:r>
            <a:r>
              <a:rPr lang="en-US" altLang="zh-CN" sz="1500" dirty="0" smtClean="0">
                <a:solidFill>
                  <a:schemeClr val="bg1"/>
                </a:solidFill>
              </a:rPr>
              <a:t>     </a:t>
            </a:r>
            <a:r>
              <a:rPr lang="zh-CN" altLang="en-US" sz="1500" dirty="0" smtClean="0">
                <a:solidFill>
                  <a:schemeClr val="bg1"/>
                </a:solidFill>
              </a:rPr>
              <a:t>时间：</a:t>
            </a:r>
            <a:r>
              <a:rPr lang="en-US" altLang="zh-CN" sz="1500" dirty="0" smtClean="0">
                <a:solidFill>
                  <a:schemeClr val="bg1"/>
                </a:solidFill>
              </a:rPr>
              <a:t>2019</a:t>
            </a:r>
            <a:r>
              <a:rPr lang="zh-CN" altLang="en-US" sz="1500" dirty="0" smtClean="0">
                <a:solidFill>
                  <a:schemeClr val="bg1"/>
                </a:solidFill>
              </a:rPr>
              <a:t>年</a:t>
            </a:r>
            <a:r>
              <a:rPr lang="en-US" altLang="zh-CN" sz="1500" dirty="0" smtClean="0">
                <a:solidFill>
                  <a:schemeClr val="bg1"/>
                </a:solidFill>
              </a:rPr>
              <a:t>06</a:t>
            </a:r>
            <a:r>
              <a:rPr lang="zh-CN" altLang="en-US" sz="1500" dirty="0" smtClean="0">
                <a:solidFill>
                  <a:schemeClr val="bg1"/>
                </a:solidFill>
              </a:rPr>
              <a:t>月</a:t>
            </a:r>
            <a:r>
              <a:rPr lang="en-US" altLang="zh-CN" sz="1500" dirty="0" smtClean="0">
                <a:solidFill>
                  <a:schemeClr val="bg1"/>
                </a:solidFill>
              </a:rPr>
              <a:t>06</a:t>
            </a:r>
            <a:r>
              <a:rPr lang="zh-CN" altLang="en-US" sz="1500" dirty="0" smtClean="0">
                <a:solidFill>
                  <a:schemeClr val="bg1"/>
                </a:solidFill>
              </a:rPr>
              <a:t>日</a:t>
            </a:r>
            <a:endParaRPr lang="zh-CN" altLang="en-US" sz="1500" dirty="0">
              <a:solidFill>
                <a:schemeClr val="bg1"/>
              </a:solidFill>
            </a:endParaRPr>
          </a:p>
        </p:txBody>
      </p:sp>
      <p:sp>
        <p:nvSpPr>
          <p:cNvPr id="22" name="TextBox 21"/>
          <p:cNvSpPr txBox="1"/>
          <p:nvPr/>
        </p:nvSpPr>
        <p:spPr>
          <a:xfrm>
            <a:off x="4139446" y="2290865"/>
            <a:ext cx="5328184" cy="1176020"/>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4800" b="1" dirty="0" smtClean="0">
                <a:solidFill>
                  <a:schemeClr val="bg1"/>
                </a:solidFill>
              </a:rPr>
              <a:t>工作阶段汇报</a:t>
            </a:r>
            <a:endParaRPr lang="en-US" altLang="zh-CN" sz="4800" b="1" dirty="0" smtClean="0">
              <a:solidFill>
                <a:schemeClr val="bg1"/>
              </a:solidFill>
            </a:endParaRPr>
          </a:p>
        </p:txBody>
      </p:sp>
      <p:sp>
        <p:nvSpPr>
          <p:cNvPr id="5" name="TextBox 4"/>
          <p:cNvSpPr txBox="1"/>
          <p:nvPr/>
        </p:nvSpPr>
        <p:spPr>
          <a:xfrm>
            <a:off x="1824990" y="771525"/>
            <a:ext cx="2581910" cy="1322070"/>
          </a:xfrm>
          <a:prstGeom prst="rect">
            <a:avLst/>
          </a:prstGeom>
          <a:noFill/>
        </p:spPr>
        <p:txBody>
          <a:bodyPr wrap="square" rtlCol="0">
            <a:spAutoFit/>
          </a:bodyPr>
          <a:lstStyle/>
          <a:p>
            <a:r>
              <a:rPr lang="zh-CN" altLang="en-US" sz="8000" b="1" dirty="0">
                <a:solidFill>
                  <a:schemeClr val="bg1"/>
                </a:solidFill>
                <a:latin typeface="Arial" panose="020B0604020202020204" pitchFamily="34" charset="0"/>
                <a:cs typeface="Arial" panose="020B0604020202020204" pitchFamily="34" charset="0"/>
              </a:rPr>
              <a:t>在线</a:t>
            </a:r>
            <a:endParaRPr lang="zh-CN" altLang="en-US" sz="8000" b="1" dirty="0">
              <a:solidFill>
                <a:schemeClr val="bg1"/>
              </a:solidFill>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 fill="hold"/>
                                        <p:tgtEl>
                                          <p:spTgt spid="19"/>
                                        </p:tgtEl>
                                        <p:attrNameLst>
                                          <p:attrName>ppt_x</p:attrName>
                                        </p:attrNameLst>
                                      </p:cBhvr>
                                      <p:tavLst>
                                        <p:tav tm="0">
                                          <p:val>
                                            <p:strVal val="#ppt_x"/>
                                          </p:val>
                                        </p:tav>
                                        <p:tav tm="100000">
                                          <p:val>
                                            <p:strVal val="#ppt_x"/>
                                          </p:val>
                                        </p:tav>
                                      </p:tavLst>
                                    </p:anim>
                                    <p:anim calcmode="lin" valueType="num">
                                      <p:cBhvr additive="base">
                                        <p:cTn id="12" dur="25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6" presetClass="emph" presetSubtype="0" fill="hold" grpId="1" nodeType="after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childTnLst>
                          </p:cTn>
                        </p:par>
                        <p:par>
                          <p:cTn id="17" fill="hold">
                            <p:stCondLst>
                              <p:cond delay="1500"/>
                            </p:stCondLst>
                            <p:childTnLst>
                              <p:par>
                                <p:cTn id="18" presetID="26" presetClass="emph" presetSubtype="0" fill="hold" grpId="2" nodeType="afterEffect">
                                  <p:stCondLst>
                                    <p:cond delay="0"/>
                                  </p:stCondLst>
                                  <p:childTnLst>
                                    <p:animEffect transition="out" filter="fade">
                                      <p:cBhvr>
                                        <p:cTn id="19" dur="500" tmFilter="0, 0; .2, .5; .8, .5; 1, 0"/>
                                        <p:tgtEl>
                                          <p:spTgt spid="19"/>
                                        </p:tgtEl>
                                      </p:cBhvr>
                                    </p:animEffect>
                                    <p:animScale>
                                      <p:cBhvr>
                                        <p:cTn id="20" dur="250" autoRev="1" fill="hold"/>
                                        <p:tgtEl>
                                          <p:spTgt spid="19"/>
                                        </p:tgtEl>
                                      </p:cBhvr>
                                      <p:by x="105000" y="105000"/>
                                    </p:animScale>
                                  </p:childTnLst>
                                </p:cTn>
                              </p:par>
                            </p:childTnLst>
                          </p:cTn>
                        </p:par>
                        <p:par>
                          <p:cTn id="21" fill="hold">
                            <p:stCondLst>
                              <p:cond delay="2000"/>
                            </p:stCondLst>
                            <p:childTnLst>
                              <p:par>
                                <p:cTn id="22" presetID="23" presetClass="entr" presetSubtype="36" fill="hold" grpId="0" nodeType="afterEffect">
                                  <p:stCondLst>
                                    <p:cond delay="0"/>
                                  </p:stCondLst>
                                  <p:iterate type="lt">
                                    <p:tmPct val="13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strVal val="(6*min(max(#ppt_w*#ppt_h,.3),1)-7.4)/-.7*#ppt_w"/>
                                          </p:val>
                                        </p:tav>
                                        <p:tav tm="100000">
                                          <p:val>
                                            <p:strVal val="#ppt_w"/>
                                          </p:val>
                                        </p:tav>
                                      </p:tavLst>
                                    </p:anim>
                                    <p:anim calcmode="lin" valueType="num">
                                      <p:cBhvr>
                                        <p:cTn id="25" dur="500" fill="hold"/>
                                        <p:tgtEl>
                                          <p:spTgt spid="5"/>
                                        </p:tgtEl>
                                        <p:attrNameLst>
                                          <p:attrName>ppt_h</p:attrName>
                                        </p:attrNameLst>
                                      </p:cBhvr>
                                      <p:tavLst>
                                        <p:tav tm="0">
                                          <p:val>
                                            <p:strVal val="(6*min(max(#ppt_w*#ppt_h,.3),1)-7.4)/-.7*#ppt_h"/>
                                          </p:val>
                                        </p:tav>
                                        <p:tav tm="100000">
                                          <p:val>
                                            <p:strVal val="#ppt_h"/>
                                          </p:val>
                                        </p:tav>
                                      </p:tavLst>
                                    </p:anim>
                                    <p:anim calcmode="lin" valueType="num">
                                      <p:cBhvr>
                                        <p:cTn id="26" dur="500" fill="hold"/>
                                        <p:tgtEl>
                                          <p:spTgt spid="5"/>
                                        </p:tgtEl>
                                        <p:attrNameLst>
                                          <p:attrName>ppt_x</p:attrName>
                                        </p:attrNameLst>
                                      </p:cBhvr>
                                      <p:tavLst>
                                        <p:tav tm="0">
                                          <p:val>
                                            <p:fltVal val="0.5"/>
                                          </p:val>
                                        </p:tav>
                                        <p:tav tm="100000">
                                          <p:val>
                                            <p:strVal val="#ppt_x"/>
                                          </p:val>
                                        </p:tav>
                                      </p:tavLst>
                                    </p:anim>
                                    <p:anim calcmode="lin" valueType="num">
                                      <p:cBhvr>
                                        <p:cTn id="27"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2315"/>
                            </p:stCondLst>
                            <p:childTnLst>
                              <p:par>
                                <p:cTn id="29" presetID="17" presetClass="entr" presetSubtype="1" fill="hold" grpId="0" nodeType="afterEffect">
                                  <p:stCondLst>
                                    <p:cond delay="0"/>
                                  </p:stCondLst>
                                  <p:iterate type="lt">
                                    <p:tmPct val="40000"/>
                                  </p:iterate>
                                  <p:childTnLst>
                                    <p:set>
                                      <p:cBhvr>
                                        <p:cTn id="30" dur="1" fill="hold">
                                          <p:stCondLst>
                                            <p:cond delay="0"/>
                                          </p:stCondLst>
                                        </p:cTn>
                                        <p:tgtEl>
                                          <p:spTgt spid="22"/>
                                        </p:tgtEl>
                                        <p:attrNameLst>
                                          <p:attrName>style.visibility</p:attrName>
                                        </p:attrNameLst>
                                      </p:cBhvr>
                                      <p:to>
                                        <p:strVal val="visible"/>
                                      </p:to>
                                    </p:set>
                                    <p:anim calcmode="lin" valueType="num">
                                      <p:cBhvr>
                                        <p:cTn id="31" dur="250" fill="hold"/>
                                        <p:tgtEl>
                                          <p:spTgt spid="22"/>
                                        </p:tgtEl>
                                        <p:attrNameLst>
                                          <p:attrName>ppt_x</p:attrName>
                                        </p:attrNameLst>
                                      </p:cBhvr>
                                      <p:tavLst>
                                        <p:tav tm="0">
                                          <p:val>
                                            <p:strVal val="#ppt_x"/>
                                          </p:val>
                                        </p:tav>
                                        <p:tav tm="100000">
                                          <p:val>
                                            <p:strVal val="#ppt_x"/>
                                          </p:val>
                                        </p:tav>
                                      </p:tavLst>
                                    </p:anim>
                                    <p:anim calcmode="lin" valueType="num">
                                      <p:cBhvr>
                                        <p:cTn id="32" dur="250" fill="hold"/>
                                        <p:tgtEl>
                                          <p:spTgt spid="22"/>
                                        </p:tgtEl>
                                        <p:attrNameLst>
                                          <p:attrName>ppt_y</p:attrName>
                                        </p:attrNameLst>
                                      </p:cBhvr>
                                      <p:tavLst>
                                        <p:tav tm="0">
                                          <p:val>
                                            <p:strVal val="#ppt_y-#ppt_h/2"/>
                                          </p:val>
                                        </p:tav>
                                        <p:tav tm="100000">
                                          <p:val>
                                            <p:strVal val="#ppt_y"/>
                                          </p:val>
                                        </p:tav>
                                      </p:tavLst>
                                    </p:anim>
                                    <p:anim calcmode="lin" valueType="num">
                                      <p:cBhvr>
                                        <p:cTn id="33" dur="250" fill="hold"/>
                                        <p:tgtEl>
                                          <p:spTgt spid="22"/>
                                        </p:tgtEl>
                                        <p:attrNameLst>
                                          <p:attrName>ppt_w</p:attrName>
                                        </p:attrNameLst>
                                      </p:cBhvr>
                                      <p:tavLst>
                                        <p:tav tm="0">
                                          <p:val>
                                            <p:strVal val="#ppt_w"/>
                                          </p:val>
                                        </p:tav>
                                        <p:tav tm="100000">
                                          <p:val>
                                            <p:strVal val="#ppt_w"/>
                                          </p:val>
                                        </p:tav>
                                      </p:tavLst>
                                    </p:anim>
                                    <p:anim calcmode="lin" valueType="num">
                                      <p:cBhvr>
                                        <p:cTn id="34" dur="250" fill="hold"/>
                                        <p:tgtEl>
                                          <p:spTgt spid="22"/>
                                        </p:tgtEl>
                                        <p:attrNameLst>
                                          <p:attrName>ppt_h</p:attrName>
                                        </p:attrNameLst>
                                      </p:cBhvr>
                                      <p:tavLst>
                                        <p:tav tm="0">
                                          <p:val>
                                            <p:fltVal val="0"/>
                                          </p:val>
                                        </p:tav>
                                        <p:tav tm="100000">
                                          <p:val>
                                            <p:strVal val="#ppt_h"/>
                                          </p:val>
                                        </p:tav>
                                      </p:tavLst>
                                    </p:anim>
                                  </p:childTnLst>
                                </p:cTn>
                              </p:par>
                            </p:childTnLst>
                          </p:cTn>
                        </p:par>
                        <p:par>
                          <p:cTn id="35" fill="hold">
                            <p:stCondLst>
                              <p:cond delay="3065"/>
                            </p:stCondLst>
                            <p:childTnLst>
                              <p:par>
                                <p:cTn id="36" presetID="2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19" grpId="1" animBg="1"/>
      <p:bldP spid="19" grpId="2" animBg="1"/>
      <p:bldP spid="20" grpId="0"/>
      <p:bldP spid="2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6915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dirty="0">
                <a:solidFill>
                  <a:prstClr val="black"/>
                </a:solidFill>
                <a:latin typeface="微软雅黑" panose="020B0503020204020204" pitchFamily="34" charset="-122"/>
                <a:ea typeface="微软雅黑" panose="020B0503020204020204" pitchFamily="34" charset="-122"/>
              </a:rPr>
              <a:t>Flink</a:t>
            </a:r>
            <a:endParaRPr 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39750" y="567055"/>
            <a:ext cx="7799070" cy="521970"/>
          </a:xfrm>
          <a:prstGeom prst="rect">
            <a:avLst/>
          </a:prstGeom>
          <a:noFill/>
        </p:spPr>
        <p:txBody>
          <a:bodyPr wrap="square" rtlCol="0">
            <a:spAutoFit/>
          </a:bodyPr>
          <a:p>
            <a:pPr indent="0">
              <a:buFont typeface="Wingdings" panose="05000000000000000000" charset="0"/>
              <a:buNone/>
            </a:pPr>
            <a:r>
              <a:rPr lang="en-US" altLang="zh-CN" sz="1400" dirty="0"/>
              <a:t>Apache Flink</a:t>
            </a:r>
            <a:r>
              <a:rPr lang="zh-CN" sz="1400" dirty="0"/>
              <a:t>是一个框架和分布式处理引擎，用于对无界和有界数据流进行状态计算。后起新秀，一些公司已逐步应用。</a:t>
            </a:r>
            <a:endParaRPr lang="zh-CN" altLang="en-US" sz="1400" dirty="0"/>
          </a:p>
        </p:txBody>
      </p:sp>
      <p:graphicFrame>
        <p:nvGraphicFramePr>
          <p:cNvPr id="4" name="表格 3"/>
          <p:cNvGraphicFramePr/>
          <p:nvPr/>
        </p:nvGraphicFramePr>
        <p:xfrm>
          <a:off x="539750" y="1089025"/>
          <a:ext cx="7493000" cy="3048000"/>
        </p:xfrm>
        <a:graphic>
          <a:graphicData uri="http://schemas.openxmlformats.org/drawingml/2006/table">
            <a:tbl>
              <a:tblPr firstRow="1" bandRow="1">
                <a:tableStyleId>{5C22544A-7EE6-4342-B048-85BDC9FD1C3A}</a:tableStyleId>
              </a:tblPr>
              <a:tblGrid>
                <a:gridCol w="1430655"/>
                <a:gridCol w="2835275"/>
                <a:gridCol w="3227070"/>
              </a:tblGrid>
              <a:tr h="381000">
                <a:tc>
                  <a:txBody>
                    <a:bodyPr/>
                    <a:p>
                      <a:pPr>
                        <a:buNone/>
                      </a:pP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spark streaming</a:t>
                      </a:r>
                      <a:endParaRPr lang="en-US" altLang="zh-CN"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flink streaming</a:t>
                      </a:r>
                      <a:endParaRPr lang="en-US" altLang="zh-CN" sz="14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计算模型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微批，处理完在进行下一</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stage</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rPr>
                        <a:t>流，基于事件驱动</a:t>
                      </a:r>
                      <a:endParaRPr lang="zh-CN" altLang="en-US" sz="12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编程模型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底层</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，封装为dataframe和dataset，发展趋势就是要sql统一</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datastream和dataset，table+sql</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时间机制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ss支持processingtime，sss支持processingtime和eventtime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flink支持eventtime，processingtime，ingestiontime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语义保证</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rPr>
                        <a:t>exactly once at least once</a:t>
                      </a:r>
                      <a:endParaRPr lang="zh-CN" altLang="en-US" sz="12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exactly once可选</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背压机制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之后如果流量达到阈值就限流，流量是根据计算调度时间、处理时间、结束时间、消息条数计算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 jobmanager 针对每一个 task 每 50ms 触发 100 次 Thread</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getStackTrace() 调用，求阻塞的占比</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检查点机制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使用metadata+data checkpoint来达到exactly once语义，重量级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，当然也可以自己写事务来实现exactly once。如果修改程序将无法从checkpoint中恢复，所以推荐自己实现事务提交达到exactlyonce。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开启事务，开始checkpoint，打入一个barrier，流程operation的时候写入将barrier汇报给jobmanager同时会记录算子和系统的state到statebackend中，当barrier流动到最后sink之后，通知checkpoint完成，提交事务。</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程序改动可以从ckeckpoint恢复。</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bl>
          </a:graphicData>
        </a:graphic>
      </p:graphicFrame>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平台架构</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474210" cy="530225"/>
            <a:chOff x="3773160" y="1247148"/>
            <a:chExt cx="3606681" cy="530225"/>
          </a:xfrm>
        </p:grpSpPr>
        <p:sp>
          <p:nvSpPr>
            <p:cNvPr id="4" name="TextBox 4"/>
            <p:cNvSpPr txBox="1"/>
            <p:nvPr/>
          </p:nvSpPr>
          <p:spPr>
            <a:xfrm>
              <a:off x="3773160" y="1247148"/>
              <a:ext cx="287274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Status Overview</a:t>
              </a:r>
              <a:endParaRPr lang="en-US" altLang="zh-CN" sz="3000" b="1" dirty="0">
                <a:solidFill>
                  <a:srgbClr val="0E90BE"/>
                </a:solidFill>
                <a:latin typeface="Impact" panose="020B0806030902050204" pitchFamily="34" charset="0"/>
              </a:endParaRPr>
            </a:p>
          </p:txBody>
        </p:sp>
        <p:sp>
          <p:nvSpPr>
            <p:cNvPr id="9" name="文本框 8"/>
            <p:cNvSpPr txBox="1"/>
            <p:nvPr/>
          </p:nvSpPr>
          <p:spPr>
            <a:xfrm>
              <a:off x="6023481" y="1293314"/>
              <a:ext cx="1356360" cy="437515"/>
            </a:xfrm>
            <a:prstGeom prst="rect">
              <a:avLst/>
            </a:prstGeom>
            <a:noFill/>
          </p:spPr>
          <p:txBody>
            <a:bodyPr wrap="square" lIns="68580" tIns="34290" rIns="68580" bIns="34290"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现状概述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70725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95604" y="1860940"/>
            <a:ext cx="14185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数据获取手段</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3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0" grpId="0" bldLvl="0" animBg="1"/>
      <p:bldP spid="11" grpId="0" bldLvl="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平台架构</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p:cNvPicPr>
            <a:picLocks noChangeAspect="1"/>
          </p:cNvPicPr>
          <p:nvPr/>
        </p:nvPicPr>
        <p:blipFill>
          <a:blip r:embed="rId1"/>
          <a:stretch>
            <a:fillRect/>
          </a:stretch>
        </p:blipFill>
        <p:spPr>
          <a:xfrm>
            <a:off x="1259205" y="605155"/>
            <a:ext cx="6481445" cy="450342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4" presetClass="entr" presetSubtype="16"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ox(in)">
                                      <p:cBhvr>
                                        <p:cTn id="20"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平台架构</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107315" y="885825"/>
            <a:ext cx="4342765" cy="3071495"/>
          </a:xfrm>
          <a:prstGeom prst="rect">
            <a:avLst/>
          </a:prstGeom>
        </p:spPr>
      </p:pic>
      <p:pic>
        <p:nvPicPr>
          <p:cNvPr id="4" name="图片 3"/>
          <p:cNvPicPr>
            <a:picLocks noChangeAspect="1"/>
          </p:cNvPicPr>
          <p:nvPr/>
        </p:nvPicPr>
        <p:blipFill>
          <a:blip r:embed="rId2"/>
          <a:stretch>
            <a:fillRect/>
          </a:stretch>
        </p:blipFill>
        <p:spPr>
          <a:xfrm>
            <a:off x="4575175" y="885825"/>
            <a:ext cx="4417695" cy="3071495"/>
          </a:xfrm>
          <a:prstGeom prst="rect">
            <a:avLst/>
          </a:prstGeom>
        </p:spPr>
      </p:pic>
      <p:sp>
        <p:nvSpPr>
          <p:cNvPr id="15" name="文本1"/>
          <p:cNvSpPr>
            <a:spLocks noChangeArrowheads="1"/>
          </p:cNvSpPr>
          <p:nvPr/>
        </p:nvSpPr>
        <p:spPr bwMode="black">
          <a:xfrm>
            <a:off x="1637030" y="4021455"/>
            <a:ext cx="1238250" cy="28765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lIns="72576" tIns="36288" rIns="72576" bIns="36288" anchor="ctr">
            <a:spAutoFit/>
          </a:bodyPr>
          <a:p>
            <a:pPr eaLnBrk="1" fontAlgn="auto" hangingPunct="1">
              <a:spcBef>
                <a:spcPts val="0"/>
              </a:spcBef>
              <a:spcAft>
                <a:spcPts val="0"/>
              </a:spcAft>
              <a:defRPr/>
            </a:pPr>
            <a:r>
              <a:rPr lang="zh-CN" altLang="en-US" sz="1400" kern="0" dirty="0">
                <a:latin typeface="Arial" panose="020B0604020202020204" pitchFamily="34" charset="0"/>
                <a:ea typeface="微软雅黑" panose="020B0503020204020204" pitchFamily="34" charset="-122"/>
              </a:rPr>
              <a:t>实时数据处理</a:t>
            </a:r>
            <a:endParaRPr lang="zh-CN" altLang="en-US" sz="1400" kern="0" dirty="0">
              <a:latin typeface="Arial" panose="020B0604020202020204" pitchFamily="34" charset="0"/>
              <a:ea typeface="微软雅黑" panose="020B0503020204020204" pitchFamily="34" charset="-122"/>
            </a:endParaRPr>
          </a:p>
        </p:txBody>
      </p:sp>
      <p:sp>
        <p:nvSpPr>
          <p:cNvPr id="5" name="文本1"/>
          <p:cNvSpPr>
            <a:spLocks noChangeArrowheads="1"/>
          </p:cNvSpPr>
          <p:nvPr/>
        </p:nvSpPr>
        <p:spPr bwMode="black">
          <a:xfrm>
            <a:off x="6156325" y="4021138"/>
            <a:ext cx="1255395" cy="28765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lIns="72576" tIns="36288" rIns="72576" bIns="36288" anchor="ctr">
            <a:spAutoFit/>
          </a:bodyPr>
          <a:p>
            <a:pPr eaLnBrk="1" fontAlgn="auto" hangingPunct="1">
              <a:spcBef>
                <a:spcPts val="0"/>
              </a:spcBef>
              <a:spcAft>
                <a:spcPts val="0"/>
              </a:spcAft>
              <a:defRPr/>
            </a:pPr>
            <a:r>
              <a:rPr lang="zh-CN" altLang="en-US" sz="1400" kern="0" dirty="0">
                <a:latin typeface="Arial" panose="020B0604020202020204" pitchFamily="34" charset="0"/>
                <a:ea typeface="微软雅黑" panose="020B0503020204020204" pitchFamily="34" charset="-122"/>
              </a:rPr>
              <a:t>离线数据处理</a:t>
            </a:r>
            <a:endParaRPr lang="zh-CN" altLang="en-US" sz="1400" kern="0" dirty="0">
              <a:latin typeface="Arial" panose="020B0604020202020204" pitchFamily="34" charset="0"/>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par>
                          <p:cTn id="23" fill="hold">
                            <p:stCondLst>
                              <p:cond delay="519"/>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par>
                          <p:cTn id="27" fill="hold">
                            <p:stCondLst>
                              <p:cond delay="1019"/>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5" grpId="0" bldLvl="0"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现有数据获取手段</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464185" y="901065"/>
            <a:ext cx="7780020" cy="732789"/>
            <a:chOff x="3347864" y="1152444"/>
            <a:chExt cx="4752528" cy="343461"/>
          </a:xfrm>
        </p:grpSpPr>
        <p:sp>
          <p:nvSpPr>
            <p:cNvPr id="27" name="矩形 26"/>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一、直接访问</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HDFS</a:t>
              </a:r>
              <a:endPar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极少使用，只有监控、反查问题时使用。</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p:cNvGrpSpPr/>
          <p:nvPr/>
        </p:nvGrpSpPr>
        <p:grpSpPr>
          <a:xfrm>
            <a:off x="466090" y="1920875"/>
            <a:ext cx="7778115" cy="798195"/>
            <a:chOff x="3347864" y="1152444"/>
            <a:chExt cx="4752528" cy="343461"/>
          </a:xfrm>
        </p:grpSpPr>
        <p:sp>
          <p:nvSpPr>
            <p:cNvPr id="17" name="矩形 16"/>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二、</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hive</a:t>
              </a: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客户端</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 name="矩形 17"/>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基本使用方式，所有的离线的仓库任务、算法任务全部使用该方式。</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p:cNvGrpSpPr/>
          <p:nvPr/>
        </p:nvGrpSpPr>
        <p:grpSpPr>
          <a:xfrm>
            <a:off x="467360" y="2983865"/>
            <a:ext cx="7778115" cy="798195"/>
            <a:chOff x="3347864" y="1152444"/>
            <a:chExt cx="4752528" cy="343461"/>
          </a:xfrm>
        </p:grpSpPr>
        <p:sp>
          <p:nvSpPr>
            <p:cNvPr id="3" name="矩形 2"/>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三、</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hiveserver2</a:t>
              </a:r>
              <a:endPar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很少使用，没有服务器权限的开发人员</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JDBC</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连接方式。</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4"/>
          <p:cNvGrpSpPr/>
          <p:nvPr/>
        </p:nvGrpSpPr>
        <p:grpSpPr>
          <a:xfrm>
            <a:off x="464185" y="4044950"/>
            <a:ext cx="7778115" cy="798195"/>
            <a:chOff x="3347864" y="1152444"/>
            <a:chExt cx="4752528" cy="343461"/>
          </a:xfrm>
        </p:grpSpPr>
        <p:sp>
          <p:nvSpPr>
            <p:cNvPr id="6" name="矩形 5"/>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四、</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hue/phphiveadmin</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供产品、运营即席查询，底层使用</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hiveserver</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68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18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168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p:stCondLst>
                              <p:cond delay="2180"/>
                            </p:stCondLst>
                            <p:childTnLst>
                              <p:par>
                                <p:cTn id="30" presetID="22" presetClass="entr" presetSubtype="8"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6" name="TextBox 24"/>
          <p:cNvSpPr txBox="1"/>
          <p:nvPr/>
        </p:nvSpPr>
        <p:spPr>
          <a:xfrm>
            <a:off x="3773158" y="1909238"/>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计算模型</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993005" cy="530225"/>
            <a:chOff x="3773160" y="1247148"/>
            <a:chExt cx="3606681" cy="530225"/>
          </a:xfrm>
        </p:grpSpPr>
        <p:sp>
          <p:nvSpPr>
            <p:cNvPr id="4" name="TextBox 4"/>
            <p:cNvSpPr txBox="1"/>
            <p:nvPr/>
          </p:nvSpPr>
          <p:spPr>
            <a:xfrm>
              <a:off x="3773160" y="1247148"/>
              <a:ext cx="319151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Frame Comparision</a:t>
              </a:r>
              <a:endParaRPr lang="zh-CN" altLang="en-US" sz="3000" b="1" dirty="0">
                <a:solidFill>
                  <a:srgbClr val="0E90BE"/>
                </a:solidFill>
                <a:latin typeface="Impact" panose="020B0806030902050204" pitchFamily="34" charset="0"/>
              </a:endParaRPr>
            </a:p>
          </p:txBody>
        </p:sp>
        <p:sp>
          <p:nvSpPr>
            <p:cNvPr id="9" name="文本框 8"/>
            <p:cNvSpPr txBox="1"/>
            <p:nvPr/>
          </p:nvSpPr>
          <p:spPr>
            <a:xfrm>
              <a:off x="6023481" y="1293314"/>
              <a:ext cx="1356360" cy="437515"/>
            </a:xfrm>
            <a:prstGeom prst="rect">
              <a:avLst/>
            </a:prstGeom>
            <a:noFill/>
          </p:spPr>
          <p:txBody>
            <a:bodyPr wrap="square" lIns="68580" tIns="34290" rIns="68580" bIns="34290"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框架对比</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99427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77189" y="1909200"/>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zh-CN" sz="1400" dirty="0">
                <a:solidFill>
                  <a:schemeClr val="tx1">
                    <a:lumMod val="85000"/>
                    <a:lumOff val="15000"/>
                  </a:schemeClr>
                </a:solidFill>
                <a:latin typeface="微软雅黑" panose="020B0503020204020204" pitchFamily="34" charset="-122"/>
                <a:ea typeface="微软雅黑" panose="020B0503020204020204" pitchFamily="34" charset="-122"/>
              </a:rPr>
              <a:t>特点对比</a:t>
            </a:r>
            <a:endParaRPr lang="zh-CN"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 presetClass="entr" presetSubtype="12" fill="hold" grpId="0" nodeType="withEffect">
                                  <p:stCondLst>
                                    <p:cond delay="10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3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0" grpId="0" bldLvl="0" animBg="1"/>
      <p:bldP spid="11" grpId="0" bldLvl="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计算模型对比</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Group 6"/>
          <p:cNvGrpSpPr/>
          <p:nvPr/>
        </p:nvGrpSpPr>
        <p:grpSpPr bwMode="auto">
          <a:xfrm>
            <a:off x="539750" y="985520"/>
            <a:ext cx="4084320" cy="946150"/>
            <a:chOff x="4748" y="1070717"/>
            <a:chExt cx="6834483" cy="1253037"/>
          </a:xfrm>
        </p:grpSpPr>
        <p:sp>
          <p:nvSpPr>
            <p:cNvPr id="26"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Hive</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38"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Analysis/Antlr</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3" name="Oval 41"/>
            <p:cNvSpPr>
              <a:spLocks noChangeArrowheads="1"/>
            </p:cNvSpPr>
            <p:nvPr/>
          </p:nvSpPr>
          <p:spPr bwMode="auto">
            <a:xfrm>
              <a:off x="5586079" y="1070717"/>
              <a:ext cx="1253152" cy="1253037"/>
            </a:xfrm>
            <a:prstGeom prst="ellipse">
              <a:avLst/>
            </a:prstGeom>
            <a:solidFill>
              <a:schemeClr val="tx1">
                <a:lumMod val="95000"/>
                <a:lumOff val="5000"/>
              </a:schemeClr>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19" name="Group 6"/>
          <p:cNvGrpSpPr/>
          <p:nvPr/>
        </p:nvGrpSpPr>
        <p:grpSpPr bwMode="auto">
          <a:xfrm>
            <a:off x="539750" y="2338705"/>
            <a:ext cx="4084320" cy="920750"/>
            <a:chOff x="4748" y="1070717"/>
            <a:chExt cx="6834483" cy="1253037"/>
          </a:xfrm>
        </p:grpSpPr>
        <p:sp>
          <p:nvSpPr>
            <p:cNvPr id="20"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Presto</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5"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Analysis/Antlr</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7" name="Oval 41"/>
            <p:cNvSpPr>
              <a:spLocks noChangeArrowheads="1"/>
            </p:cNvSpPr>
            <p:nvPr/>
          </p:nvSpPr>
          <p:spPr bwMode="auto">
            <a:xfrm>
              <a:off x="5586079" y="1070717"/>
              <a:ext cx="1253152" cy="1253037"/>
            </a:xfrm>
            <a:prstGeom prst="ellipse">
              <a:avLst/>
            </a:prstGeom>
            <a:solidFill>
              <a:schemeClr val="accent2">
                <a:lumMod val="75000"/>
              </a:schemeClr>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89" name="Group 6"/>
          <p:cNvGrpSpPr/>
          <p:nvPr/>
        </p:nvGrpSpPr>
        <p:grpSpPr bwMode="auto">
          <a:xfrm>
            <a:off x="539115" y="3735705"/>
            <a:ext cx="4084320" cy="908685"/>
            <a:chOff x="4748" y="1070717"/>
            <a:chExt cx="6834483" cy="1253037"/>
          </a:xfrm>
        </p:grpSpPr>
        <p:sp>
          <p:nvSpPr>
            <p:cNvPr id="90"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Druid</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2"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t>
              </a:r>
              <a:r>
                <a:rPr lang="zh-CN" altLang="en-US" sz="1900" dirty="0">
                  <a:solidFill>
                    <a:srgbClr val="FFFFFF"/>
                  </a:solidFill>
                  <a:latin typeface="Calibri" panose="020F0502020204030204" pitchFamily="34" charset="0"/>
                  <a:cs typeface="Calibri" panose="020F0502020204030204" pitchFamily="34" charset="0"/>
                  <a:sym typeface="Calibri" panose="020F0502020204030204" pitchFamily="34" charset="0"/>
                </a:rPr>
                <a:t>自带</a:t>
              </a:r>
              <a:endParaRPr lang="zh-CN" altLang="en-US"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4" name="Oval 41"/>
            <p:cNvSpPr>
              <a:spLocks noChangeArrowheads="1"/>
            </p:cNvSpPr>
            <p:nvPr/>
          </p:nvSpPr>
          <p:spPr bwMode="auto">
            <a:xfrm>
              <a:off x="5586079" y="1070717"/>
              <a:ext cx="1253152" cy="1253037"/>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pic>
        <p:nvPicPr>
          <p:cNvPr id="116" name="图片 1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18835" y="2656205"/>
            <a:ext cx="2117725" cy="2045970"/>
          </a:xfrm>
          <a:prstGeom prst="rect">
            <a:avLst/>
          </a:prstGeom>
        </p:spPr>
      </p:pic>
      <p:pic>
        <p:nvPicPr>
          <p:cNvPr id="117" name="图片 116"/>
          <p:cNvPicPr>
            <a:picLocks noChangeAspect="1"/>
          </p:cNvPicPr>
          <p:nvPr/>
        </p:nvPicPr>
        <p:blipFill>
          <a:blip r:embed="rId2"/>
          <a:stretch>
            <a:fillRect/>
          </a:stretch>
        </p:blipFill>
        <p:spPr>
          <a:xfrm>
            <a:off x="5376545" y="898525"/>
            <a:ext cx="3344545" cy="157480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par>
                          <p:cTn id="17" fill="hold">
                            <p:stCondLst>
                              <p:cond delay="600"/>
                            </p:stCondLst>
                            <p:childTnLst>
                              <p:par>
                                <p:cTn id="18" presetID="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750" fill="hold"/>
                                        <p:tgtEl>
                                          <p:spTgt spid="25"/>
                                        </p:tgtEl>
                                        <p:attrNameLst>
                                          <p:attrName>ppt_x</p:attrName>
                                        </p:attrNameLst>
                                      </p:cBhvr>
                                      <p:tavLst>
                                        <p:tav tm="0">
                                          <p:val>
                                            <p:strVal val="0-#ppt_w/2"/>
                                          </p:val>
                                        </p:tav>
                                        <p:tav tm="100000">
                                          <p:val>
                                            <p:strVal val="#ppt_x"/>
                                          </p:val>
                                        </p:tav>
                                      </p:tavLst>
                                    </p:anim>
                                    <p:anim calcmode="lin" valueType="num">
                                      <p:cBhvr>
                                        <p:cTn id="21" dur="750" fill="hold"/>
                                        <p:tgtEl>
                                          <p:spTgt spid="25"/>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750" fill="hold"/>
                                        <p:tgtEl>
                                          <p:spTgt spid="19"/>
                                        </p:tgtEl>
                                        <p:attrNameLst>
                                          <p:attrName>ppt_x</p:attrName>
                                        </p:attrNameLst>
                                      </p:cBhvr>
                                      <p:tavLst>
                                        <p:tav tm="0">
                                          <p:val>
                                            <p:strVal val="0-#ppt_w/2"/>
                                          </p:val>
                                        </p:tav>
                                        <p:tav tm="100000">
                                          <p:val>
                                            <p:strVal val="#ppt_x"/>
                                          </p:val>
                                        </p:tav>
                                      </p:tavLst>
                                    </p:anim>
                                    <p:anim calcmode="lin" valueType="num">
                                      <p:cBhvr>
                                        <p:cTn id="26" dur="75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600"/>
                            </p:stCondLst>
                            <p:childTnLst>
                              <p:par>
                                <p:cTn id="28" presetID="2" presetClass="entr" presetSubtype="8"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750" fill="hold"/>
                                        <p:tgtEl>
                                          <p:spTgt spid="89"/>
                                        </p:tgtEl>
                                        <p:attrNameLst>
                                          <p:attrName>ppt_x</p:attrName>
                                        </p:attrNameLst>
                                      </p:cBhvr>
                                      <p:tavLst>
                                        <p:tav tm="0">
                                          <p:val>
                                            <p:strVal val="0-#ppt_w/2"/>
                                          </p:val>
                                        </p:tav>
                                        <p:tav tm="100000">
                                          <p:val>
                                            <p:strVal val="#ppt_x"/>
                                          </p:val>
                                        </p:tav>
                                      </p:tavLst>
                                    </p:anim>
                                    <p:anim calcmode="lin" valueType="num">
                                      <p:cBhvr>
                                        <p:cTn id="31" dur="75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blinds(horizontal)">
                                      <p:cBhvr>
                                        <p:cTn id="36" dur="500"/>
                                        <p:tgtEl>
                                          <p:spTgt spid="1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blinds(horizontal)">
                                      <p:cBhvr>
                                        <p:cTn id="4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23964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MapReduce</a:t>
            </a:r>
            <a:r>
              <a:rPr lang="zh-CN" altLang="en-US" dirty="0">
                <a:solidFill>
                  <a:prstClr val="black"/>
                </a:solidFill>
                <a:latin typeface="微软雅黑" panose="020B0503020204020204" pitchFamily="34" charset="-122"/>
                <a:ea typeface="微软雅黑" panose="020B0503020204020204" pitchFamily="34" charset="-122"/>
              </a:rPr>
              <a:t>计算</a:t>
            </a:r>
            <a:r>
              <a:rPr lang="zh-CN" altLang="en-US" dirty="0">
                <a:solidFill>
                  <a:prstClr val="black"/>
                </a:solidFill>
                <a:latin typeface="微软雅黑" panose="020B0503020204020204" pitchFamily="34" charset="-122"/>
                <a:ea typeface="微软雅黑" panose="020B0503020204020204" pitchFamily="34" charset="-122"/>
              </a:rPr>
              <a:t>模型</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671830" y="605155"/>
            <a:ext cx="7327900" cy="2202180"/>
          </a:xfrm>
          <a:prstGeom prst="rect">
            <a:avLst/>
          </a:prstGeom>
        </p:spPr>
      </p:pic>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Input split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hive(HDFS)</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 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：计算、分区、内部快排、溢写、归并排序</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Fetch</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：网络拷贝</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Reduce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：合并、全局排序、计算</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hive(HDFS)</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容错性、稳定性非常强</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每个</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mapreduce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任务都会进行多次数据落地</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只有</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reduce 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，复杂计算开发量很大</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78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Presto</a:t>
            </a:r>
            <a:r>
              <a:rPr lang="zh-CN" altLang="en-US" dirty="0">
                <a:solidFill>
                  <a:prstClr val="black"/>
                </a:solidFill>
                <a:latin typeface="微软雅黑" panose="020B0503020204020204" pitchFamily="34" charset="-122"/>
                <a:ea typeface="微软雅黑" panose="020B0503020204020204" pitchFamily="34" charset="-122"/>
              </a:rPr>
              <a:t>计算模型</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090" y="635635"/>
            <a:ext cx="3827780" cy="2084070"/>
          </a:xfrm>
          <a:prstGeom prst="rect">
            <a:avLst/>
          </a:prstGeom>
        </p:spPr>
      </p:pic>
      <p:pic>
        <p:nvPicPr>
          <p:cNvPr id="24" name="图片 23"/>
          <p:cNvPicPr>
            <a:picLocks noChangeAspect="1"/>
          </p:cNvPicPr>
          <p:nvPr/>
        </p:nvPicPr>
        <p:blipFill>
          <a:blip r:embed="rId2"/>
          <a:stretch>
            <a:fillRect/>
          </a:stretch>
        </p:blipFill>
        <p:spPr>
          <a:xfrm>
            <a:off x="4928235" y="605155"/>
            <a:ext cx="3432175" cy="2214245"/>
          </a:xfrm>
          <a:prstGeom prst="rect">
            <a:avLst/>
          </a:prstGeom>
        </p:spPr>
      </p:pic>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Source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：多数据源</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RDS</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Cassandra</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Redis</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Compute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：基于内存流水线计算，典型的</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Micro-Batch</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计算模式</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：多目的地</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多数据源可以交错查询</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基于内存，速度非常快</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容错能力差，只要</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失败就崩溃</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44786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sym typeface="+mn-ea"/>
              </a:rPr>
              <a:t>Druid</a:t>
            </a:r>
            <a:r>
              <a:rPr lang="zh-CN" altLang="en-US" dirty="0">
                <a:solidFill>
                  <a:prstClr val="black"/>
                </a:solidFill>
                <a:latin typeface="微软雅黑" panose="020B0503020204020204" pitchFamily="34" charset="-122"/>
                <a:ea typeface="微软雅黑" panose="020B0503020204020204" pitchFamily="34" charset="-122"/>
                <a:sym typeface="+mn-ea"/>
              </a:rPr>
              <a:t>（唯一强调实时导入、查询，类</a:t>
            </a:r>
            <a:r>
              <a:rPr lang="en-US" altLang="zh-CN" dirty="0">
                <a:solidFill>
                  <a:prstClr val="black"/>
                </a:solidFill>
                <a:latin typeface="微软雅黑" panose="020B0503020204020204" pitchFamily="34" charset="-122"/>
                <a:ea typeface="微软雅黑" panose="020B0503020204020204" pitchFamily="34" charset="-122"/>
                <a:sym typeface="+mn-ea"/>
              </a:rPr>
              <a:t>ES</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Source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：离线和实时</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IndexService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：基于时间序列创建索引、基于维度列创建位图索引，预聚合计算、列式存储</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Query</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：基于时间的查询，落在</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segment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上，然后根据索引捕获数据到内存中进行计算</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支持实时、离线数据摄取</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预计算</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自动创建索引</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LRU</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缓存策略</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pic>
        <p:nvPicPr>
          <p:cNvPr id="2" name="图片 1"/>
          <p:cNvPicPr>
            <a:picLocks noChangeAspect="1"/>
          </p:cNvPicPr>
          <p:nvPr/>
        </p:nvPicPr>
        <p:blipFill>
          <a:blip r:embed="rId1"/>
          <a:stretch>
            <a:fillRect/>
          </a:stretch>
        </p:blipFill>
        <p:spPr>
          <a:xfrm>
            <a:off x="539750" y="605155"/>
            <a:ext cx="4854575" cy="249555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par>
                          <p:cTn id="17" fill="hold">
                            <p:stCondLst>
                              <p:cond delay="124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74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91"/>
          <p:cNvSpPr>
            <a:spLocks noChangeArrowheads="1"/>
          </p:cNvSpPr>
          <p:nvPr/>
        </p:nvSpPr>
        <p:spPr bwMode="auto">
          <a:xfrm flipV="1">
            <a:off x="73914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AutoShape 292"/>
          <p:cNvSpPr>
            <a:spLocks noChangeArrowheads="1"/>
          </p:cNvSpPr>
          <p:nvPr/>
        </p:nvSpPr>
        <p:spPr bwMode="auto">
          <a:xfrm flipV="1">
            <a:off x="-9906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WordArt 293"/>
          <p:cNvSpPr>
            <a:spLocks noChangeArrowheads="1" noChangeShapeType="1" noTextEdit="1"/>
          </p:cNvSpPr>
          <p:nvPr/>
        </p:nvSpPr>
        <p:spPr bwMode="auto">
          <a:xfrm>
            <a:off x="1752600" y="2110724"/>
            <a:ext cx="1143000" cy="53323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rPr>
              <a:t>目录</a:t>
            </a:r>
            <a:endPar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endParaRPr>
          </a:p>
        </p:txBody>
      </p:sp>
      <p:sp>
        <p:nvSpPr>
          <p:cNvPr id="44" name="WordArt 294"/>
          <p:cNvSpPr>
            <a:spLocks noChangeArrowheads="1" noChangeShapeType="1" noTextEdit="1"/>
          </p:cNvSpPr>
          <p:nvPr/>
        </p:nvSpPr>
        <p:spPr bwMode="auto">
          <a:xfrm>
            <a:off x="1763688" y="2779437"/>
            <a:ext cx="1143000" cy="15235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5" name="WordArt 20"/>
          <p:cNvSpPr>
            <a:spLocks noChangeArrowheads="1" noChangeShapeType="1" noTextEdit="1"/>
          </p:cNvSpPr>
          <p:nvPr/>
        </p:nvSpPr>
        <p:spPr bwMode="auto">
          <a:xfrm>
            <a:off x="3706639" y="1344996"/>
            <a:ext cx="2286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1</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6" name="Rectangle 22"/>
          <p:cNvSpPr>
            <a:spLocks noChangeArrowheads="1"/>
          </p:cNvSpPr>
          <p:nvPr/>
        </p:nvSpPr>
        <p:spPr bwMode="auto">
          <a:xfrm>
            <a:off x="4020329" y="1417092"/>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发展历史</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WordArt 20"/>
          <p:cNvSpPr>
            <a:spLocks noChangeArrowheads="1" noChangeShapeType="1" noTextEdit="1"/>
          </p:cNvSpPr>
          <p:nvPr/>
        </p:nvSpPr>
        <p:spPr bwMode="auto">
          <a:xfrm>
            <a:off x="3939684" y="2030585"/>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2</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8" name="Rectangle 22"/>
          <p:cNvSpPr>
            <a:spLocks noChangeArrowheads="1"/>
          </p:cNvSpPr>
          <p:nvPr/>
        </p:nvSpPr>
        <p:spPr bwMode="auto">
          <a:xfrm>
            <a:off x="4325129" y="2102681"/>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现状概述</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WordArt 20"/>
          <p:cNvSpPr>
            <a:spLocks noChangeArrowheads="1" noChangeShapeType="1" noTextEdit="1"/>
          </p:cNvSpPr>
          <p:nvPr/>
        </p:nvSpPr>
        <p:spPr bwMode="auto">
          <a:xfrm>
            <a:off x="4248929" y="2639658"/>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3</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0" name="Rectangle 22"/>
          <p:cNvSpPr>
            <a:spLocks noChangeArrowheads="1"/>
          </p:cNvSpPr>
          <p:nvPr/>
        </p:nvSpPr>
        <p:spPr bwMode="auto">
          <a:xfrm>
            <a:off x="4634230" y="2711450"/>
            <a:ext cx="354711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hive</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presto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druid</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框架对比</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WordArt 20"/>
          <p:cNvSpPr>
            <a:spLocks noChangeArrowheads="1" noChangeShapeType="1" noTextEdit="1"/>
          </p:cNvSpPr>
          <p:nvPr/>
        </p:nvSpPr>
        <p:spPr bwMode="auto">
          <a:xfrm>
            <a:off x="4629929" y="3263013"/>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4</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2" name="Rectangle 22"/>
          <p:cNvSpPr>
            <a:spLocks noChangeArrowheads="1"/>
          </p:cNvSpPr>
          <p:nvPr/>
        </p:nvSpPr>
        <p:spPr bwMode="auto">
          <a:xfrm>
            <a:off x="5019819" y="3335107"/>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结论与展望</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 from="(-#ppt_w/2)" to="(#ppt_x)" calcmode="lin" valueType="num">
                                      <p:cBhvr>
                                        <p:cTn id="16" dur="600" fill="hold">
                                          <p:stCondLst>
                                            <p:cond delay="0"/>
                                          </p:stCondLst>
                                        </p:cTn>
                                        <p:tgtEl>
                                          <p:spTgt spid="43"/>
                                        </p:tgtEl>
                                        <p:attrNameLst>
                                          <p:attrName>ppt_x</p:attrName>
                                        </p:attrNameLst>
                                      </p:cBhvr>
                                    </p:anim>
                                    <p:anim from="0" to="-1.0" calcmode="lin" valueType="num">
                                      <p:cBhvr>
                                        <p:cTn id="17" dur="200" decel="50000" autoRev="1" fill="hold">
                                          <p:stCondLst>
                                            <p:cond delay="600"/>
                                          </p:stCondLst>
                                        </p:cTn>
                                        <p:tgtEl>
                                          <p:spTgt spid="43"/>
                                        </p:tgtEl>
                                        <p:attrNameLst>
                                          <p:attrName>xshear</p:attrName>
                                        </p:attrNameLst>
                                      </p:cBhvr>
                                    </p:anim>
                                    <p:animScale>
                                      <p:cBhvr>
                                        <p:cTn id="18" dur="200" decel="100000" autoRev="1" fill="hold">
                                          <p:stCondLst>
                                            <p:cond delay="600"/>
                                          </p:stCondLst>
                                        </p:cTn>
                                        <p:tgtEl>
                                          <p:spTgt spid="43"/>
                                        </p:tgtEl>
                                      </p:cBhvr>
                                      <p:from x="100000" y="100000"/>
                                      <p:to x="80000" y="100000"/>
                                    </p:animScale>
                                    <p:anim by="(#ppt_h/3+#ppt_w*0.1)" calcmode="lin" valueType="num">
                                      <p:cBhvr additive="sum">
                                        <p:cTn id="19" dur="200" decel="100000" autoRev="1" fill="hold">
                                          <p:stCondLst>
                                            <p:cond delay="600"/>
                                          </p:stCondLst>
                                        </p:cTn>
                                        <p:tgtEl>
                                          <p:spTgt spid="43"/>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from="(-#ppt_w/2)" to="(#ppt_x)" calcmode="lin" valueType="num">
                                      <p:cBhvr>
                                        <p:cTn id="22" dur="600" fill="hold">
                                          <p:stCondLst>
                                            <p:cond delay="0"/>
                                          </p:stCondLst>
                                        </p:cTn>
                                        <p:tgtEl>
                                          <p:spTgt spid="44"/>
                                        </p:tgtEl>
                                        <p:attrNameLst>
                                          <p:attrName>ppt_x</p:attrName>
                                        </p:attrNameLst>
                                      </p:cBhvr>
                                    </p:anim>
                                    <p:anim from="0" to="-1.0" calcmode="lin" valueType="num">
                                      <p:cBhvr>
                                        <p:cTn id="23" dur="200" decel="50000" autoRev="1" fill="hold">
                                          <p:stCondLst>
                                            <p:cond delay="600"/>
                                          </p:stCondLst>
                                        </p:cTn>
                                        <p:tgtEl>
                                          <p:spTgt spid="44"/>
                                        </p:tgtEl>
                                        <p:attrNameLst>
                                          <p:attrName>xshear</p:attrName>
                                        </p:attrNameLst>
                                      </p:cBhvr>
                                    </p:anim>
                                    <p:animScale>
                                      <p:cBhvr>
                                        <p:cTn id="24" dur="200" decel="100000" autoRev="1" fill="hold">
                                          <p:stCondLst>
                                            <p:cond delay="600"/>
                                          </p:stCondLst>
                                        </p:cTn>
                                        <p:tgtEl>
                                          <p:spTgt spid="44"/>
                                        </p:tgtEl>
                                      </p:cBhvr>
                                      <p:from x="100000" y="100000"/>
                                      <p:to x="80000" y="100000"/>
                                    </p:animScale>
                                    <p:anim by="(#ppt_h/3+#ppt_w*0.1)" calcmode="lin" valueType="num">
                                      <p:cBhvr additive="sum">
                                        <p:cTn id="25" dur="200" decel="100000" autoRev="1" fill="hold">
                                          <p:stCondLst>
                                            <p:cond delay="600"/>
                                          </p:stCondLst>
                                        </p:cTn>
                                        <p:tgtEl>
                                          <p:spTgt spid="44"/>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 calcmode="lin" valueType="num">
                                      <p:cBhvr>
                                        <p:cTn id="31" dur="500" fill="hold"/>
                                        <p:tgtEl>
                                          <p:spTgt spid="45"/>
                                        </p:tgtEl>
                                        <p:attrNameLst>
                                          <p:attrName>style.rotation</p:attrName>
                                        </p:attrNameLst>
                                      </p:cBhvr>
                                      <p:tavLst>
                                        <p:tav tm="0">
                                          <p:val>
                                            <p:fltVal val="360"/>
                                          </p:val>
                                        </p:tav>
                                        <p:tav tm="100000">
                                          <p:val>
                                            <p:fltVal val="0"/>
                                          </p:val>
                                        </p:tav>
                                      </p:tavLst>
                                    </p:anim>
                                    <p:animEffect transition="in" filter="fade">
                                      <p:cBhvr>
                                        <p:cTn id="32" dur="500"/>
                                        <p:tgtEl>
                                          <p:spTgt spid="4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 calcmode="lin" valueType="num">
                                      <p:cBhvr>
                                        <p:cTn id="43" dur="500" fill="hold"/>
                                        <p:tgtEl>
                                          <p:spTgt spid="47"/>
                                        </p:tgtEl>
                                        <p:attrNameLst>
                                          <p:attrName>style.rotation</p:attrName>
                                        </p:attrNameLst>
                                      </p:cBhvr>
                                      <p:tavLst>
                                        <p:tav tm="0">
                                          <p:val>
                                            <p:fltVal val="360"/>
                                          </p:val>
                                        </p:tav>
                                        <p:tav tm="100000">
                                          <p:val>
                                            <p:fltVal val="0"/>
                                          </p:val>
                                        </p:tav>
                                      </p:tavLst>
                                    </p:anim>
                                    <p:animEffect transition="in" filter="fade">
                                      <p:cBhvr>
                                        <p:cTn id="44" dur="500"/>
                                        <p:tgtEl>
                                          <p:spTgt spid="47"/>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childTnLst>
                          </p:cTn>
                        </p:par>
                        <p:par>
                          <p:cTn id="50" fill="hold">
                            <p:stCondLst>
                              <p:cond delay="2500"/>
                            </p:stCondLst>
                            <p:childTnLst>
                              <p:par>
                                <p:cTn id="51" presetID="49" presetClass="entr" presetSubtype="0" decel="10000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 calcmode="lin" valueType="num">
                                      <p:cBhvr>
                                        <p:cTn id="55" dur="500" fill="hold"/>
                                        <p:tgtEl>
                                          <p:spTgt spid="49"/>
                                        </p:tgtEl>
                                        <p:attrNameLst>
                                          <p:attrName>style.rotation</p:attrName>
                                        </p:attrNameLst>
                                      </p:cBhvr>
                                      <p:tavLst>
                                        <p:tav tm="0">
                                          <p:val>
                                            <p:fltVal val="360"/>
                                          </p:val>
                                        </p:tav>
                                        <p:tav tm="100000">
                                          <p:val>
                                            <p:fltVal val="0"/>
                                          </p:val>
                                        </p:tav>
                                      </p:tavLst>
                                    </p:anim>
                                    <p:animEffect transition="in" filter="fade">
                                      <p:cBhvr>
                                        <p:cTn id="56" dur="500"/>
                                        <p:tgtEl>
                                          <p:spTgt spid="49"/>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par>
                          <p:cTn id="62" fill="hold">
                            <p:stCondLst>
                              <p:cond delay="3000"/>
                            </p:stCondLst>
                            <p:childTnLst>
                              <p:par>
                                <p:cTn id="63" presetID="49" presetClass="entr" presetSubtype="0" decel="100000"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 calcmode="lin" valueType="num">
                                      <p:cBhvr>
                                        <p:cTn id="67" dur="500" fill="hold"/>
                                        <p:tgtEl>
                                          <p:spTgt spid="51"/>
                                        </p:tgtEl>
                                        <p:attrNameLst>
                                          <p:attrName>style.rotation</p:attrName>
                                        </p:attrNameLst>
                                      </p:cBhvr>
                                      <p:tavLst>
                                        <p:tav tm="0">
                                          <p:val>
                                            <p:fltVal val="360"/>
                                          </p:val>
                                        </p:tav>
                                        <p:tav tm="100000">
                                          <p:val>
                                            <p:fltVal val="0"/>
                                          </p:val>
                                        </p:tav>
                                      </p:tavLst>
                                    </p:anim>
                                    <p:animEffect transition="in" filter="fade">
                                      <p:cBhvr>
                                        <p:cTn id="68" dur="500"/>
                                        <p:tgtEl>
                                          <p:spTgt spid="51"/>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animBg="1"/>
      <p:bldP spid="44" grpId="0"/>
      <p:bldP spid="45" grpId="0"/>
      <p:bldP spid="46" grpId="0"/>
      <p:bldP spid="47" grpId="0"/>
      <p:bldP spid="48" grpId="0"/>
      <p:bldP spid="49"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查询引擎对比</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a:graphicFrameLocks noGrp="1"/>
          </p:cNvGraphicFramePr>
          <p:nvPr/>
        </p:nvGraphicFramePr>
        <p:xfrm>
          <a:off x="539750" y="873760"/>
          <a:ext cx="7885430" cy="3592195"/>
        </p:xfrm>
        <a:graphic>
          <a:graphicData uri="http://schemas.openxmlformats.org/drawingml/2006/table">
            <a:tbl>
              <a:tblPr firstRow="1" firstCol="1" bandRow="1">
                <a:tableStyleId>{5C22544A-7EE6-4342-B048-85BDC9FD1C3A}</a:tableStyleId>
              </a:tblPr>
              <a:tblGrid>
                <a:gridCol w="924560"/>
                <a:gridCol w="2172335"/>
                <a:gridCol w="2426335"/>
                <a:gridCol w="2362200"/>
              </a:tblGrid>
              <a:tr h="441325">
                <a:tc>
                  <a:txBody>
                    <a:bodyPr/>
                    <a:p>
                      <a:pPr algn="just">
                        <a:lnSpc>
                          <a:spcPct val="125000"/>
                        </a:lnSpc>
                        <a:spcAft>
                          <a:spcPts val="0"/>
                        </a:spcAft>
                      </a:pPr>
                      <a:endParaRPr lang="zh-CN" sz="1200" kern="100" dirty="0">
                        <a:effectLst/>
                        <a:latin typeface="微软雅黑" panose="020B0503020204020204" pitchFamily="34" charset="-122"/>
                        <a:ea typeface="微软雅黑" panose="020B0503020204020204" pitchFamily="34" charset="-122"/>
                      </a:endParaRPr>
                    </a:p>
                    <a:p>
                      <a:pPr algn="just">
                        <a:lnSpc>
                          <a:spcPct val="125000"/>
                        </a:lnSpc>
                        <a:spcAft>
                          <a:spcPts val="0"/>
                        </a:spcAft>
                      </a:pPr>
                      <a:endParaRPr lang="zh-CN" sz="1200" kern="100" dirty="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Hive</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Presto</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Druid</a:t>
                      </a:r>
                      <a:endParaRPr lang="en-US" sz="1200" kern="100">
                        <a:effectLst/>
                        <a:latin typeface="微软雅黑" panose="020B0503020204020204" pitchFamily="34" charset="-122"/>
                        <a:ea typeface="微软雅黑" panose="020B0503020204020204" pitchFamily="34" charset="-122"/>
                      </a:endParaRPr>
                    </a:p>
                  </a:txBody>
                  <a:tcPr marL="55501" marR="55501" marT="0" marB="0"/>
                </a:tc>
              </a:tr>
              <a:tr h="457200">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SQL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ANSI SQL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部分</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SQL</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50482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数据源</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HDFS</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Hive/RDB/NoSQL/Redis</a:t>
                      </a:r>
                      <a:r>
                        <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Kafka</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等流数据</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513080">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核心思想</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表与</a:t>
                      </a:r>
                      <a:r>
                        <a:rPr lang="en-US" altLang="zh-CN" sz="1200" kern="100">
                          <a:effectLst/>
                          <a:latin typeface="微软雅黑" panose="020B0503020204020204" pitchFamily="34" charset="-122"/>
                          <a:ea typeface="微软雅黑" panose="020B0503020204020204" pitchFamily="34" charset="-122"/>
                          <a:cs typeface="微软雅黑" panose="020B0503020204020204" pitchFamily="34" charset="-122"/>
                        </a:rPr>
                        <a:t>HDFS</a:t>
                      </a:r>
                      <a:r>
                        <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rPr>
                        <a:t>的映射</a:t>
                      </a:r>
                      <a:endPar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基于内存的流式计算，不做存储</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基于时序数据存储、查询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r>
              <a:tr h="40195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计算框架</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MR</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altLang="zh-CN" sz="1200" kern="100">
                          <a:effectLst/>
                          <a:latin typeface="微软雅黑" panose="020B0503020204020204" pitchFamily="34" charset="-122"/>
                          <a:ea typeface="微软雅黑" panose="020B0503020204020204" pitchFamily="34" charset="-122"/>
                        </a:rPr>
                        <a:t>DAG</a:t>
                      </a:r>
                      <a:endParaRPr lang="en-US" alt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altLang="zh-CN" sz="1200" kern="100">
                          <a:effectLst/>
                          <a:latin typeface="微软雅黑" panose="020B0503020204020204" pitchFamily="34" charset="-122"/>
                          <a:ea typeface="微软雅黑" panose="020B0503020204020204" pitchFamily="34" charset="-122"/>
                        </a:rPr>
                        <a:t>DAG</a:t>
                      </a:r>
                      <a:endParaRPr lang="en-US" altLang="zh-CN" sz="1200" kern="100">
                        <a:effectLst/>
                        <a:latin typeface="微软雅黑" panose="020B0503020204020204" pitchFamily="34" charset="-122"/>
                        <a:ea typeface="微软雅黑" panose="020B0503020204020204" pitchFamily="34" charset="-122"/>
                      </a:endParaRPr>
                    </a:p>
                  </a:txBody>
                  <a:tcPr marL="55501" marR="55501" marT="0" marB="0"/>
                </a:tc>
              </a:tr>
              <a:tr h="45021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亮点</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Hive on Tez/Spark</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、依托</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hadoop</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即席查询，较快</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离线</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近实时</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39814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弊端</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慢</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耗内存、容错差、不支持</a:t>
                      </a:r>
                      <a:r>
                        <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lzo</a:t>
                      </a:r>
                      <a:r>
                        <a:rPr lang="zh-CN" altLang="en-US" sz="1200" kern="100" dirty="0">
                          <a:effectLst/>
                          <a:latin typeface="微软雅黑" panose="020B0503020204020204" pitchFamily="34" charset="-122"/>
                          <a:ea typeface="微软雅黑" panose="020B0503020204020204" pitchFamily="34" charset="-122"/>
                          <a:cs typeface="微软雅黑" panose="020B0503020204020204" pitchFamily="34" charset="-122"/>
                        </a:rPr>
                        <a:t>压缩、不完全支持</a:t>
                      </a:r>
                      <a:r>
                        <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hivesql</a:t>
                      </a:r>
                      <a:endPar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占磁盘、缺乏</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SQL</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支持</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40957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结论</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暂时无法替代</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即席查询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实时数据查询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r>
            </a:tbl>
          </a:graphicData>
        </a:graphic>
      </p:graphicFrame>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07765" y="1275715"/>
            <a:ext cx="4637405" cy="530225"/>
            <a:chOff x="3707904" y="1275606"/>
            <a:chExt cx="4397216" cy="530225"/>
          </a:xfrm>
        </p:grpSpPr>
        <p:sp>
          <p:nvSpPr>
            <p:cNvPr id="4" name="TextBox 4"/>
            <p:cNvSpPr txBox="1"/>
            <p:nvPr/>
          </p:nvSpPr>
          <p:spPr>
            <a:xfrm>
              <a:off x="3707904" y="1275606"/>
              <a:ext cx="2434590" cy="530225"/>
            </a:xfrm>
            <a:prstGeom prst="rect">
              <a:avLst/>
            </a:prstGeom>
            <a:noFill/>
          </p:spPr>
          <p:txBody>
            <a:bodyPr wrap="square" lIns="68580" tIns="34290" rIns="68580" bIns="34290" rtlCol="0">
              <a:spAutoFit/>
            </a:bodyPr>
            <a:lstStyle/>
            <a:p>
              <a:pPr algn="l"/>
              <a:r>
                <a:rPr lang="en-US" altLang="zh-CN" sz="3000" dirty="0" smtClean="0">
                  <a:solidFill>
                    <a:srgbClr val="0E90BE"/>
                  </a:solidFill>
                  <a:latin typeface="Impact" panose="020B0806030902050204" pitchFamily="34" charset="0"/>
                </a:rPr>
                <a:t>Short Comings</a:t>
              </a:r>
              <a:endParaRPr lang="en-US" altLang="zh-CN" sz="3000" dirty="0" smtClean="0">
                <a:solidFill>
                  <a:srgbClr val="0E90BE"/>
                </a:solidFill>
                <a:latin typeface="Impact" panose="020B0806030902050204" pitchFamily="34" charset="0"/>
              </a:endParaRPr>
            </a:p>
          </p:txBody>
        </p:sp>
        <p:sp>
          <p:nvSpPr>
            <p:cNvPr id="9" name="文本框 8"/>
            <p:cNvSpPr txBox="1"/>
            <p:nvPr/>
          </p:nvSpPr>
          <p:spPr>
            <a:xfrm>
              <a:off x="6012160" y="1330628"/>
              <a:ext cx="2092960" cy="407035"/>
            </a:xfrm>
            <a:prstGeom prst="rect">
              <a:avLst/>
            </a:prstGeom>
            <a:noFill/>
          </p:spPr>
          <p:txBody>
            <a:bodyPr wrap="square" lIns="68580" tIns="34290" rIns="68580" bIns="34290" rtlCol="0">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结论与展望</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85076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dirty="0">
                <a:solidFill>
                  <a:prstClr val="black"/>
                </a:solidFill>
                <a:latin typeface="微软雅黑" panose="020B0503020204020204" pitchFamily="34" charset="-122"/>
                <a:ea typeface="微软雅黑" panose="020B0503020204020204" pitchFamily="34" charset="-122"/>
              </a:rPr>
              <a:t>结论</a:t>
            </a:r>
            <a:endParaRPr 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2461260"/>
          </a:xfrm>
          <a:prstGeom prst="rect">
            <a:avLst/>
          </a:prstGeom>
          <a:noFill/>
        </p:spPr>
        <p:txBody>
          <a:bodyPr wrap="square" rtlCol="0">
            <a:spAutoFit/>
          </a:bodyPr>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没有一个引擎能同时在数据量，灵活性和性能这三个方面做到完美</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不可替代，基本所有大数据部门离线数据的存储和分析都依托</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，不同的是少数公司已经开始进行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 on spark</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的迁移，包括百度、有赞、携程，但同时也是一部踩坑记，所以现阶段不计划进行迁移</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Presto</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做即席查询再适合不过可以在公司内推广，京东、每日优鲜、美团</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sz="1400" dirty="0">
                <a:latin typeface="微软雅黑" panose="020B0503020204020204" pitchFamily="34" charset="-122"/>
                <a:ea typeface="微软雅黑" panose="020B0503020204020204" pitchFamily="34" charset="-122"/>
                <a:cs typeface="微软雅黑" panose="020B0503020204020204" pitchFamily="34" charset="-122"/>
              </a:rPr>
              <a:t>Druid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最大的亮点是实时数据的摄取</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查询，如果今后有需求不仅仅要求相应速度快，还要求是实时的数据那么</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Druid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可以是一个很好的选择，小米、苏宁、有赞</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108"/>
          <p:cNvSpPr txBox="1">
            <a:spLocks noChangeArrowheads="1"/>
          </p:cNvSpPr>
          <p:nvPr/>
        </p:nvSpPr>
        <p:spPr bwMode="auto">
          <a:xfrm>
            <a:off x="539552" y="3218339"/>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dirty="0">
                <a:solidFill>
                  <a:prstClr val="black"/>
                </a:solidFill>
                <a:latin typeface="微软雅黑" panose="020B0503020204020204" pitchFamily="34" charset="-122"/>
                <a:ea typeface="微软雅黑" panose="020B0503020204020204" pitchFamily="34" charset="-122"/>
              </a:rPr>
              <a:t>展望</a:t>
            </a:r>
            <a:endParaRPr lang="zh-CN" dirty="0">
              <a:solidFill>
                <a:prstClr val="black"/>
              </a:solidFill>
              <a:latin typeface="微软雅黑" panose="020B0503020204020204" pitchFamily="34" charset="-122"/>
              <a:ea typeface="微软雅黑" panose="020B0503020204020204" pitchFamily="34" charset="-122"/>
            </a:endParaRPr>
          </a:p>
        </p:txBody>
      </p:sp>
      <p:sp>
        <p:nvSpPr>
          <p:cNvPr id="3" name="TextBox 53"/>
          <p:cNvSpPr txBox="1"/>
          <p:nvPr/>
        </p:nvSpPr>
        <p:spPr>
          <a:xfrm>
            <a:off x="668655" y="3592830"/>
            <a:ext cx="6760210" cy="1383665"/>
          </a:xfrm>
          <a:prstGeom prst="rect">
            <a:avLst/>
          </a:prstGeom>
          <a:noFill/>
        </p:spPr>
        <p:txBody>
          <a:bodyPr wrap="square" rtlCol="0">
            <a:spAutoFit/>
          </a:bodyPr>
          <a:p>
            <a:pPr marL="285750" indent="-285750">
              <a:buFont typeface="Wingdings" panose="05000000000000000000" charset="0"/>
              <a:buChar char="u"/>
            </a:pPr>
            <a:r>
              <a:rPr lang="zh-CN" sz="1400" dirty="0">
                <a:latin typeface="微软雅黑" panose="020B0503020204020204" pitchFamily="34" charset="-122"/>
                <a:ea typeface="微软雅黑" panose="020B0503020204020204" pitchFamily="34" charset="-122"/>
              </a:rPr>
              <a:t>数据中台这个词现在非常火，包括阿里、快手等都在建设自己的数据中台，数据中台可以简单认为三层：数据模型、数据服务、数据开发，我们处于初级数据模型和简单的数据服务层，今后提升数据平台的数据服务能力，统一数据获取、可视化等，然后再对数据进行开发分析如数据挖掘、数据分析、推荐等。</a:t>
            </a:r>
            <a:endParaRPr 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u"/>
            </a:pPr>
            <a:endParaRPr 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u"/>
            </a:pPr>
            <a:r>
              <a:rPr lang="zh-CN" sz="1400" dirty="0">
                <a:latin typeface="微软雅黑" panose="020B0503020204020204" pitchFamily="34" charset="-122"/>
                <a:ea typeface="微软雅黑" panose="020B0503020204020204" pitchFamily="34" charset="-122"/>
              </a:rPr>
              <a:t>对于数据中台我也是初窥门径，任重而道远。</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2"/>
                                        </p:tgtEl>
                                        <p:attrNameLst>
                                          <p:attrName>ppt_y</p:attrName>
                                        </p:attrNameLst>
                                      </p:cBhvr>
                                      <p:tavLst>
                                        <p:tav tm="0">
                                          <p:val>
                                            <p:strVal val="#ppt_y"/>
                                          </p:val>
                                        </p:tav>
                                        <p:tav tm="100000">
                                          <p:val>
                                            <p:strVal val="#ppt_y"/>
                                          </p:val>
                                        </p:tav>
                                      </p:tavLst>
                                    </p:anim>
                                    <p:anim calcmode="lin" valueType="num">
                                      <p:cBhvr>
                                        <p:cTn id="28"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4"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4" descr="2457331_082944614000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60" y="1631315"/>
            <a:ext cx="67500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nvSpPr>
        <p:spPr>
          <a:xfrm rot="-240000">
            <a:off x="3872696" y="2230890"/>
            <a:ext cx="3213862" cy="707886"/>
          </a:xfrm>
          <a:prstGeom prst="rect">
            <a:avLst/>
          </a:prstGeom>
          <a:noFill/>
        </p:spPr>
        <p:txBody>
          <a:bodyPr wrap="square" rtlCol="0">
            <a:spAutoFit/>
          </a:bodyPr>
          <a:lstStyle/>
          <a:p>
            <a:r>
              <a:rPr lang="en-US" altLang="zh-CN" sz="4000" b="1" dirty="0" smtClean="0">
                <a:solidFill>
                  <a:schemeClr val="tx1">
                    <a:lumMod val="85000"/>
                    <a:lumOff val="15000"/>
                  </a:schemeClr>
                </a:solidFill>
                <a:latin typeface="微软雅黑" panose="020B0503020204020204" pitchFamily="34" charset="-122"/>
                <a:ea typeface="微软雅黑" panose="020B0503020204020204" pitchFamily="34" charset="-122"/>
              </a:rPr>
              <a:t>THANKS</a:t>
            </a:r>
            <a:r>
              <a:rPr lang="zh-CN" altLang="en-US" sz="4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40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68855" y="896620"/>
            <a:ext cx="3840480" cy="368300"/>
          </a:xfrm>
          <a:prstGeom prst="rect">
            <a:avLst/>
          </a:prstGeom>
          <a:noFill/>
        </p:spPr>
        <p:txBody>
          <a:bodyPr wrap="none" rtlCol="0">
            <a:spAutoFit/>
          </a:bodyPr>
          <a:p>
            <a:r>
              <a:rPr lang="zh-CN" altLang="en-US"/>
              <a:t>感谢各位领导、同事的支持和帮助！</a:t>
            </a:r>
            <a:endParaRPr lang="zh-CN" altLang="en-US"/>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10000"/>
                                  </p:iterate>
                                  <p:childTnLst>
                                    <p:set>
                                      <p:cBhvr>
                                        <p:cTn id="11" dur="1" fill="hold">
                                          <p:stCondLst>
                                            <p:cond delay="0"/>
                                          </p:stCondLst>
                                        </p:cTn>
                                        <p:tgtEl>
                                          <p:spTgt spid="57"/>
                                        </p:tgtEl>
                                        <p:attrNameLst>
                                          <p:attrName>style.visibility</p:attrName>
                                        </p:attrNameLst>
                                      </p:cBhvr>
                                      <p:to>
                                        <p:strVal val="visible"/>
                                      </p:to>
                                    </p:set>
                                    <p:set>
                                      <p:cBhvr>
                                        <p:cTn id="12" dur="455" fill="hold">
                                          <p:stCondLst>
                                            <p:cond delay="0"/>
                                          </p:stCondLst>
                                        </p:cTn>
                                        <p:tgtEl>
                                          <p:spTgt spid="57"/>
                                        </p:tgtEl>
                                        <p:attrNameLst>
                                          <p:attrName>style.rotation</p:attrName>
                                        </p:attrNameLst>
                                      </p:cBhvr>
                                      <p:to>
                                        <p:strVal val="-45.0"/>
                                      </p:to>
                                    </p:set>
                                    <p:anim calcmode="lin" valueType="num">
                                      <p:cBhvr>
                                        <p:cTn id="13"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par>
                                <p:cTn id="17" presetID="3"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04140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Hadoop</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869815" cy="530225"/>
            <a:chOff x="3773160" y="1247148"/>
            <a:chExt cx="3925580" cy="530225"/>
          </a:xfrm>
        </p:grpSpPr>
        <p:sp>
          <p:nvSpPr>
            <p:cNvPr id="4" name="TextBox 4"/>
            <p:cNvSpPr txBox="1"/>
            <p:nvPr/>
          </p:nvSpPr>
          <p:spPr>
            <a:xfrm>
              <a:off x="3773160" y="1247148"/>
              <a:ext cx="287274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Development History</a:t>
              </a:r>
              <a:endParaRPr lang="en-US" altLang="zh-CN" sz="3000" b="1" dirty="0">
                <a:solidFill>
                  <a:srgbClr val="0E90BE"/>
                </a:solidFill>
                <a:latin typeface="Impact" panose="020B0806030902050204" pitchFamily="34" charset="0"/>
              </a:endParaRPr>
            </a:p>
          </p:txBody>
        </p:sp>
        <p:sp>
          <p:nvSpPr>
            <p:cNvPr id="9" name="文本框 8"/>
            <p:cNvSpPr txBox="1"/>
            <p:nvPr/>
          </p:nvSpPr>
          <p:spPr>
            <a:xfrm>
              <a:off x="6502997" y="1293503"/>
              <a:ext cx="1195743" cy="437515"/>
            </a:xfrm>
            <a:prstGeom prst="rect">
              <a:avLst/>
            </a:prstGeom>
            <a:noFill/>
          </p:spPr>
          <p:txBody>
            <a:bodyPr wrap="square" lIns="68580" tIns="34290" rIns="68580" bIns="34290"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发展历史</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70725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95604" y="1860940"/>
            <a:ext cx="828675"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Spark</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23"/>
          <p:cNvSpPr txBox="1"/>
          <p:nvPr/>
        </p:nvSpPr>
        <p:spPr>
          <a:xfrm>
            <a:off x="3754384" y="2254640"/>
            <a:ext cx="748030" cy="283845"/>
          </a:xfrm>
          <a:prstGeom prst="rect">
            <a:avLst/>
          </a:prstGeom>
          <a:noFill/>
        </p:spPr>
        <p:txBody>
          <a:bodyPr wrap="none" lIns="68580" tIns="34290" rIns="68580" bIns="34290" rtlCol="0">
            <a:spAutoFit/>
          </a:bodyPr>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Flink</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3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300"/>
                            </p:stCondLst>
                            <p:childTnLst>
                              <p:par>
                                <p:cTn id="27" presetID="2" presetClass="entr" presetSubtype="12" fill="hold" grpId="0" nodeType="afterEffect">
                                  <p:stCondLst>
                                    <p:cond delay="30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bldLvl="0" animBg="1"/>
      <p:bldP spid="11" grpId="0" animBg="1"/>
      <p:bldP spid="1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indent="0">
              <a:buNone/>
            </a:pPr>
            <a:endParaRPr lang="zh-CN" altLang="en-US" sz="1400" dirty="0"/>
          </a:p>
          <a:p>
            <a:pPr indent="0">
              <a:buNone/>
            </a:pPr>
            <a:r>
              <a:rPr lang="zh-CN" altLang="en-US" sz="1400" dirty="0">
                <a:solidFill>
                  <a:schemeClr val="tx1"/>
                </a:solidFill>
              </a:rPr>
              <a:t>《</a:t>
            </a:r>
            <a:r>
              <a:rPr lang="en-US" altLang="zh-CN" sz="1400" dirty="0">
                <a:solidFill>
                  <a:schemeClr val="tx1"/>
                </a:solidFill>
              </a:rPr>
              <a:t>Google File System</a:t>
            </a:r>
            <a:r>
              <a:rPr lang="zh-CN" altLang="en-US" sz="1400" dirty="0">
                <a:solidFill>
                  <a:schemeClr val="tx1"/>
                </a:solidFill>
              </a:rPr>
              <a:t>》</a:t>
            </a:r>
            <a:endParaRPr lang="zh-CN" altLang="en-US" sz="1400" dirty="0">
              <a:solidFill>
                <a:srgbClr val="FF0000"/>
              </a:solidFill>
            </a:endParaRPr>
          </a:p>
          <a:p>
            <a:pPr indent="0">
              <a:buNone/>
            </a:pPr>
            <a:r>
              <a:rPr lang="zh-CN" altLang="en-US" sz="1400" dirty="0">
                <a:solidFill>
                  <a:schemeClr val="tx1"/>
                </a:solidFill>
              </a:rPr>
              <a:t>《</a:t>
            </a:r>
            <a:r>
              <a:rPr lang="en-US" altLang="zh-CN" sz="1400" dirty="0">
                <a:solidFill>
                  <a:schemeClr val="tx1"/>
                </a:solidFill>
              </a:rPr>
              <a:t>Google MapReduce</a:t>
            </a:r>
            <a:r>
              <a:rPr lang="zh-CN" altLang="en-US" sz="1400" dirty="0">
                <a:solidFill>
                  <a:schemeClr val="tx1"/>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062480"/>
            <a:ext cx="8225155" cy="2245360"/>
          </a:xfrm>
          <a:prstGeom prst="rect">
            <a:avLst/>
          </a:prstGeom>
          <a:noFill/>
        </p:spPr>
        <p:txBody>
          <a:bodyPr wrap="square" rtlCol="0">
            <a:spAutoFit/>
          </a:bodyPr>
          <a:p>
            <a:pPr marL="285750" indent="-285750">
              <a:buFont typeface="Wingdings" panose="05000000000000000000" charset="0"/>
              <a:buChar char="u"/>
            </a:pPr>
            <a:r>
              <a:rPr sz="1400" dirty="0"/>
              <a:t>2002年10月，Doug Cutting和Mike Cafarella创建了开源网页爬虫项目Nutch。</a:t>
            </a:r>
            <a:endParaRPr sz="1400" dirty="0"/>
          </a:p>
          <a:p>
            <a:pPr marL="285750" indent="-285750">
              <a:buFont typeface="Wingdings" panose="05000000000000000000" charset="0"/>
              <a:buChar char="u"/>
            </a:pPr>
            <a:r>
              <a:rPr sz="1400" dirty="0"/>
              <a:t>2003年10月，Google发表Google File System论文。</a:t>
            </a:r>
            <a:endParaRPr sz="1400" dirty="0"/>
          </a:p>
          <a:p>
            <a:pPr marL="285750" indent="-285750">
              <a:buFont typeface="Wingdings" panose="05000000000000000000" charset="0"/>
              <a:buChar char="u"/>
            </a:pPr>
            <a:r>
              <a:rPr sz="1400" dirty="0"/>
              <a:t>2004年7月，Doug Cutting和Mike Cafarella在Nutch中实现了类似GFS的功能，即后来HDFS的前身。</a:t>
            </a:r>
            <a:endParaRPr sz="1400" dirty="0"/>
          </a:p>
          <a:p>
            <a:pPr marL="285750" indent="-285750">
              <a:buFont typeface="Wingdings" panose="05000000000000000000" charset="0"/>
              <a:buChar char="u"/>
            </a:pPr>
            <a:r>
              <a:rPr sz="1400" dirty="0"/>
              <a:t>2004年10月，Google发表了MapReduce论文。</a:t>
            </a:r>
            <a:endParaRPr sz="1400" dirty="0"/>
          </a:p>
          <a:p>
            <a:pPr marL="285750" indent="-285750">
              <a:buFont typeface="Wingdings" panose="05000000000000000000" charset="0"/>
              <a:buChar char="u"/>
            </a:pPr>
            <a:r>
              <a:rPr sz="1400" dirty="0"/>
              <a:t>2005年2月，Mike Cafarella在Nutch中实现了MapReduce的最初版本。</a:t>
            </a:r>
            <a:endParaRPr sz="1400" dirty="0"/>
          </a:p>
          <a:p>
            <a:pPr marL="285750" indent="-285750">
              <a:buFont typeface="Wingdings" panose="05000000000000000000" charset="0"/>
              <a:buChar char="u"/>
            </a:pPr>
            <a:r>
              <a:rPr sz="1400" dirty="0"/>
              <a:t>2005年12月，开源搜索项目Nutch移植到新框架，使用MapReduce和NDFS(Nutch Distributed File System )来运行，在20个节点稳定运行。</a:t>
            </a:r>
            <a:endParaRPr sz="1400" dirty="0"/>
          </a:p>
          <a:p>
            <a:pPr marL="285750" indent="-285750">
              <a:buFont typeface="Wingdings" panose="05000000000000000000" charset="0"/>
              <a:buChar char="u"/>
            </a:pPr>
            <a:r>
              <a:rPr sz="1400" dirty="0"/>
              <a:t>2006年1月，Doug Cutting加入雅虎，Yahoo!提供一个专门的团队和资源将Hadoop发展成一个可在网络上运行的系统。</a:t>
            </a:r>
            <a:endParaRPr sz="1400" dirty="0"/>
          </a:p>
          <a:p>
            <a:pPr marL="285750" indent="-285750">
              <a:buFont typeface="Wingdings" panose="05000000000000000000" charset="0"/>
              <a:buChar char="u"/>
            </a:pPr>
            <a:r>
              <a:rPr sz="1400" dirty="0"/>
              <a:t>2006年2月，Apache Hadoop项目正式启动以支持MapReduce和HDFS的独立发展。</a:t>
            </a:r>
            <a:endParaRPr sz="1400" dirty="0"/>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indent="0">
              <a:buNone/>
            </a:pPr>
            <a:endParaRPr lang="zh-CN" altLang="en-US" sz="1400" dirty="0"/>
          </a:p>
          <a:p>
            <a:pPr indent="0">
              <a:buNone/>
            </a:pPr>
            <a:r>
              <a:rPr lang="zh-CN" altLang="en-US" sz="1400" dirty="0">
                <a:solidFill>
                  <a:srgbClr val="FF0000"/>
                </a:solidFill>
              </a:rPr>
              <a:t>《</a:t>
            </a:r>
            <a:r>
              <a:rPr lang="en-US" altLang="zh-CN" sz="1400" dirty="0">
                <a:solidFill>
                  <a:srgbClr val="FF0000"/>
                </a:solidFill>
              </a:rPr>
              <a:t>Google File System</a:t>
            </a:r>
            <a:r>
              <a:rPr lang="zh-CN" altLang="en-US" sz="1400" dirty="0">
                <a:solidFill>
                  <a:srgbClr val="FF0000"/>
                </a:solidFill>
              </a:rPr>
              <a:t>》</a:t>
            </a:r>
            <a:endParaRPr lang="zh-CN" altLang="en-US" sz="1400" dirty="0">
              <a:solidFill>
                <a:srgbClr val="FF0000"/>
              </a:solidFill>
            </a:endParaRPr>
          </a:p>
          <a:p>
            <a:pPr indent="0">
              <a:buNone/>
            </a:pPr>
            <a:r>
              <a:rPr lang="zh-CN" altLang="en-US" sz="1400" dirty="0">
                <a:solidFill>
                  <a:schemeClr val="tx1"/>
                </a:solidFill>
              </a:rPr>
              <a:t>《</a:t>
            </a:r>
            <a:r>
              <a:rPr lang="en-US" altLang="zh-CN" sz="1400" dirty="0">
                <a:solidFill>
                  <a:schemeClr val="tx1"/>
                </a:solidFill>
              </a:rPr>
              <a:t>Google MapReduce</a:t>
            </a:r>
            <a:r>
              <a:rPr lang="zh-CN" altLang="en-US" sz="1400" dirty="0">
                <a:solidFill>
                  <a:schemeClr val="tx1"/>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302510"/>
            <a:ext cx="4474845" cy="2676525"/>
          </a:xfrm>
          <a:prstGeom prst="rect">
            <a:avLst/>
          </a:prstGeom>
          <a:noFill/>
        </p:spPr>
        <p:txBody>
          <a:bodyPr wrap="square" rtlCol="0">
            <a:spAutoFit/>
          </a:bodyPr>
          <a:p>
            <a:pPr indent="0">
              <a:buFont typeface="Wingdings" panose="05000000000000000000" pitchFamily="2" charset="2"/>
              <a:buNone/>
            </a:pPr>
            <a:r>
              <a:rPr lang="en-US" sz="1400" dirty="0"/>
              <a:t>HDFS</a:t>
            </a:r>
            <a:r>
              <a:rPr lang="zh-CN" altLang="en-US" sz="1400" dirty="0"/>
              <a:t>：</a:t>
            </a:r>
            <a:r>
              <a:rPr lang="en-US" altLang="zh-CN" sz="1400" dirty="0"/>
              <a:t>Hadoop Distribute File System</a:t>
            </a:r>
            <a:endParaRPr lang="zh-CN" altLang="en-US" sz="1400" dirty="0"/>
          </a:p>
          <a:p>
            <a:pPr marL="285750" indent="-285750">
              <a:buFont typeface="Wingdings" panose="05000000000000000000" pitchFamily="2" charset="2"/>
              <a:buChar char="u"/>
            </a:pPr>
            <a:endParaRPr lang="zh-CN" altLang="en-US" sz="1400" dirty="0"/>
          </a:p>
          <a:p>
            <a:pPr marL="285750" indent="-285750">
              <a:buFont typeface="Wingdings" panose="05000000000000000000" pitchFamily="2" charset="2"/>
              <a:buChar char="u"/>
            </a:pPr>
            <a:r>
              <a:rPr lang="en-US" sz="1400" dirty="0"/>
              <a:t>NameNode</a:t>
            </a:r>
            <a:endParaRPr lang="en-US" sz="1400" dirty="0"/>
          </a:p>
          <a:p>
            <a:pPr lvl="1" indent="0">
              <a:buFont typeface="Wingdings" panose="05000000000000000000" pitchFamily="2" charset="2"/>
              <a:buNone/>
            </a:pPr>
            <a:r>
              <a:rPr lang="zh-CN" altLang="en-US" sz="1400" dirty="0"/>
              <a:t>接受客户端读写请求</a:t>
            </a:r>
            <a:endParaRPr lang="zh-CN" altLang="en-US" sz="1400" dirty="0"/>
          </a:p>
          <a:p>
            <a:pPr lvl="1" indent="0">
              <a:buFont typeface="Wingdings" panose="05000000000000000000" pitchFamily="2" charset="2"/>
              <a:buNone/>
            </a:pPr>
            <a:r>
              <a:rPr lang="zh-CN" altLang="en-US" sz="1400" dirty="0"/>
              <a:t>保存元数据（文件权限、大小、</a:t>
            </a:r>
            <a:r>
              <a:rPr lang="en-US" altLang="zh-CN" sz="1400" dirty="0"/>
              <a:t>Block</a:t>
            </a:r>
            <a:r>
              <a:rPr lang="zh-CN" altLang="en-US" sz="1400" dirty="0"/>
              <a:t>块、分布情况在启动时上报）</a:t>
            </a:r>
            <a:endParaRPr lang="zh-CN" altLang="en-US" sz="1400" dirty="0"/>
          </a:p>
          <a:p>
            <a:pPr marL="285750" lvl="0" indent="-285750">
              <a:buFont typeface="Wingdings" panose="05000000000000000000" charset="0"/>
              <a:buChar char="u"/>
            </a:pPr>
            <a:r>
              <a:rPr lang="en-US" altLang="zh-CN" sz="1400" dirty="0">
                <a:solidFill>
                  <a:schemeClr val="tx1"/>
                </a:solidFill>
              </a:rPr>
              <a:t>SecondaryNameNode</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帮助</a:t>
            </a:r>
            <a:r>
              <a:rPr lang="en-US" altLang="zh-CN" sz="1400" dirty="0">
                <a:solidFill>
                  <a:schemeClr val="tx1"/>
                </a:solidFill>
              </a:rPr>
              <a:t>NN</a:t>
            </a:r>
            <a:r>
              <a:rPr lang="zh-CN" altLang="en-US" sz="1400" dirty="0">
                <a:solidFill>
                  <a:schemeClr val="tx1"/>
                </a:solidFill>
              </a:rPr>
              <a:t>合并</a:t>
            </a:r>
            <a:r>
              <a:rPr lang="en-US" altLang="zh-CN" sz="1400" dirty="0">
                <a:solidFill>
                  <a:schemeClr val="tx1"/>
                </a:solidFill>
              </a:rPr>
              <a:t>fsimage</a:t>
            </a:r>
            <a:r>
              <a:rPr lang="zh-CN" altLang="en-US" sz="1400" dirty="0">
                <a:solidFill>
                  <a:schemeClr val="tx1"/>
                </a:solidFill>
              </a:rPr>
              <a:t>与</a:t>
            </a:r>
            <a:r>
              <a:rPr lang="en-US" altLang="zh-CN" sz="1400" dirty="0">
                <a:solidFill>
                  <a:schemeClr val="tx1"/>
                </a:solidFill>
              </a:rPr>
              <a:t>edits log</a:t>
            </a:r>
            <a:r>
              <a:rPr lang="zh-CN" altLang="en-US" sz="1400" dirty="0">
                <a:solidFill>
                  <a:schemeClr val="tx1"/>
                </a:solidFill>
              </a:rPr>
              <a:t>文件</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DataNode</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存储</a:t>
            </a:r>
            <a:r>
              <a:rPr lang="en-US" altLang="zh-CN" sz="1400" dirty="0">
                <a:solidFill>
                  <a:schemeClr val="tx1"/>
                </a:solidFill>
              </a:rPr>
              <a:t>Block</a:t>
            </a:r>
            <a:r>
              <a:rPr lang="zh-CN" altLang="en-US" sz="1400" dirty="0">
                <a:solidFill>
                  <a:schemeClr val="tx1"/>
                </a:solidFill>
              </a:rPr>
              <a:t>块（副本存放策略）</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上报数据块</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保持心跳（</a:t>
            </a:r>
            <a:r>
              <a:rPr lang="en-US" altLang="zh-CN" sz="1400" dirty="0">
                <a:solidFill>
                  <a:schemeClr val="tx1"/>
                </a:solidFill>
              </a:rPr>
              <a:t>3</a:t>
            </a:r>
            <a:r>
              <a:rPr lang="zh-CN" altLang="en-US" sz="1400" dirty="0">
                <a:solidFill>
                  <a:schemeClr val="tx1"/>
                </a:solidFill>
              </a:rPr>
              <a:t>秒一次，</a:t>
            </a:r>
            <a:r>
              <a:rPr lang="en-US" altLang="zh-CN" sz="1400" dirty="0">
                <a:solidFill>
                  <a:schemeClr val="tx1"/>
                </a:solidFill>
              </a:rPr>
              <a:t>10</a:t>
            </a:r>
            <a:r>
              <a:rPr lang="zh-CN" altLang="en-US" sz="1400" dirty="0">
                <a:solidFill>
                  <a:schemeClr val="tx1"/>
                </a:solidFill>
              </a:rPr>
              <a:t>分钟没有就认为</a:t>
            </a:r>
            <a:r>
              <a:rPr lang="en-US" altLang="zh-CN" sz="1400" dirty="0">
                <a:solidFill>
                  <a:schemeClr val="tx1"/>
                </a:solidFill>
              </a:rPr>
              <a:t>lost</a:t>
            </a:r>
            <a:r>
              <a:rPr lang="zh-CN" altLang="en-US" sz="1400" dirty="0">
                <a:solidFill>
                  <a:schemeClr val="tx1"/>
                </a:solidFill>
              </a:rPr>
              <a:t>）</a:t>
            </a:r>
            <a:endParaRPr lang="zh-CN" altLang="en-US" sz="1400" dirty="0">
              <a:solidFill>
                <a:schemeClr val="tx1"/>
              </a:solidFill>
            </a:endParaRPr>
          </a:p>
        </p:txBody>
      </p:sp>
      <p:pic>
        <p:nvPicPr>
          <p:cNvPr id="14" name="图片 14"/>
          <p:cNvPicPr>
            <a:picLocks noChangeAspect="1"/>
          </p:cNvPicPr>
          <p:nvPr/>
        </p:nvPicPr>
        <p:blipFill>
          <a:blip r:embed="rId1"/>
          <a:stretch>
            <a:fillRect/>
          </a:stretch>
        </p:blipFill>
        <p:spPr>
          <a:xfrm>
            <a:off x="5142865" y="2139315"/>
            <a:ext cx="3901440" cy="283972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marL="285750" indent="-285750">
              <a:buFont typeface="Wingdings" panose="05000000000000000000" pitchFamily="2" charset="2"/>
              <a:buChar char="u"/>
            </a:pPr>
            <a:endParaRPr lang="zh-CN" altLang="en-US" sz="1400" dirty="0"/>
          </a:p>
          <a:p>
            <a:pPr indent="0">
              <a:buNone/>
            </a:pPr>
            <a:r>
              <a:rPr lang="zh-CN" altLang="en-US" sz="1400" dirty="0">
                <a:solidFill>
                  <a:schemeClr val="tx1"/>
                </a:solidFill>
              </a:rPr>
              <a:t>《</a:t>
            </a:r>
            <a:r>
              <a:rPr lang="en-US" altLang="zh-CN" sz="1400" dirty="0">
                <a:solidFill>
                  <a:schemeClr val="tx1"/>
                </a:solidFill>
              </a:rPr>
              <a:t>Google File System</a:t>
            </a:r>
            <a:r>
              <a:rPr lang="zh-CN" altLang="en-US" sz="1400" dirty="0">
                <a:solidFill>
                  <a:schemeClr val="tx1"/>
                </a:solidFill>
              </a:rPr>
              <a:t>》</a:t>
            </a:r>
            <a:endParaRPr lang="zh-CN" altLang="en-US" sz="1400" dirty="0">
              <a:solidFill>
                <a:srgbClr val="FF0000"/>
              </a:solidFill>
            </a:endParaRPr>
          </a:p>
          <a:p>
            <a:pPr indent="0">
              <a:buNone/>
            </a:pPr>
            <a:r>
              <a:rPr lang="zh-CN" altLang="en-US" sz="1400" dirty="0">
                <a:solidFill>
                  <a:srgbClr val="FF0000"/>
                </a:solidFill>
              </a:rPr>
              <a:t>《</a:t>
            </a:r>
            <a:r>
              <a:rPr lang="en-US" altLang="zh-CN" sz="1400" dirty="0">
                <a:solidFill>
                  <a:srgbClr val="FF0000"/>
                </a:solidFill>
              </a:rPr>
              <a:t>Google MapReduce</a:t>
            </a:r>
            <a:r>
              <a:rPr lang="zh-CN" altLang="en-US" sz="1400" dirty="0">
                <a:solidFill>
                  <a:srgbClr val="FF0000"/>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301875"/>
            <a:ext cx="4255135" cy="2891790"/>
          </a:xfrm>
          <a:prstGeom prst="rect">
            <a:avLst/>
          </a:prstGeom>
          <a:noFill/>
        </p:spPr>
        <p:txBody>
          <a:bodyPr wrap="square" rtlCol="0">
            <a:spAutoFit/>
          </a:bodyPr>
          <a:p>
            <a:pPr indent="0">
              <a:buFont typeface="Wingdings" panose="05000000000000000000" pitchFamily="2" charset="2"/>
              <a:buNone/>
            </a:pPr>
            <a:r>
              <a:rPr lang="en-US" sz="1400" dirty="0"/>
              <a:t>MapReduce</a:t>
            </a:r>
            <a:r>
              <a:rPr lang="zh-CN" altLang="en-US" sz="1400" dirty="0"/>
              <a:t>：</a:t>
            </a:r>
            <a:r>
              <a:rPr lang="zh-CN" sz="1400" dirty="0"/>
              <a:t>分布式离线计算框架</a:t>
            </a:r>
            <a:endParaRPr lang="zh-CN" sz="1400" dirty="0"/>
          </a:p>
          <a:p>
            <a:pPr indent="0">
              <a:buFont typeface="Wingdings" panose="05000000000000000000" pitchFamily="2" charset="2"/>
              <a:buNone/>
            </a:pPr>
            <a:endParaRPr lang="zh-CN" altLang="en-US" sz="1400" dirty="0"/>
          </a:p>
          <a:p>
            <a:pPr marL="285750" indent="-285750">
              <a:buFont typeface="Wingdings" panose="05000000000000000000" pitchFamily="2" charset="2"/>
              <a:buChar char="u"/>
            </a:pPr>
            <a:r>
              <a:rPr lang="en-US" sz="1400" dirty="0"/>
              <a:t>Input</a:t>
            </a:r>
            <a:r>
              <a:rPr lang="zh-CN" altLang="en-US" sz="1400" dirty="0"/>
              <a:t>：</a:t>
            </a:r>
            <a:r>
              <a:rPr lang="en-US" altLang="zh-CN" sz="1400" dirty="0"/>
              <a:t>Block</a:t>
            </a:r>
            <a:r>
              <a:rPr lang="zh-CN" altLang="en-US" sz="1400" dirty="0"/>
              <a:t>块</a:t>
            </a:r>
            <a:endParaRPr lang="zh-CN" altLang="en-US" sz="1400" dirty="0"/>
          </a:p>
          <a:p>
            <a:pPr marL="285750" lvl="0" indent="-285750">
              <a:buFont typeface="Wingdings" panose="05000000000000000000" charset="0"/>
              <a:buChar char="u"/>
            </a:pPr>
            <a:r>
              <a:rPr lang="en-US" altLang="zh-CN" sz="1400" dirty="0">
                <a:solidFill>
                  <a:schemeClr val="tx1"/>
                </a:solidFill>
              </a:rPr>
              <a:t>Map Task</a:t>
            </a:r>
            <a:r>
              <a:rPr lang="zh-CN" altLang="en-US" sz="1400" dirty="0">
                <a:solidFill>
                  <a:schemeClr val="tx1"/>
                </a:solidFill>
              </a:rPr>
              <a:t>：对每行数据进行处理并输出</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Shuffle</a:t>
            </a:r>
            <a:r>
              <a:rPr lang="zh-CN" altLang="en-US" sz="1400" dirty="0">
                <a:solidFill>
                  <a:schemeClr val="tx1"/>
                </a:solidFill>
              </a:rPr>
              <a:t>：</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环形缓冲区</a:t>
            </a:r>
            <a:r>
              <a:rPr lang="zh-CN" sz="1400" dirty="0">
                <a:solidFill>
                  <a:schemeClr val="tx1"/>
                </a:solidFill>
              </a:rPr>
              <a:t>内分区</a:t>
            </a:r>
            <a:r>
              <a:rPr lang="en-US" altLang="zh-CN" sz="1400" dirty="0">
                <a:solidFill>
                  <a:schemeClr val="tx1"/>
                </a:solidFill>
              </a:rPr>
              <a:t>+</a:t>
            </a:r>
            <a:r>
              <a:rPr lang="zh-CN" altLang="en-US" sz="1400" dirty="0">
                <a:solidFill>
                  <a:schemeClr val="tx1"/>
                </a:solidFill>
              </a:rPr>
              <a:t>排序</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预合并（可有可无）</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缓冲区内排序</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溢写到磁盘</a:t>
            </a:r>
            <a:endParaRPr lang="zh-CN" altLang="en-US" sz="1400" dirty="0">
              <a:solidFill>
                <a:schemeClr val="tx1"/>
              </a:solidFill>
            </a:endParaRPr>
          </a:p>
          <a:p>
            <a:pPr lvl="1" indent="0">
              <a:buFont typeface="Wingdings" panose="05000000000000000000" charset="0"/>
              <a:buNone/>
            </a:pPr>
            <a:r>
              <a:rPr lang="zh-CN" sz="1400" dirty="0">
                <a:solidFill>
                  <a:schemeClr val="tx1"/>
                </a:solidFill>
              </a:rPr>
              <a:t>外部归并排序</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Reduce Task</a:t>
            </a:r>
            <a:r>
              <a:rPr lang="zh-CN" altLang="en-US" sz="1400" dirty="0">
                <a:solidFill>
                  <a:schemeClr val="tx1"/>
                </a:solidFill>
              </a:rPr>
              <a:t>：</a:t>
            </a:r>
            <a:endParaRPr lang="zh-CN" altLang="en-US" sz="1400" dirty="0">
              <a:solidFill>
                <a:schemeClr val="tx1"/>
              </a:solidFill>
            </a:endParaRPr>
          </a:p>
          <a:p>
            <a:pPr lvl="1" indent="0">
              <a:buFont typeface="Wingdings" panose="05000000000000000000" charset="0"/>
              <a:buNone/>
            </a:pPr>
            <a:r>
              <a:rPr lang="zh-CN" altLang="en-US" sz="1400" dirty="0">
                <a:sym typeface="+mn-ea"/>
              </a:rPr>
              <a:t>网络拷贝；</a:t>
            </a:r>
            <a:r>
              <a:rPr lang="zh-CN" altLang="en-US" sz="1400" dirty="0">
                <a:solidFill>
                  <a:schemeClr val="tx1"/>
                </a:solidFill>
              </a:rPr>
              <a:t>全局排序和合并</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对相同</a:t>
            </a:r>
            <a:r>
              <a:rPr lang="en-US" altLang="zh-CN" sz="1400" dirty="0">
                <a:solidFill>
                  <a:schemeClr val="tx1"/>
                </a:solidFill>
              </a:rPr>
              <a:t>key</a:t>
            </a:r>
            <a:r>
              <a:rPr lang="zh-CN" altLang="en-US" sz="1400" dirty="0">
                <a:solidFill>
                  <a:schemeClr val="tx1"/>
                </a:solidFill>
              </a:rPr>
              <a:t>（</a:t>
            </a:r>
            <a:r>
              <a:rPr lang="en-US" altLang="zh-CN" sz="1400" dirty="0">
                <a:solidFill>
                  <a:schemeClr val="tx1"/>
                </a:solidFill>
              </a:rPr>
              <a:t>iterator</a:t>
            </a:r>
            <a:r>
              <a:rPr lang="zh-CN" altLang="en-US" sz="1400" dirty="0">
                <a:solidFill>
                  <a:schemeClr val="tx1"/>
                </a:solidFill>
              </a:rPr>
              <a:t>）进行处理并输出</a:t>
            </a:r>
            <a:endParaRPr lang="zh-CN" altLang="en-US" sz="1400" dirty="0">
              <a:solidFill>
                <a:schemeClr val="tx1"/>
              </a:solidFill>
            </a:endParaRPr>
          </a:p>
        </p:txBody>
      </p:sp>
      <p:pic>
        <p:nvPicPr>
          <p:cNvPr id="3" name="图片 2"/>
          <p:cNvPicPr>
            <a:picLocks noChangeAspect="1"/>
          </p:cNvPicPr>
          <p:nvPr/>
        </p:nvPicPr>
        <p:blipFill>
          <a:blip r:embed="rId1"/>
          <a:stretch>
            <a:fillRect/>
          </a:stretch>
        </p:blipFill>
        <p:spPr>
          <a:xfrm>
            <a:off x="4439285" y="1198880"/>
            <a:ext cx="4227830" cy="1669415"/>
          </a:xfrm>
          <a:prstGeom prst="rect">
            <a:avLst/>
          </a:prstGeom>
        </p:spPr>
      </p:pic>
      <p:pic>
        <p:nvPicPr>
          <p:cNvPr id="4" name="图片 3"/>
          <p:cNvPicPr>
            <a:picLocks noChangeAspect="1"/>
          </p:cNvPicPr>
          <p:nvPr/>
        </p:nvPicPr>
        <p:blipFill>
          <a:blip r:embed="rId2"/>
          <a:stretch>
            <a:fillRect/>
          </a:stretch>
        </p:blipFill>
        <p:spPr>
          <a:xfrm>
            <a:off x="4361815" y="2868295"/>
            <a:ext cx="4632960" cy="2160905"/>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45364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Hadoop2.x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HDFS+MapReduce+Yarn</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47700" y="2408555"/>
            <a:ext cx="4094480" cy="1599565"/>
          </a:xfrm>
          <a:prstGeom prst="rect">
            <a:avLst/>
          </a:prstGeom>
          <a:noFill/>
        </p:spPr>
        <p:txBody>
          <a:bodyPr wrap="square" rtlCol="0">
            <a:spAutoFit/>
          </a:bodyPr>
          <a:p>
            <a:pPr indent="0">
              <a:buFont typeface="Wingdings" panose="05000000000000000000" pitchFamily="2" charset="2"/>
              <a:buNone/>
            </a:pPr>
            <a:r>
              <a:rPr lang="zh-CN" sz="1400" dirty="0"/>
              <a:t>主要解决问题如下：</a:t>
            </a:r>
            <a:endParaRPr lang="zh-CN" sz="1400" dirty="0"/>
          </a:p>
          <a:p>
            <a:pPr indent="0">
              <a:buFont typeface="Wingdings" panose="05000000000000000000" pitchFamily="2" charset="2"/>
              <a:buNone/>
            </a:pPr>
            <a:endParaRPr lang="zh-CN" sz="1400" dirty="0"/>
          </a:p>
          <a:p>
            <a:pPr marL="285750" indent="-285750">
              <a:buFont typeface="Wingdings" panose="05000000000000000000" charset="0"/>
              <a:buChar char="u"/>
            </a:pPr>
            <a:r>
              <a:rPr lang="zh-CN" sz="1400" dirty="0"/>
              <a:t>单点问题（主备切换）</a:t>
            </a:r>
            <a:endParaRPr lang="zh-CN" sz="1400" dirty="0"/>
          </a:p>
          <a:p>
            <a:pPr marL="285750" indent="-285750">
              <a:buFont typeface="Wingdings" panose="05000000000000000000" charset="0"/>
              <a:buChar char="u"/>
            </a:pPr>
            <a:r>
              <a:rPr lang="en-US" altLang="zh-CN" sz="1400" dirty="0"/>
              <a:t>NameNode</a:t>
            </a:r>
            <a:r>
              <a:rPr lang="zh-CN" altLang="en-US" sz="1400" dirty="0"/>
              <a:t>内存受限（</a:t>
            </a:r>
            <a:r>
              <a:rPr lang="en-US" altLang="zh-CN" sz="1400" dirty="0"/>
              <a:t>Federation</a:t>
            </a:r>
            <a:r>
              <a:rPr lang="zh-CN" altLang="en-US" sz="1400" dirty="0"/>
              <a:t>联邦）</a:t>
            </a:r>
            <a:endParaRPr lang="zh-CN" altLang="en-US" sz="1400" dirty="0"/>
          </a:p>
          <a:p>
            <a:pPr marL="285750" indent="-285750">
              <a:buFont typeface="Wingdings" panose="05000000000000000000" charset="0"/>
              <a:buChar char="u"/>
            </a:pPr>
            <a:r>
              <a:rPr lang="zh-CN" altLang="en-US" sz="1400" dirty="0"/>
              <a:t>引入</a:t>
            </a:r>
            <a:r>
              <a:rPr lang="en-US" altLang="zh-CN" sz="1400" dirty="0"/>
              <a:t>yarn</a:t>
            </a:r>
            <a:r>
              <a:rPr lang="zh-CN" altLang="en-US" sz="1400" dirty="0"/>
              <a:t>（</a:t>
            </a:r>
            <a:r>
              <a:rPr lang="en-US" altLang="zh-CN" sz="1400" dirty="0"/>
              <a:t>yet another resource negotiator</a:t>
            </a:r>
            <a:r>
              <a:rPr lang="zh-CN" altLang="en-US" sz="1400" dirty="0"/>
              <a:t>），将资源管理和任务调度分离，更加友好的支持第三方框架在</a:t>
            </a:r>
            <a:r>
              <a:rPr lang="en-US" altLang="zh-CN" sz="1400" dirty="0"/>
              <a:t>Yarn</a:t>
            </a:r>
            <a:r>
              <a:rPr lang="zh-CN" altLang="en-US" sz="1400" dirty="0"/>
              <a:t>上运行如</a:t>
            </a:r>
            <a:r>
              <a:rPr lang="en-US" altLang="zh-CN" sz="1400" dirty="0"/>
              <a:t>spark</a:t>
            </a:r>
            <a:r>
              <a:rPr lang="zh-CN" altLang="en-US" sz="1400" dirty="0"/>
              <a:t>、</a:t>
            </a:r>
            <a:r>
              <a:rPr lang="en-US" altLang="zh-CN" sz="1400" dirty="0"/>
              <a:t>storm</a:t>
            </a:r>
            <a:r>
              <a:rPr lang="zh-CN" altLang="en-US" sz="1400" dirty="0"/>
              <a:t>、</a:t>
            </a:r>
            <a:r>
              <a:rPr lang="en-US" altLang="zh-CN" sz="1400" dirty="0"/>
              <a:t>flink</a:t>
            </a:r>
            <a:r>
              <a:rPr lang="zh-CN" altLang="en-US" sz="1400" dirty="0"/>
              <a:t>。</a:t>
            </a:r>
            <a:endParaRPr lang="zh-CN" altLang="en-US" sz="1400" dirty="0"/>
          </a:p>
        </p:txBody>
      </p:sp>
      <p:pic>
        <p:nvPicPr>
          <p:cNvPr id="5" name="图片 4"/>
          <p:cNvPicPr>
            <a:picLocks noChangeAspect="1"/>
          </p:cNvPicPr>
          <p:nvPr/>
        </p:nvPicPr>
        <p:blipFill>
          <a:blip r:embed="rId1"/>
          <a:stretch>
            <a:fillRect/>
          </a:stretch>
        </p:blipFill>
        <p:spPr>
          <a:xfrm>
            <a:off x="647700" y="765810"/>
            <a:ext cx="3236595" cy="1437005"/>
          </a:xfrm>
          <a:prstGeom prst="rect">
            <a:avLst/>
          </a:prstGeom>
        </p:spPr>
      </p:pic>
      <p:pic>
        <p:nvPicPr>
          <p:cNvPr id="6" name="图片 5"/>
          <p:cNvPicPr>
            <a:picLocks noChangeAspect="1"/>
          </p:cNvPicPr>
          <p:nvPr/>
        </p:nvPicPr>
        <p:blipFill>
          <a:blip r:embed="rId2"/>
          <a:stretch>
            <a:fillRect/>
          </a:stretch>
        </p:blipFill>
        <p:spPr>
          <a:xfrm>
            <a:off x="4938395" y="633730"/>
            <a:ext cx="3875405" cy="1971040"/>
          </a:xfrm>
          <a:prstGeom prst="rect">
            <a:avLst/>
          </a:prstGeom>
        </p:spPr>
      </p:pic>
      <p:pic>
        <p:nvPicPr>
          <p:cNvPr id="7" name="图片 6"/>
          <p:cNvPicPr>
            <a:picLocks noChangeAspect="1"/>
          </p:cNvPicPr>
          <p:nvPr/>
        </p:nvPicPr>
        <p:blipFill>
          <a:blip r:embed="rId3"/>
          <a:stretch>
            <a:fillRect/>
          </a:stretch>
        </p:blipFill>
        <p:spPr>
          <a:xfrm>
            <a:off x="4859655" y="2813050"/>
            <a:ext cx="4200525" cy="2220595"/>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45364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Hadoop3.x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HDFS+MapReduce+Yarn</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39750" y="895350"/>
            <a:ext cx="5220335" cy="1599565"/>
          </a:xfrm>
          <a:prstGeom prst="rect">
            <a:avLst/>
          </a:prstGeom>
          <a:noFill/>
        </p:spPr>
        <p:txBody>
          <a:bodyPr wrap="square" rtlCol="0">
            <a:spAutoFit/>
          </a:bodyPr>
          <a:p>
            <a:pPr indent="0">
              <a:buFont typeface="Wingdings" panose="05000000000000000000" pitchFamily="2" charset="2"/>
              <a:buNone/>
            </a:pPr>
            <a:r>
              <a:rPr lang="zh-CN" sz="1400" dirty="0"/>
              <a:t>新特性：</a:t>
            </a:r>
            <a:endParaRPr lang="zh-CN" sz="1400" dirty="0"/>
          </a:p>
          <a:p>
            <a:pPr indent="0">
              <a:buFont typeface="Wingdings" panose="05000000000000000000" pitchFamily="2" charset="2"/>
              <a:buNone/>
            </a:pPr>
            <a:endParaRPr lang="zh-CN" sz="1400" dirty="0"/>
          </a:p>
          <a:p>
            <a:pPr marL="285750" indent="-285750">
              <a:buFont typeface="Wingdings" panose="05000000000000000000" charset="0"/>
              <a:buChar char="u"/>
            </a:pPr>
            <a:r>
              <a:rPr lang="zh-CN" sz="1400" dirty="0"/>
              <a:t>纠删码</a:t>
            </a:r>
            <a:r>
              <a:rPr lang="en-US" altLang="zh-CN" sz="1400" dirty="0"/>
              <a:t>Erasure coding</a:t>
            </a:r>
            <a:r>
              <a:rPr lang="zh-CN" altLang="en-US" sz="1400" dirty="0"/>
              <a:t>（</a:t>
            </a:r>
            <a:r>
              <a:rPr lang="en-US" altLang="zh-CN" sz="1400" dirty="0"/>
              <a:t>EC</a:t>
            </a:r>
            <a:r>
              <a:rPr lang="zh-CN" altLang="en-US" sz="1400" dirty="0"/>
              <a:t>），可降低</a:t>
            </a:r>
            <a:r>
              <a:rPr lang="en-US" altLang="zh-CN" sz="1400" dirty="0"/>
              <a:t>50%</a:t>
            </a:r>
            <a:r>
              <a:rPr lang="zh-CN" altLang="en-US" sz="1400" dirty="0"/>
              <a:t>的存储空间</a:t>
            </a:r>
            <a:endParaRPr lang="zh-CN" altLang="en-US" sz="1400" dirty="0"/>
          </a:p>
          <a:p>
            <a:pPr marL="285750" indent="-285750">
              <a:buFont typeface="Wingdings" panose="05000000000000000000" charset="0"/>
              <a:buChar char="u"/>
            </a:pPr>
            <a:r>
              <a:rPr lang="zh-CN" sz="1400" dirty="0"/>
              <a:t>支持多个备用</a:t>
            </a:r>
            <a:r>
              <a:rPr lang="en-US" altLang="zh-CN" sz="1400" dirty="0"/>
              <a:t>NameNode</a:t>
            </a:r>
            <a:endParaRPr lang="en-US" altLang="zh-CN" sz="1400" dirty="0"/>
          </a:p>
          <a:p>
            <a:pPr marL="285750" indent="-285750">
              <a:buFont typeface="Wingdings" panose="05000000000000000000" charset="0"/>
              <a:buChar char="u"/>
            </a:pPr>
            <a:r>
              <a:rPr lang="en-US" altLang="zh-CN" sz="1400" dirty="0"/>
              <a:t>DataNode</a:t>
            </a:r>
            <a:r>
              <a:rPr lang="zh-CN" altLang="en-US" sz="1400" dirty="0"/>
              <a:t>内不同磁盘的数据平衡</a:t>
            </a:r>
            <a:endParaRPr lang="zh-CN" altLang="en-US" sz="1400" dirty="0"/>
          </a:p>
          <a:p>
            <a:pPr marL="285750" indent="-285750">
              <a:buFont typeface="Wingdings" panose="05000000000000000000" charset="0"/>
              <a:buChar char="u"/>
            </a:pPr>
            <a:r>
              <a:rPr lang="zh-CN" altLang="en-US" sz="1400" dirty="0"/>
              <a:t>摒弃传统的磁盘操作转为内存</a:t>
            </a:r>
            <a:r>
              <a:rPr lang="en-US" altLang="zh-CN" sz="1400" dirty="0"/>
              <a:t>+</a:t>
            </a:r>
            <a:r>
              <a:rPr lang="zh-CN" altLang="en-US" sz="1400" dirty="0"/>
              <a:t>磁盘的方式，号称比</a:t>
            </a:r>
            <a:r>
              <a:rPr lang="en-US" altLang="zh-CN" sz="1400" dirty="0"/>
              <a:t>spark</a:t>
            </a:r>
            <a:r>
              <a:rPr lang="zh-CN" altLang="en-US" sz="1400" dirty="0"/>
              <a:t>快</a:t>
            </a:r>
            <a:endParaRPr lang="zh-CN" altLang="en-US" sz="1400" dirty="0"/>
          </a:p>
          <a:p>
            <a:pPr marL="285750" indent="-285750">
              <a:buFont typeface="Wingdings" panose="05000000000000000000" charset="0"/>
              <a:buChar char="u"/>
            </a:pPr>
            <a:r>
              <a:rPr lang="zh-CN" altLang="en-US" sz="1400" dirty="0"/>
              <a:t>基于</a:t>
            </a:r>
            <a:r>
              <a:rPr lang="en-US" altLang="zh-CN" sz="1400" dirty="0"/>
              <a:t>cgroup</a:t>
            </a:r>
            <a:r>
              <a:rPr lang="zh-CN" altLang="en-US" sz="1400" dirty="0"/>
              <a:t>的内存隔离和</a:t>
            </a:r>
            <a:r>
              <a:rPr lang="en-US" altLang="zh-CN" sz="1400" dirty="0"/>
              <a:t>IO disk</a:t>
            </a:r>
            <a:r>
              <a:rPr lang="zh-CN" altLang="en-US" sz="1400" dirty="0"/>
              <a:t>隔离</a:t>
            </a:r>
            <a:endParaRPr lang="zh-CN" altLang="en-US" sz="1400" dirty="0"/>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315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Spark2.X</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60070" y="842010"/>
            <a:ext cx="7639050" cy="1814830"/>
          </a:xfrm>
          <a:prstGeom prst="rect">
            <a:avLst/>
          </a:prstGeom>
          <a:noFill/>
        </p:spPr>
        <p:txBody>
          <a:bodyPr wrap="square" rtlCol="0">
            <a:spAutoFit/>
          </a:bodyPr>
          <a:p>
            <a:pPr indent="0">
              <a:buFont typeface="Wingdings" panose="05000000000000000000" charset="0"/>
              <a:buNone/>
            </a:pPr>
            <a:r>
              <a:rPr lang="en-US" altLang="zh-CN" sz="1400" dirty="0"/>
              <a:t>Apache Spark是用于大规模数据处理的统一分析引擎。</a:t>
            </a:r>
            <a:endParaRPr lang="en-US" altLang="zh-CN" sz="1400" dirty="0"/>
          </a:p>
          <a:p>
            <a:pPr indent="0">
              <a:buFont typeface="Wingdings" panose="05000000000000000000" charset="0"/>
              <a:buNone/>
            </a:pPr>
            <a:r>
              <a:rPr lang="en-US" altLang="zh-CN" sz="1400" dirty="0"/>
              <a:t>RDD</a:t>
            </a:r>
            <a:r>
              <a:rPr lang="zh-CN" altLang="en-US" sz="1400" dirty="0"/>
              <a:t>：Resilient Distributed Datasets 弹性分布式数据集。</a:t>
            </a:r>
            <a:endParaRPr lang="zh-CN" altLang="en-US" sz="1400" dirty="0"/>
          </a:p>
          <a:p>
            <a:pPr indent="0">
              <a:buFont typeface="Wingdings" panose="05000000000000000000" charset="0"/>
              <a:buNone/>
            </a:pPr>
            <a:endParaRPr lang="zh-CN" altLang="en-US" sz="1400" dirty="0"/>
          </a:p>
          <a:p>
            <a:pPr marL="285750" indent="-285750">
              <a:buFont typeface="Wingdings" panose="05000000000000000000" charset="0"/>
              <a:buChar char="u"/>
            </a:pPr>
            <a:r>
              <a:rPr lang="zh-CN" altLang="en-US" sz="1400" dirty="0"/>
              <a:t>可分区，一组分区 rdd可跨机器，partition不可以</a:t>
            </a:r>
            <a:endParaRPr lang="zh-CN" altLang="en-US" sz="1400" dirty="0"/>
          </a:p>
          <a:p>
            <a:pPr marL="285750" indent="-285750">
              <a:buFont typeface="Wingdings" panose="05000000000000000000" charset="0"/>
              <a:buChar char="u"/>
            </a:pPr>
            <a:r>
              <a:rPr lang="zh-CN" altLang="en-US" sz="1400" dirty="0"/>
              <a:t>rdd中计算以partition为单位</a:t>
            </a:r>
            <a:endParaRPr lang="zh-CN" altLang="en-US" sz="1400" dirty="0"/>
          </a:p>
          <a:p>
            <a:pPr marL="285750" indent="-285750">
              <a:buFont typeface="Wingdings" panose="05000000000000000000" charset="0"/>
              <a:buChar char="u"/>
            </a:pPr>
            <a:r>
              <a:rPr lang="zh-CN" altLang="en-US" sz="1400" dirty="0"/>
              <a:t>rdd之间存在依赖关系，所以有天然的容错性</a:t>
            </a:r>
            <a:endParaRPr lang="zh-CN" altLang="en-US" sz="1400" dirty="0"/>
          </a:p>
          <a:p>
            <a:pPr marL="285750" indent="-285750">
              <a:buFont typeface="Wingdings" panose="05000000000000000000" charset="0"/>
              <a:buChar char="u"/>
            </a:pPr>
            <a:r>
              <a:rPr lang="zh-CN" altLang="en-US" sz="1400" dirty="0"/>
              <a:t>partition func有两个，一个是hash partition还有一个rang</a:t>
            </a:r>
            <a:r>
              <a:rPr lang="en-US" altLang="zh-CN" sz="1400" dirty="0"/>
              <a:t>e</a:t>
            </a:r>
            <a:r>
              <a:rPr lang="zh-CN" altLang="en-US" sz="1400" dirty="0"/>
              <a:t>partition，条件是kv数据</a:t>
            </a:r>
            <a:endParaRPr lang="zh-CN" altLang="en-US" sz="1400" dirty="0"/>
          </a:p>
          <a:p>
            <a:pPr marL="285750" indent="-285750">
              <a:buFont typeface="Wingdings" panose="05000000000000000000" charset="0"/>
              <a:buChar char="u"/>
            </a:pPr>
            <a:r>
              <a:rPr lang="zh-CN" altLang="en-US" sz="1400" dirty="0"/>
              <a:t>rdd会有一个专门的列表存储每个partition对应hdfs上的数据块，这样就可以把task调度</a:t>
            </a:r>
            <a:endParaRPr lang="zh-CN" altLang="en-US" sz="1400" dirty="0"/>
          </a:p>
        </p:txBody>
      </p:sp>
      <p:grpSp>
        <p:nvGrpSpPr>
          <p:cNvPr id="79" name="组合 78"/>
          <p:cNvGrpSpPr/>
          <p:nvPr/>
        </p:nvGrpSpPr>
        <p:grpSpPr>
          <a:xfrm>
            <a:off x="3659505" y="2887980"/>
            <a:ext cx="1399540" cy="1399540"/>
            <a:chOff x="5058" y="1952"/>
            <a:chExt cx="3402" cy="3402"/>
          </a:xfrm>
        </p:grpSpPr>
        <p:sp>
          <p:nvSpPr>
            <p:cNvPr id="80" name="菱形 79"/>
            <p:cNvSpPr/>
            <p:nvPr/>
          </p:nvSpPr>
          <p:spPr>
            <a:xfrm>
              <a:off x="5308" y="2330"/>
              <a:ext cx="1481" cy="1481"/>
            </a:xfrm>
            <a:prstGeom prst="diamond">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1" name="菱形 80"/>
            <p:cNvSpPr/>
            <p:nvPr/>
          </p:nvSpPr>
          <p:spPr>
            <a:xfrm>
              <a:off x="5678" y="3827"/>
              <a:ext cx="1481" cy="1481"/>
            </a:xfrm>
            <a:prstGeom prst="diamond">
              <a:avLst/>
            </a:prstGeom>
            <a:solidFill>
              <a:srgbClr val="E093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2" name="菱形 81"/>
            <p:cNvSpPr/>
            <p:nvPr/>
          </p:nvSpPr>
          <p:spPr>
            <a:xfrm>
              <a:off x="6418" y="3794"/>
              <a:ext cx="1481" cy="1481"/>
            </a:xfrm>
            <a:prstGeom prst="diamond">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3" name="菱形 82"/>
            <p:cNvSpPr/>
            <p:nvPr/>
          </p:nvSpPr>
          <p:spPr>
            <a:xfrm>
              <a:off x="6418" y="1952"/>
              <a:ext cx="1481" cy="1481"/>
            </a:xfrm>
            <a:prstGeom prst="diamond">
              <a:avLst/>
            </a:prstGeom>
            <a:solidFill>
              <a:srgbClr val="53C3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84" name="组合 83"/>
            <p:cNvGrpSpPr/>
            <p:nvPr/>
          </p:nvGrpSpPr>
          <p:grpSpPr>
            <a:xfrm>
              <a:off x="5058" y="1952"/>
              <a:ext cx="3402" cy="3402"/>
              <a:chOff x="4282167" y="2497180"/>
              <a:chExt cx="2880320" cy="2880320"/>
            </a:xfrm>
          </p:grpSpPr>
          <p:sp>
            <p:nvSpPr>
              <p:cNvPr id="85" name="菱形 84"/>
              <p:cNvSpPr/>
              <p:nvPr/>
            </p:nvSpPr>
            <p:spPr>
              <a:xfrm>
                <a:off x="4282167" y="2497180"/>
                <a:ext cx="2880320" cy="2880320"/>
              </a:xfrm>
              <a:prstGeom prst="diamond">
                <a:avLst/>
              </a:prstGeom>
              <a:solidFill>
                <a:srgbClr val="414455"/>
              </a:solidFill>
              <a:ln>
                <a:noFill/>
              </a:ln>
              <a:effectLst>
                <a:outerShdw blurRad="152400" dir="5400000" sx="90000" sy="-19000"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6" name="文本框 31"/>
              <p:cNvSpPr txBox="1"/>
              <p:nvPr/>
            </p:nvSpPr>
            <p:spPr>
              <a:xfrm>
                <a:off x="5187763" y="3639535"/>
                <a:ext cx="1153160" cy="567177"/>
              </a:xfrm>
              <a:prstGeom prst="rect">
                <a:avLst/>
              </a:prstGeom>
              <a:noFill/>
            </p:spPr>
            <p:txBody>
              <a:bodyPr wrap="squar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Core</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cxnSp>
        <p:nvCxnSpPr>
          <p:cNvPr id="87" name="直接连接符 86"/>
          <p:cNvCxnSpPr/>
          <p:nvPr/>
        </p:nvCxnSpPr>
        <p:spPr>
          <a:xfrm>
            <a:off x="2083245" y="3180457"/>
            <a:ext cx="189021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88" name="流程图: 联系 87"/>
          <p:cNvSpPr/>
          <p:nvPr/>
        </p:nvSpPr>
        <p:spPr>
          <a:xfrm>
            <a:off x="1850789" y="2803669"/>
            <a:ext cx="378042" cy="378042"/>
          </a:xfrm>
          <a:prstGeom prst="flowChart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89" name="文本框 23"/>
          <p:cNvSpPr txBox="1"/>
          <p:nvPr/>
        </p:nvSpPr>
        <p:spPr>
          <a:xfrm>
            <a:off x="2228921" y="2927816"/>
            <a:ext cx="782320" cy="252730"/>
          </a:xfrm>
          <a:prstGeom prst="rect">
            <a:avLst/>
          </a:prstGeom>
          <a:noFill/>
        </p:spPr>
        <p:txBody>
          <a:bodyPr wrap="none" lIns="68580" tIns="34290" rIns="68580" bIns="34290" rtlCol="0">
            <a:spAutoFit/>
          </a:bodyPr>
          <a:p>
            <a:pPr algn="l"/>
            <a:r>
              <a:rPr lang="en-US" altLang="zh-CN" sz="1200" dirty="0">
                <a:latin typeface="微软雅黑" panose="020B0503020204020204" pitchFamily="34" charset="-122"/>
                <a:ea typeface="微软雅黑" panose="020B0503020204020204" pitchFamily="34" charset="-122"/>
              </a:rPr>
              <a:t>spark sql</a:t>
            </a:r>
            <a:endParaRPr lang="en-US" altLang="zh-CN" sz="1200" dirty="0">
              <a:latin typeface="微软雅黑" panose="020B0503020204020204" pitchFamily="34" charset="-122"/>
              <a:ea typeface="微软雅黑" panose="020B0503020204020204" pitchFamily="34" charset="-122"/>
            </a:endParaRPr>
          </a:p>
        </p:txBody>
      </p:sp>
      <p:sp>
        <p:nvSpPr>
          <p:cNvPr id="90" name="矩形 89"/>
          <p:cNvSpPr/>
          <p:nvPr/>
        </p:nvSpPr>
        <p:spPr>
          <a:xfrm>
            <a:off x="1376680" y="3180715"/>
            <a:ext cx="2208530" cy="437515"/>
          </a:xfrm>
          <a:prstGeom prst="rect">
            <a:avLst/>
          </a:prstGeom>
          <a:noFill/>
        </p:spPr>
        <p:txBody>
          <a:bodyPr wrap="square" lIns="68580" tIns="34290" rIns="68580" bIns="34290">
            <a:spAutoFit/>
          </a:bodyPr>
          <a:p>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将</a:t>
            </a:r>
            <a:r>
              <a:rPr lang="en-US" altLang="zh-CN"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sql</a:t>
            </a:r>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转换为计算算子应用在</a:t>
            </a:r>
            <a:r>
              <a:rPr lang="en-US" altLang="zh-CN"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RDD</a:t>
            </a:r>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上。</a:t>
            </a:r>
            <a:endPar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4682490" y="3043555"/>
            <a:ext cx="2512695" cy="1206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2" name="流程图: 联系 91"/>
          <p:cNvSpPr/>
          <p:nvPr/>
        </p:nvSpPr>
        <p:spPr>
          <a:xfrm>
            <a:off x="7079969" y="2728615"/>
            <a:ext cx="378042" cy="378042"/>
          </a:xfrm>
          <a:prstGeom prst="flowChartConnector">
            <a:avLst/>
          </a:prstGeom>
          <a:solidFill>
            <a:srgbClr val="53C3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93" name="文本框 20"/>
          <p:cNvSpPr txBox="1"/>
          <p:nvPr/>
        </p:nvSpPr>
        <p:spPr>
          <a:xfrm>
            <a:off x="4983147" y="2790616"/>
            <a:ext cx="1302385" cy="252730"/>
          </a:xfrm>
          <a:prstGeom prst="rect">
            <a:avLst/>
          </a:prstGeom>
          <a:noFill/>
        </p:spPr>
        <p:txBody>
          <a:bodyPr wrap="none" lIns="68580" tIns="34290" rIns="68580" bIns="34290" rtlCol="0">
            <a:spAutoFit/>
          </a:bodyPr>
          <a:p>
            <a:r>
              <a:rPr lang="en-US" altLang="zh-CN" sz="1200" dirty="0">
                <a:solidFill>
                  <a:schemeClr val="tx1"/>
                </a:solidFill>
                <a:latin typeface="微软雅黑" panose="020B0503020204020204" pitchFamily="34" charset="-122"/>
                <a:ea typeface="微软雅黑" panose="020B0503020204020204" pitchFamily="34" charset="-122"/>
              </a:rPr>
              <a:t>spark streaming</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5261610" y="3068320"/>
            <a:ext cx="1917700" cy="437515"/>
          </a:xfrm>
          <a:prstGeom prst="rect">
            <a:avLst/>
          </a:prstGeom>
          <a:noFill/>
        </p:spPr>
        <p:txBody>
          <a:bodyPr wrap="square" lIns="68580" tIns="34290" rIns="68580" bIns="34290">
            <a:spAutoFit/>
          </a:bodyPr>
          <a:p>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微批处理，</a:t>
            </a:r>
            <a:r>
              <a:rPr lang="en-US" alt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flink</a:t>
            </a:r>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出现之前认为是实时流处理。</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cxnSp>
        <p:nvCxnSpPr>
          <p:cNvPr id="95" name="直接连接符 94"/>
          <p:cNvCxnSpPr>
            <a:stCxn id="96" idx="5"/>
          </p:cNvCxnSpPr>
          <p:nvPr/>
        </p:nvCxnSpPr>
        <p:spPr>
          <a:xfrm>
            <a:off x="1449705" y="4114800"/>
            <a:ext cx="2591435" cy="29210"/>
          </a:xfrm>
          <a:prstGeom prst="line">
            <a:avLst/>
          </a:prstGeom>
          <a:ln>
            <a:solidFill>
              <a:srgbClr val="E09320"/>
            </a:solidFill>
          </a:ln>
        </p:spPr>
        <p:style>
          <a:lnRef idx="1">
            <a:schemeClr val="accent1"/>
          </a:lnRef>
          <a:fillRef idx="0">
            <a:schemeClr val="accent1"/>
          </a:fillRef>
          <a:effectRef idx="0">
            <a:schemeClr val="accent1"/>
          </a:effectRef>
          <a:fontRef idx="minor">
            <a:schemeClr val="tx1"/>
          </a:fontRef>
        </p:style>
      </p:cxnSp>
      <p:sp>
        <p:nvSpPr>
          <p:cNvPr id="96" name="流程图: 联系 95"/>
          <p:cNvSpPr/>
          <p:nvPr/>
        </p:nvSpPr>
        <p:spPr>
          <a:xfrm>
            <a:off x="1127524" y="3792341"/>
            <a:ext cx="378042" cy="378042"/>
          </a:xfrm>
          <a:prstGeom prst="flowChartConnector">
            <a:avLst/>
          </a:prstGeom>
          <a:solidFill>
            <a:srgbClr val="E093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97" name="文本框 22"/>
          <p:cNvSpPr txBox="1"/>
          <p:nvPr/>
        </p:nvSpPr>
        <p:spPr>
          <a:xfrm>
            <a:off x="1671391" y="3838224"/>
            <a:ext cx="2093595" cy="252730"/>
          </a:xfrm>
          <a:prstGeom prst="rect">
            <a:avLst/>
          </a:prstGeom>
          <a:noFill/>
        </p:spPr>
        <p:txBody>
          <a:bodyPr wrap="none" lIns="68580" tIns="34290" rIns="68580" bIns="34290" rtlCol="0">
            <a:spAutoFit/>
          </a:bodyPr>
          <a:p>
            <a:r>
              <a:rPr lang="en-US" sz="1200" dirty="0">
                <a:latin typeface="微软雅黑" panose="020B0503020204020204" pitchFamily="34" charset="-122"/>
                <a:ea typeface="微软雅黑" panose="020B0503020204020204" pitchFamily="34" charset="-122"/>
              </a:rPr>
              <a:t>structured spark streaming</a:t>
            </a:r>
            <a:endParaRPr lang="en-US" sz="1200" dirty="0">
              <a:latin typeface="微软雅黑" panose="020B0503020204020204" pitchFamily="34" charset="-122"/>
              <a:ea typeface="微软雅黑" panose="020B0503020204020204" pitchFamily="34" charset="-122"/>
            </a:endParaRPr>
          </a:p>
        </p:txBody>
      </p:sp>
      <p:sp>
        <p:nvSpPr>
          <p:cNvPr id="98" name="矩形 97"/>
          <p:cNvSpPr/>
          <p:nvPr/>
        </p:nvSpPr>
        <p:spPr>
          <a:xfrm>
            <a:off x="1468755" y="4170045"/>
            <a:ext cx="2116455" cy="437515"/>
          </a:xfrm>
          <a:prstGeom prst="rect">
            <a:avLst/>
          </a:prstGeom>
          <a:noFill/>
        </p:spPr>
        <p:txBody>
          <a:bodyPr wrap="square" lIns="68580" tIns="34290" rIns="68580" bIns="34290">
            <a:spAutoFit/>
          </a:bodyPr>
          <a:p>
            <a:r>
              <a:rPr 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为了弥补流处理而产生，但是相较</a:t>
            </a:r>
            <a:r>
              <a:rPr lang="en-US" alt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flink</a:t>
            </a:r>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而言没有意义。</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9" name="流程图: 联系 98"/>
          <p:cNvSpPr/>
          <p:nvPr/>
        </p:nvSpPr>
        <p:spPr>
          <a:xfrm>
            <a:off x="6954843" y="3803771"/>
            <a:ext cx="378042" cy="378042"/>
          </a:xfrm>
          <a:prstGeom prst="flowChartConnector">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D</a:t>
            </a:r>
            <a:endParaRPr lang="zh-CN" altLang="en-US" dirty="0">
              <a:latin typeface="微软雅黑" panose="020B0503020204020204" pitchFamily="34" charset="-122"/>
              <a:ea typeface="微软雅黑" panose="020B0503020204020204" pitchFamily="34" charset="-122"/>
            </a:endParaRPr>
          </a:p>
        </p:txBody>
      </p:sp>
      <p:sp>
        <p:nvSpPr>
          <p:cNvPr id="100" name="文本框 21"/>
          <p:cNvSpPr txBox="1"/>
          <p:nvPr/>
        </p:nvSpPr>
        <p:spPr>
          <a:xfrm>
            <a:off x="4750435" y="3873500"/>
            <a:ext cx="1649730" cy="252730"/>
          </a:xfrm>
          <a:prstGeom prst="rect">
            <a:avLst/>
          </a:prstGeom>
          <a:noFill/>
        </p:spPr>
        <p:txBody>
          <a:bodyPr wrap="square" lIns="68580" tIns="34290" rIns="68580" bIns="34290" rtlCol="0">
            <a:spAutoFit/>
          </a:bodyPr>
          <a:p>
            <a:r>
              <a:rPr lang="en-US" sz="1200" dirty="0">
                <a:solidFill>
                  <a:schemeClr val="tx1"/>
                </a:solidFill>
                <a:latin typeface="微软雅黑" panose="020B0503020204020204" pitchFamily="34" charset="-122"/>
                <a:ea typeface="微软雅黑" panose="020B0503020204020204" pitchFamily="34" charset="-122"/>
              </a:rPr>
              <a:t>MLib &amp; GraphX </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1" name="矩形 100"/>
          <p:cNvSpPr/>
          <p:nvPr/>
        </p:nvSpPr>
        <p:spPr>
          <a:xfrm>
            <a:off x="4982635" y="4169973"/>
            <a:ext cx="1705943" cy="252730"/>
          </a:xfrm>
          <a:prstGeom prst="rect">
            <a:avLst/>
          </a:prstGeom>
          <a:noFill/>
        </p:spPr>
        <p:txBody>
          <a:bodyPr wrap="square" lIns="68580" tIns="34290" rIns="68580" bIns="34290">
            <a:spAutoFit/>
          </a:bodyPr>
          <a:p>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机器学习和图计算</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cxnSp>
        <p:nvCxnSpPr>
          <p:cNvPr id="102" name="直接连接符 101"/>
          <p:cNvCxnSpPr/>
          <p:nvPr/>
        </p:nvCxnSpPr>
        <p:spPr>
          <a:xfrm>
            <a:off x="4682490" y="4096385"/>
            <a:ext cx="2487295" cy="18415"/>
          </a:xfrm>
          <a:prstGeom prst="line">
            <a:avLst/>
          </a:prstGeom>
          <a:ln>
            <a:solidFill>
              <a:srgbClr val="0E90B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4207</Words>
  <Application>WPS 演示</Application>
  <PresentationFormat>全屏显示(16:9)</PresentationFormat>
  <Paragraphs>408</Paragraphs>
  <Slides>23</Slides>
  <Notes>36</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Arial</vt:lpstr>
      <vt:lpstr>Impact</vt:lpstr>
      <vt:lpstr>Calibri</vt:lpstr>
      <vt:lpstr>Wingdings</vt:lpstr>
      <vt:lpstr>Arial Unicode MS</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严谨实用2015</dc:title>
  <dc:creator>Windows 用户</dc:creator>
  <cp:lastModifiedBy>而已</cp:lastModifiedBy>
  <cp:revision>267</cp:revision>
  <dcterms:created xsi:type="dcterms:W3CDTF">2014-09-01T11:16:00Z</dcterms:created>
  <dcterms:modified xsi:type="dcterms:W3CDTF">2019-06-14T07:22:34Z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2052-11.1.0.8661</vt:lpwstr>
  </property>
</Properties>
</file>