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3" r:id="rId3"/>
    <p:sldId id="258" r:id="rId5"/>
    <p:sldId id="259" r:id="rId6"/>
    <p:sldId id="400" r:id="rId7"/>
    <p:sldId id="260" r:id="rId8"/>
    <p:sldId id="365" r:id="rId9"/>
    <p:sldId id="402" r:id="rId10"/>
    <p:sldId id="416" r:id="rId11"/>
    <p:sldId id="417" r:id="rId12"/>
    <p:sldId id="330" r:id="rId13"/>
    <p:sldId id="403" r:id="rId14"/>
    <p:sldId id="409" r:id="rId15"/>
    <p:sldId id="418" r:id="rId16"/>
    <p:sldId id="405" r:id="rId17"/>
    <p:sldId id="266" r:id="rId18"/>
    <p:sldId id="407" r:id="rId19"/>
    <p:sldId id="408" r:id="rId20"/>
    <p:sldId id="286" r:id="rId21"/>
    <p:sldId id="294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414455"/>
    <a:srgbClr val="0E9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168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sunliangliang.BF\Desktop\&#26032;&#24314;%20XLSX%20&#24037;&#20316;&#3492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2018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tv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库数据量趋势图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379113123403353"/>
          <c:y val="0.164478017244996"/>
          <c:w val="0.873532143225673"/>
          <c:h val="0.744658339456282"/>
        </c:manualLayout>
      </c:layout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delete val="1"/>
          </c:dLbls>
          <c:val>
            <c:numRef>
              <c:f>'[新建 XLSX 工作表.xlsx]Sheet1'!$D$1:$D$12</c:f>
              <c:numCache>
                <c:formatCode>General</c:formatCode>
                <c:ptCount val="12"/>
                <c:pt idx="0">
                  <c:v>302.360091631301</c:v>
                </c:pt>
                <c:pt idx="1">
                  <c:v>255.519633900374</c:v>
                </c:pt>
                <c:pt idx="2">
                  <c:v>277.742732181214</c:v>
                </c:pt>
                <c:pt idx="3">
                  <c:v>281.879532475956</c:v>
                </c:pt>
                <c:pt idx="4">
                  <c:v>294.992034586146</c:v>
                </c:pt>
                <c:pt idx="5">
                  <c:v>357.70314539317</c:v>
                </c:pt>
                <c:pt idx="6">
                  <c:v>456.143387554213</c:v>
                </c:pt>
                <c:pt idx="7">
                  <c:v>528.424478983507</c:v>
                </c:pt>
                <c:pt idx="8">
                  <c:v>523.745767459273</c:v>
                </c:pt>
                <c:pt idx="9">
                  <c:v>537.322251216508</c:v>
                </c:pt>
                <c:pt idx="10">
                  <c:v>654.061315364204</c:v>
                </c:pt>
                <c:pt idx="11">
                  <c:v>822.132374711335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marker val="0"/>
        <c:smooth val="0"/>
        <c:axId val="272536592"/>
        <c:axId val="70417189"/>
      </c:lineChart>
      <c:catAx>
        <c:axId val="27253659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月份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483950509231675"/>
              <c:y val="0.908225108225108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</a:p>
        </c:txPr>
        <c:crossAx val="70417189"/>
        <c:crosses val="autoZero"/>
        <c:auto val="1"/>
        <c:lblAlgn val="ctr"/>
        <c:lblOffset val="100"/>
        <c:noMultiLvlLbl val="0"/>
      </c:catAx>
      <c:valAx>
        <c:axId val="70417189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数据量</a:t>
                </a:r>
                <a:r>
                  <a:rPr lang="en-US" altLang="zh-CN"/>
                  <a:t>/</a:t>
                </a:r>
                <a:r>
                  <a:rPr lang="en-US"/>
                  <a:t>GB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00438788942518649"/>
              <c:y val="0.38103302363405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</a:p>
        </c:txPr>
        <c:crossAx val="272536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2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4A947-B69F-46AB-892A-142D31584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7" Type="http://schemas.openxmlformats.org/officeDocument/2006/relationships/theme" Target="../theme/theme1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706285" y="-6407"/>
            <a:ext cx="4536504" cy="39193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2341668" y="3907971"/>
            <a:ext cx="1265739" cy="1245401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104257" y="3416960"/>
            <a:ext cx="4788631" cy="414655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500" dirty="0" smtClean="0">
                <a:solidFill>
                  <a:schemeClr val="bg1"/>
                </a:solidFill>
              </a:rPr>
              <a:t>汇报人：孙亮亮</a:t>
            </a:r>
            <a:r>
              <a:rPr lang="en-US" altLang="zh-CN" sz="1500" dirty="0" smtClean="0">
                <a:solidFill>
                  <a:schemeClr val="bg1"/>
                </a:solidFill>
              </a:rPr>
              <a:t>     </a:t>
            </a:r>
            <a:r>
              <a:rPr lang="zh-CN" altLang="en-US" sz="1500" dirty="0" smtClean="0">
                <a:solidFill>
                  <a:schemeClr val="bg1"/>
                </a:solidFill>
              </a:rPr>
              <a:t>时间：</a:t>
            </a:r>
            <a:r>
              <a:rPr lang="en-US" altLang="zh-CN" sz="1500" dirty="0" smtClean="0">
                <a:solidFill>
                  <a:schemeClr val="bg1"/>
                </a:solidFill>
              </a:rPr>
              <a:t>2019</a:t>
            </a:r>
            <a:r>
              <a:rPr lang="zh-CN" altLang="en-US" sz="1500" dirty="0" smtClean="0">
                <a:solidFill>
                  <a:schemeClr val="bg1"/>
                </a:solidFill>
              </a:rPr>
              <a:t>年</a:t>
            </a:r>
            <a:r>
              <a:rPr lang="en-US" altLang="zh-CN" sz="1500" dirty="0" smtClean="0">
                <a:solidFill>
                  <a:schemeClr val="bg1"/>
                </a:solidFill>
              </a:rPr>
              <a:t>01</a:t>
            </a:r>
            <a:r>
              <a:rPr lang="zh-CN" altLang="en-US" sz="1500" dirty="0" smtClean="0">
                <a:solidFill>
                  <a:schemeClr val="bg1"/>
                </a:solidFill>
              </a:rPr>
              <a:t>月</a:t>
            </a:r>
            <a:r>
              <a:rPr lang="en-US" altLang="zh-CN" sz="1500" dirty="0" smtClean="0">
                <a:solidFill>
                  <a:schemeClr val="bg1"/>
                </a:solidFill>
              </a:rPr>
              <a:t>15</a:t>
            </a:r>
            <a:r>
              <a:rPr lang="zh-CN" altLang="en-US" sz="1500" dirty="0" smtClean="0">
                <a:solidFill>
                  <a:schemeClr val="bg1"/>
                </a:solidFill>
              </a:rPr>
              <a:t>日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39446" y="2290865"/>
            <a:ext cx="5328184" cy="1176020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800" b="1" dirty="0" smtClean="0">
                <a:solidFill>
                  <a:schemeClr val="bg1"/>
                </a:solidFill>
              </a:rPr>
              <a:t>工作总结汇报</a:t>
            </a:r>
            <a:endParaRPr lang="en-US" altLang="zh-CN" sz="4800" b="1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771550"/>
            <a:ext cx="3312368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44"/>
                            </p:stCondLst>
                            <p:childTnLst>
                              <p:par>
                                <p:cTn id="2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94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19" grpId="1" animBg="1"/>
      <p:bldP spid="19" grpId="2" animBg="1"/>
      <p:bldP spid="20" grpId="0"/>
      <p:bldP spid="2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61160" cy="5302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3773158" y="1909238"/>
            <a:ext cx="179151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重点工作完成情况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5"/>
          <p:cNvSpPr txBox="1"/>
          <p:nvPr/>
        </p:nvSpPr>
        <p:spPr>
          <a:xfrm>
            <a:off x="3773159" y="2254300"/>
            <a:ext cx="17741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其他需求完成情况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73160" y="1247148"/>
            <a:ext cx="4521081" cy="530915"/>
            <a:chOff x="3773160" y="1247148"/>
            <a:chExt cx="4521081" cy="530915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2103781" cy="5309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b="1" dirty="0">
                  <a:solidFill>
                    <a:srgbClr val="0E90BE"/>
                  </a:solidFill>
                  <a:latin typeface="Impact" panose="020B0806030902050204" pitchFamily="34" charset="0"/>
                </a:rPr>
                <a:t>Work review</a:t>
              </a:r>
              <a:endParaRPr lang="zh-CN" altLang="en-US" sz="3000" b="1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23481" y="1293314"/>
              <a:ext cx="2270760" cy="4375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前阶段工作总结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299427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77189" y="1909200"/>
            <a:ext cx="14185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平台维护计数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7" grpId="0"/>
      <p:bldP spid="10" grpId="0" bldLvl="0" animBg="1"/>
      <p:bldP spid="11" grpId="0" bldLvl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重点工作完成情况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矩形 61"/>
          <p:cNvSpPr/>
          <p:nvPr/>
        </p:nvSpPr>
        <p:spPr>
          <a:xfrm>
            <a:off x="2410460" y="875665"/>
            <a:ext cx="5943600" cy="1165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rgbClr val="FFFFFF"/>
            </a:solidFill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3" name="矩形 29"/>
          <p:cNvSpPr/>
          <p:nvPr/>
        </p:nvSpPr>
        <p:spPr>
          <a:xfrm>
            <a:off x="807085" y="875665"/>
            <a:ext cx="1764030" cy="1165225"/>
          </a:xfrm>
          <a:custGeom>
            <a:avLst/>
            <a:gdLst/>
            <a:ahLst/>
            <a:cxnLst/>
            <a:rect l="l" t="t" r="r" b="b"/>
            <a:pathLst>
              <a:path w="1801608" h="1080120">
                <a:moveTo>
                  <a:pt x="566538" y="144016"/>
                </a:moveTo>
                <a:cubicBezTo>
                  <a:pt x="347809" y="144016"/>
                  <a:pt x="170494" y="321331"/>
                  <a:pt x="170494" y="540060"/>
                </a:cubicBezTo>
                <a:cubicBezTo>
                  <a:pt x="170494" y="758789"/>
                  <a:pt x="347809" y="936104"/>
                  <a:pt x="566538" y="936104"/>
                </a:cubicBezTo>
                <a:cubicBezTo>
                  <a:pt x="785267" y="936104"/>
                  <a:pt x="962582" y="758789"/>
                  <a:pt x="962582" y="540060"/>
                </a:cubicBezTo>
                <a:cubicBezTo>
                  <a:pt x="962582" y="321331"/>
                  <a:pt x="785267" y="144016"/>
                  <a:pt x="566538" y="144016"/>
                </a:cubicBezTo>
                <a:close/>
                <a:moveTo>
                  <a:pt x="0" y="0"/>
                </a:moveTo>
                <a:lnTo>
                  <a:pt x="1649800" y="0"/>
                </a:lnTo>
                <a:lnTo>
                  <a:pt x="1649800" y="376201"/>
                </a:lnTo>
                <a:lnTo>
                  <a:pt x="1801608" y="550380"/>
                </a:lnTo>
                <a:lnTo>
                  <a:pt x="1649800" y="703920"/>
                </a:lnTo>
                <a:lnTo>
                  <a:pt x="1649800" y="1080120"/>
                </a:lnTo>
                <a:lnTo>
                  <a:pt x="0" y="1080120"/>
                </a:lnTo>
                <a:close/>
              </a:path>
            </a:pathLst>
          </a:custGeom>
          <a:solidFill>
            <a:srgbClr val="71C6E4"/>
          </a:solidFill>
          <a:ln w="3175">
            <a:solidFill>
              <a:srgbClr val="FFFFFF"/>
            </a:solidFill>
          </a:ln>
          <a:effectLst>
            <a:outerShdw blurRad="76200" dist="38100" dir="81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484688" y="1205865"/>
            <a:ext cx="26988" cy="614363"/>
          </a:xfrm>
          <a:prstGeom prst="rect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95000"/>
                </a:schemeClr>
              </a:gs>
              <a:gs pos="0">
                <a:schemeClr val="tx1">
                  <a:lumMod val="50000"/>
                  <a:lumOff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5" name="TextBox 40"/>
          <p:cNvSpPr txBox="1"/>
          <p:nvPr/>
        </p:nvSpPr>
        <p:spPr>
          <a:xfrm>
            <a:off x="1794510" y="1220153"/>
            <a:ext cx="563563" cy="584200"/>
          </a:xfrm>
          <a:prstGeom prst="rect">
            <a:avLst/>
          </a:prstGeom>
          <a:noFill/>
        </p:spPr>
        <p:txBody>
          <a:bodyPr anchor="ctr" anchorCtr="1">
            <a:spAutoFit/>
          </a:bodyPr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rPr>
              <a:t>01</a:t>
            </a:r>
            <a:endParaRPr kumimoji="0" lang="zh-CN" altLang="en-US" sz="3200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12295" name="TextBox 42"/>
          <p:cNvSpPr txBox="1"/>
          <p:nvPr/>
        </p:nvSpPr>
        <p:spPr>
          <a:xfrm>
            <a:off x="2570798" y="1343343"/>
            <a:ext cx="133985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平台维护</a:t>
            </a:r>
            <a:endParaRPr lang="zh-CN" altLang="en-US" sz="1600" b="1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67" name="TextBox 49"/>
          <p:cNvSpPr txBox="1"/>
          <p:nvPr/>
        </p:nvSpPr>
        <p:spPr>
          <a:xfrm>
            <a:off x="4512945" y="960438"/>
            <a:ext cx="4036060" cy="1106805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解决新老集群重大故障各一次</a:t>
            </a:r>
            <a:endParaRPr kumimoji="0" lang="zh-CN" altLang="en-US" sz="11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老旧关键节点更换多次</a:t>
            </a:r>
            <a:endParaRPr kumimoji="0" lang="zh-CN" altLang="en-US" sz="11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解决黑客利用</a:t>
            </a:r>
            <a:r>
              <a:rPr kumimoji="0" lang="en-US" altLang="zh-CN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hadoop</a:t>
            </a: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漏洞操作集群挖矿事件</a:t>
            </a:r>
            <a:endParaRPr kumimoji="0" lang="zh-CN" altLang="en-US" sz="11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azkaban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任务大规模调整两次，</a:t>
            </a:r>
            <a:r>
              <a:rPr kumimoji="0" lang="en-US" altLang="zh-CN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azkaban</a:t>
            </a: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任务重跑多次</a:t>
            </a:r>
            <a:endParaRPr kumimoji="0" lang="zh-CN" altLang="en-US" sz="11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openfalcon</a:t>
            </a: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监控系统二次开发，短信报警通道变更</a:t>
            </a:r>
            <a:endParaRPr kumimoji="0" lang="en-US" altLang="zh-CN" sz="11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kafka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hive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元数据、</a:t>
            </a:r>
            <a:r>
              <a:rPr lang="en-US" altLang="zh-CN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hue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、报表系统维护等日常工作</a:t>
            </a:r>
            <a:endParaRPr kumimoji="0" lang="zh-CN" altLang="en-US" sz="11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991235" y="1055370"/>
            <a:ext cx="741680" cy="826770"/>
          </a:xfrm>
          <a:prstGeom prst="arc">
            <a:avLst>
              <a:gd name="adj1" fmla="val 16127976"/>
              <a:gd name="adj2" fmla="val 1800000"/>
            </a:avLst>
          </a:prstGeom>
          <a:solidFill>
            <a:srgbClr val="71C6E4"/>
          </a:solidFill>
          <a:ln>
            <a:solidFill>
              <a:srgbClr val="FFFFFF"/>
            </a:solidFill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410460" y="2141220"/>
            <a:ext cx="5943600" cy="10572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rgbClr val="FFFFFF"/>
            </a:solidFill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" name="矩形 29"/>
          <p:cNvSpPr/>
          <p:nvPr/>
        </p:nvSpPr>
        <p:spPr>
          <a:xfrm>
            <a:off x="807085" y="2140903"/>
            <a:ext cx="1763713" cy="1057275"/>
          </a:xfrm>
          <a:custGeom>
            <a:avLst/>
            <a:gdLst/>
            <a:ahLst/>
            <a:cxnLst/>
            <a:rect l="l" t="t" r="r" b="b"/>
            <a:pathLst>
              <a:path w="1801608" h="1080120">
                <a:moveTo>
                  <a:pt x="566538" y="144016"/>
                </a:moveTo>
                <a:cubicBezTo>
                  <a:pt x="347809" y="144016"/>
                  <a:pt x="170494" y="321331"/>
                  <a:pt x="170494" y="540060"/>
                </a:cubicBezTo>
                <a:cubicBezTo>
                  <a:pt x="170494" y="758789"/>
                  <a:pt x="347809" y="936104"/>
                  <a:pt x="566538" y="936104"/>
                </a:cubicBezTo>
                <a:cubicBezTo>
                  <a:pt x="785267" y="936104"/>
                  <a:pt x="962582" y="758789"/>
                  <a:pt x="962582" y="540060"/>
                </a:cubicBezTo>
                <a:cubicBezTo>
                  <a:pt x="962582" y="321331"/>
                  <a:pt x="785267" y="144016"/>
                  <a:pt x="566538" y="144016"/>
                </a:cubicBezTo>
                <a:close/>
                <a:moveTo>
                  <a:pt x="0" y="0"/>
                </a:moveTo>
                <a:lnTo>
                  <a:pt x="1649800" y="0"/>
                </a:lnTo>
                <a:lnTo>
                  <a:pt x="1649800" y="376201"/>
                </a:lnTo>
                <a:lnTo>
                  <a:pt x="1801608" y="550380"/>
                </a:lnTo>
                <a:lnTo>
                  <a:pt x="1649800" y="703920"/>
                </a:lnTo>
                <a:lnTo>
                  <a:pt x="1649800" y="1080120"/>
                </a:lnTo>
                <a:lnTo>
                  <a:pt x="0" y="1080120"/>
                </a:lnTo>
                <a:close/>
              </a:path>
            </a:pathLst>
          </a:custGeom>
          <a:solidFill>
            <a:srgbClr val="4DB8DD"/>
          </a:solidFill>
          <a:ln w="3175">
            <a:solidFill>
              <a:srgbClr val="FFFFFF"/>
            </a:solidFill>
          </a:ln>
          <a:effectLst>
            <a:outerShdw blurRad="76200" dist="38100" dir="81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484688" y="2363153"/>
            <a:ext cx="26988" cy="614363"/>
          </a:xfrm>
          <a:prstGeom prst="rect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95000"/>
                </a:schemeClr>
              </a:gs>
              <a:gs pos="0">
                <a:schemeClr val="tx1">
                  <a:lumMod val="50000"/>
                  <a:lumOff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8" name="TextBox 80"/>
          <p:cNvSpPr txBox="1"/>
          <p:nvPr/>
        </p:nvSpPr>
        <p:spPr>
          <a:xfrm>
            <a:off x="1794510" y="2377440"/>
            <a:ext cx="615950" cy="584200"/>
          </a:xfrm>
          <a:prstGeom prst="rect">
            <a:avLst/>
          </a:prstGeom>
          <a:noFill/>
        </p:spPr>
        <p:txBody>
          <a:bodyPr anchor="ctr" anchorCtr="1">
            <a:spAutoFit/>
          </a:bodyPr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rPr>
              <a:t>02</a:t>
            </a:r>
            <a:endParaRPr kumimoji="0" lang="zh-CN" altLang="en-US" sz="3200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12302" name="TextBox 81"/>
          <p:cNvSpPr txBox="1"/>
          <p:nvPr/>
        </p:nvSpPr>
        <p:spPr>
          <a:xfrm>
            <a:off x="2571115" y="2504440"/>
            <a:ext cx="187007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4.0版本数仓建设</a:t>
            </a:r>
            <a:endParaRPr lang="zh-CN" altLang="en-US" sz="1600" b="1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TextBox 82"/>
          <p:cNvSpPr txBox="1"/>
          <p:nvPr/>
        </p:nvSpPr>
        <p:spPr>
          <a:xfrm>
            <a:off x="4440555" y="2444750"/>
            <a:ext cx="3439160" cy="429895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建设</a:t>
            </a:r>
            <a:r>
              <a:rPr kumimoji="0" lang="en-US" altLang="zh-CN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tv4.0</a:t>
            </a: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版本的数仓</a:t>
            </a:r>
            <a:endParaRPr kumimoji="0" lang="zh-CN" altLang="en-US" sz="11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主要建设负责log层到dw</a:t>
            </a:r>
            <a:r>
              <a:rPr kumimoji="0" lang="en-US" altLang="zh-CN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/org</a:t>
            </a: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层的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清洗</a:t>
            </a: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建表</a:t>
            </a: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工作</a:t>
            </a:r>
            <a:endParaRPr kumimoji="0" lang="zh-CN" altLang="en-US" sz="11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1" name="弧形 60"/>
          <p:cNvSpPr/>
          <p:nvPr/>
        </p:nvSpPr>
        <p:spPr>
          <a:xfrm>
            <a:off x="991235" y="2299653"/>
            <a:ext cx="741363" cy="739775"/>
          </a:xfrm>
          <a:prstGeom prst="arc">
            <a:avLst>
              <a:gd name="adj1" fmla="val 16200000"/>
              <a:gd name="adj2" fmla="val 9000000"/>
            </a:avLst>
          </a:prstGeom>
          <a:solidFill>
            <a:srgbClr val="4DB8DD"/>
          </a:solidFill>
          <a:ln>
            <a:solidFill>
              <a:srgbClr val="FFFFFF"/>
            </a:solidFill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410460" y="3298190"/>
            <a:ext cx="5943600" cy="10572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rgbClr val="FFFFFF"/>
            </a:solidFill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矩形 29"/>
          <p:cNvSpPr/>
          <p:nvPr/>
        </p:nvSpPr>
        <p:spPr>
          <a:xfrm>
            <a:off x="807085" y="3298190"/>
            <a:ext cx="1763713" cy="1057275"/>
          </a:xfrm>
          <a:custGeom>
            <a:avLst/>
            <a:gdLst/>
            <a:ahLst/>
            <a:cxnLst/>
            <a:rect l="l" t="t" r="r" b="b"/>
            <a:pathLst>
              <a:path w="1801608" h="1080120">
                <a:moveTo>
                  <a:pt x="566538" y="144016"/>
                </a:moveTo>
                <a:cubicBezTo>
                  <a:pt x="347809" y="144016"/>
                  <a:pt x="170494" y="321331"/>
                  <a:pt x="170494" y="540060"/>
                </a:cubicBezTo>
                <a:cubicBezTo>
                  <a:pt x="170494" y="758789"/>
                  <a:pt x="347809" y="936104"/>
                  <a:pt x="566538" y="936104"/>
                </a:cubicBezTo>
                <a:cubicBezTo>
                  <a:pt x="785267" y="936104"/>
                  <a:pt x="962582" y="758789"/>
                  <a:pt x="962582" y="540060"/>
                </a:cubicBezTo>
                <a:cubicBezTo>
                  <a:pt x="962582" y="321331"/>
                  <a:pt x="785267" y="144016"/>
                  <a:pt x="566538" y="144016"/>
                </a:cubicBezTo>
                <a:close/>
                <a:moveTo>
                  <a:pt x="0" y="0"/>
                </a:moveTo>
                <a:lnTo>
                  <a:pt x="1649800" y="0"/>
                </a:lnTo>
                <a:lnTo>
                  <a:pt x="1649800" y="376201"/>
                </a:lnTo>
                <a:lnTo>
                  <a:pt x="1801608" y="550380"/>
                </a:lnTo>
                <a:lnTo>
                  <a:pt x="1649800" y="703920"/>
                </a:lnTo>
                <a:lnTo>
                  <a:pt x="1649800" y="1080120"/>
                </a:lnTo>
                <a:lnTo>
                  <a:pt x="0" y="1080120"/>
                </a:lnTo>
                <a:close/>
              </a:path>
            </a:pathLst>
          </a:custGeom>
          <a:solidFill>
            <a:srgbClr val="28A9D6"/>
          </a:solidFill>
          <a:ln w="3175">
            <a:solidFill>
              <a:srgbClr val="FFFFFF"/>
            </a:solidFill>
          </a:ln>
          <a:effectLst>
            <a:outerShdw blurRad="76200" dist="38100" dir="81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484688" y="3518853"/>
            <a:ext cx="26988" cy="615950"/>
          </a:xfrm>
          <a:prstGeom prst="rect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95000"/>
                </a:schemeClr>
              </a:gs>
              <a:gs pos="0">
                <a:schemeClr val="tx1">
                  <a:lumMod val="50000"/>
                  <a:lumOff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TextBox 89"/>
          <p:cNvSpPr txBox="1"/>
          <p:nvPr/>
        </p:nvSpPr>
        <p:spPr>
          <a:xfrm>
            <a:off x="1794510" y="3534728"/>
            <a:ext cx="615950" cy="584200"/>
          </a:xfrm>
          <a:prstGeom prst="rect">
            <a:avLst/>
          </a:prstGeom>
          <a:noFill/>
        </p:spPr>
        <p:txBody>
          <a:bodyPr anchor="ctr" anchorCtr="1">
            <a:spAutoFit/>
          </a:bodyPr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rPr>
              <a:t>03</a:t>
            </a:r>
            <a:endParaRPr kumimoji="0" lang="zh-CN" altLang="en-US" sz="3200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12309" name="TextBox 90"/>
          <p:cNvSpPr txBox="1"/>
          <p:nvPr/>
        </p:nvSpPr>
        <p:spPr>
          <a:xfrm>
            <a:off x="2571115" y="3662045"/>
            <a:ext cx="187134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tv及其他部门需求</a:t>
            </a:r>
            <a:endParaRPr lang="zh-CN" altLang="en-US" sz="1600" b="1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TextBox 91"/>
          <p:cNvSpPr txBox="1"/>
          <p:nvPr/>
        </p:nvSpPr>
        <p:spPr>
          <a:xfrm>
            <a:off x="4598670" y="3357880"/>
            <a:ext cx="3469640" cy="937260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tv</a:t>
            </a: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埋点测试流程梳理及开发</a:t>
            </a:r>
            <a:endParaRPr kumimoji="0" lang="zh-CN" altLang="en-US" sz="11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hiveserver2</a:t>
            </a: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开放外网身份验证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端口</a:t>
            </a:r>
            <a:endParaRPr lang="zh-CN" altLang="en-US" sz="110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hue</a:t>
            </a: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优化查询速度</a:t>
            </a:r>
            <a:r>
              <a:rPr kumimoji="0" lang="en-US" altLang="zh-CN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倍以上</a:t>
            </a:r>
            <a:endParaRPr kumimoji="0" lang="zh-CN" altLang="en-US" sz="11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tv</a:t>
            </a: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及其他部门数据异常追查，无线网监</a:t>
            </a:r>
            <a:r>
              <a:rPr kumimoji="0" lang="en-US" altLang="zh-CN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无线</a:t>
            </a: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推荐系统</a:t>
            </a:r>
            <a:r>
              <a:rPr kumimoji="0" lang="en-US" altLang="zh-CN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在线发版系统等故障排查</a:t>
            </a:r>
            <a:endParaRPr kumimoji="0" lang="zh-CN" altLang="en-US" sz="11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4" name="弧形 53"/>
          <p:cNvSpPr/>
          <p:nvPr/>
        </p:nvSpPr>
        <p:spPr>
          <a:xfrm>
            <a:off x="991235" y="3456940"/>
            <a:ext cx="741363" cy="739775"/>
          </a:xfrm>
          <a:prstGeom prst="arc">
            <a:avLst>
              <a:gd name="adj1" fmla="val 16200000"/>
              <a:gd name="adj2" fmla="val 16200000"/>
            </a:avLst>
          </a:prstGeom>
          <a:solidFill>
            <a:srgbClr val="28A9D6"/>
          </a:solidFill>
          <a:ln>
            <a:solidFill>
              <a:srgbClr val="FFFFFF"/>
            </a:solidFill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8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2" grpId="0" bldLvl="0" animBg="1"/>
      <p:bldP spid="63" grpId="0" bldLvl="0" animBg="1"/>
      <p:bldP spid="64" grpId="0" animBg="1"/>
      <p:bldP spid="65" grpId="0"/>
      <p:bldP spid="12295" grpId="0"/>
      <p:bldP spid="67" grpId="0"/>
      <p:bldP spid="68" grpId="0" bldLvl="0" animBg="1"/>
      <p:bldP spid="55" grpId="0" animBg="1"/>
      <p:bldP spid="56" grpId="0" animBg="1"/>
      <p:bldP spid="57" grpId="0" animBg="1"/>
      <p:bldP spid="58" grpId="0"/>
      <p:bldP spid="12302" grpId="0"/>
      <p:bldP spid="60" grpId="0"/>
      <p:bldP spid="61" grpId="0" animBg="1"/>
      <p:bldP spid="48" grpId="0" animBg="1"/>
      <p:bldP spid="49" grpId="0" animBg="1"/>
      <p:bldP spid="50" grpId="0" animBg="1"/>
      <p:bldP spid="51" grpId="0"/>
      <p:bldP spid="12309" grpId="0"/>
      <p:bldP spid="53" grpId="0"/>
      <p:bldP spid="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重点工作完成情况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矩形 61"/>
          <p:cNvSpPr/>
          <p:nvPr/>
        </p:nvSpPr>
        <p:spPr>
          <a:xfrm>
            <a:off x="2410460" y="983615"/>
            <a:ext cx="5943600" cy="10572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rgbClr val="FFFFFF"/>
            </a:solidFill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3" name="矩形 29"/>
          <p:cNvSpPr/>
          <p:nvPr/>
        </p:nvSpPr>
        <p:spPr>
          <a:xfrm>
            <a:off x="807085" y="983615"/>
            <a:ext cx="1763713" cy="1057275"/>
          </a:xfrm>
          <a:custGeom>
            <a:avLst/>
            <a:gdLst/>
            <a:ahLst/>
            <a:cxnLst/>
            <a:rect l="l" t="t" r="r" b="b"/>
            <a:pathLst>
              <a:path w="1801608" h="1080120">
                <a:moveTo>
                  <a:pt x="566538" y="144016"/>
                </a:moveTo>
                <a:cubicBezTo>
                  <a:pt x="347809" y="144016"/>
                  <a:pt x="170494" y="321331"/>
                  <a:pt x="170494" y="540060"/>
                </a:cubicBezTo>
                <a:cubicBezTo>
                  <a:pt x="170494" y="758789"/>
                  <a:pt x="347809" y="936104"/>
                  <a:pt x="566538" y="936104"/>
                </a:cubicBezTo>
                <a:cubicBezTo>
                  <a:pt x="785267" y="936104"/>
                  <a:pt x="962582" y="758789"/>
                  <a:pt x="962582" y="540060"/>
                </a:cubicBezTo>
                <a:cubicBezTo>
                  <a:pt x="962582" y="321331"/>
                  <a:pt x="785267" y="144016"/>
                  <a:pt x="566538" y="144016"/>
                </a:cubicBezTo>
                <a:close/>
                <a:moveTo>
                  <a:pt x="0" y="0"/>
                </a:moveTo>
                <a:lnTo>
                  <a:pt x="1649800" y="0"/>
                </a:lnTo>
                <a:lnTo>
                  <a:pt x="1649800" y="376201"/>
                </a:lnTo>
                <a:lnTo>
                  <a:pt x="1801608" y="550380"/>
                </a:lnTo>
                <a:lnTo>
                  <a:pt x="1649800" y="703920"/>
                </a:lnTo>
                <a:lnTo>
                  <a:pt x="1649800" y="1080120"/>
                </a:lnTo>
                <a:lnTo>
                  <a:pt x="0" y="1080120"/>
                </a:lnTo>
                <a:close/>
              </a:path>
            </a:pathLst>
          </a:custGeom>
          <a:solidFill>
            <a:srgbClr val="71C6E4"/>
          </a:solidFill>
          <a:ln w="3175">
            <a:solidFill>
              <a:srgbClr val="FFFFFF"/>
            </a:solidFill>
          </a:ln>
          <a:effectLst>
            <a:outerShdw blurRad="76200" dist="38100" dir="81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484688" y="1205865"/>
            <a:ext cx="26988" cy="614363"/>
          </a:xfrm>
          <a:prstGeom prst="rect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95000"/>
                </a:schemeClr>
              </a:gs>
              <a:gs pos="0">
                <a:schemeClr val="tx1">
                  <a:lumMod val="50000"/>
                  <a:lumOff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5" name="TextBox 40"/>
          <p:cNvSpPr txBox="1"/>
          <p:nvPr/>
        </p:nvSpPr>
        <p:spPr>
          <a:xfrm>
            <a:off x="1732280" y="1220470"/>
            <a:ext cx="626110" cy="583565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rPr>
              <a:t>04</a:t>
            </a:r>
            <a:endParaRPr kumimoji="0" lang="zh-CN" altLang="en-US" sz="3200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12295" name="TextBox 42"/>
          <p:cNvSpPr txBox="1"/>
          <p:nvPr/>
        </p:nvSpPr>
        <p:spPr>
          <a:xfrm>
            <a:off x="2570798" y="1343343"/>
            <a:ext cx="133985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+mn-ea"/>
              </a:rPr>
              <a:t>服务器下架</a:t>
            </a:r>
            <a:endParaRPr lang="zh-CN" altLang="en-US" sz="1600" b="1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67" name="TextBox 49"/>
          <p:cNvSpPr txBox="1"/>
          <p:nvPr/>
        </p:nvSpPr>
        <p:spPr>
          <a:xfrm>
            <a:off x="4441825" y="1297940"/>
            <a:ext cx="3912235" cy="429895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统计整理,联系各部门核对,有序删除清理,在不影响现有业务的情况下,分四批整理删除数据约</a:t>
            </a:r>
            <a:r>
              <a:rPr lang="en-US" altLang="zh-CN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2pb,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下架约300台服务器</a:t>
            </a:r>
            <a:endParaRPr lang="zh-CN" altLang="en-US" sz="110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991235" y="1142365"/>
            <a:ext cx="741363" cy="739775"/>
          </a:xfrm>
          <a:prstGeom prst="arc">
            <a:avLst>
              <a:gd name="adj1" fmla="val 16200000"/>
              <a:gd name="adj2" fmla="val 1800000"/>
            </a:avLst>
          </a:prstGeom>
          <a:solidFill>
            <a:srgbClr val="71C6E4"/>
          </a:solidFill>
          <a:ln>
            <a:solidFill>
              <a:srgbClr val="FFFFFF"/>
            </a:solidFill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410460" y="2141220"/>
            <a:ext cx="5943600" cy="10572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rgbClr val="FFFFFF"/>
            </a:solidFill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" name="矩形 29"/>
          <p:cNvSpPr/>
          <p:nvPr/>
        </p:nvSpPr>
        <p:spPr>
          <a:xfrm>
            <a:off x="807085" y="2140903"/>
            <a:ext cx="1763713" cy="1057275"/>
          </a:xfrm>
          <a:custGeom>
            <a:avLst/>
            <a:gdLst/>
            <a:ahLst/>
            <a:cxnLst/>
            <a:rect l="l" t="t" r="r" b="b"/>
            <a:pathLst>
              <a:path w="1801608" h="1080120">
                <a:moveTo>
                  <a:pt x="566538" y="144016"/>
                </a:moveTo>
                <a:cubicBezTo>
                  <a:pt x="347809" y="144016"/>
                  <a:pt x="170494" y="321331"/>
                  <a:pt x="170494" y="540060"/>
                </a:cubicBezTo>
                <a:cubicBezTo>
                  <a:pt x="170494" y="758789"/>
                  <a:pt x="347809" y="936104"/>
                  <a:pt x="566538" y="936104"/>
                </a:cubicBezTo>
                <a:cubicBezTo>
                  <a:pt x="785267" y="936104"/>
                  <a:pt x="962582" y="758789"/>
                  <a:pt x="962582" y="540060"/>
                </a:cubicBezTo>
                <a:cubicBezTo>
                  <a:pt x="962582" y="321331"/>
                  <a:pt x="785267" y="144016"/>
                  <a:pt x="566538" y="144016"/>
                </a:cubicBezTo>
                <a:close/>
                <a:moveTo>
                  <a:pt x="0" y="0"/>
                </a:moveTo>
                <a:lnTo>
                  <a:pt x="1649800" y="0"/>
                </a:lnTo>
                <a:lnTo>
                  <a:pt x="1649800" y="376201"/>
                </a:lnTo>
                <a:lnTo>
                  <a:pt x="1801608" y="550380"/>
                </a:lnTo>
                <a:lnTo>
                  <a:pt x="1649800" y="703920"/>
                </a:lnTo>
                <a:lnTo>
                  <a:pt x="1649800" y="1080120"/>
                </a:lnTo>
                <a:lnTo>
                  <a:pt x="0" y="1080120"/>
                </a:lnTo>
                <a:close/>
              </a:path>
            </a:pathLst>
          </a:custGeom>
          <a:solidFill>
            <a:srgbClr val="4DB8DD"/>
          </a:solidFill>
          <a:ln w="3175">
            <a:solidFill>
              <a:srgbClr val="FFFFFF"/>
            </a:solidFill>
          </a:ln>
          <a:effectLst>
            <a:outerShdw blurRad="76200" dist="38100" dir="81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484688" y="2363153"/>
            <a:ext cx="26988" cy="614363"/>
          </a:xfrm>
          <a:prstGeom prst="rect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95000"/>
                </a:schemeClr>
              </a:gs>
              <a:gs pos="0">
                <a:schemeClr val="tx1">
                  <a:lumMod val="50000"/>
                  <a:lumOff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8" name="TextBox 80"/>
          <p:cNvSpPr txBox="1"/>
          <p:nvPr/>
        </p:nvSpPr>
        <p:spPr>
          <a:xfrm>
            <a:off x="1732280" y="2378075"/>
            <a:ext cx="678180" cy="583565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rPr>
              <a:t>05</a:t>
            </a:r>
            <a:endParaRPr kumimoji="0" lang="zh-CN" altLang="en-US" sz="3200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12302" name="TextBox 81"/>
          <p:cNvSpPr txBox="1"/>
          <p:nvPr/>
        </p:nvSpPr>
        <p:spPr>
          <a:xfrm>
            <a:off x="2482215" y="2504440"/>
            <a:ext cx="210185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+mn-ea"/>
              </a:rPr>
              <a:t>采集集群整理和迁移</a:t>
            </a:r>
            <a:endParaRPr lang="zh-CN" altLang="en-US" sz="1600" b="1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TextBox 82"/>
          <p:cNvSpPr txBox="1"/>
          <p:nvPr/>
        </p:nvSpPr>
        <p:spPr>
          <a:xfrm>
            <a:off x="4558665" y="2310448"/>
            <a:ext cx="3867150" cy="598805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将采集服务器从济阳机房迁移到青岛机房,将采集集群从70台缩减到30台的规模,对采集集群重新整理,做了替换、合并、高可用、迁移、数据同步等</a:t>
            </a:r>
            <a:r>
              <a:rPr lang="zh-CN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</a:t>
            </a:r>
            <a:r>
              <a:rPr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作</a:t>
            </a:r>
            <a:endParaRPr sz="110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1" name="弧形 60"/>
          <p:cNvSpPr/>
          <p:nvPr/>
        </p:nvSpPr>
        <p:spPr>
          <a:xfrm>
            <a:off x="991235" y="2299653"/>
            <a:ext cx="741363" cy="739775"/>
          </a:xfrm>
          <a:prstGeom prst="arc">
            <a:avLst>
              <a:gd name="adj1" fmla="val 16200000"/>
              <a:gd name="adj2" fmla="val 9000000"/>
            </a:avLst>
          </a:prstGeom>
          <a:solidFill>
            <a:srgbClr val="4DB8DD"/>
          </a:solidFill>
          <a:ln>
            <a:solidFill>
              <a:srgbClr val="FFFFFF"/>
            </a:solidFill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410460" y="3298190"/>
            <a:ext cx="5943600" cy="10572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rgbClr val="FFFFFF"/>
            </a:solidFill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矩形 29"/>
          <p:cNvSpPr/>
          <p:nvPr/>
        </p:nvSpPr>
        <p:spPr>
          <a:xfrm>
            <a:off x="807085" y="3298190"/>
            <a:ext cx="1763713" cy="1057275"/>
          </a:xfrm>
          <a:custGeom>
            <a:avLst/>
            <a:gdLst/>
            <a:ahLst/>
            <a:cxnLst/>
            <a:rect l="l" t="t" r="r" b="b"/>
            <a:pathLst>
              <a:path w="1801608" h="1080120">
                <a:moveTo>
                  <a:pt x="566538" y="144016"/>
                </a:moveTo>
                <a:cubicBezTo>
                  <a:pt x="347809" y="144016"/>
                  <a:pt x="170494" y="321331"/>
                  <a:pt x="170494" y="540060"/>
                </a:cubicBezTo>
                <a:cubicBezTo>
                  <a:pt x="170494" y="758789"/>
                  <a:pt x="347809" y="936104"/>
                  <a:pt x="566538" y="936104"/>
                </a:cubicBezTo>
                <a:cubicBezTo>
                  <a:pt x="785267" y="936104"/>
                  <a:pt x="962582" y="758789"/>
                  <a:pt x="962582" y="540060"/>
                </a:cubicBezTo>
                <a:cubicBezTo>
                  <a:pt x="962582" y="321331"/>
                  <a:pt x="785267" y="144016"/>
                  <a:pt x="566538" y="144016"/>
                </a:cubicBezTo>
                <a:close/>
                <a:moveTo>
                  <a:pt x="0" y="0"/>
                </a:moveTo>
                <a:lnTo>
                  <a:pt x="1649800" y="0"/>
                </a:lnTo>
                <a:lnTo>
                  <a:pt x="1649800" y="376201"/>
                </a:lnTo>
                <a:lnTo>
                  <a:pt x="1801608" y="550380"/>
                </a:lnTo>
                <a:lnTo>
                  <a:pt x="1649800" y="703920"/>
                </a:lnTo>
                <a:lnTo>
                  <a:pt x="1649800" y="1080120"/>
                </a:lnTo>
                <a:lnTo>
                  <a:pt x="0" y="1080120"/>
                </a:lnTo>
                <a:close/>
              </a:path>
            </a:pathLst>
          </a:custGeom>
          <a:solidFill>
            <a:srgbClr val="28A9D6"/>
          </a:solidFill>
          <a:ln w="3175">
            <a:solidFill>
              <a:srgbClr val="FFFFFF"/>
            </a:solidFill>
          </a:ln>
          <a:effectLst>
            <a:outerShdw blurRad="76200" dist="38100" dir="81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484688" y="3518853"/>
            <a:ext cx="26988" cy="615950"/>
          </a:xfrm>
          <a:prstGeom prst="rect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95000"/>
                </a:schemeClr>
              </a:gs>
              <a:gs pos="0">
                <a:schemeClr val="tx1">
                  <a:lumMod val="50000"/>
                  <a:lumOff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TextBox 89"/>
          <p:cNvSpPr txBox="1"/>
          <p:nvPr/>
        </p:nvSpPr>
        <p:spPr>
          <a:xfrm>
            <a:off x="1732280" y="3535045"/>
            <a:ext cx="678180" cy="583565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rPr>
              <a:t>06</a:t>
            </a:r>
            <a:endParaRPr kumimoji="0" lang="zh-CN" altLang="en-US" sz="3200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12309" name="TextBox 90"/>
          <p:cNvSpPr txBox="1"/>
          <p:nvPr/>
        </p:nvSpPr>
        <p:spPr>
          <a:xfrm>
            <a:off x="2482850" y="3662045"/>
            <a:ext cx="210058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+mn-ea"/>
              </a:rPr>
              <a:t>tv独立数据平台调研</a:t>
            </a:r>
            <a:endParaRPr lang="zh-CN" altLang="en-US" sz="1600" b="1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TextBox 91"/>
          <p:cNvSpPr txBox="1"/>
          <p:nvPr/>
        </p:nvSpPr>
        <p:spPr>
          <a:xfrm>
            <a:off x="4511675" y="3612198"/>
            <a:ext cx="3674745" cy="429895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调研</a:t>
            </a:r>
            <a:r>
              <a:rPr lang="en-US" altLang="zh-CN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ec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ELK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hdp ambari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（支持</a:t>
            </a:r>
            <a:r>
              <a:rPr lang="en-US" altLang="zh-CN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hadoop3.x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）、</a:t>
            </a:r>
            <a:r>
              <a:rPr lang="en-US" altLang="zh-CN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presto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spark2.4 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，计划调研</a:t>
            </a:r>
            <a:r>
              <a:rPr lang="en-US" altLang="zh-CN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k8s+docker</a:t>
            </a:r>
            <a:endParaRPr kumimoji="0" lang="zh-CN" altLang="en-US" sz="11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4" name="弧形 53"/>
          <p:cNvSpPr/>
          <p:nvPr/>
        </p:nvSpPr>
        <p:spPr>
          <a:xfrm>
            <a:off x="991235" y="3456940"/>
            <a:ext cx="741363" cy="739775"/>
          </a:xfrm>
          <a:prstGeom prst="arc">
            <a:avLst>
              <a:gd name="adj1" fmla="val 16200000"/>
              <a:gd name="adj2" fmla="val 16200000"/>
            </a:avLst>
          </a:prstGeom>
          <a:solidFill>
            <a:srgbClr val="28A9D6"/>
          </a:solidFill>
          <a:ln>
            <a:solidFill>
              <a:srgbClr val="FFFFFF"/>
            </a:solidFill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8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2" grpId="0" bldLvl="0" animBg="1"/>
      <p:bldP spid="63" grpId="0" bldLvl="0" animBg="1"/>
      <p:bldP spid="64" grpId="0" bldLvl="0" animBg="1"/>
      <p:bldP spid="65" grpId="0"/>
      <p:bldP spid="12295" grpId="0"/>
      <p:bldP spid="67" grpId="0"/>
      <p:bldP spid="68" grpId="0" bldLvl="0" animBg="1"/>
      <p:bldP spid="55" grpId="0" bldLvl="0" animBg="1"/>
      <p:bldP spid="56" grpId="0" bldLvl="0" animBg="1"/>
      <p:bldP spid="57" grpId="0" bldLvl="0" animBg="1"/>
      <p:bldP spid="58" grpId="0"/>
      <p:bldP spid="12302" grpId="0"/>
      <p:bldP spid="60" grpId="0"/>
      <p:bldP spid="61" grpId="0" bldLvl="0" animBg="1"/>
      <p:bldP spid="48" grpId="0" bldLvl="0" animBg="1"/>
      <p:bldP spid="49" grpId="0" bldLvl="0" animBg="1"/>
      <p:bldP spid="50" grpId="0" bldLvl="0" animBg="1"/>
      <p:bldP spid="51" grpId="0"/>
      <p:bldP spid="12309" grpId="0"/>
      <p:bldP spid="53" grpId="0"/>
      <p:bldP spid="54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45" y="116840"/>
            <a:ext cx="7009130" cy="23761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" y="2576195"/>
            <a:ext cx="8374380" cy="25247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486525" y="116840"/>
            <a:ext cx="257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azkaban</a:t>
            </a:r>
            <a:r>
              <a:rPr lang="zh-CN" altLang="en-US"/>
              <a:t>任务流示例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79235" y="3862070"/>
            <a:ext cx="257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openfalcon</a:t>
            </a:r>
            <a:r>
              <a:rPr lang="zh-CN" altLang="en-US"/>
              <a:t>监控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61160" cy="5302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10629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现有问题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3773158" y="2154348"/>
            <a:ext cx="10629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改进方案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07765" y="1275715"/>
            <a:ext cx="4637405" cy="530225"/>
            <a:chOff x="3707904" y="1275606"/>
            <a:chExt cx="4397216" cy="530225"/>
          </a:xfrm>
        </p:grpSpPr>
        <p:sp>
          <p:nvSpPr>
            <p:cNvPr id="4" name="TextBox 4"/>
            <p:cNvSpPr txBox="1"/>
            <p:nvPr/>
          </p:nvSpPr>
          <p:spPr>
            <a:xfrm>
              <a:off x="3707904" y="1275606"/>
              <a:ext cx="2434590" cy="53022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l"/>
              <a:r>
                <a:rPr lang="en-US" altLang="zh-CN" sz="3000" dirty="0" smtClean="0">
                  <a:solidFill>
                    <a:srgbClr val="0E90BE"/>
                  </a:solidFill>
                  <a:latin typeface="Impact" panose="020B0806030902050204" pitchFamily="34" charset="0"/>
                </a:rPr>
                <a:t>Short Comings</a:t>
              </a:r>
              <a:endParaRPr lang="en-US" altLang="zh-CN" sz="3000" dirty="0" smtClean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12160" y="1330628"/>
              <a:ext cx="2092960" cy="40703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不足之处及改进</a:t>
              </a:r>
              <a:endPara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285076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95604" y="1860940"/>
            <a:ext cx="10629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原因分析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/>
      <p:bldP spid="6" grpId="0"/>
      <p:bldP spid="10" grpId="0" bldLvl="0" animBg="1"/>
      <p:bldP spid="11" grpId="0" bldLvl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466090" y="2997200"/>
            <a:ext cx="7778115" cy="1950720"/>
            <a:chOff x="3347864" y="1152444"/>
            <a:chExt cx="4752528" cy="914310"/>
          </a:xfrm>
        </p:grpSpPr>
        <p:sp>
          <p:nvSpPr>
            <p:cNvPr id="17" name="矩形 16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二、代码管理、任务提交不集中</a:t>
              </a:r>
              <a:endPara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347864" y="1321312"/>
              <a:ext cx="4752528" cy="745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原因：大部分平台所需代码在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svn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中，采集服务器压缩、上传代码不尽相同；部分任务提交不设置队列导致资源不足，任务滞后。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解决方案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：统一采集服务器代码并用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svn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统一管理；规定任务队列或强制修改队列。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2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783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不足之处及改进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24" name="矩形 23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66725" y="909320"/>
            <a:ext cx="7780020" cy="1950720"/>
            <a:chOff x="3347864" y="1152444"/>
            <a:chExt cx="4752528" cy="914310"/>
          </a:xfrm>
        </p:grpSpPr>
        <p:sp>
          <p:nvSpPr>
            <p:cNvPr id="27" name="矩形 26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一、数据监控粒度待调整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347864" y="1321312"/>
              <a:ext cx="4752528" cy="745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原因：数据监控主要集中在采集数据，采集服务器迁移之前监控文件包括每小时的所有业务线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ltype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的文件，采集迁移之后并没有改变原有监控，导致有时存在未发觉任务失败的情况。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解决方案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：完善监控，修改监控脚本。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39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39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783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不足之处及改进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24" name="矩形 23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66725" y="909320"/>
            <a:ext cx="7780020" cy="1950720"/>
            <a:chOff x="3347864" y="1152444"/>
            <a:chExt cx="4752528" cy="914310"/>
          </a:xfrm>
        </p:grpSpPr>
        <p:sp>
          <p:nvSpPr>
            <p:cNvPr id="27" name="矩形 26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三、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tv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数据产出滞后</a:t>
              </a:r>
              <a:endPara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347864" y="1321312"/>
              <a:ext cx="4752528" cy="745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原因：大脑推荐所需数据产出太迟。由于涉及费用问题，青岛机房服务器带宽受限（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500Mb/s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），数据同步过慢。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解决方案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：计划优先同步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TV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数据，再同步其他业务线数据，同时将所有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tv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任务分离提前执行。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7360" y="3023235"/>
            <a:ext cx="7780020" cy="1878965"/>
            <a:chOff x="3347864" y="1186076"/>
            <a:chExt cx="4752528" cy="880678"/>
          </a:xfrm>
        </p:grpSpPr>
        <p:sp>
          <p:nvSpPr>
            <p:cNvPr id="3" name="矩形 2"/>
            <p:cNvSpPr/>
            <p:nvPr/>
          </p:nvSpPr>
          <p:spPr>
            <a:xfrm>
              <a:off x="3347864" y="1186076"/>
              <a:ext cx="4752528" cy="168868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四、日志分析平台不完善</a:t>
              </a:r>
              <a:endPara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347864" y="1321312"/>
              <a:ext cx="4752528" cy="745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原因：缺乏全面完整的日志管理平台,排错时需要连到每个结点进行日志排查,效率很低,不能快速定位故障,影响修复速度。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解决方案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：</a:t>
              </a:r>
              <a:r>
                <a:rPr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通过elk日志平台可以访问更友好的页面查看日志统计情况,近实时搜索各服务的全量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info</a:t>
              </a:r>
              <a:r>
                <a:rPr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/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error</a:t>
              </a:r>
              <a:r>
                <a:rPr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日志,基于日志的</a:t>
              </a:r>
              <a:r>
                <a:rPr 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关键词</a:t>
              </a:r>
              <a:r>
                <a:rPr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,提高自动化程度,提高效率,为未来的AIOPS打下基础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39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39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61160" cy="5302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73160" y="1247148"/>
            <a:ext cx="4171895" cy="530915"/>
            <a:chOff x="3773160" y="1247148"/>
            <a:chExt cx="4171895" cy="530915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1739900" cy="5309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dirty="0">
                  <a:solidFill>
                    <a:srgbClr val="0E90BE"/>
                  </a:solidFill>
                  <a:latin typeface="Impact" panose="020B0806030902050204" pitchFamily="34" charset="0"/>
                </a:rPr>
                <a:t>Work plan</a:t>
              </a:r>
              <a:endParaRPr lang="zh-CN" altLang="en-US" sz="3000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52120" y="1330628"/>
              <a:ext cx="2292935" cy="43858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下一步工作计划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2716778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208407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阶段计划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0" grpId="0" bldLvl="0" animBg="1"/>
      <p:bldP spid="11" grpId="0" bldLvl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668655" y="1061720"/>
          <a:ext cx="7442835" cy="1946910"/>
        </p:xfrm>
        <a:graphic>
          <a:graphicData uri="http://schemas.openxmlformats.org/drawingml/2006/table">
            <a:tbl>
              <a:tblPr/>
              <a:tblGrid>
                <a:gridCol w="457200"/>
                <a:gridCol w="1716405"/>
                <a:gridCol w="3363595"/>
                <a:gridCol w="1905635"/>
              </a:tblGrid>
              <a:tr h="37655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TV2019 </a:t>
                      </a:r>
                      <a:r>
                        <a:rPr lang="zh-CN" altLang="en-US" sz="15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阶段计划</a:t>
                      </a:r>
                      <a:r>
                        <a:rPr lang="en-US" altLang="zh-CN" sz="15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15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</a:t>
                      </a:r>
                      <a:endParaRPr lang="zh-CN" altLang="en-US" sz="1500" b="1" i="0" u="none" strike="noStrike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07" marR="4807" marT="3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45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787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07" marR="4807" marT="3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工作计划</a:t>
                      </a:r>
                      <a:endParaRPr lang="zh-CN" altLang="en-US" sz="1200" b="0" i="0" u="none" strike="noStrik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07" marR="4807" marT="3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07" marR="4807" marT="3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07" marR="4807" marT="3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07" marR="4807" marT="3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维护平台稳定运行</a:t>
                      </a:r>
                      <a:endParaRPr lang="zh-CN" altLang="en-US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07" marR="4807" marT="3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保证各项服务稳定运行</a:t>
                      </a:r>
                      <a:endParaRPr lang="zh-CN" alt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07" marR="4807" marT="3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重大故障降低到</a:t>
                      </a:r>
                      <a:r>
                        <a:rPr lang="en-US" altLang="zh-CN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次以内</a:t>
                      </a:r>
                      <a:endParaRPr lang="zh-CN" alt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服务故障降低到</a:t>
                      </a:r>
                      <a:r>
                        <a:rPr lang="en-US" altLang="zh-CN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次以内</a:t>
                      </a:r>
                      <a:endParaRPr lang="zh-CN" alt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任务重跑占比低于</a:t>
                      </a:r>
                      <a:r>
                        <a:rPr lang="en-US" altLang="zh-CN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%</a:t>
                      </a:r>
                      <a:endParaRPr lang="en-US" altLang="zh-CN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4807" marR="4807" marT="3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07" marR="4807" marT="3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分离</a:t>
                      </a:r>
                      <a:r>
                        <a:rPr lang="en-US" altLang="zh-CN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TV</a:t>
                      </a:r>
                      <a:r>
                        <a:rPr lang="zh-CN" altLang="en-US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业务至新集群</a:t>
                      </a:r>
                      <a:endParaRPr lang="zh-CN" altLang="en-US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4807" marR="4807" marT="3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搭建</a:t>
                      </a:r>
                      <a:r>
                        <a:rPr lang="en-US" altLang="zh-CN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tv</a:t>
                      </a:r>
                      <a:r>
                        <a:rPr lang="zh-CN" altLang="en-US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独立数据平台</a:t>
                      </a:r>
                      <a:endParaRPr lang="zh-CN" altLang="en-US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逐步从老平台分离</a:t>
                      </a:r>
                      <a:r>
                        <a:rPr lang="en-US" altLang="zh-CN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tv</a:t>
                      </a:r>
                      <a:r>
                        <a:rPr lang="zh-CN" altLang="en-US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数据业务至新平台</a:t>
                      </a:r>
                      <a:endParaRPr lang="zh-CN" altLang="en-US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4807" marR="4807" marT="3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个月时间完成</a:t>
                      </a:r>
                      <a:endParaRPr lang="zh-CN" alt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4807" marR="4807" marT="3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07" marR="4807" marT="3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满足各方需求</a:t>
                      </a:r>
                      <a:endParaRPr lang="zh-CN" altLang="en-US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07" marR="4807" marT="3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满足大脑、数据分析、数据仓库等需求</a:t>
                      </a:r>
                      <a:endParaRPr lang="zh-CN" altLang="en-US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07" marR="4807" marT="3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依赖其他部门</a:t>
                      </a:r>
                      <a:endParaRPr lang="zh-CN" alt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07" marR="4807" marT="3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783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下一步工作计划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8" name="矩形 7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39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4" descr="2457331_082944614000_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0" y="163131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/>
          <p:nvPr/>
        </p:nvSpPr>
        <p:spPr>
          <a:xfrm rot="-240000">
            <a:off x="3872696" y="2230890"/>
            <a:ext cx="3213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8855" y="896620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感谢各位领导、同事对我们工作的支持和帮助！</a:t>
            </a:r>
            <a:endParaRPr lang="zh-CN" altLang="en-US"/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291"/>
          <p:cNvSpPr>
            <a:spLocks noChangeArrowheads="1"/>
          </p:cNvSpPr>
          <p:nvPr/>
        </p:nvSpPr>
        <p:spPr bwMode="auto">
          <a:xfrm flipV="1">
            <a:off x="7391400" y="1886956"/>
            <a:ext cx="5181600" cy="1295000"/>
          </a:xfrm>
          <a:prstGeom prst="parallelogram">
            <a:avLst>
              <a:gd name="adj" fmla="val 55130"/>
            </a:avLst>
          </a:prstGeom>
          <a:solidFill>
            <a:srgbClr val="41445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AutoShape 292"/>
          <p:cNvSpPr>
            <a:spLocks noChangeArrowheads="1"/>
          </p:cNvSpPr>
          <p:nvPr/>
        </p:nvSpPr>
        <p:spPr bwMode="auto">
          <a:xfrm flipV="1">
            <a:off x="-990600" y="1886956"/>
            <a:ext cx="5181600" cy="1295000"/>
          </a:xfrm>
          <a:prstGeom prst="parallelogram">
            <a:avLst>
              <a:gd name="adj" fmla="val 55130"/>
            </a:avLst>
          </a:prstGeom>
          <a:solidFill>
            <a:srgbClr val="41445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WordArt 293"/>
          <p:cNvSpPr>
            <a:spLocks noChangeArrowheads="1" noChangeShapeType="1" noTextEdit="1"/>
          </p:cNvSpPr>
          <p:nvPr/>
        </p:nvSpPr>
        <p:spPr bwMode="auto">
          <a:xfrm>
            <a:off x="1752600" y="2110724"/>
            <a:ext cx="1143000" cy="53323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blipFill dpi="0" rotWithShape="1">
                  <a:blip r:embed="rId1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kern="10">
              <a:blipFill dpi="0" rotWithShape="1">
                <a:blip r:embed="rId1"/>
                <a:srcRect/>
                <a:tile tx="0" ty="0" sx="100000" sy="100000" flip="none" algn="tl"/>
              </a:blipFill>
              <a:effectLst>
                <a:outerShdw dist="35921" dir="2700000" algn="ctr" rotWithShape="0">
                  <a:srgbClr val="000000">
                    <a:alpha val="8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WordArt 294"/>
          <p:cNvSpPr>
            <a:spLocks noChangeArrowheads="1" noChangeShapeType="1" noTextEdit="1"/>
          </p:cNvSpPr>
          <p:nvPr/>
        </p:nvSpPr>
        <p:spPr bwMode="auto">
          <a:xfrm>
            <a:off x="1763688" y="2779437"/>
            <a:ext cx="1143000" cy="15235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WordArt 20"/>
          <p:cNvSpPr>
            <a:spLocks noChangeArrowheads="1" noChangeShapeType="1" noTextEdit="1"/>
          </p:cNvSpPr>
          <p:nvPr/>
        </p:nvSpPr>
        <p:spPr bwMode="auto">
          <a:xfrm>
            <a:off x="3706639" y="1344996"/>
            <a:ext cx="2286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1</a:t>
            </a:r>
            <a:endParaRPr lang="zh-CN" altLang="en-US" sz="3600" b="1" kern="1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4020329" y="1417092"/>
            <a:ext cx="2971800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平台工作概述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WordArt 20"/>
          <p:cNvSpPr>
            <a:spLocks noChangeArrowheads="1" noChangeShapeType="1" noTextEdit="1"/>
          </p:cNvSpPr>
          <p:nvPr/>
        </p:nvSpPr>
        <p:spPr bwMode="auto">
          <a:xfrm>
            <a:off x="3939684" y="2030585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2</a:t>
            </a:r>
            <a:endParaRPr lang="zh-CN" altLang="en-US" sz="3600" b="1" kern="1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4325129" y="2030926"/>
            <a:ext cx="2971800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前阶段工作总结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WordArt 20"/>
          <p:cNvSpPr>
            <a:spLocks noChangeArrowheads="1" noChangeShapeType="1" noTextEdit="1"/>
          </p:cNvSpPr>
          <p:nvPr/>
        </p:nvSpPr>
        <p:spPr bwMode="auto">
          <a:xfrm>
            <a:off x="4248929" y="2639658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3</a:t>
            </a:r>
            <a:endParaRPr lang="zh-CN" altLang="en-US" sz="3600" b="1" kern="1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50" name="Rectangle 22"/>
          <p:cNvSpPr>
            <a:spLocks noChangeArrowheads="1"/>
          </p:cNvSpPr>
          <p:nvPr/>
        </p:nvSpPr>
        <p:spPr bwMode="auto">
          <a:xfrm>
            <a:off x="4634230" y="2639695"/>
            <a:ext cx="3547110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不足之处、原因分析及解决方案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WordArt 20"/>
          <p:cNvSpPr>
            <a:spLocks noChangeArrowheads="1" noChangeShapeType="1" noTextEdit="1"/>
          </p:cNvSpPr>
          <p:nvPr/>
        </p:nvSpPr>
        <p:spPr bwMode="auto">
          <a:xfrm>
            <a:off x="4629929" y="3263013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4</a:t>
            </a:r>
            <a:endParaRPr lang="zh-CN" altLang="en-US" sz="3600" b="1" kern="1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5019819" y="3263352"/>
            <a:ext cx="2971800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下一步工作计划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3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10629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主要责任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3773158" y="2154348"/>
            <a:ext cx="14185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数据平台现状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73160" y="1247148"/>
            <a:ext cx="3606681" cy="530225"/>
            <a:chOff x="3773160" y="1247148"/>
            <a:chExt cx="3606681" cy="530225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2305685" cy="53022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b="1" dirty="0">
                  <a:solidFill>
                    <a:srgbClr val="0E90BE"/>
                  </a:solidFill>
                  <a:latin typeface="Impact" panose="020B0806030902050204" pitchFamily="34" charset="0"/>
                </a:rPr>
                <a:t>JOB OVERVIEW</a:t>
              </a:r>
              <a:endParaRPr lang="en-US" altLang="zh-CN" sz="3000" b="1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23481" y="1293314"/>
              <a:ext cx="1356360" cy="4375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工作概述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270725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95604" y="1860940"/>
            <a:ext cx="10629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平台架构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10" grpId="0" bldLvl="0" animBg="1"/>
      <p:bldP spid="11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780350" y="1709162"/>
            <a:ext cx="189021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/>
          <p:cNvSpPr/>
          <p:nvPr/>
        </p:nvSpPr>
        <p:spPr>
          <a:xfrm>
            <a:off x="3370430" y="1479327"/>
            <a:ext cx="940389" cy="940389"/>
          </a:xfrm>
          <a:prstGeom prst="diamond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3605527" y="2430283"/>
            <a:ext cx="940389" cy="940389"/>
          </a:xfrm>
          <a:prstGeom prst="diamond">
            <a:avLst/>
          </a:prstGeom>
          <a:solidFill>
            <a:srgbClr val="E093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菱形 15"/>
          <p:cNvSpPr/>
          <p:nvPr/>
        </p:nvSpPr>
        <p:spPr>
          <a:xfrm>
            <a:off x="4075721" y="2409149"/>
            <a:ext cx="940389" cy="940389"/>
          </a:xfrm>
          <a:prstGeom prst="diamond">
            <a:avLst/>
          </a:prstGeom>
          <a:solidFill>
            <a:srgbClr val="0E9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菱形 16"/>
          <p:cNvSpPr/>
          <p:nvPr/>
        </p:nvSpPr>
        <p:spPr>
          <a:xfrm>
            <a:off x="4075721" y="1239602"/>
            <a:ext cx="940389" cy="940389"/>
          </a:xfrm>
          <a:prstGeom prst="diamond">
            <a:avLst/>
          </a:prstGeom>
          <a:solidFill>
            <a:srgbClr val="53C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4723765" y="1479550"/>
            <a:ext cx="2512695" cy="1206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788535" y="3004185"/>
            <a:ext cx="2487295" cy="18415"/>
          </a:xfrm>
          <a:prstGeom prst="line">
            <a:avLst/>
          </a:prstGeom>
          <a:ln>
            <a:solidFill>
              <a:srgbClr val="0E90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086266" y="3183818"/>
            <a:ext cx="1890210" cy="0"/>
          </a:xfrm>
          <a:prstGeom prst="line">
            <a:avLst/>
          </a:prstGeom>
          <a:ln>
            <a:solidFill>
              <a:srgbClr val="E093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联系 23"/>
          <p:cNvSpPr/>
          <p:nvPr/>
        </p:nvSpPr>
        <p:spPr>
          <a:xfrm>
            <a:off x="7220304" y="1126510"/>
            <a:ext cx="378042" cy="378042"/>
          </a:xfrm>
          <a:prstGeom prst="flowChartConnector">
            <a:avLst/>
          </a:prstGeom>
          <a:solidFill>
            <a:srgbClr val="53C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流程图: 联系 24"/>
          <p:cNvSpPr/>
          <p:nvPr/>
        </p:nvSpPr>
        <p:spPr>
          <a:xfrm>
            <a:off x="7220273" y="2700141"/>
            <a:ext cx="378042" cy="378042"/>
          </a:xfrm>
          <a:prstGeom prst="flowChartConnector">
            <a:avLst/>
          </a:prstGeom>
          <a:solidFill>
            <a:srgbClr val="0E9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流程图: 联系 25"/>
          <p:cNvSpPr/>
          <p:nvPr/>
        </p:nvSpPr>
        <p:spPr>
          <a:xfrm>
            <a:off x="1780304" y="2832221"/>
            <a:ext cx="378042" cy="378042"/>
          </a:xfrm>
          <a:prstGeom prst="flowChartConnector">
            <a:avLst/>
          </a:prstGeom>
          <a:solidFill>
            <a:srgbClr val="E093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流程图: 联系 26"/>
          <p:cNvSpPr/>
          <p:nvPr/>
        </p:nvSpPr>
        <p:spPr>
          <a:xfrm>
            <a:off x="1547894" y="1332374"/>
            <a:ext cx="378042" cy="378042"/>
          </a:xfrm>
          <a:prstGeom prst="flowChart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0"/>
          <p:cNvSpPr txBox="1"/>
          <p:nvPr/>
        </p:nvSpPr>
        <p:spPr>
          <a:xfrm>
            <a:off x="5024422" y="1226611"/>
            <a:ext cx="1965960" cy="25273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任务调度系统的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管理和维护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1"/>
          <p:cNvSpPr txBox="1"/>
          <p:nvPr/>
        </p:nvSpPr>
        <p:spPr>
          <a:xfrm>
            <a:off x="5015914" y="2770154"/>
            <a:ext cx="1850390" cy="25273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各部门日常需求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故障修复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2"/>
          <p:cNvSpPr txBox="1"/>
          <p:nvPr/>
        </p:nvSpPr>
        <p:spPr>
          <a:xfrm>
            <a:off x="2380051" y="2906044"/>
            <a:ext cx="691515" cy="25273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23"/>
          <p:cNvSpPr txBox="1"/>
          <p:nvPr/>
        </p:nvSpPr>
        <p:spPr>
          <a:xfrm>
            <a:off x="1926026" y="1456521"/>
            <a:ext cx="1356360" cy="25273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l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维护平台稳定运行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02885" y="1504315"/>
            <a:ext cx="1917700" cy="62230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通过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azkaban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、实时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、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定时任务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处理数据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供给下游的数仓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nlp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、推荐等使用。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48065" y="3066343"/>
            <a:ext cx="1705943" cy="80708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配合各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部门的数据方面需求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,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包括数据分析、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数仓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、推荐、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网监上报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、数据重跑、问题纠察。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03985" y="3183890"/>
            <a:ext cx="2116455" cy="80708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处理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tv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、无线、在线、广告各业务线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120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多种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ltype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类型的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ETL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，数仓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log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层及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ods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层的数据处理。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73785" y="1709420"/>
            <a:ext cx="2208530" cy="99187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维护数据采集集群、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hadoop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集群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hive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数仓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kafka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集群及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hue&amp;phphiveadmin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、报表、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azkaban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等十几种服务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稳定运行。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211625" y="1239602"/>
            <a:ext cx="2160240" cy="2160240"/>
            <a:chOff x="4282167" y="2497180"/>
            <a:chExt cx="2880320" cy="2880320"/>
          </a:xfrm>
        </p:grpSpPr>
        <p:sp>
          <p:nvSpPr>
            <p:cNvPr id="37" name="菱形 36"/>
            <p:cNvSpPr/>
            <p:nvPr/>
          </p:nvSpPr>
          <p:spPr>
            <a:xfrm>
              <a:off x="4282167" y="2497180"/>
              <a:ext cx="2880320" cy="2880320"/>
            </a:xfrm>
            <a:prstGeom prst="diamond">
              <a:avLst/>
            </a:prstGeom>
            <a:solidFill>
              <a:srgbClr val="414455"/>
            </a:solidFill>
            <a:ln>
              <a:noFill/>
            </a:ln>
            <a:effectLst>
              <a:outerShdw blurRad="152400" dir="5400000" sx="90000" sy="-19000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1"/>
            <p:cNvSpPr txBox="1"/>
            <p:nvPr/>
          </p:nvSpPr>
          <p:spPr>
            <a:xfrm>
              <a:off x="4829623" y="3639535"/>
              <a:ext cx="1869440" cy="613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数据平台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文本框 34"/>
          <p:cNvSpPr txBox="1"/>
          <p:nvPr/>
        </p:nvSpPr>
        <p:spPr>
          <a:xfrm>
            <a:off x="1404620" y="4370705"/>
            <a:ext cx="23907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责任人：</a:t>
            </a: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彭蓬、孙亮亮</a:t>
            </a:r>
            <a:endParaRPr lang="zh-CN" altLang="en-US" sz="15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5544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主要责任简述</a:t>
            </a:r>
            <a:endParaRPr lang="zh-CN" altLang="en-US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45" name="矩形 44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Click="0" advTm="0">
    <p:wip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4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4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4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4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400" tmFilter="0,0; .5, 1; 1, 1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8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4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270" decel="100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" accel="100000" fill="hold">
                                              <p:stCondLst>
                                                <p:cond delay="27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1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270" decel="100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" accel="100000" fill="hold">
                                              <p:stCondLst>
                                                <p:cond delay="27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38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270" decel="100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" accel="100000" fill="hold">
                                              <p:stCondLst>
                                                <p:cond delay="27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45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270" decel="100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" accel="100000" fill="hold">
                                              <p:stCondLst>
                                                <p:cond delay="27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5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5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5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fill="hold" grpId="0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6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6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grpId="0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7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grpId="0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7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7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8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106" presetID="3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08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ldLvl="0" animBg="1"/>
          <p:bldP spid="15" grpId="0" bldLvl="0" animBg="1"/>
          <p:bldP spid="16" grpId="0" bldLvl="0" animBg="1"/>
          <p:bldP spid="17" grpId="0" bldLvl="0" animBg="1"/>
          <p:bldP spid="24" grpId="0" bldLvl="0" animBg="1"/>
          <p:bldP spid="25" grpId="0" bldLvl="0" animBg="1"/>
          <p:bldP spid="26" grpId="0" bldLvl="0" animBg="1"/>
          <p:bldP spid="27" grpId="0" bldLvl="0" animBg="1"/>
          <p:bldP spid="28" grpId="0"/>
          <p:bldP spid="29" grpId="0"/>
          <p:bldP spid="30" grpId="0"/>
          <p:bldP spid="31" grpId="0"/>
          <p:bldP spid="32" grpId="0"/>
          <p:bldP spid="33" grpId="0"/>
          <p:bldP spid="34" grpId="0"/>
          <p:bldP spid="35" grpId="0"/>
          <p:bldP spid="43" grpId="0"/>
          <p:bldP spid="4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4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4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4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4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400" tmFilter="0,0; .5, 1; 1, 1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8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4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270" decel="100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" accel="100000" fill="hold">
                                              <p:stCondLst>
                                                <p:cond delay="27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1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270" decel="100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" accel="100000" fill="hold">
                                              <p:stCondLst>
                                                <p:cond delay="27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38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270" decel="100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" accel="100000" fill="hold">
                                              <p:stCondLst>
                                                <p:cond delay="27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45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270" decel="100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" accel="100000" fill="hold">
                                              <p:stCondLst>
                                                <p:cond delay="27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5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8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106" presetID="3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08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ldLvl="0" animBg="1"/>
          <p:bldP spid="15" grpId="0" bldLvl="0" animBg="1"/>
          <p:bldP spid="16" grpId="0" bldLvl="0" animBg="1"/>
          <p:bldP spid="17" grpId="0" bldLvl="0" animBg="1"/>
          <p:bldP spid="24" grpId="0" bldLvl="0" animBg="1"/>
          <p:bldP spid="25" grpId="0" bldLvl="0" animBg="1"/>
          <p:bldP spid="26" grpId="0" bldLvl="0" animBg="1"/>
          <p:bldP spid="27" grpId="0" bldLvl="0" animBg="1"/>
          <p:bldP spid="28" grpId="0"/>
          <p:bldP spid="29" grpId="0"/>
          <p:bldP spid="30" grpId="0"/>
          <p:bldP spid="31" grpId="0"/>
          <p:bldP spid="32" grpId="0"/>
          <p:bldP spid="33" grpId="0"/>
          <p:bldP spid="34" grpId="0"/>
          <p:bldP spid="35" grpId="0"/>
          <p:bldP spid="43" grpId="0"/>
          <p:bldP spid="41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平台架构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960" y="605155"/>
            <a:ext cx="6481445" cy="4503420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19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平台架构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885825"/>
            <a:ext cx="4342765" cy="30714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175" y="885825"/>
            <a:ext cx="4417695" cy="3071495"/>
          </a:xfrm>
          <a:prstGeom prst="rect">
            <a:avLst/>
          </a:prstGeom>
        </p:spPr>
      </p:pic>
      <p:sp>
        <p:nvSpPr>
          <p:cNvPr id="15" name="文本1"/>
          <p:cNvSpPr>
            <a:spLocks noChangeArrowheads="1"/>
          </p:cNvSpPr>
          <p:nvPr/>
        </p:nvSpPr>
        <p:spPr bwMode="black">
          <a:xfrm>
            <a:off x="1637030" y="4021455"/>
            <a:ext cx="1238250" cy="28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72576" tIns="36288" rIns="72576" bIns="36288" anchor="ctr">
            <a:spAutoFit/>
          </a:bodyPr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latin typeface="Arial" panose="020B0604020202020204" pitchFamily="34" charset="0"/>
                <a:ea typeface="微软雅黑" panose="020B0503020204020204" pitchFamily="34" charset="-122"/>
              </a:rPr>
              <a:t>实时数据处理</a:t>
            </a:r>
            <a:endParaRPr lang="zh-CN" altLang="en-US" sz="1400" kern="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1"/>
          <p:cNvSpPr>
            <a:spLocks noChangeArrowheads="1"/>
          </p:cNvSpPr>
          <p:nvPr/>
        </p:nvSpPr>
        <p:spPr bwMode="black">
          <a:xfrm>
            <a:off x="6156325" y="4021138"/>
            <a:ext cx="1255395" cy="28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72576" tIns="36288" rIns="72576" bIns="36288" anchor="ctr">
            <a:spAutoFit/>
          </a:bodyPr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latin typeface="Arial" panose="020B0604020202020204" pitchFamily="34" charset="0"/>
                <a:ea typeface="微软雅黑" panose="020B0503020204020204" pitchFamily="34" charset="-122"/>
              </a:rPr>
              <a:t>离线数据处理</a:t>
            </a:r>
            <a:endParaRPr lang="zh-CN" altLang="en-US" sz="1400" kern="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19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19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5" grpId="0" bldLvl="0" animBg="1"/>
      <p:bldP spid="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平台现状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椭圆 8"/>
          <p:cNvSpPr/>
          <p:nvPr/>
        </p:nvSpPr>
        <p:spPr>
          <a:xfrm>
            <a:off x="324485" y="847725"/>
            <a:ext cx="1045845" cy="860425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1.9</a:t>
            </a:r>
            <a:r>
              <a:rPr lang="en-US" altLang="zh-CN" dirty="0" smtClean="0">
                <a:solidFill>
                  <a:schemeClr val="tx1"/>
                </a:solidFill>
              </a:rPr>
              <a:t>PB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25095" y="1836420"/>
            <a:ext cx="1350645" cy="15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13551" y="194073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集群总容量</a:t>
            </a:r>
            <a:endParaRPr lang="zh-CN" altLang="en-US" sz="2000" b="1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1740535" y="1836420"/>
            <a:ext cx="1319530" cy="15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366241" y="1851753"/>
            <a:ext cx="15121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636716" y="194073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历史数据量</a:t>
            </a:r>
            <a:endParaRPr lang="zh-CN" altLang="en-US" sz="2000" b="1" dirty="0"/>
          </a:p>
        </p:txBody>
      </p:sp>
      <p:sp>
        <p:nvSpPr>
          <p:cNvPr id="14" name="矩形 13"/>
          <p:cNvSpPr/>
          <p:nvPr/>
        </p:nvSpPr>
        <p:spPr>
          <a:xfrm>
            <a:off x="3279547" y="1940732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日新增数据量</a:t>
            </a:r>
            <a:endParaRPr lang="zh-CN" altLang="en-US" sz="2000" b="1" dirty="0"/>
          </a:p>
        </p:txBody>
      </p:sp>
      <p:sp>
        <p:nvSpPr>
          <p:cNvPr id="17" name="椭圆 16"/>
          <p:cNvSpPr/>
          <p:nvPr/>
        </p:nvSpPr>
        <p:spPr>
          <a:xfrm>
            <a:off x="1973580" y="847725"/>
            <a:ext cx="1045845" cy="860425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1.1</a:t>
            </a:r>
            <a:r>
              <a:rPr lang="en-US" altLang="zh-CN" dirty="0" smtClean="0">
                <a:solidFill>
                  <a:schemeClr val="tx1"/>
                </a:solidFill>
              </a:rPr>
              <a:t>PB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618865" y="847725"/>
            <a:ext cx="1045845" cy="860425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2.0</a:t>
            </a:r>
            <a:r>
              <a:rPr lang="en-US" altLang="zh-CN" dirty="0" smtClean="0">
                <a:solidFill>
                  <a:schemeClr val="tx1"/>
                </a:solidFill>
              </a:rPr>
              <a:t>TB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TextBox 23"/>
          <p:cNvSpPr txBox="1"/>
          <p:nvPr/>
        </p:nvSpPr>
        <p:spPr>
          <a:xfrm>
            <a:off x="5003153" y="847762"/>
            <a:ext cx="411480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老集群节点数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90+,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16T,cpu2/12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64G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23"/>
          <p:cNvSpPr txBox="1"/>
          <p:nvPr/>
        </p:nvSpPr>
        <p:spPr>
          <a:xfrm>
            <a:off x="5003153" y="1242097"/>
            <a:ext cx="411480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pPr marL="214630" indent="-214630" algn="l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新集群节点数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50+,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磁盘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16T,cpu2/12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内存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64G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3"/>
          <p:cNvSpPr txBox="1"/>
          <p:nvPr/>
        </p:nvSpPr>
        <p:spPr>
          <a:xfrm>
            <a:off x="5003153" y="1656752"/>
            <a:ext cx="335915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pPr marL="214630" indent="-214630" algn="l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采集节点、仓库、调度、数据库等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70+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3"/>
          <p:cNvSpPr txBox="1"/>
          <p:nvPr/>
        </p:nvSpPr>
        <p:spPr>
          <a:xfrm>
            <a:off x="5003153" y="2056802"/>
            <a:ext cx="2253615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pPr marL="214630" indent="-214630" algn="l">
              <a:buFont typeface="Wingdings" panose="05000000000000000000" pitchFamily="2" charset="2"/>
              <a:buChar char="p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azkaban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活跃任务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003153" y="2430182"/>
            <a:ext cx="262001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pPr marL="214630" indent="-214630" algn="l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实时任务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个，定时任务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65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0" y="3294380"/>
            <a:ext cx="1910715" cy="167449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165" y="3348355"/>
            <a:ext cx="1873885" cy="1565910"/>
          </a:xfrm>
          <a:prstGeom prst="rect">
            <a:avLst/>
          </a:prstGeom>
        </p:spPr>
      </p:pic>
      <p:graphicFrame>
        <p:nvGraphicFramePr>
          <p:cNvPr id="26" name="图表 25"/>
          <p:cNvGraphicFramePr/>
          <p:nvPr/>
        </p:nvGraphicFramePr>
        <p:xfrm>
          <a:off x="124460" y="2713990"/>
          <a:ext cx="4624070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7" name="TextBox 23"/>
          <p:cNvSpPr txBox="1"/>
          <p:nvPr/>
        </p:nvSpPr>
        <p:spPr>
          <a:xfrm>
            <a:off x="5003153" y="2824517"/>
            <a:ext cx="3762375" cy="49911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pPr marL="214630" indent="-214630" algn="l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资源消耗：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使用率高峰期平均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0" algn="l"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内存使用率高峰期平均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19"/>
                            </p:stCondLst>
                            <p:childTnLst>
                              <p:par>
                                <p:cTn id="1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19"/>
                            </p:stCondLst>
                            <p:childTnLst>
                              <p:par>
                                <p:cTn id="2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19"/>
                            </p:stCondLst>
                            <p:childTnLst>
                              <p:par>
                                <p:cTn id="2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19"/>
                            </p:stCondLst>
                            <p:childTnLst>
                              <p:par>
                                <p:cTn id="3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19"/>
                            </p:stCondLst>
                            <p:childTnLst>
                              <p:par>
                                <p:cTn id="3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19"/>
                            </p:stCondLst>
                            <p:childTnLst>
                              <p:par>
                                <p:cTn id="4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9" grpId="0"/>
      <p:bldP spid="20" grpId="0"/>
      <p:bldP spid="21" grpId="0"/>
      <p:bldP spid="22" grpId="0"/>
      <p:bldP spid="23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34290"/>
            <a:ext cx="5947410" cy="22040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2238375"/>
            <a:ext cx="5097780" cy="24320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52625" y="4745990"/>
            <a:ext cx="2249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新老集群</a:t>
            </a:r>
            <a:r>
              <a:rPr lang="en-US" altLang="zh-CN"/>
              <a:t>web</a:t>
            </a:r>
            <a:r>
              <a:rPr lang="zh-CN" altLang="en-US"/>
              <a:t>页面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45" y="-41275"/>
            <a:ext cx="6410960" cy="32969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835" y="1747520"/>
            <a:ext cx="6250305" cy="32829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92100" y="4662170"/>
            <a:ext cx="257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kafka manager</a:t>
            </a:r>
            <a:r>
              <a:rPr lang="zh-CN" altLang="en-US"/>
              <a:t>管理页面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440805" y="131445"/>
            <a:ext cx="2249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新集群任务管理页面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2006</Words>
  <Application>WPS 演示</Application>
  <PresentationFormat>全屏显示(16:9)</PresentationFormat>
  <Paragraphs>268</Paragraphs>
  <Slides>19</Slides>
  <Notes>36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Arial</vt:lpstr>
      <vt:lpstr>Impact</vt:lpstr>
      <vt:lpstr>Calibri</vt:lpstr>
      <vt:lpstr>Copperplate Gothic Bold</vt:lpstr>
      <vt:lpstr>Segoe UI</vt:lpstr>
      <vt:lpstr>Arial Unicode MS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creator>Windows 用户</dc:creator>
  <cp:lastModifiedBy>而已</cp:lastModifiedBy>
  <cp:revision>89</cp:revision>
  <dcterms:created xsi:type="dcterms:W3CDTF">2014-09-01T11:16:00Z</dcterms:created>
  <dcterms:modified xsi:type="dcterms:W3CDTF">2019-01-15T06:31:58Z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2052-11.1.0.8214</vt:lpwstr>
  </property>
</Properties>
</file>