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58" r:id="rId5"/>
    <p:sldId id="259" r:id="rId6"/>
    <p:sldId id="260" r:id="rId7"/>
    <p:sldId id="428" r:id="rId8"/>
    <p:sldId id="330" r:id="rId9"/>
    <p:sldId id="403" r:id="rId10"/>
    <p:sldId id="438" r:id="rId11"/>
    <p:sldId id="440" r:id="rId12"/>
    <p:sldId id="439" r:id="rId13"/>
    <p:sldId id="441" r:id="rId14"/>
    <p:sldId id="405" r:id="rId15"/>
    <p:sldId id="445" r:id="rId16"/>
    <p:sldId id="29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16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4A947-B69F-46AB-892A-142D315848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64BE4-6ABB-4DFC-88F2-21DB0926A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A9BE82D-BE47-49DE-8AA6-951A8F6B41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022D3A-80DD-4654-A118-ED731BEB6F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 flipV="1">
            <a:off x="706285" y="-6407"/>
            <a:ext cx="4536504" cy="3919364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341668" y="3907971"/>
            <a:ext cx="1265739" cy="1245401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104257" y="3416960"/>
            <a:ext cx="4788631" cy="414655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 smtClean="0">
                <a:solidFill>
                  <a:schemeClr val="bg1"/>
                </a:solidFill>
              </a:rPr>
              <a:t>汇报人：孙亮亮</a:t>
            </a:r>
            <a:r>
              <a:rPr lang="en-US" altLang="zh-CN" sz="1500" dirty="0" smtClean="0">
                <a:solidFill>
                  <a:schemeClr val="bg1"/>
                </a:solidFill>
              </a:rPr>
              <a:t>     </a:t>
            </a:r>
            <a:r>
              <a:rPr lang="zh-CN" altLang="en-US" sz="1500" dirty="0" smtClean="0">
                <a:solidFill>
                  <a:schemeClr val="bg1"/>
                </a:solidFill>
              </a:rPr>
              <a:t>时间：</a:t>
            </a:r>
            <a:r>
              <a:rPr lang="en-US" altLang="zh-CN" sz="1500" dirty="0" smtClean="0">
                <a:solidFill>
                  <a:schemeClr val="bg1"/>
                </a:solidFill>
              </a:rPr>
              <a:t>2019</a:t>
            </a:r>
            <a:r>
              <a:rPr lang="zh-CN" altLang="en-US" sz="1500" dirty="0" smtClean="0">
                <a:solidFill>
                  <a:schemeClr val="bg1"/>
                </a:solidFill>
              </a:rPr>
              <a:t>年</a:t>
            </a:r>
            <a:r>
              <a:rPr lang="en-US" altLang="zh-CN" sz="1500" dirty="0" smtClean="0">
                <a:solidFill>
                  <a:schemeClr val="bg1"/>
                </a:solidFill>
              </a:rPr>
              <a:t>06</a:t>
            </a:r>
            <a:r>
              <a:rPr lang="zh-CN" altLang="en-US" sz="1500" dirty="0" smtClean="0">
                <a:solidFill>
                  <a:schemeClr val="bg1"/>
                </a:solidFill>
              </a:rPr>
              <a:t>月</a:t>
            </a:r>
            <a:r>
              <a:rPr lang="en-US" altLang="zh-CN" sz="1500" dirty="0" smtClean="0">
                <a:solidFill>
                  <a:schemeClr val="bg1"/>
                </a:solidFill>
              </a:rPr>
              <a:t>04</a:t>
            </a:r>
            <a:r>
              <a:rPr lang="zh-CN" altLang="en-US" sz="1500" dirty="0" smtClean="0">
                <a:solidFill>
                  <a:schemeClr val="bg1"/>
                </a:solidFill>
              </a:rPr>
              <a:t>日</a:t>
            </a:r>
            <a:endParaRPr lang="zh-CN" altLang="en-US" sz="15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9446" y="2290865"/>
            <a:ext cx="5328184" cy="1176020"/>
          </a:xfrm>
          <a:prstGeom prst="rect">
            <a:avLst/>
          </a:prstGeom>
        </p:spPr>
        <p:txBody>
          <a:bodyPr wrap="square" lIns="68580" tIns="34290" rIns="68580" bIns="34290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b="1" dirty="0" smtClean="0">
                <a:solidFill>
                  <a:schemeClr val="bg1"/>
                </a:solidFill>
              </a:rPr>
              <a:t>工作阶段汇报</a:t>
            </a:r>
            <a:endParaRPr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990" y="771525"/>
            <a:ext cx="25819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在线</a:t>
            </a:r>
            <a:endParaRPr lang="zh-CN" altLang="en-US" sz="8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15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6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20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44786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（唯一强调实时导入、查询，类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635635"/>
            <a:ext cx="4553585" cy="2304415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79450" y="3096260"/>
            <a:ext cx="676021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支持实时、离线数据摄取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预计算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自动创建索引</a:t>
            </a:r>
            <a:r>
              <a:rPr lang="en-US" altLang="zh-CN" sz="1400" dirty="0"/>
              <a:t>(</a:t>
            </a:r>
            <a:r>
              <a:rPr lang="zh-CN" altLang="en-US" sz="1400" dirty="0"/>
              <a:t>基于时序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 dirty="0"/>
              <a:t>缓存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查询引擎对比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750" y="873760"/>
          <a:ext cx="7885430" cy="359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4560"/>
                <a:gridCol w="2172335"/>
                <a:gridCol w="2426335"/>
                <a:gridCol w="2362200"/>
              </a:tblGrid>
              <a:tr h="4413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Hive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Presto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Druid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5720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SQL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HQL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ANSI SQL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部分</a:t>
                      </a:r>
                      <a:r>
                        <a:rPr lang="en-US" sz="1200" kern="100">
                          <a:effectLst/>
                        </a:rPr>
                        <a:t>SQL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50482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数据源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HDFS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Hive/RDB/NoSQL/Redis</a:t>
                      </a:r>
                      <a:r>
                        <a:rPr lang="zh-CN" altLang="en-US" sz="1200" kern="100">
                          <a:effectLst/>
                        </a:rPr>
                        <a:t>等</a:t>
                      </a:r>
                      <a:endParaRPr lang="zh-CN" alt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Kafka</a:t>
                      </a:r>
                      <a:r>
                        <a:rPr lang="zh-CN" sz="1200" kern="100">
                          <a:effectLst/>
                        </a:rPr>
                        <a:t>等流数据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513080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核心思想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表与</a:t>
                      </a:r>
                      <a:r>
                        <a:rPr lang="en-US" altLang="zh-CN" sz="1200" kern="100">
                          <a:effectLst/>
                        </a:rPr>
                        <a:t>HDFS</a:t>
                      </a:r>
                      <a:r>
                        <a:rPr lang="zh-CN" altLang="en-US" sz="1200" kern="100">
                          <a:effectLst/>
                        </a:rPr>
                        <a:t>的映射</a:t>
                      </a:r>
                      <a:endParaRPr lang="zh-CN" alt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基于内存，拉数据、不做存储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基于时序数据存储、查询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0195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计算框架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自带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5021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亮点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Hive on Tez/Spark</a:t>
                      </a:r>
                      <a:r>
                        <a:rPr lang="zh-CN" sz="1200" kern="100">
                          <a:effectLst/>
                        </a:rPr>
                        <a:t>、依托</a:t>
                      </a:r>
                      <a:r>
                        <a:rPr lang="en-US" sz="1200" kern="100">
                          <a:effectLst/>
                        </a:rPr>
                        <a:t>hadoop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即席查询，较快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离线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CN" sz="1200" kern="100">
                          <a:effectLst/>
                        </a:rPr>
                        <a:t>近实时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39814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弊端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耗内存、容错差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缺乏</a:t>
                      </a:r>
                      <a:r>
                        <a:rPr lang="en-US" sz="1200" kern="100">
                          <a:effectLst/>
                        </a:rPr>
                        <a:t>SQL</a:t>
                      </a:r>
                      <a:r>
                        <a:rPr lang="zh-CN" sz="1200" kern="100">
                          <a:effectLst/>
                        </a:rPr>
                        <a:t>支持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  <a:tr h="409575"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结论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暂时无法替代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即席查询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  <a:tc>
                  <a:txBody>
                    <a:bodyPr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实时数据查询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5501" marR="55501" marT="0" marB="0"/>
                </a:tc>
              </a:tr>
            </a:tbl>
          </a:graphicData>
        </a:graphic>
      </p:graphicFrame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07765" y="1275715"/>
            <a:ext cx="4637405" cy="530225"/>
            <a:chOff x="3707904" y="1275606"/>
            <a:chExt cx="4397216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07904" y="1275606"/>
              <a:ext cx="243459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/>
              <a:r>
                <a:rPr lang="en-US" altLang="zh-CN" sz="3000" dirty="0" smtClean="0">
                  <a:solidFill>
                    <a:srgbClr val="0E90BE"/>
                  </a:solidFill>
                  <a:latin typeface="Impact" panose="020B0806030902050204" pitchFamily="34" charset="0"/>
                </a:rPr>
                <a:t>Short Comings</a:t>
              </a:r>
              <a:endParaRPr lang="en-US" altLang="zh-CN" sz="3000" dirty="0" smtClean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12160" y="1330628"/>
              <a:ext cx="2092960" cy="4070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85076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8655" y="751840"/>
            <a:ext cx="6760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Hive</a:t>
            </a:r>
            <a:r>
              <a:rPr lang="zh-CN" altLang="en-US" sz="1400" dirty="0"/>
              <a:t>不可替代，基本所有大数据部门离线数据的存储和分析都依托</a:t>
            </a:r>
            <a:r>
              <a:rPr lang="en-US" altLang="zh-CN" sz="1400" dirty="0"/>
              <a:t>hive</a:t>
            </a:r>
            <a:r>
              <a:rPr lang="zh-CN" altLang="en-US" sz="1400" dirty="0"/>
              <a:t>，不同的是少数公司已经开始进行</a:t>
            </a:r>
            <a:r>
              <a:rPr lang="en-US" altLang="zh-CN" sz="1400" dirty="0"/>
              <a:t>hive on spark</a:t>
            </a:r>
            <a:r>
              <a:rPr lang="zh-CN" altLang="en-US" sz="1400" dirty="0"/>
              <a:t>的迁移，包括百度、有赞、携程，但同时也是一部踩坑记，不计划进行迁移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Presto</a:t>
            </a:r>
            <a:r>
              <a:rPr lang="zh-CN" altLang="en-US" sz="1400" dirty="0"/>
              <a:t>做即席查询再适合不过可以在公司内推广，京东、每日优鲜、美团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Druid</a:t>
            </a:r>
            <a:r>
              <a:rPr lang="zh-CN" altLang="en-US" sz="1400" dirty="0"/>
              <a:t>最大的亮点是实时数据的摄取</a:t>
            </a:r>
            <a:r>
              <a:rPr lang="en-US" altLang="zh-CN" sz="1400" dirty="0"/>
              <a:t>+</a:t>
            </a:r>
            <a:r>
              <a:rPr lang="zh-CN" altLang="en-US" sz="1400" dirty="0"/>
              <a:t>查询，如果今后有需求不仅仅要求相应速度快，还要求是实时的数据那么</a:t>
            </a:r>
            <a:r>
              <a:rPr lang="en-US" altLang="zh-CN" sz="1400" dirty="0"/>
              <a:t>Druid</a:t>
            </a:r>
            <a:r>
              <a:rPr lang="zh-CN" altLang="en-US" sz="1400" dirty="0"/>
              <a:t>可以是一个很好的选择，小米、有赞</a:t>
            </a:r>
            <a:endParaRPr lang="zh-CN" altLang="en-US" sz="1400" dirty="0"/>
          </a:p>
        </p:txBody>
      </p:sp>
      <p:sp>
        <p:nvSpPr>
          <p:cNvPr id="2" name="TextBox 108"/>
          <p:cNvSpPr txBox="1">
            <a:spLocks noChangeArrowheads="1"/>
          </p:cNvSpPr>
          <p:nvPr/>
        </p:nvSpPr>
        <p:spPr bwMode="auto">
          <a:xfrm>
            <a:off x="668457" y="2716689"/>
            <a:ext cx="64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53"/>
          <p:cNvSpPr txBox="1"/>
          <p:nvPr/>
        </p:nvSpPr>
        <p:spPr>
          <a:xfrm>
            <a:off x="668655" y="3234055"/>
            <a:ext cx="6760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数据中台这个词现在非常火，包括阿里、快手等都在建设自己的数据中台，数据中台可以简单认为三层：数据模型、数据服务、数据开发，我们处于初级数据模型和简单的数据服务层，今后提升数据平台的数据服务能力，统一数据获取、可视化等，然后再对数据进行开发分析（</a:t>
            </a:r>
            <a:r>
              <a:rPr lang="en-US" altLang="zh-CN" sz="1400" dirty="0"/>
              <a:t>DMP</a:t>
            </a:r>
            <a:r>
              <a:rPr lang="zh-CN" sz="1400" dirty="0"/>
              <a:t>），对整个公司提供全方位的数据支持。</a:t>
            </a: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endParaRPr lang="zh-CN" sz="14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sz="1400" dirty="0"/>
              <a:t>对于数据中台我也是初窥门径，任重而道远。现阶段的规划是做一个可以不用写</a:t>
            </a:r>
            <a:r>
              <a:rPr lang="en-US" altLang="zh-CN" sz="1400" dirty="0"/>
              <a:t>sql</a:t>
            </a:r>
            <a:r>
              <a:rPr lang="zh-CN" altLang="en-US" sz="1400" dirty="0"/>
              <a:t>或者代码，鼠标点点就可以查询仓库中的数据。</a:t>
            </a:r>
            <a:endParaRPr lang="zh-CN" altLang="en-US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163131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 rot="-240000">
            <a:off x="3872696" y="2230890"/>
            <a:ext cx="3213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8855" y="89662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感谢各位领导、同事的支持和帮助！</a:t>
            </a:r>
            <a:endParaRPr lang="zh-CN" altLang="en-US"/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91"/>
          <p:cNvSpPr>
            <a:spLocks noChangeArrowheads="1"/>
          </p:cNvSpPr>
          <p:nvPr/>
        </p:nvSpPr>
        <p:spPr bwMode="auto">
          <a:xfrm flipV="1">
            <a:off x="73914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utoShape 292"/>
          <p:cNvSpPr>
            <a:spLocks noChangeArrowheads="1"/>
          </p:cNvSpPr>
          <p:nvPr/>
        </p:nvSpPr>
        <p:spPr bwMode="auto">
          <a:xfrm flipV="1">
            <a:off x="-990600" y="1886956"/>
            <a:ext cx="5181600" cy="1295000"/>
          </a:xfrm>
          <a:prstGeom prst="parallelogram">
            <a:avLst>
              <a:gd name="adj" fmla="val 55130"/>
            </a:avLst>
          </a:prstGeom>
          <a:solidFill>
            <a:srgbClr val="41445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0724"/>
            <a:ext cx="1143000" cy="53323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1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kern="10">
              <a:blipFill dpi="0" rotWithShape="1">
                <a:blip r:embed="rId1"/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000000">
                    <a:alpha val="8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WordArt 294"/>
          <p:cNvSpPr>
            <a:spLocks noChangeArrowheads="1" noChangeShapeType="1" noTextEdit="1"/>
          </p:cNvSpPr>
          <p:nvPr/>
        </p:nvSpPr>
        <p:spPr bwMode="auto">
          <a:xfrm>
            <a:off x="1763688" y="2779437"/>
            <a:ext cx="1143000" cy="1523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WordArt 20"/>
          <p:cNvSpPr>
            <a:spLocks noChangeArrowheads="1" noChangeShapeType="1" noTextEdit="1"/>
          </p:cNvSpPr>
          <p:nvPr/>
        </p:nvSpPr>
        <p:spPr bwMode="auto">
          <a:xfrm>
            <a:off x="3706639" y="1632016"/>
            <a:ext cx="2286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1</a:t>
            </a:r>
            <a:endParaRPr lang="zh-CN" altLang="en-US" sz="3600" b="1" kern="1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4020329" y="1704112"/>
            <a:ext cx="297180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现状概述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WordArt 20"/>
          <p:cNvSpPr>
            <a:spLocks noChangeArrowheads="1" noChangeShapeType="1" noTextEdit="1"/>
          </p:cNvSpPr>
          <p:nvPr/>
        </p:nvSpPr>
        <p:spPr bwMode="auto">
          <a:xfrm>
            <a:off x="3939684" y="2317605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2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4324985" y="2389505"/>
            <a:ext cx="366585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druid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 noTextEdit="1"/>
          </p:cNvSpPr>
          <p:nvPr/>
        </p:nvSpPr>
        <p:spPr bwMode="auto">
          <a:xfrm>
            <a:off x="4248929" y="2998433"/>
            <a:ext cx="304800" cy="45705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3</a:t>
            </a:r>
            <a:endParaRPr lang="zh-CN" altLang="en-US" sz="3600" b="1" kern="1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4634230" y="3070225"/>
            <a:ext cx="3547110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fontAlgn="base" hangingPunct="1">
              <a:lnSpc>
                <a:spcPct val="120000"/>
              </a:lnSpc>
              <a:buClrTx/>
              <a:buSzTx/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结论与展望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3773158" y="1826932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474210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287274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Status Overview</a:t>
              </a:r>
              <a:endParaRPr lang="en-US" altLang="zh-CN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现状概述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70725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95604" y="1860940"/>
            <a:ext cx="14185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数据获取手段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 bldLvl="0" animBg="1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0972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平台架构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605155"/>
            <a:ext cx="6481445" cy="450342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19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0116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现有数据获取手段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31" name="矩形 30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185" y="901065"/>
            <a:ext cx="7780020" cy="732789"/>
            <a:chOff x="3347864" y="1152444"/>
            <a:chExt cx="4752528" cy="343461"/>
          </a:xfrm>
        </p:grpSpPr>
        <p:sp>
          <p:nvSpPr>
            <p:cNvPr id="27" name="矩形 2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一、直接访问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HDFS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极少使用，只有监控、反查问题时使用。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6090" y="1920875"/>
            <a:ext cx="7778115" cy="798195"/>
            <a:chOff x="3347864" y="1152444"/>
            <a:chExt cx="4752528" cy="343461"/>
          </a:xfrm>
        </p:grpSpPr>
        <p:sp>
          <p:nvSpPr>
            <p:cNvPr id="17" name="矩形 16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二、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客户端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基本使用方式，所有的离线的仓库任务、算法任务全部使用该方式。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360" y="2983865"/>
            <a:ext cx="7778115" cy="798195"/>
            <a:chOff x="3347864" y="1152444"/>
            <a:chExt cx="4752528" cy="343461"/>
          </a:xfrm>
        </p:grpSpPr>
        <p:sp>
          <p:nvSpPr>
            <p:cNvPr id="3" name="矩形 2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hiveserver2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很少使用，没有服务器权限的开发人员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JDBC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连接方式。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4185" y="4116705"/>
            <a:ext cx="7778115" cy="798195"/>
            <a:chOff x="3347864" y="1152444"/>
            <a:chExt cx="4752528" cy="343461"/>
          </a:xfrm>
        </p:grpSpPr>
        <p:sp>
          <p:nvSpPr>
            <p:cNvPr id="6" name="矩形 5"/>
            <p:cNvSpPr/>
            <p:nvPr/>
          </p:nvSpPr>
          <p:spPr>
            <a:xfrm>
              <a:off x="3347864" y="1152444"/>
              <a:ext cx="4752528" cy="168868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四、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hue/phphiveadmin</a:t>
              </a:r>
              <a:endPara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47864" y="1321198"/>
              <a:ext cx="4752528" cy="1747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供产品、运营即席查询，底层使用</a:t>
              </a:r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hiveserver</a:t>
              </a: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8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8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8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8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661160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3773158" y="1909238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73170" y="1247140"/>
            <a:ext cx="4993005" cy="530225"/>
            <a:chOff x="3773160" y="1247148"/>
            <a:chExt cx="3606681" cy="530225"/>
          </a:xfrm>
        </p:grpSpPr>
        <p:sp>
          <p:nvSpPr>
            <p:cNvPr id="4" name="TextBox 4"/>
            <p:cNvSpPr txBox="1"/>
            <p:nvPr/>
          </p:nvSpPr>
          <p:spPr>
            <a:xfrm>
              <a:off x="3773160" y="1247148"/>
              <a:ext cx="3191510" cy="530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3000" b="1" dirty="0">
                  <a:solidFill>
                    <a:srgbClr val="0E90BE"/>
                  </a:solidFill>
                  <a:latin typeface="Impact" panose="020B0806030902050204" pitchFamily="34" charset="0"/>
                </a:rPr>
                <a:t>Frame Comparision</a:t>
              </a:r>
              <a:endParaRPr lang="zh-CN" altLang="en-US" sz="3000" b="1" dirty="0">
                <a:solidFill>
                  <a:srgbClr val="0E90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23481" y="1293314"/>
              <a:ext cx="1356360" cy="43751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框架对比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3825914" y="2994270"/>
            <a:ext cx="5319000" cy="200465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TextBox 23"/>
          <p:cNvSpPr txBox="1"/>
          <p:nvPr/>
        </p:nvSpPr>
        <p:spPr>
          <a:xfrm>
            <a:off x="5877189" y="1909200"/>
            <a:ext cx="1062990" cy="28384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630" indent="-214630">
              <a:buFont typeface="Wingdings" panose="05000000000000000000" pitchFamily="2" charset="2"/>
              <a:buChar char="p"/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特点对比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10" grpId="0" bldLvl="0" animBg="1"/>
      <p:bldP spid="11" grpId="0" bldLvl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5544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计算模型对比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Group 6"/>
          <p:cNvGrpSpPr/>
          <p:nvPr/>
        </p:nvGrpSpPr>
        <p:grpSpPr bwMode="auto">
          <a:xfrm>
            <a:off x="539750" y="985520"/>
            <a:ext cx="4084320" cy="946150"/>
            <a:chOff x="4748" y="1070717"/>
            <a:chExt cx="6834483" cy="1253037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Hive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" name="Group 6"/>
          <p:cNvGrpSpPr/>
          <p:nvPr/>
        </p:nvGrpSpPr>
        <p:grpSpPr bwMode="auto">
          <a:xfrm>
            <a:off x="539750" y="2338705"/>
            <a:ext cx="4084320" cy="920750"/>
            <a:chOff x="4748" y="1070717"/>
            <a:chExt cx="6834483" cy="1253037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Presto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Analysis/Antlr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7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9" name="Group 6"/>
          <p:cNvGrpSpPr/>
          <p:nvPr/>
        </p:nvGrpSpPr>
        <p:grpSpPr bwMode="auto">
          <a:xfrm>
            <a:off x="539115" y="3735705"/>
            <a:ext cx="4084320" cy="908685"/>
            <a:chOff x="4748" y="1070717"/>
            <a:chExt cx="6834483" cy="1253037"/>
          </a:xfrm>
        </p:grpSpPr>
        <p:sp>
          <p:nvSpPr>
            <p:cNvPr id="90" name="Oval 7"/>
            <p:cNvSpPr>
              <a:spLocks noChangeArrowheads="1"/>
            </p:cNvSpPr>
            <p:nvPr/>
          </p:nvSpPr>
          <p:spPr bwMode="auto">
            <a:xfrm>
              <a:off x="2519761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2309451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2099141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" name="Oval 10"/>
            <p:cNvSpPr>
              <a:spLocks noChangeArrowheads="1"/>
            </p:cNvSpPr>
            <p:nvPr/>
          </p:nvSpPr>
          <p:spPr bwMode="auto">
            <a:xfrm>
              <a:off x="1888831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1678521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" name="Oval 12"/>
            <p:cNvSpPr>
              <a:spLocks noChangeArrowheads="1"/>
            </p:cNvSpPr>
            <p:nvPr/>
          </p:nvSpPr>
          <p:spPr bwMode="auto">
            <a:xfrm>
              <a:off x="1344188" y="1573435"/>
              <a:ext cx="247780" cy="2476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6" name="Oval 13"/>
            <p:cNvSpPr>
              <a:spLocks noChangeArrowheads="1"/>
            </p:cNvSpPr>
            <p:nvPr/>
          </p:nvSpPr>
          <p:spPr bwMode="auto">
            <a:xfrm>
              <a:off x="2317895" y="1379590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7" name="Oval 14"/>
            <p:cNvSpPr>
              <a:spLocks noChangeArrowheads="1"/>
            </p:cNvSpPr>
            <p:nvPr/>
          </p:nvSpPr>
          <p:spPr bwMode="auto">
            <a:xfrm>
              <a:off x="2317895" y="189296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8" name="Oval 15"/>
            <p:cNvSpPr>
              <a:spLocks noChangeArrowheads="1"/>
            </p:cNvSpPr>
            <p:nvPr/>
          </p:nvSpPr>
          <p:spPr bwMode="auto">
            <a:xfrm>
              <a:off x="2428460" y="14908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2435848" y="1782317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4748" y="1070717"/>
              <a:ext cx="1253152" cy="1253037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34261" y="1254221"/>
              <a:ext cx="1177947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Druid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SQL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" name="Oval 19"/>
            <p:cNvSpPr>
              <a:spLocks noChangeArrowheads="1"/>
            </p:cNvSpPr>
            <p:nvPr/>
          </p:nvSpPr>
          <p:spPr bwMode="auto">
            <a:xfrm>
              <a:off x="5310427" y="1635335"/>
              <a:ext cx="123758" cy="1238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" name="Oval 20"/>
            <p:cNvSpPr>
              <a:spLocks noChangeArrowheads="1"/>
            </p:cNvSpPr>
            <p:nvPr/>
          </p:nvSpPr>
          <p:spPr bwMode="auto">
            <a:xfrm>
              <a:off x="5100117" y="1635335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" name="Oval 21"/>
            <p:cNvSpPr>
              <a:spLocks noChangeArrowheads="1"/>
            </p:cNvSpPr>
            <p:nvPr/>
          </p:nvSpPr>
          <p:spPr bwMode="auto">
            <a:xfrm>
              <a:off x="4889807" y="1635335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" name="Oval 22"/>
            <p:cNvSpPr>
              <a:spLocks noChangeArrowheads="1"/>
            </p:cNvSpPr>
            <p:nvPr/>
          </p:nvSpPr>
          <p:spPr bwMode="auto">
            <a:xfrm>
              <a:off x="4679497" y="1635335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" name="Oval 23"/>
            <p:cNvSpPr>
              <a:spLocks noChangeArrowheads="1"/>
            </p:cNvSpPr>
            <p:nvPr/>
          </p:nvSpPr>
          <p:spPr bwMode="auto">
            <a:xfrm>
              <a:off x="4469187" y="1635335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" name="Oval 24"/>
            <p:cNvSpPr>
              <a:spLocks noChangeArrowheads="1"/>
            </p:cNvSpPr>
            <p:nvPr/>
          </p:nvSpPr>
          <p:spPr bwMode="auto">
            <a:xfrm>
              <a:off x="4134854" y="1573435"/>
              <a:ext cx="247780" cy="247600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" name="Oval 25"/>
            <p:cNvSpPr>
              <a:spLocks noChangeArrowheads="1"/>
            </p:cNvSpPr>
            <p:nvPr/>
          </p:nvSpPr>
          <p:spPr bwMode="auto">
            <a:xfrm>
              <a:off x="5108561" y="1379590"/>
              <a:ext cx="123758" cy="123800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9" name="Oval 26"/>
            <p:cNvSpPr>
              <a:spLocks noChangeArrowheads="1"/>
            </p:cNvSpPr>
            <p:nvPr/>
          </p:nvSpPr>
          <p:spPr bwMode="auto">
            <a:xfrm>
              <a:off x="5108561" y="1892960"/>
              <a:ext cx="123758" cy="123800"/>
            </a:xfrm>
            <a:prstGeom prst="ellipse">
              <a:avLst/>
            </a:prstGeom>
            <a:solidFill>
              <a:srgbClr val="4AACC6"/>
            </a:solidFill>
            <a:ln w="25400">
              <a:solidFill>
                <a:srgbClr val="4AACC6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" name="Oval 27"/>
            <p:cNvSpPr>
              <a:spLocks noChangeArrowheads="1"/>
            </p:cNvSpPr>
            <p:nvPr/>
          </p:nvSpPr>
          <p:spPr bwMode="auto">
            <a:xfrm>
              <a:off x="5219125" y="1490860"/>
              <a:ext cx="123758" cy="123800"/>
            </a:xfrm>
            <a:prstGeom prst="ellipse">
              <a:avLst/>
            </a:prstGeom>
            <a:solidFill>
              <a:srgbClr val="F79645"/>
            </a:solidFill>
            <a:ln w="25400">
              <a:solidFill>
                <a:srgbClr val="F79645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1" name="Oval 28"/>
            <p:cNvSpPr>
              <a:spLocks noChangeArrowheads="1"/>
            </p:cNvSpPr>
            <p:nvPr/>
          </p:nvSpPr>
          <p:spPr bwMode="auto">
            <a:xfrm>
              <a:off x="5226514" y="1782317"/>
              <a:ext cx="123758" cy="123800"/>
            </a:xfrm>
            <a:prstGeom prst="ellipse">
              <a:avLst/>
            </a:prstGeom>
            <a:solidFill>
              <a:srgbClr val="42BEF0"/>
            </a:solidFill>
            <a:ln w="25400">
              <a:solidFill>
                <a:srgbClr val="42BEF0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" name="Oval 29"/>
            <p:cNvSpPr>
              <a:spLocks noChangeArrowheads="1"/>
            </p:cNvSpPr>
            <p:nvPr/>
          </p:nvSpPr>
          <p:spPr bwMode="auto">
            <a:xfrm>
              <a:off x="2795414" y="1070717"/>
              <a:ext cx="1253152" cy="1253037"/>
            </a:xfrm>
            <a:prstGeom prst="ellipse">
              <a:avLst/>
            </a:prstGeom>
            <a:solidFill>
              <a:srgbClr val="9BBB59"/>
            </a:solidFill>
            <a:ln w="25400">
              <a:solidFill>
                <a:srgbClr val="9BBB59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Rectangle 30"/>
            <p:cNvSpPr>
              <a:spLocks noChangeArrowheads="1"/>
            </p:cNvSpPr>
            <p:nvPr/>
          </p:nvSpPr>
          <p:spPr bwMode="auto">
            <a:xfrm>
              <a:off x="2950214" y="1253738"/>
              <a:ext cx="941444" cy="88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Analysis/</a:t>
              </a:r>
              <a:r>
                <a:rPr lang="zh-CN" altLang="en-US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自带</a:t>
              </a:r>
              <a:endParaRPr lang="zh-CN" altLang="en-US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14" name="Oval 41"/>
            <p:cNvSpPr>
              <a:spLocks noChangeArrowheads="1"/>
            </p:cNvSpPr>
            <p:nvPr/>
          </p:nvSpPr>
          <p:spPr bwMode="auto">
            <a:xfrm>
              <a:off x="5586079" y="1070717"/>
              <a:ext cx="1253152" cy="1253037"/>
            </a:xfrm>
            <a:prstGeom prst="ellipse">
              <a:avLst/>
            </a:prstGeom>
            <a:solidFill>
              <a:srgbClr val="8064A2"/>
            </a:solidFill>
            <a:ln w="25400">
              <a:solidFill>
                <a:srgbClr val="8064A2"/>
              </a:solidFill>
              <a:beve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" name="Rectangle 42"/>
            <p:cNvSpPr>
              <a:spLocks noChangeArrowheads="1"/>
            </p:cNvSpPr>
            <p:nvPr/>
          </p:nvSpPr>
          <p:spPr bwMode="auto">
            <a:xfrm>
              <a:off x="5769599" y="1254220"/>
              <a:ext cx="886112" cy="886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130" tIns="24130" rIns="24130" bIns="2413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1900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Plan</a:t>
              </a:r>
              <a:endParaRPr lang="en-US" altLang="zh-CN" sz="19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05" y="2708275"/>
            <a:ext cx="2117725" cy="204597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90" y="898525"/>
            <a:ext cx="3667125" cy="172656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23964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605155"/>
            <a:ext cx="6803390" cy="2044700"/>
          </a:xfrm>
          <a:prstGeom prst="rect">
            <a:avLst/>
          </a:prstGeom>
        </p:spPr>
      </p:pic>
      <p:sp>
        <p:nvSpPr>
          <p:cNvPr id="74" name="TextBox 53"/>
          <p:cNvSpPr txBox="1"/>
          <p:nvPr/>
        </p:nvSpPr>
        <p:spPr>
          <a:xfrm>
            <a:off x="694055" y="2749550"/>
            <a:ext cx="6760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Input split</a:t>
            </a:r>
            <a:r>
              <a:rPr lang="zh-CN" altLang="en-US" sz="1400" dirty="0"/>
              <a:t>：</a:t>
            </a:r>
            <a:r>
              <a:rPr lang="en-US" altLang="zh-CN" sz="1400" dirty="0"/>
              <a:t>hive(HDFS)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Map task</a:t>
            </a:r>
            <a:r>
              <a:rPr lang="zh-CN" altLang="en-US" sz="1400" dirty="0"/>
              <a:t>：计算、分区、内部快排、溢写、归并排序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Fetch</a:t>
            </a:r>
            <a:r>
              <a:rPr lang="zh-CN" altLang="en-US" sz="1400" dirty="0"/>
              <a:t>：网络拷贝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Reduce</a:t>
            </a:r>
            <a:r>
              <a:rPr lang="zh-CN" altLang="en-US" sz="1400" dirty="0"/>
              <a:t>：合并、全局排序、计算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</a:t>
            </a:r>
            <a:r>
              <a:rPr lang="en-US" altLang="zh-CN" sz="1400" dirty="0"/>
              <a:t>hive(</a:t>
            </a:r>
            <a:r>
              <a:rPr lang="en-US" altLang="zh-CN" sz="1400" dirty="0"/>
              <a:t>HDFS)</a:t>
            </a:r>
            <a:endParaRPr lang="en-US" altLang="zh-CN" sz="14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8"/>
          <p:cNvSpPr txBox="1">
            <a:spLocks noChangeArrowheads="1"/>
          </p:cNvSpPr>
          <p:nvPr/>
        </p:nvSpPr>
        <p:spPr bwMode="auto">
          <a:xfrm>
            <a:off x="539552" y="267494"/>
            <a:ext cx="178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Presto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44" y="245001"/>
            <a:ext cx="360000" cy="360000"/>
            <a:chOff x="1965186" y="1419622"/>
            <a:chExt cx="302558" cy="314067"/>
          </a:xfrm>
        </p:grpSpPr>
        <p:sp>
          <p:nvSpPr>
            <p:cNvPr id="16" name="矩形 15"/>
            <p:cNvSpPr/>
            <p:nvPr userDrawn="1"/>
          </p:nvSpPr>
          <p:spPr>
            <a:xfrm>
              <a:off x="1965186" y="1419622"/>
              <a:ext cx="252000" cy="252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2087744" y="1553689"/>
              <a:ext cx="180000" cy="180000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TextBox 53"/>
          <p:cNvSpPr txBox="1"/>
          <p:nvPr/>
        </p:nvSpPr>
        <p:spPr>
          <a:xfrm>
            <a:off x="669290" y="2766060"/>
            <a:ext cx="6760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Source</a:t>
            </a:r>
            <a:r>
              <a:rPr lang="zh-CN" altLang="en-US" sz="1400" dirty="0"/>
              <a:t>：多数据源</a:t>
            </a:r>
            <a:r>
              <a:rPr lang="en-US" altLang="zh-CN" sz="1400" dirty="0"/>
              <a:t>hive</a:t>
            </a:r>
            <a:r>
              <a:rPr lang="zh-CN" altLang="en-US" sz="1400" dirty="0"/>
              <a:t>、</a:t>
            </a:r>
            <a:r>
              <a:rPr lang="en-US" altLang="zh-CN" sz="1400" dirty="0"/>
              <a:t>RDS</a:t>
            </a:r>
            <a:r>
              <a:rPr lang="zh-CN" altLang="en-US" sz="1400" dirty="0"/>
              <a:t>、</a:t>
            </a:r>
            <a:r>
              <a:rPr lang="en-US" altLang="zh-CN" sz="1400" dirty="0"/>
              <a:t>NoSQL</a:t>
            </a:r>
            <a:r>
              <a:rPr lang="zh-CN" altLang="en-US" sz="1400" dirty="0"/>
              <a:t>、</a:t>
            </a:r>
            <a:r>
              <a:rPr lang="en-US" altLang="zh-CN" sz="1400" dirty="0"/>
              <a:t>Cassandra</a:t>
            </a:r>
            <a:r>
              <a:rPr lang="zh-CN" altLang="en-US" sz="1400" dirty="0"/>
              <a:t>、</a:t>
            </a:r>
            <a:r>
              <a:rPr lang="en-US" altLang="zh-CN" sz="1400" dirty="0"/>
              <a:t>Redis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1400" dirty="0"/>
              <a:t>Compute</a:t>
            </a:r>
            <a:r>
              <a:rPr lang="zh-CN" altLang="en-US" sz="1400" dirty="0"/>
              <a:t>：基于内存流水线计算，典型的</a:t>
            </a:r>
            <a:r>
              <a:rPr lang="en-US" altLang="zh-CN" sz="1400" dirty="0"/>
              <a:t>Micro-Batch</a:t>
            </a:r>
            <a:r>
              <a:rPr lang="zh-CN" altLang="en-US" sz="1400" dirty="0"/>
              <a:t>计算模式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Output</a:t>
            </a:r>
            <a:r>
              <a:rPr lang="zh-CN" altLang="en-US" sz="1400" dirty="0"/>
              <a:t>：多目的地</a:t>
            </a:r>
            <a:endParaRPr lang="en-US" altLang="zh-CN" sz="140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635635"/>
            <a:ext cx="3705225" cy="20173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5" y="605155"/>
            <a:ext cx="3175635" cy="2048510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4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全屏显示(16:9)</PresentationFormat>
  <Paragraphs>205</Paragraphs>
  <Slides>14</Slides>
  <Notes>36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Arial</vt:lpstr>
      <vt:lpstr>Impact</vt:lpstr>
      <vt:lpstr>Calibri</vt:lpstr>
      <vt:lpstr>Segoe UI</vt:lpstr>
      <vt:lpstr>Times New Roman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sunliangliang</cp:lastModifiedBy>
  <cp:revision>139</cp:revision>
  <dcterms:created xsi:type="dcterms:W3CDTF">2014-09-01T11:16:00Z</dcterms:created>
  <dcterms:modified xsi:type="dcterms:W3CDTF">2019-06-05T16:54:39Z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2052-11.1.0.8696</vt:lpwstr>
  </property>
</Properties>
</file>