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479" r:id="rId3"/>
    <p:sldId id="471" r:id="rId4"/>
    <p:sldId id="515" r:id="rId5"/>
    <p:sldId id="514" r:id="rId6"/>
    <p:sldId id="516" r:id="rId7"/>
    <p:sldId id="517" r:id="rId8"/>
    <p:sldId id="478" r:id="rId9"/>
    <p:sldId id="518" r:id="rId10"/>
    <p:sldId id="519" r:id="rId11"/>
    <p:sldId id="520" r:id="rId12"/>
    <p:sldId id="521" r:id="rId13"/>
    <p:sldId id="522" r:id="rId14"/>
    <p:sldId id="527" r:id="rId15"/>
    <p:sldId id="483" r:id="rId16"/>
    <p:sldId id="523" r:id="rId17"/>
    <p:sldId id="524" r:id="rId18"/>
    <p:sldId id="481" r:id="rId19"/>
    <p:sldId id="525" r:id="rId20"/>
    <p:sldId id="510" r:id="rId21"/>
    <p:sldId id="526" r:id="rId22"/>
    <p:sldId id="512" r:id="rId23"/>
    <p:sldId id="273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MO用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54" autoAdjust="0"/>
    <p:restoredTop sz="82049" autoAdjust="0"/>
  </p:normalViewPr>
  <p:slideViewPr>
    <p:cSldViewPr>
      <p:cViewPr varScale="1">
        <p:scale>
          <a:sx n="89" d="100"/>
          <a:sy n="89" d="100"/>
        </p:scale>
        <p:origin x="352" y="168"/>
      </p:cViewPr>
      <p:guideLst>
        <p:guide orient="horz" pos="211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CE2AFA-5840-48AC-8FB6-43D10EB231AD}" type="datetime1">
              <a:rPr lang="zh-CN" altLang="en-US"/>
              <a:pPr>
                <a:defRPr/>
              </a:pPr>
              <a:t>2018/7/31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/>
              <a:t>单击此处编辑母版文本样式</a:t>
            </a:r>
          </a:p>
          <a:p>
            <a:pPr>
              <a:defRPr/>
            </a:pPr>
            <a:r>
              <a:rPr lang="zh-CN" altLang="en-US"/>
              <a:t>第二级</a:t>
            </a:r>
          </a:p>
          <a:p>
            <a:pPr>
              <a:defRPr/>
            </a:pPr>
            <a:r>
              <a:rPr lang="zh-CN" altLang="en-US"/>
              <a:t>第三级</a:t>
            </a:r>
          </a:p>
          <a:p>
            <a:pPr>
              <a:defRPr/>
            </a:pPr>
            <a:r>
              <a:rPr lang="zh-CN" altLang="en-US"/>
              <a:t>第四级</a:t>
            </a:r>
          </a:p>
          <a:p>
            <a:pPr>
              <a:defRPr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E4A213-2780-4EF5-B44A-6706338DD936}" type="slidenum">
              <a:rPr lang="zh-CN" altLang="en-US"/>
              <a:pPr>
                <a:defRPr/>
              </a:pPr>
              <a:t>‹#›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2045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CE2AFA-5840-48AC-8FB6-43D10EB231AD}" type="datetime1">
              <a:rPr lang="zh-CN" altLang="en-US" smtClean="0"/>
              <a:pPr>
                <a:defRPr/>
              </a:pPr>
              <a:t>2018/7/31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4A213-2780-4EF5-B44A-6706338DD936}" type="slidenum">
              <a:rPr lang="zh-CN" altLang="en-US" smtClean="0"/>
              <a:pPr>
                <a:defRPr/>
              </a:pPr>
              <a:t>1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94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116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847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44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45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943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7062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277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3226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7062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9471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062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7062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6072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7062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CE2AFA-5840-48AC-8FB6-43D10EB231AD}" type="datetime1">
              <a:rPr lang="zh-CN" altLang="en-US" smtClean="0"/>
              <a:pPr>
                <a:defRPr/>
              </a:pPr>
              <a:t>2018/7/31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E4A213-2780-4EF5-B44A-6706338DD936}" type="slidenum">
              <a:rPr lang="zh-CN" altLang="en-US" smtClean="0"/>
              <a:pPr>
                <a:defRPr/>
              </a:pPr>
              <a:t>23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50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062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33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440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501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884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062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54163" y="1570038"/>
            <a:ext cx="6035675" cy="452596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837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5418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81087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5125"/>
            <a:ext cx="2057400" cy="57308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5125"/>
            <a:ext cx="6019800" cy="5730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114651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10321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endParaRPr lang="zh-CN" altLang="en-US" noProof="0"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7637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298127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11139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584075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00120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410240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3960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26579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58581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黑体" panose="02010609060101010101" pitchFamily="49" charset="-122"/>
              </a:rPr>
              <a:t>单击此处编辑母版文本样式</a:t>
            </a:r>
          </a:p>
          <a:p>
            <a:pPr lvl="1"/>
            <a:r>
              <a:rPr lang="zh-CN">
                <a:sym typeface="黑体" panose="02010609060101010101" pitchFamily="49" charset="-122"/>
              </a:rPr>
              <a:t>第二级</a:t>
            </a:r>
          </a:p>
          <a:p>
            <a:pPr lvl="2"/>
            <a:r>
              <a:rPr lang="zh-CN">
                <a:sym typeface="黑体" panose="02010609060101010101" pitchFamily="49" charset="-122"/>
              </a:rPr>
              <a:t>第三级</a:t>
            </a:r>
          </a:p>
          <a:p>
            <a:pPr lvl="3"/>
            <a:r>
              <a:rPr lang="zh-CN">
                <a:sym typeface="黑体" panose="02010609060101010101" pitchFamily="49" charset="-122"/>
              </a:rPr>
              <a:t>第四级</a:t>
            </a:r>
          </a:p>
          <a:p>
            <a:pPr lvl="4"/>
            <a:r>
              <a:rPr lang="zh-CN">
                <a:sym typeface="黑体" panose="02010609060101010101" pitchFamily="49" charset="-122"/>
              </a:rPr>
              <a:t>第五级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37160" tIns="0" rIns="164592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sz="3200" b="1">
              <a:solidFill>
                <a:schemeClr val="bg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/>
          </a:p>
        </p:txBody>
      </p:sp>
      <p:pic>
        <p:nvPicPr>
          <p:cNvPr id="1030" name="Picture 6" descr="335670472948526813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943600"/>
            <a:ext cx="15240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buSzPct val="100000"/>
        <a:defRPr sz="3200" b="1" kern="1200">
          <a:solidFill>
            <a:schemeClr val="bg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SzPct val="100000"/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SzPct val="100000"/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SzPct val="100000"/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SzPct val="100000"/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SzPct val="100000"/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SzPct val="100000"/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SzPct val="100000"/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SzPct val="100000"/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黑体" panose="02010609060101010101" pitchFamily="49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 kern="1200">
          <a:solidFill>
            <a:schemeClr val="tx1"/>
          </a:solidFill>
          <a:latin typeface="+mj-lt"/>
          <a:ea typeface="宋体" panose="02010600030101010101" pitchFamily="2" charset="-122"/>
          <a:cs typeface="+mn-cs"/>
          <a:sym typeface="黑体" panose="02010609060101010101" pitchFamily="49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 kern="1200">
          <a:solidFill>
            <a:schemeClr val="tx1"/>
          </a:solidFill>
          <a:latin typeface="+mj-lt"/>
          <a:ea typeface="宋体" panose="02010600030101010101" pitchFamily="2" charset="-122"/>
          <a:cs typeface="+mn-cs"/>
          <a:sym typeface="黑体" panose="02010609060101010101" pitchFamily="49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 kern="1200">
          <a:solidFill>
            <a:schemeClr val="tx1"/>
          </a:solidFill>
          <a:latin typeface="+mj-lt"/>
          <a:ea typeface="宋体" panose="02010600030101010101" pitchFamily="2" charset="-122"/>
          <a:cs typeface="+mn-cs"/>
          <a:sym typeface="黑体" panose="02010609060101010101" pitchFamily="49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 kern="1200">
          <a:solidFill>
            <a:schemeClr val="tx1"/>
          </a:solidFill>
          <a:latin typeface="+mj-lt"/>
          <a:ea typeface="宋体" panose="02010600030101010101" pitchFamily="2" charset="-122"/>
          <a:cs typeface="+mn-cs"/>
          <a:sym typeface="黑体" panose="02010609060101010101" pitchFamily="49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onvolutional-network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zhuanlan.zhihu.com/p/24833574" TargetMode="External"/><Relationship Id="rId5" Type="http://schemas.openxmlformats.org/officeDocument/2006/relationships/hyperlink" Target="https://ujjwalkarn.me/2016/08/11/intuitive-explanation-convnets/" TargetMode="External"/><Relationship Id="rId4" Type="http://schemas.openxmlformats.org/officeDocument/2006/relationships/hyperlink" Target="http://www.paddlepaddle.org/docs/0.14.0/documentation/fluid/zh/new_docs/beginners_guide/quick_start/recognize_digits/README.cn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4213" y="2636838"/>
            <a:ext cx="7848600" cy="1190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137160" tIns="0" rIns="164592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/>
            <a:endParaRPr lang="zh-CN" altLang="zh-CN" sz="4800">
              <a:solidFill>
                <a:schemeClr val="bg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708400" y="3860800"/>
            <a:ext cx="827088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500563" y="3860800"/>
            <a:ext cx="827087" cy="152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pic>
        <p:nvPicPr>
          <p:cNvPr id="3077" name="Picture 5" descr="-79846557219182064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3078" name="TextBox 2"/>
          <p:cNvSpPr>
            <a:spLocks noChangeArrowheads="1"/>
          </p:cNvSpPr>
          <p:nvPr/>
        </p:nvSpPr>
        <p:spPr bwMode="auto">
          <a:xfrm>
            <a:off x="683676" y="2780946"/>
            <a:ext cx="77866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深度学习分享</a:t>
            </a:r>
          </a:p>
        </p:txBody>
      </p:sp>
      <p:sp>
        <p:nvSpPr>
          <p:cNvPr id="3079" name="TextBox 3"/>
          <p:cNvSpPr>
            <a:spLocks noChangeArrowheads="1"/>
          </p:cNvSpPr>
          <p:nvPr/>
        </p:nvSpPr>
        <p:spPr bwMode="auto">
          <a:xfrm>
            <a:off x="2076450" y="4724400"/>
            <a:ext cx="50006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吴志恒</a:t>
            </a:r>
            <a:endParaRPr lang="en-US" sz="2400" dirty="0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algn="ctr" eaLnBrk="1" hangingPunct="1"/>
            <a:r>
              <a:rPr lang="en-US" altLang="zh-CN" dirty="0" err="1">
                <a:solidFill>
                  <a:srgbClr val="000000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wuzhiheng@baidu.com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卷积神经网络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570038"/>
            <a:ext cx="8229600" cy="4525962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dirty="0"/>
              <a:t>卷积层</a:t>
            </a:r>
            <a:endParaRPr lang="en-US" altLang="zh-CN" sz="2400" dirty="0"/>
          </a:p>
          <a:p>
            <a:pPr lvl="1"/>
            <a:r>
              <a:rPr lang="zh-CN" altLang="en-US" sz="2000" dirty="0"/>
              <a:t>局部特征提取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endParaRPr kumimoji="1" lang="en-US" altLang="zh-CN" sz="2400" dirty="0"/>
          </a:p>
          <a:p>
            <a:pPr marL="457200" lvl="1" indent="0">
              <a:buNone/>
            </a:pPr>
            <a:endParaRPr kumimoji="1" lang="en-US" altLang="zh-CN" sz="2000" dirty="0"/>
          </a:p>
          <a:p>
            <a:pPr marL="914400" lvl="2" indent="0">
              <a:buNone/>
            </a:pPr>
            <a:endParaRPr kumimoji="1"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99128E-615F-FB45-B260-5192BE636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92" y="2508833"/>
            <a:ext cx="3245708" cy="26483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9C6DF9-2F70-D240-9071-9A4B6445B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42" y="2572914"/>
            <a:ext cx="3340100" cy="25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701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卷积神经网络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570038"/>
            <a:ext cx="8229600" cy="4525962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dirty="0"/>
              <a:t>池化层</a:t>
            </a:r>
            <a:endParaRPr lang="en-US" altLang="zh-CN" sz="2400" dirty="0"/>
          </a:p>
          <a:p>
            <a:pPr lvl="1"/>
            <a:r>
              <a:rPr lang="zh-CN" altLang="en-US" sz="2000" dirty="0"/>
              <a:t>降低</a:t>
            </a:r>
            <a:r>
              <a:rPr lang="en-US" altLang="zh-CN" sz="2000" dirty="0"/>
              <a:t>map</a:t>
            </a:r>
            <a:r>
              <a:rPr lang="zh-CN" altLang="en-US" sz="2000" dirty="0"/>
              <a:t>大小，减少计算量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endParaRPr kumimoji="1" lang="en-US" altLang="zh-CN" sz="2400" dirty="0"/>
          </a:p>
          <a:p>
            <a:pPr marL="457200" lvl="1" indent="0">
              <a:buNone/>
            </a:pPr>
            <a:endParaRPr kumimoji="1" lang="en-US" altLang="zh-CN" sz="2000" dirty="0"/>
          </a:p>
          <a:p>
            <a:pPr marL="914400" lvl="2" indent="0">
              <a:buNone/>
            </a:pPr>
            <a:endParaRPr kumimoji="1"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07FBB8-6FF5-E146-981D-EAE697F64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90" y="2597934"/>
            <a:ext cx="4104620" cy="349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482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卷积神经网络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570038"/>
            <a:ext cx="8229600" cy="4525962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dirty="0"/>
              <a:t>全连接层</a:t>
            </a:r>
            <a:endParaRPr lang="en-US" altLang="zh-CN" sz="2400" dirty="0"/>
          </a:p>
          <a:p>
            <a:pPr lvl="1"/>
            <a:r>
              <a:rPr lang="zh-CN" altLang="en-US" sz="2000" dirty="0"/>
              <a:t>综合图像全局信息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endParaRPr kumimoji="1" lang="en-US" altLang="zh-CN" sz="2400" dirty="0"/>
          </a:p>
          <a:p>
            <a:pPr marL="457200" lvl="1" indent="0">
              <a:buNone/>
            </a:pPr>
            <a:endParaRPr kumimoji="1" lang="en-US" altLang="zh-CN" sz="2000" dirty="0"/>
          </a:p>
          <a:p>
            <a:pPr marL="914400" lvl="2" indent="0">
              <a:buNone/>
            </a:pPr>
            <a:endParaRPr kumimoji="1"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F47CD8-D52E-9B4F-B814-D6012E120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68" y="2924958"/>
            <a:ext cx="6170464" cy="274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829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卷积神经网络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570038"/>
            <a:ext cx="8229600" cy="4525962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400" dirty="0"/>
              <a:t>LeNet-5</a:t>
            </a:r>
          </a:p>
          <a:p>
            <a:pPr lvl="1"/>
            <a:r>
              <a:rPr lang="zh-CN" altLang="en-US" sz="2000" dirty="0"/>
              <a:t>最早的手写数字识别的网络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endParaRPr kumimoji="1" lang="en-US" altLang="zh-CN" sz="2400" dirty="0"/>
          </a:p>
          <a:p>
            <a:pPr marL="457200" lvl="1" indent="0">
              <a:buNone/>
            </a:pPr>
            <a:endParaRPr kumimoji="1" lang="en-US" altLang="zh-CN" sz="2000" dirty="0"/>
          </a:p>
          <a:p>
            <a:pPr marL="914400" lvl="2" indent="0">
              <a:buNone/>
            </a:pPr>
            <a:endParaRPr kumimoji="1"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A61B9B-BAC4-9241-AFFF-24B56D4E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2924958"/>
            <a:ext cx="76581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7837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卷积神经网络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570038"/>
            <a:ext cx="8229600" cy="4525962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dirty="0"/>
              <a:t>可视化</a:t>
            </a:r>
            <a:r>
              <a:rPr lang="en-US" altLang="zh-CN" sz="2400" dirty="0"/>
              <a:t>CNN</a:t>
            </a:r>
            <a:r>
              <a:rPr lang="zh-CN" altLang="en-US" sz="2400" dirty="0"/>
              <a:t>模型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  <a:p>
            <a:endParaRPr kumimoji="1" lang="en-US" altLang="zh-CN" sz="2400" dirty="0"/>
          </a:p>
          <a:p>
            <a:pPr marL="457200" lvl="1" indent="0">
              <a:buNone/>
            </a:pPr>
            <a:endParaRPr kumimoji="1" lang="en-US" altLang="zh-CN" sz="2000" dirty="0"/>
          </a:p>
          <a:p>
            <a:pPr marL="914400" lvl="2" indent="0">
              <a:buNone/>
            </a:pPr>
            <a:endParaRPr kumimoji="1"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F856F0-1F9A-8740-9E0B-F821545EE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36" y="2420916"/>
            <a:ext cx="6336528" cy="35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2154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手写数字识别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570038"/>
            <a:ext cx="8229600" cy="5171238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400" dirty="0"/>
              <a:t>数据集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训练集（</a:t>
            </a:r>
            <a:r>
              <a:rPr kumimoji="1" lang="en-US" altLang="zh-CN" sz="2000" dirty="0"/>
              <a:t>60000</a:t>
            </a:r>
            <a:r>
              <a:rPr kumimoji="1" lang="zh-CN" altLang="en-US" sz="2000" dirty="0"/>
              <a:t>张图片）和测试集（</a:t>
            </a:r>
            <a:r>
              <a:rPr kumimoji="1" lang="en-US" altLang="zh-CN" sz="2000" dirty="0"/>
              <a:t>10000</a:t>
            </a:r>
            <a:r>
              <a:rPr kumimoji="1" lang="zh-CN" altLang="en-US" sz="2000" dirty="0"/>
              <a:t>张图片）</a:t>
            </a:r>
            <a:endParaRPr kumimoji="1" lang="en-US" altLang="zh-CN" sz="2000" dirty="0"/>
          </a:p>
          <a:p>
            <a:pPr lvl="1"/>
            <a:r>
              <a:rPr lang="zh-CN" altLang="en-US" sz="2000" dirty="0"/>
              <a:t>训练集来自</a:t>
            </a:r>
            <a:r>
              <a:rPr lang="en-US" altLang="zh-CN" sz="2000" dirty="0"/>
              <a:t>250</a:t>
            </a:r>
            <a:r>
              <a:rPr lang="zh-CN" altLang="en-US" sz="2000" dirty="0"/>
              <a:t>位不同的标注员，测试集和训练集标注员不完全相同</a:t>
            </a:r>
            <a:endParaRPr kumimoji="1"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6F2BBA-7358-3543-B14C-FCA22BE0B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66707"/>
            <a:ext cx="7315200" cy="977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798D86-F904-6646-A899-EBE2523FCB22}"/>
              </a:ext>
            </a:extLst>
          </p:cNvPr>
          <p:cNvSpPr txBox="1"/>
          <p:nvPr/>
        </p:nvSpPr>
        <p:spPr>
          <a:xfrm>
            <a:off x="2771850" y="5301156"/>
            <a:ext cx="331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dirty="0"/>
              <a:t>MNIST</a:t>
            </a:r>
            <a:r>
              <a:rPr lang="zh-CN" altLang="en-US" dirty="0"/>
              <a:t>图片示例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57482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手写数字识别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570038"/>
            <a:ext cx="8229600" cy="5171238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400" dirty="0"/>
              <a:t>定义输入输出</a:t>
            </a:r>
            <a:endParaRPr kumimoji="1" lang="en-US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EE4423-3723-F946-ACC6-67FC9298D7AF}"/>
              </a:ext>
            </a:extLst>
          </p:cNvPr>
          <p:cNvSpPr/>
          <p:nvPr/>
        </p:nvSpPr>
        <p:spPr>
          <a:xfrm>
            <a:off x="683676" y="1755000"/>
            <a:ext cx="83170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def image_reader_creator(image_path, label_path, n):</a:t>
            </a:r>
          </a:p>
          <a:p>
            <a:r>
              <a:rPr lang="zh-CN" altLang="en-US" dirty="0"/>
              <a:t>    def reader():</a:t>
            </a:r>
          </a:p>
          <a:p>
            <a:r>
              <a:rPr lang="zh-CN" altLang="en-US" dirty="0"/>
              <a:t>        f = open(image_path)</a:t>
            </a:r>
          </a:p>
          <a:p>
            <a:r>
              <a:rPr lang="zh-CN" altLang="en-US" dirty="0"/>
              <a:t>        l = open(label_path)</a:t>
            </a:r>
          </a:p>
          <a:p>
            <a:r>
              <a:rPr lang="zh-CN" altLang="en-US" dirty="0"/>
              <a:t>        f.seek(16)</a:t>
            </a:r>
          </a:p>
          <a:p>
            <a:r>
              <a:rPr lang="zh-CN" altLang="en-US" dirty="0"/>
              <a:t>        l.seek(8)</a:t>
            </a:r>
          </a:p>
          <a:p>
            <a:r>
              <a:rPr lang="zh-CN" altLang="en-US" dirty="0"/>
              <a:t>        images = np.fromfile(</a:t>
            </a:r>
          </a:p>
          <a:p>
            <a:r>
              <a:rPr lang="zh-CN" altLang="en-US" dirty="0"/>
              <a:t>            f, 'ubyte', count=n * 28 * 28).reshape((n, 28 * 28)).astype('float32')</a:t>
            </a:r>
          </a:p>
          <a:p>
            <a:r>
              <a:rPr lang="zh-CN" altLang="en-US" dirty="0"/>
              <a:t>        images = images / 255.0 * 2.0 - 1.0 #归一化到[-1, 1]</a:t>
            </a:r>
          </a:p>
          <a:p>
            <a:r>
              <a:rPr lang="zh-CN" altLang="en-US" dirty="0"/>
              <a:t>        # print (len(images))</a:t>
            </a:r>
          </a:p>
          <a:p>
            <a:r>
              <a:rPr lang="zh-CN" altLang="en-US" dirty="0"/>
              <a:t>        labels = np.fromfile(l, 'ubyte', count=n).astype("int")</a:t>
            </a:r>
          </a:p>
          <a:p>
            <a:r>
              <a:rPr lang="zh-CN" altLang="en-US" dirty="0"/>
              <a:t>        for i in xrange(n):</a:t>
            </a:r>
          </a:p>
          <a:p>
            <a:r>
              <a:rPr lang="zh-CN" altLang="en-US" dirty="0"/>
              <a:t>            </a:t>
            </a:r>
            <a:r>
              <a:rPr lang="zh-CN" altLang="en-US" dirty="0">
                <a:solidFill>
                  <a:srgbClr val="FF0000"/>
                </a:solidFill>
              </a:rPr>
              <a:t>yield images[i, :], labels[i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        f.close()</a:t>
            </a:r>
          </a:p>
          <a:p>
            <a:r>
              <a:rPr lang="zh-CN" altLang="en-US" dirty="0"/>
              <a:t>        l.close()</a:t>
            </a:r>
          </a:p>
          <a:p>
            <a:r>
              <a:rPr lang="zh-CN" altLang="en-US" dirty="0"/>
              <a:t>    return reader</a:t>
            </a:r>
          </a:p>
        </p:txBody>
      </p:sp>
    </p:spTree>
    <p:extLst>
      <p:ext uri="{BB962C8B-B14F-4D97-AF65-F5344CB8AC3E}">
        <p14:creationId xmlns:p14="http://schemas.microsoft.com/office/powerpoint/2010/main" val="54302979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手写数字识别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570038"/>
            <a:ext cx="8229600" cy="5171238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400" dirty="0"/>
              <a:t>定义输入输出</a:t>
            </a:r>
            <a:endParaRPr kumimoji="1" lang="en-US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EE4423-3723-F946-ACC6-67FC9298D7AF}"/>
              </a:ext>
            </a:extLst>
          </p:cNvPr>
          <p:cNvSpPr/>
          <p:nvPr/>
        </p:nvSpPr>
        <p:spPr>
          <a:xfrm>
            <a:off x="683676" y="1755000"/>
            <a:ext cx="8317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760021-2A03-4C40-BA9B-87AEC718A6DE}"/>
              </a:ext>
            </a:extLst>
          </p:cNvPr>
          <p:cNvSpPr/>
          <p:nvPr/>
        </p:nvSpPr>
        <p:spPr>
          <a:xfrm>
            <a:off x="712176" y="2078165"/>
            <a:ext cx="82885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train_reader_raw</a:t>
            </a:r>
            <a:r>
              <a:rPr lang="zh-CN" altLang="en-US" dirty="0"/>
              <a:t> = image_reader_creator("../minist_dataset/train-images-idx3-ubyte", "../minist_dataset/train-labels-idx1-ubyte", 60000)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test_reader_raw</a:t>
            </a:r>
            <a:r>
              <a:rPr lang="zh-CN" altLang="en-US" dirty="0"/>
              <a:t> = image_reader_creator("../minist_dataset/t10k-images-idx3-ubyte", "../minist_dataset/t10k-labels-idx1-ubyte", 10000)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train_reader = </a:t>
            </a:r>
            <a:r>
              <a:rPr lang="zh-CN" altLang="en-US" dirty="0">
                <a:solidFill>
                  <a:srgbClr val="FF0000"/>
                </a:solidFill>
              </a:rPr>
              <a:t>paddle.batch</a:t>
            </a:r>
            <a:r>
              <a:rPr lang="zh-CN" altLang="en-US" dirty="0"/>
              <a:t>(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paddle.reader.shuffle</a:t>
            </a:r>
            <a:r>
              <a:rPr lang="zh-CN" altLang="en-US" dirty="0"/>
              <a:t>(</a:t>
            </a:r>
          </a:p>
          <a:p>
            <a:r>
              <a:rPr lang="zh-CN" altLang="en-US" dirty="0"/>
              <a:t>train_reader_raw, buf_size=500),</a:t>
            </a:r>
          </a:p>
          <a:p>
            <a:r>
              <a:rPr lang="zh-CN" altLang="en-US" dirty="0"/>
              <a:t>batch_size=64)</a:t>
            </a:r>
          </a:p>
          <a:p>
            <a:endParaRPr lang="zh-CN" altLang="en-US" dirty="0"/>
          </a:p>
          <a:p>
            <a:r>
              <a:rPr lang="zh-CN" altLang="en-US" dirty="0"/>
              <a:t>test_reader = </a:t>
            </a:r>
            <a:r>
              <a:rPr lang="zh-CN" altLang="en-US" dirty="0">
                <a:solidFill>
                  <a:srgbClr val="FF0000"/>
                </a:solidFill>
              </a:rPr>
              <a:t>paddle.batch</a:t>
            </a:r>
            <a:r>
              <a:rPr lang="zh-CN" altLang="en-US" dirty="0"/>
              <a:t>(</a:t>
            </a:r>
          </a:p>
          <a:p>
            <a:r>
              <a:rPr lang="zh-CN" altLang="en-US" dirty="0"/>
              <a:t>test_reader_raw, batch_size=64)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定义输入</a:t>
            </a:r>
            <a:r>
              <a:rPr lang="en" altLang="zh-CN" dirty="0" err="1"/>
              <a:t>placehold</a:t>
            </a:r>
            <a:endParaRPr lang="en" altLang="zh-CN" dirty="0"/>
          </a:p>
          <a:p>
            <a:r>
              <a:rPr lang="en" altLang="zh-CN" dirty="0" err="1"/>
              <a:t>image_shape</a:t>
            </a:r>
            <a:r>
              <a:rPr lang="en" altLang="zh-CN" dirty="0"/>
              <a:t> = [1,28,28]</a:t>
            </a:r>
          </a:p>
          <a:p>
            <a:r>
              <a:rPr lang="en" altLang="zh-CN" dirty="0">
                <a:solidFill>
                  <a:srgbClr val="FF0000"/>
                </a:solidFill>
              </a:rPr>
              <a:t>images</a:t>
            </a:r>
            <a:r>
              <a:rPr lang="en" altLang="zh-CN" dirty="0"/>
              <a:t> = </a:t>
            </a:r>
            <a:r>
              <a:rPr lang="en" altLang="zh-CN" dirty="0" err="1"/>
              <a:t>fluid.layers.data</a:t>
            </a:r>
            <a:r>
              <a:rPr lang="en" altLang="zh-CN" dirty="0"/>
              <a:t>(name='images', shape=</a:t>
            </a:r>
            <a:r>
              <a:rPr lang="en" altLang="zh-CN" dirty="0" err="1"/>
              <a:t>image_shape</a:t>
            </a:r>
            <a:r>
              <a:rPr lang="en" altLang="zh-CN" dirty="0"/>
              <a:t>, </a:t>
            </a:r>
            <a:r>
              <a:rPr lang="en" altLang="zh-CN" dirty="0" err="1"/>
              <a:t>dtype</a:t>
            </a:r>
            <a:r>
              <a:rPr lang="en" altLang="zh-CN" dirty="0"/>
              <a:t>='float32')</a:t>
            </a:r>
          </a:p>
          <a:p>
            <a:r>
              <a:rPr lang="en" altLang="zh-CN" dirty="0">
                <a:solidFill>
                  <a:srgbClr val="FF0000"/>
                </a:solidFill>
              </a:rPr>
              <a:t>label</a:t>
            </a:r>
            <a:r>
              <a:rPr lang="en" altLang="zh-CN" dirty="0"/>
              <a:t> = </a:t>
            </a:r>
            <a:r>
              <a:rPr lang="en" altLang="zh-CN" dirty="0" err="1"/>
              <a:t>fluid.layers.data</a:t>
            </a:r>
            <a:r>
              <a:rPr lang="en" altLang="zh-CN" dirty="0"/>
              <a:t>(name='label', shape=[1], </a:t>
            </a:r>
            <a:r>
              <a:rPr lang="en" altLang="zh-CN" dirty="0" err="1"/>
              <a:t>dtype</a:t>
            </a:r>
            <a:r>
              <a:rPr lang="en" altLang="zh-CN" dirty="0"/>
              <a:t>='int64')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65744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手写数字识别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570038"/>
            <a:ext cx="8229600" cy="5171238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400" dirty="0"/>
              <a:t>定义网络结构</a:t>
            </a:r>
            <a:endParaRPr kumimoji="1" lang="en-US" altLang="zh-CN" sz="2000" dirty="0"/>
          </a:p>
          <a:p>
            <a:pPr marL="457200" lvl="1" indent="0">
              <a:buNone/>
            </a:pPr>
            <a:endParaRPr kumimoji="1" lang="en-US" altLang="zh-CN" sz="3200" dirty="0">
              <a:latin typeface="+mj-lt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400" dirty="0"/>
          </a:p>
          <a:p>
            <a:endParaRPr kumimoji="1" lang="en-US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E5CFF4-0FB4-F24A-9CF2-25C497135D3F}"/>
              </a:ext>
            </a:extLst>
          </p:cNvPr>
          <p:cNvSpPr/>
          <p:nvPr/>
        </p:nvSpPr>
        <p:spPr>
          <a:xfrm>
            <a:off x="685757" y="2308997"/>
            <a:ext cx="81010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cnn_letv5(batch_image):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#</a:t>
            </a:r>
            <a:r>
              <a:rPr lang="zh-CN" altLang="en-US" dirty="0"/>
              <a:t>第一个卷积池化层</a:t>
            </a:r>
          </a:p>
          <a:p>
            <a:r>
              <a:rPr lang="zh-CN" altLang="en-US" dirty="0"/>
              <a:t>    conv_pool_1 = </a:t>
            </a:r>
            <a:r>
              <a:rPr lang="zh-CN" altLang="en-US" dirty="0">
                <a:solidFill>
                  <a:srgbClr val="FF0000"/>
                </a:solidFill>
              </a:rPr>
              <a:t>fluid.nets.simple_img_conv_pool</a:t>
            </a:r>
            <a:r>
              <a:rPr lang="zh-CN" altLang="en-US" dirty="0"/>
              <a:t>(input=batch_image,</a:t>
            </a:r>
          </a:p>
          <a:p>
            <a:r>
              <a:rPr lang="zh-CN" altLang="en-US" dirty="0"/>
              <a:t>        filter_size=5,num_filters=20,pool_size=2,pool_stride=2,</a:t>
            </a:r>
            <a:r>
              <a:rPr lang="zh-CN" altLang="en-US" dirty="0">
                <a:solidFill>
                  <a:srgbClr val="FF0000"/>
                </a:solidFill>
              </a:rPr>
              <a:t>act="relu"</a:t>
            </a:r>
            <a:r>
              <a:rPr lang="zh-CN" altLang="en-US" dirty="0"/>
              <a:t>)</a:t>
            </a:r>
          </a:p>
          <a:p>
            <a:r>
              <a:rPr lang="zh-CN" altLang="en-US" dirty="0"/>
              <a:t>    conv_pool_1 = </a:t>
            </a:r>
            <a:r>
              <a:rPr lang="zh-CN" altLang="en-US" dirty="0">
                <a:solidFill>
                  <a:srgbClr val="FF0000"/>
                </a:solidFill>
              </a:rPr>
              <a:t>fluid.layers.batch_norm</a:t>
            </a:r>
            <a:r>
              <a:rPr lang="zh-CN" altLang="en-US" dirty="0"/>
              <a:t>(conv_pool_1)</a:t>
            </a:r>
          </a:p>
          <a:p>
            <a:r>
              <a:rPr lang="zh-CN" altLang="en-US" dirty="0"/>
              <a:t>    # 第二个卷积-池化层</a:t>
            </a:r>
          </a:p>
          <a:p>
            <a:r>
              <a:rPr lang="zh-CN" altLang="en-US" dirty="0"/>
              <a:t>    conv_pool_2 = </a:t>
            </a:r>
            <a:r>
              <a:rPr lang="zh-CN" altLang="en-US" dirty="0">
                <a:solidFill>
                  <a:srgbClr val="FF0000"/>
                </a:solidFill>
              </a:rPr>
              <a:t>fluid.nets.simple_img_conv_pool</a:t>
            </a:r>
            <a:r>
              <a:rPr lang="zh-CN" altLang="en-US" dirty="0"/>
              <a:t>(input=conv_pool_1,</a:t>
            </a:r>
          </a:p>
          <a:p>
            <a:r>
              <a:rPr lang="zh-CN" altLang="en-US" dirty="0"/>
              <a:t>        filter_size=5,num_filters=50,pool_size=2,pool_stride=2,</a:t>
            </a:r>
            <a:r>
              <a:rPr lang="zh-CN" altLang="en-US" dirty="0">
                <a:solidFill>
                  <a:srgbClr val="FF0000"/>
                </a:solidFill>
              </a:rPr>
              <a:t>act="relu"</a:t>
            </a:r>
            <a:r>
              <a:rPr lang="zh-CN" altLang="en-US" dirty="0"/>
              <a:t>)</a:t>
            </a:r>
          </a:p>
          <a:p>
            <a:r>
              <a:rPr lang="zh-CN" altLang="en-US" dirty="0"/>
              <a:t>    # 以softmax为激活函数的全连接输出层，输出层的大小必须为数字的个数10</a:t>
            </a:r>
          </a:p>
          <a:p>
            <a:r>
              <a:rPr lang="zh-CN" altLang="en-US" dirty="0"/>
              <a:t>    prediction = </a:t>
            </a:r>
            <a:r>
              <a:rPr lang="zh-CN" altLang="en-US" dirty="0">
                <a:solidFill>
                  <a:srgbClr val="FF0000"/>
                </a:solidFill>
              </a:rPr>
              <a:t>fluid.layers.fc</a:t>
            </a:r>
            <a:r>
              <a:rPr lang="zh-CN" altLang="en-US" dirty="0"/>
              <a:t>(input=conv_pool_2, </a:t>
            </a:r>
            <a:r>
              <a:rPr lang="zh-CN" altLang="en-US" dirty="0">
                <a:solidFill>
                  <a:srgbClr val="FF0000"/>
                </a:solidFill>
              </a:rPr>
              <a:t>size=10</a:t>
            </a:r>
            <a:r>
              <a:rPr lang="zh-CN" altLang="en-US" dirty="0"/>
              <a:t>, act='softmax', \</a:t>
            </a:r>
          </a:p>
          <a:p>
            <a:r>
              <a:rPr lang="zh-CN" altLang="en-US" dirty="0"/>
              <a:t>                        param_attr=fluid.ParamAttr(name="param1", \</a:t>
            </a:r>
          </a:p>
          <a:p>
            <a:r>
              <a:rPr lang="zh-CN" altLang="en-US" dirty="0"/>
              <a:t>                        initializer=fluid.initializer.NormalInitializer()))</a:t>
            </a:r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return prediction</a:t>
            </a:r>
          </a:p>
        </p:txBody>
      </p:sp>
    </p:spTree>
    <p:extLst>
      <p:ext uri="{BB962C8B-B14F-4D97-AF65-F5344CB8AC3E}">
        <p14:creationId xmlns:p14="http://schemas.microsoft.com/office/powerpoint/2010/main" val="20427903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手写数字识别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570038"/>
            <a:ext cx="8229600" cy="5171238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400" dirty="0"/>
              <a:t>定义损失函数</a:t>
            </a:r>
            <a:r>
              <a:rPr kumimoji="1" lang="en-US" altLang="zh-CN" sz="2400" dirty="0"/>
              <a:t>loss</a:t>
            </a:r>
            <a:r>
              <a:rPr kumimoji="1" lang="zh-CN" altLang="en-US" sz="2400" dirty="0"/>
              <a:t>及优化方法</a:t>
            </a:r>
            <a:endParaRPr kumimoji="1" lang="en-US" altLang="zh-CN" sz="2000" dirty="0"/>
          </a:p>
          <a:p>
            <a:pPr marL="457200" lvl="1" indent="0">
              <a:buNone/>
            </a:pPr>
            <a:endParaRPr kumimoji="1" lang="en-US" altLang="zh-CN" sz="3200" dirty="0">
              <a:latin typeface="+mj-lt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400" dirty="0"/>
          </a:p>
          <a:p>
            <a:endParaRPr kumimoji="1"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5E253-43E2-014F-8CD8-3C1EC9DD349D}"/>
              </a:ext>
            </a:extLst>
          </p:cNvPr>
          <p:cNvSpPr/>
          <p:nvPr/>
        </p:nvSpPr>
        <p:spPr>
          <a:xfrm>
            <a:off x="683676" y="2413338"/>
            <a:ext cx="73446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#定义loss</a:t>
            </a:r>
          </a:p>
          <a:p>
            <a:r>
              <a:rPr lang="zh-CN" altLang="en-US" dirty="0"/>
              <a:t>predict = cnn_letv5(images)</a:t>
            </a:r>
          </a:p>
          <a:p>
            <a:endParaRPr lang="zh-CN" altLang="en-US" dirty="0"/>
          </a:p>
          <a:p>
            <a:r>
              <a:rPr lang="zh-CN" altLang="en-US" dirty="0"/>
              <a:t>cost = </a:t>
            </a:r>
            <a:r>
              <a:rPr lang="zh-CN" altLang="en-US" dirty="0">
                <a:solidFill>
                  <a:srgbClr val="FF0000"/>
                </a:solidFill>
              </a:rPr>
              <a:t>fluid.layers.cross_entropy</a:t>
            </a:r>
            <a:r>
              <a:rPr lang="zh-CN" altLang="en-US" dirty="0"/>
              <a:t>(input=predict, label=label)</a:t>
            </a:r>
          </a:p>
          <a:p>
            <a:r>
              <a:rPr lang="zh-CN" altLang="en-US" dirty="0"/>
              <a:t>avg_cost = </a:t>
            </a:r>
            <a:r>
              <a:rPr lang="zh-CN" altLang="en-US" dirty="0">
                <a:solidFill>
                  <a:srgbClr val="FF0000"/>
                </a:solidFill>
              </a:rPr>
              <a:t>fluid.layers.mean</a:t>
            </a:r>
            <a:r>
              <a:rPr lang="zh-CN" altLang="en-US" dirty="0"/>
              <a:t>(x=cost)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定义优化器</a:t>
            </a:r>
          </a:p>
          <a:p>
            <a:r>
              <a:rPr lang="en" altLang="zh-CN" dirty="0"/>
              <a:t>optimizer = </a:t>
            </a:r>
            <a:r>
              <a:rPr lang="en" altLang="zh-CN" dirty="0" err="1"/>
              <a:t>fluid.optimizer.Adam</a:t>
            </a:r>
            <a:r>
              <a:rPr lang="en" altLang="zh-CN" dirty="0"/>
              <a:t>(</a:t>
            </a:r>
            <a:r>
              <a:rPr lang="en" altLang="zh-CN" dirty="0" err="1"/>
              <a:t>learning_rate</a:t>
            </a:r>
            <a:r>
              <a:rPr lang="en" altLang="zh-CN" dirty="0"/>
              <a:t>=0.001)</a:t>
            </a:r>
          </a:p>
          <a:p>
            <a:r>
              <a:rPr lang="en" altLang="zh-CN" dirty="0"/>
              <a:t>opts = </a:t>
            </a:r>
            <a:r>
              <a:rPr lang="en" altLang="zh-CN" dirty="0" err="1"/>
              <a:t>optimizer.minimize</a:t>
            </a:r>
            <a:r>
              <a:rPr lang="en" altLang="zh-CN" dirty="0"/>
              <a:t>(</a:t>
            </a:r>
            <a:r>
              <a:rPr lang="en" altLang="zh-CN" dirty="0" err="1"/>
              <a:t>avg_cost</a:t>
            </a:r>
            <a:r>
              <a:rPr lang="en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61588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HS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400" dirty="0"/>
              <a:t>前馈神经网络</a:t>
            </a:r>
            <a:endParaRPr kumimoji="1" lang="en-US" altLang="zh-CN" sz="2400" dirty="0"/>
          </a:p>
          <a:p>
            <a:r>
              <a:rPr kumimoji="1" lang="zh-CN" altLang="en-US" sz="2400" dirty="0"/>
              <a:t>卷积神经网络</a:t>
            </a:r>
            <a:r>
              <a:rPr kumimoji="1" lang="en-US" altLang="zh-CN" sz="2400" dirty="0"/>
              <a:t>(CNN)</a:t>
            </a:r>
          </a:p>
          <a:p>
            <a:r>
              <a:rPr kumimoji="1" lang="zh-CN" altLang="en-US" sz="2400" dirty="0"/>
              <a:t>手写数字识别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1768483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手写数字识别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570038"/>
            <a:ext cx="8229600" cy="5171238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400" dirty="0"/>
              <a:t>初始化</a:t>
            </a:r>
            <a:r>
              <a:rPr kumimoji="1" lang="en-US" altLang="zh-CN" sz="2400" dirty="0"/>
              <a:t>Executor</a:t>
            </a:r>
          </a:p>
          <a:p>
            <a:endParaRPr kumimoji="1" lang="en-US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CAA8C5-7BD3-3C47-AED3-E5CD81C09F81}"/>
              </a:ext>
            </a:extLst>
          </p:cNvPr>
          <p:cNvSpPr/>
          <p:nvPr/>
        </p:nvSpPr>
        <p:spPr>
          <a:xfrm>
            <a:off x="827688" y="2348910"/>
            <a:ext cx="7859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place = fluid.CPUPlace()</a:t>
            </a:r>
          </a:p>
          <a:p>
            <a:r>
              <a:rPr lang="zh-CN" altLang="en-US" dirty="0"/>
              <a:t>exe = </a:t>
            </a:r>
            <a:r>
              <a:rPr lang="zh-CN" altLang="en-US" dirty="0">
                <a:solidFill>
                  <a:srgbClr val="FF0000"/>
                </a:solidFill>
              </a:rPr>
              <a:t>fluid.Executor</a:t>
            </a:r>
            <a:r>
              <a:rPr lang="zh-CN" altLang="en-US" dirty="0"/>
              <a:t>(place)</a:t>
            </a:r>
          </a:p>
          <a:p>
            <a:r>
              <a:rPr lang="zh-CN" altLang="en-US" dirty="0"/>
              <a:t>feeder = </a:t>
            </a:r>
            <a:r>
              <a:rPr lang="zh-CN" altLang="en-US" dirty="0">
                <a:solidFill>
                  <a:srgbClr val="FF0000"/>
                </a:solidFill>
              </a:rPr>
              <a:t>fluid.DataFeeder</a:t>
            </a:r>
            <a:r>
              <a:rPr lang="zh-CN" altLang="en-US" dirty="0"/>
              <a:t>(place=place, </a:t>
            </a:r>
            <a:r>
              <a:rPr lang="zh-CN" altLang="en-US" dirty="0">
                <a:solidFill>
                  <a:srgbClr val="FF0000"/>
                </a:solidFill>
              </a:rPr>
              <a:t>feed_list=[images, label]</a:t>
            </a:r>
            <a:r>
              <a:rPr lang="zh-CN" altLang="en-US" dirty="0"/>
              <a:t>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exe.run(fluid.default_startup_program())</a:t>
            </a:r>
          </a:p>
        </p:txBody>
      </p:sp>
    </p:spTree>
    <p:extLst>
      <p:ext uri="{BB962C8B-B14F-4D97-AF65-F5344CB8AC3E}">
        <p14:creationId xmlns:p14="http://schemas.microsoft.com/office/powerpoint/2010/main" val="114397973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手写数字识别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570038"/>
            <a:ext cx="8229600" cy="5171238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000" dirty="0"/>
              <a:t>训练并保存模型</a:t>
            </a:r>
            <a:endParaRPr kumimoji="1" lang="en-US" altLang="zh-CN" sz="2000" dirty="0"/>
          </a:p>
          <a:p>
            <a:pPr marL="457200" lvl="1" indent="0">
              <a:buNone/>
            </a:pPr>
            <a:endParaRPr kumimoji="1" lang="en-US" altLang="zh-CN" sz="3200" dirty="0">
              <a:latin typeface="+mj-lt"/>
              <a:ea typeface="宋体" panose="02010600030101010101" pitchFamily="2" charset="-122"/>
            </a:endParaRPr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pPr lvl="1"/>
            <a:endParaRPr kumimoji="1"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829128-0278-B94E-BBAE-3403C460B6A0}"/>
              </a:ext>
            </a:extLst>
          </p:cNvPr>
          <p:cNvSpPr/>
          <p:nvPr/>
        </p:nvSpPr>
        <p:spPr>
          <a:xfrm>
            <a:off x="755682" y="1916874"/>
            <a:ext cx="81723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#开始训练</a:t>
            </a:r>
          </a:p>
          <a:p>
            <a:r>
              <a:rPr lang="zh-CN" altLang="en-US" dirty="0"/>
              <a:t>epochs = </a:t>
            </a:r>
            <a:r>
              <a:rPr lang="en-US" altLang="zh-CN" dirty="0"/>
              <a:t>20</a:t>
            </a:r>
            <a:endParaRPr lang="zh-CN" altLang="en-US" dirty="0"/>
          </a:p>
          <a:p>
            <a:r>
              <a:rPr lang="zh-CN" altLang="en-US" dirty="0"/>
              <a:t>step = 0</a:t>
            </a:r>
          </a:p>
          <a:p>
            <a:r>
              <a:rPr lang="zh-CN" altLang="en-US" dirty="0"/>
              <a:t>for epoch in range(epochs):</a:t>
            </a:r>
          </a:p>
          <a:p>
            <a:r>
              <a:rPr lang="zh-CN" altLang="en-US" dirty="0"/>
              <a:t>    for data in train_reader():</a:t>
            </a:r>
          </a:p>
          <a:p>
            <a:r>
              <a:rPr lang="zh-CN" altLang="en-US" dirty="0"/>
              <a:t>        loss = </a:t>
            </a:r>
            <a:r>
              <a:rPr lang="zh-CN" altLang="en-US" dirty="0">
                <a:solidFill>
                  <a:srgbClr val="FF0000"/>
                </a:solidFill>
              </a:rPr>
              <a:t>exe.run</a:t>
            </a:r>
            <a:r>
              <a:rPr lang="zh-CN" altLang="en-US" dirty="0"/>
              <a:t>(</a:t>
            </a:r>
          </a:p>
          <a:p>
            <a:r>
              <a:rPr lang="zh-CN" altLang="en-US" dirty="0"/>
              <a:t>            fluid.default_main_program(),</a:t>
            </a:r>
          </a:p>
          <a:p>
            <a:r>
              <a:rPr lang="zh-CN" altLang="en-US" dirty="0"/>
              <a:t>            feed=feeder.feed(data),</a:t>
            </a:r>
          </a:p>
          <a:p>
            <a:r>
              <a:rPr lang="zh-CN" altLang="en-US" dirty="0"/>
              <a:t>            fetch_list=[avg_cost])</a:t>
            </a:r>
          </a:p>
          <a:p>
            <a:r>
              <a:rPr lang="zh-CN" altLang="en-US" dirty="0"/>
              <a:t>        if step % 100 == 0:</a:t>
            </a:r>
          </a:p>
          <a:p>
            <a:r>
              <a:rPr lang="zh-CN" altLang="en-US" dirty="0"/>
              <a:t>            print("step:" + str(step) + "   loss:" + str(loss))</a:t>
            </a:r>
          </a:p>
          <a:p>
            <a:r>
              <a:rPr lang="zh-CN" altLang="en-US" dirty="0"/>
              <a:t>        step += 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保存模型</a:t>
            </a:r>
          </a:p>
          <a:p>
            <a:r>
              <a:rPr lang="en-US" altLang="zh-CN" dirty="0"/>
              <a:t>path = "./model"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fluid.io.save_inference_model</a:t>
            </a:r>
            <a:r>
              <a:rPr lang="en-US" altLang="zh-CN" dirty="0"/>
              <a:t>(</a:t>
            </a:r>
            <a:r>
              <a:rPr lang="en-US" altLang="zh-CN" dirty="0" err="1"/>
              <a:t>dirname</a:t>
            </a:r>
            <a:r>
              <a:rPr lang="en-US" altLang="zh-CN" dirty="0"/>
              <a:t>=path,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feeded_var_names</a:t>
            </a:r>
            <a:r>
              <a:rPr lang="en-US" altLang="zh-CN" dirty="0"/>
              <a:t>=['images'],</a:t>
            </a:r>
            <a:r>
              <a:rPr lang="en-US" altLang="zh-CN" dirty="0" err="1"/>
              <a:t>target_vars</a:t>
            </a:r>
            <a:r>
              <a:rPr lang="en-US" altLang="zh-CN" dirty="0"/>
              <a:t>=[predict], executor=exe)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15999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附录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400" dirty="0"/>
              <a:t>参考文献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《Deep Learning》</a:t>
            </a:r>
          </a:p>
          <a:p>
            <a:pPr lvl="1"/>
            <a:r>
              <a:rPr kumimoji="1" lang="en-US" altLang="zh-CN" sz="2000" dirty="0">
                <a:solidFill>
                  <a:srgbClr val="000000"/>
                </a:solidFill>
                <a:hlinkClick r:id="rId3"/>
              </a:rPr>
              <a:t>http://cs231n.github.io/convolutional-networks/</a:t>
            </a:r>
            <a:endParaRPr kumimoji="1" lang="en-US" altLang="zh-CN" sz="2000" dirty="0"/>
          </a:p>
          <a:p>
            <a:pPr lvl="1"/>
            <a:r>
              <a:rPr kumimoji="1" lang="en-US" altLang="zh-CN" sz="2000" dirty="0">
                <a:hlinkClick r:id="rId4"/>
              </a:rPr>
              <a:t>http://www.paddlepaddle.org/docs/0.14.0/documentation/fluid/zh/new_docs/beginners_guide/quick_start/recognize_digits/README.cn.html</a:t>
            </a:r>
            <a:endParaRPr kumimoji="1" lang="en-US" altLang="zh-CN" sz="2000" dirty="0"/>
          </a:p>
          <a:p>
            <a:pPr lvl="1"/>
            <a:r>
              <a:rPr kumimoji="1" lang="en-US" altLang="zh-CN" sz="2000" dirty="0">
                <a:hlinkClick r:id="rId5"/>
              </a:rPr>
              <a:t>https://ujjwalkarn.me/2016/08/11/intuitive-explanation-convnets/</a:t>
            </a:r>
            <a:endParaRPr kumimoji="1" lang="en-US" altLang="zh-CN" sz="2000" dirty="0"/>
          </a:p>
          <a:p>
            <a:pPr lvl="1"/>
            <a:r>
              <a:rPr kumimoji="1" lang="en-US" altLang="zh-CN" sz="2000" dirty="0">
                <a:hlinkClick r:id="rId6"/>
              </a:rPr>
              <a:t>https://zhuanlan.zhihu.com/p/24833574</a:t>
            </a:r>
            <a:endParaRPr kumimoji="1" lang="en-US" altLang="zh-CN" sz="2000" dirty="0"/>
          </a:p>
          <a:p>
            <a:pPr lvl="1"/>
            <a:endParaRPr kumimoji="1" lang="en-US" altLang="zh-CN" sz="1600" dirty="0"/>
          </a:p>
          <a:p>
            <a:pPr lvl="1"/>
            <a:endParaRPr kumimoji="1" lang="en-US" altLang="zh-CN" sz="1600" dirty="0"/>
          </a:p>
          <a:p>
            <a:endParaRPr kumimoji="1" lang="en-US" altLang="zh-CN" sz="2000" dirty="0"/>
          </a:p>
          <a:p>
            <a:pPr lvl="2"/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4235039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52F6C5-7D09-C64E-8B0B-D692C72E239D}"/>
              </a:ext>
            </a:extLst>
          </p:cNvPr>
          <p:cNvSpPr txBox="1"/>
          <p:nvPr/>
        </p:nvSpPr>
        <p:spPr>
          <a:xfrm>
            <a:off x="2879859" y="2708940"/>
            <a:ext cx="338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Thanks!</a:t>
            </a:r>
            <a:endParaRPr kumimoji="1" lang="zh-CN" altLang="en-US" sz="36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前馈神经网络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400" dirty="0"/>
              <a:t>线性回归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根据房屋面积预测房屋价格</a:t>
            </a:r>
            <a:endParaRPr kumimoji="1"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5AC388-7066-084D-8F4B-B567A626D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82" y="2931164"/>
            <a:ext cx="2881828" cy="18491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ACFC2C-A18F-B343-A15B-1C7243217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42" y="2924958"/>
            <a:ext cx="2673503" cy="18491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B919B7-44E8-EB44-81D2-9A21FC3E2EA9}"/>
              </a:ext>
            </a:extLst>
          </p:cNvPr>
          <p:cNvSpPr txBox="1"/>
          <p:nvPr/>
        </p:nvSpPr>
        <p:spPr>
          <a:xfrm>
            <a:off x="6660174" y="2172790"/>
            <a:ext cx="266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h(x) = </a:t>
            </a:r>
            <a:r>
              <a:rPr kumimoji="1" lang="en-US" altLang="zh-CN" dirty="0" err="1"/>
              <a:t>wx+b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3E54F4-A8EA-5349-B126-85223ABDA878}"/>
                  </a:ext>
                </a:extLst>
              </p:cNvPr>
              <p:cNvSpPr txBox="1"/>
              <p:nvPr/>
            </p:nvSpPr>
            <p:spPr>
              <a:xfrm>
                <a:off x="1907778" y="5373162"/>
                <a:ext cx="5112426" cy="376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loss</a:t>
                </a:r>
                <a:r>
                  <a:rPr kumimoji="1" lang="zh-CN" altLang="en-US" dirty="0"/>
                  <a:t>函数</a:t>
                </a:r>
                <a:r>
                  <a:rPr kumimoji="1" lang="en-US" altLang="zh-CN" dirty="0"/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3E54F4-A8EA-5349-B126-85223ABDA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78" y="5373162"/>
                <a:ext cx="5112426" cy="376065"/>
              </a:xfrm>
              <a:prstGeom prst="rect">
                <a:avLst/>
              </a:prstGeom>
              <a:blipFill>
                <a:blip r:embed="rId5"/>
                <a:stretch>
                  <a:fillRect t="-103226" b="-16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82768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前馈神经网络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400" dirty="0"/>
              <a:t>梯度下降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SGD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3E54F4-A8EA-5349-B126-85223ABDA878}"/>
                  </a:ext>
                </a:extLst>
              </p:cNvPr>
              <p:cNvSpPr txBox="1"/>
              <p:nvPr/>
            </p:nvSpPr>
            <p:spPr>
              <a:xfrm>
                <a:off x="2015787" y="5581821"/>
                <a:ext cx="5112426" cy="376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loss</a:t>
                </a:r>
                <a:r>
                  <a:rPr kumimoji="1" lang="zh-CN" altLang="en-US" dirty="0"/>
                  <a:t>函数</a:t>
                </a:r>
                <a:r>
                  <a:rPr kumimoji="1" lang="en-US" altLang="zh-CN" dirty="0"/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dirty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3E54F4-A8EA-5349-B126-85223ABDA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87" y="5581821"/>
                <a:ext cx="5112426" cy="376065"/>
              </a:xfrm>
              <a:prstGeom prst="rect">
                <a:avLst/>
              </a:prstGeom>
              <a:blipFill>
                <a:blip r:embed="rId3"/>
                <a:stretch>
                  <a:fillRect t="-106667" b="-1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05302E6-A74C-924E-9970-C14D6BDB3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12" y="2686930"/>
            <a:ext cx="2540000" cy="177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F27F3F-6FC3-664F-A1B0-EDEF0BF95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23" y="2577532"/>
            <a:ext cx="4939270" cy="2445843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DB0AFAF-2F91-AB4B-AC04-379DA89B18A5}"/>
              </a:ext>
            </a:extLst>
          </p:cNvPr>
          <p:cNvCxnSpPr/>
          <p:nvPr/>
        </p:nvCxnSpPr>
        <p:spPr bwMode="auto">
          <a:xfrm>
            <a:off x="1763766" y="3140976"/>
            <a:ext cx="0" cy="15841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E267C30B-74DF-BE43-B99F-9117B2A8559F}"/>
              </a:ext>
            </a:extLst>
          </p:cNvPr>
          <p:cNvCxnSpPr>
            <a:cxnSpLocks/>
          </p:cNvCxnSpPr>
          <p:nvPr/>
        </p:nvCxnSpPr>
        <p:spPr bwMode="auto">
          <a:xfrm>
            <a:off x="2221212" y="3429000"/>
            <a:ext cx="0" cy="19441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189145E-442F-F249-932A-5E6A8B9A3919}"/>
                  </a:ext>
                </a:extLst>
              </p:cNvPr>
              <p:cNvSpPr txBox="1"/>
              <p:nvPr/>
            </p:nvSpPr>
            <p:spPr>
              <a:xfrm>
                <a:off x="1475742" y="4725108"/>
                <a:ext cx="54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189145E-442F-F249-932A-5E6A8B9A3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42" y="4725108"/>
                <a:ext cx="540045" cy="369332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47B5567-BE02-A541-ADFB-505CADF6BC53}"/>
                  </a:ext>
                </a:extLst>
              </p:cNvPr>
              <p:cNvSpPr txBox="1"/>
              <p:nvPr/>
            </p:nvSpPr>
            <p:spPr>
              <a:xfrm>
                <a:off x="1951189" y="5420088"/>
                <a:ext cx="540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47B5567-BE02-A541-ADFB-505CADF6B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189" y="5420088"/>
                <a:ext cx="5400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4163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前馈神经网络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570038"/>
            <a:ext cx="8229600" cy="4525962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400" dirty="0"/>
              <a:t>激活函数</a:t>
            </a:r>
            <a:r>
              <a:rPr kumimoji="1" lang="en-US" altLang="zh-CN" sz="2400" dirty="0"/>
              <a:t>-</a:t>
            </a:r>
            <a:r>
              <a:rPr kumimoji="1" lang="zh-CN" altLang="en-US" sz="2400" dirty="0"/>
              <a:t>单个神经元</a:t>
            </a:r>
            <a:endParaRPr kumimoji="1" lang="en-US" altLang="zh-CN" sz="2400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F8657F2-E1A6-CD40-B424-7BE1CDF2D582}"/>
              </a:ext>
            </a:extLst>
          </p:cNvPr>
          <p:cNvSpPr/>
          <p:nvPr/>
        </p:nvSpPr>
        <p:spPr bwMode="auto">
          <a:xfrm>
            <a:off x="2067307" y="3500803"/>
            <a:ext cx="1008084" cy="10080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7A497CC4-F19F-554F-BB8F-C9A3969079FF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249821" y="3718085"/>
            <a:ext cx="643056" cy="504042"/>
          </a:xfrm>
          <a:prstGeom prst="curvedConnector3">
            <a:avLst>
              <a:gd name="adj1" fmla="val 522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0F0EC45-2656-E541-814D-FE5466583FDC}"/>
              </a:ext>
            </a:extLst>
          </p:cNvPr>
          <p:cNvCxnSpPr>
            <a:cxnSpLocks/>
          </p:cNvCxnSpPr>
          <p:nvPr/>
        </p:nvCxnSpPr>
        <p:spPr bwMode="auto">
          <a:xfrm>
            <a:off x="890616" y="4004845"/>
            <a:ext cx="11880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5AFFE7EE-C181-6C4C-9A9F-E84CE9821B76}"/>
              </a:ext>
            </a:extLst>
          </p:cNvPr>
          <p:cNvCxnSpPr>
            <a:cxnSpLocks/>
            <a:stCxn id="2" idx="6"/>
          </p:cNvCxnSpPr>
          <p:nvPr/>
        </p:nvCxnSpPr>
        <p:spPr bwMode="auto">
          <a:xfrm>
            <a:off x="3075391" y="4004845"/>
            <a:ext cx="15955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DFB93B0-A925-144F-982F-98CD15DFB717}"/>
                  </a:ext>
                </a:extLst>
              </p:cNvPr>
              <p:cNvSpPr txBox="1"/>
              <p:nvPr/>
            </p:nvSpPr>
            <p:spPr>
              <a:xfrm>
                <a:off x="778077" y="3354457"/>
                <a:ext cx="144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DFB93B0-A925-144F-982F-98CD15DFB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7" y="3354457"/>
                <a:ext cx="1440120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9926806-BA59-5C46-9435-F66A0928F51C}"/>
                  </a:ext>
                </a:extLst>
              </p:cNvPr>
              <p:cNvSpPr txBox="1"/>
              <p:nvPr/>
            </p:nvSpPr>
            <p:spPr>
              <a:xfrm>
                <a:off x="2800443" y="3352034"/>
                <a:ext cx="223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9926806-BA59-5C46-9435-F66A0928F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43" y="3352034"/>
                <a:ext cx="2232186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4158E32-F388-4B48-94C9-17B22EBD1101}"/>
                  </a:ext>
                </a:extLst>
              </p:cNvPr>
              <p:cNvSpPr txBox="1"/>
              <p:nvPr/>
            </p:nvSpPr>
            <p:spPr>
              <a:xfrm>
                <a:off x="3167883" y="5421999"/>
                <a:ext cx="2808234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4158E32-F388-4B48-94C9-17B22EBD1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883" y="5421999"/>
                <a:ext cx="2808234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5B36D5FF-57BC-8B4C-A7E2-C41C75B021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607" y="2353869"/>
            <a:ext cx="3154215" cy="23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657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前馈神经网络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570038"/>
            <a:ext cx="8229600" cy="4525962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400" dirty="0"/>
              <a:t>前馈神经网络</a:t>
            </a:r>
            <a:endParaRPr kumimoji="1"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F6052A-C65E-954A-B174-60E1DB280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688" y="2015494"/>
            <a:ext cx="5088624" cy="282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741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前馈神经网络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570038"/>
            <a:ext cx="8229600" cy="5027226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400" dirty="0"/>
              <a:t>整个流程</a:t>
            </a:r>
            <a:endParaRPr kumimoji="1" lang="en-US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9F5D25-ECE1-334E-B84B-7993D6FEE7B9}"/>
              </a:ext>
            </a:extLst>
          </p:cNvPr>
          <p:cNvSpPr/>
          <p:nvPr/>
        </p:nvSpPr>
        <p:spPr bwMode="auto">
          <a:xfrm>
            <a:off x="916046" y="2731830"/>
            <a:ext cx="1584132" cy="576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dirty="0"/>
              <a:t>定义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输入输出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4DF9C8-15FA-C647-9630-44B6074B3DF0}"/>
              </a:ext>
            </a:extLst>
          </p:cNvPr>
          <p:cNvSpPr/>
          <p:nvPr/>
        </p:nvSpPr>
        <p:spPr bwMode="auto">
          <a:xfrm>
            <a:off x="3402699" y="2731830"/>
            <a:ext cx="1703130" cy="576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确定网络结构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6B3B99-F0F8-294E-99F8-E11C1B91165D}"/>
              </a:ext>
            </a:extLst>
          </p:cNvPr>
          <p:cNvSpPr/>
          <p:nvPr/>
        </p:nvSpPr>
        <p:spPr bwMode="auto">
          <a:xfrm>
            <a:off x="6008350" y="2720460"/>
            <a:ext cx="1772525" cy="576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dirty="0"/>
              <a:t>loss</a:t>
            </a:r>
            <a:r>
              <a:rPr lang="zh-CN" altLang="en-US" dirty="0"/>
              <a:t>函数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F5ED2F-206B-FA4D-B7FB-067745CA5D26}"/>
              </a:ext>
            </a:extLst>
          </p:cNvPr>
          <p:cNvSpPr/>
          <p:nvPr/>
        </p:nvSpPr>
        <p:spPr bwMode="auto">
          <a:xfrm>
            <a:off x="1708188" y="4417526"/>
            <a:ext cx="2115672" cy="576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Forward(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loss)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D4FEF9-2F08-CA49-A19B-80685B957425}"/>
              </a:ext>
            </a:extLst>
          </p:cNvPr>
          <p:cNvSpPr/>
          <p:nvPr/>
        </p:nvSpPr>
        <p:spPr bwMode="auto">
          <a:xfrm>
            <a:off x="4885015" y="4380967"/>
            <a:ext cx="2298971" cy="576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/>
              <a:t>Back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ward(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梯度下降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AA9F0B-4EE4-B748-A40C-7CF33502A5A1}"/>
              </a:ext>
            </a:extLst>
          </p:cNvPr>
          <p:cNvSpPr/>
          <p:nvPr/>
        </p:nvSpPr>
        <p:spPr bwMode="auto">
          <a:xfrm>
            <a:off x="3425457" y="5844535"/>
            <a:ext cx="1846005" cy="576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得到网络模型进行预测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862A67-3D98-ED49-AE6E-2591D9D50C35}"/>
              </a:ext>
            </a:extLst>
          </p:cNvPr>
          <p:cNvSpPr/>
          <p:nvPr/>
        </p:nvSpPr>
        <p:spPr bwMode="auto">
          <a:xfrm>
            <a:off x="916046" y="4014799"/>
            <a:ext cx="6864829" cy="13266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DC93A8-8E1F-D84B-BAB4-B5BF8ADF6A66}"/>
              </a:ext>
            </a:extLst>
          </p:cNvPr>
          <p:cNvSpPr txBox="1"/>
          <p:nvPr/>
        </p:nvSpPr>
        <p:spPr>
          <a:xfrm>
            <a:off x="889896" y="4011635"/>
            <a:ext cx="118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训练网络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CFBFA9-D7F0-A84A-8F5F-AA9A8486F42F}"/>
              </a:ext>
            </a:extLst>
          </p:cNvPr>
          <p:cNvSpPr/>
          <p:nvPr/>
        </p:nvSpPr>
        <p:spPr bwMode="auto">
          <a:xfrm>
            <a:off x="889895" y="2214627"/>
            <a:ext cx="6890980" cy="13266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3EB292-6C9E-5A42-BBC7-D2BCD0AA4F63}"/>
              </a:ext>
            </a:extLst>
          </p:cNvPr>
          <p:cNvSpPr txBox="1"/>
          <p:nvPr/>
        </p:nvSpPr>
        <p:spPr>
          <a:xfrm>
            <a:off x="889894" y="2236347"/>
            <a:ext cx="118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定义网络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9373F002-4CA3-1C40-A7A0-38ADE1448DD6}"/>
              </a:ext>
            </a:extLst>
          </p:cNvPr>
          <p:cNvCxnSpPr>
            <a:stCxn id="9" idx="3"/>
          </p:cNvCxnSpPr>
          <p:nvPr/>
        </p:nvCxnSpPr>
        <p:spPr bwMode="auto">
          <a:xfrm>
            <a:off x="3823860" y="4705550"/>
            <a:ext cx="1035005" cy="11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D0C9A79C-2356-2C44-9798-C9482EAC735E}"/>
              </a:ext>
            </a:extLst>
          </p:cNvPr>
          <p:cNvCxnSpPr>
            <a:stCxn id="10" idx="3"/>
            <a:endCxn id="9" idx="1"/>
          </p:cNvCxnSpPr>
          <p:nvPr/>
        </p:nvCxnSpPr>
        <p:spPr bwMode="auto">
          <a:xfrm flipH="1">
            <a:off x="1708188" y="4668991"/>
            <a:ext cx="5475798" cy="36559"/>
          </a:xfrm>
          <a:prstGeom prst="bentConnector5">
            <a:avLst>
              <a:gd name="adj1" fmla="val -4175"/>
              <a:gd name="adj2" fmla="val 1513124"/>
              <a:gd name="adj3" fmla="val 1041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E5E6E59-9EA2-014D-B1D9-BDB3040CB715}"/>
              </a:ext>
            </a:extLst>
          </p:cNvPr>
          <p:cNvCxnSpPr>
            <a:stCxn id="4" idx="2"/>
            <a:endCxn id="11" idx="0"/>
          </p:cNvCxnSpPr>
          <p:nvPr/>
        </p:nvCxnSpPr>
        <p:spPr bwMode="auto">
          <a:xfrm flipH="1">
            <a:off x="4348460" y="5341410"/>
            <a:ext cx="1" cy="5031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A1D075F-BFAD-2646-B6F4-601684D31D42}"/>
              </a:ext>
            </a:extLst>
          </p:cNvPr>
          <p:cNvCxnSpPr>
            <a:stCxn id="14" idx="2"/>
            <a:endCxn id="4" idx="0"/>
          </p:cNvCxnSpPr>
          <p:nvPr/>
        </p:nvCxnSpPr>
        <p:spPr bwMode="auto">
          <a:xfrm>
            <a:off x="4335385" y="3541238"/>
            <a:ext cx="13076" cy="4735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31098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卷积神经网络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570038"/>
            <a:ext cx="8229600" cy="4525962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dirty="0"/>
              <a:t>计算机视觉领域两大基本问题</a:t>
            </a:r>
            <a:endParaRPr lang="en-US" altLang="zh-CN" sz="2400" dirty="0"/>
          </a:p>
          <a:p>
            <a:pPr lvl="1"/>
            <a:r>
              <a:rPr lang="zh-CN" altLang="en-US" sz="1800" dirty="0"/>
              <a:t>物体识别</a:t>
            </a:r>
            <a:r>
              <a:rPr lang="en-US" altLang="zh-CN" sz="1800" dirty="0"/>
              <a:t>(</a:t>
            </a:r>
            <a:r>
              <a:rPr lang="en-US" altLang="zh-CN" sz="2000" dirty="0"/>
              <a:t>classification</a:t>
            </a:r>
            <a:r>
              <a:rPr lang="en-US" altLang="zh-CN" sz="1800" dirty="0"/>
              <a:t>)</a:t>
            </a:r>
          </a:p>
          <a:p>
            <a:pPr lvl="1"/>
            <a:r>
              <a:rPr lang="zh-CN" altLang="en-US" sz="2000" dirty="0"/>
              <a:t>物体检测</a:t>
            </a:r>
            <a:r>
              <a:rPr lang="en-US" altLang="zh-CN" sz="2000" dirty="0"/>
              <a:t>(detection)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endParaRPr kumimoji="1" lang="en-US" altLang="zh-CN" sz="2400" dirty="0"/>
          </a:p>
          <a:p>
            <a:pPr marL="457200" lvl="1" indent="0">
              <a:buNone/>
            </a:pPr>
            <a:endParaRPr kumimoji="1" lang="en-US" altLang="zh-CN" sz="2000" dirty="0"/>
          </a:p>
          <a:p>
            <a:pPr marL="914400" lvl="2" indent="0">
              <a:buNone/>
            </a:pPr>
            <a:endParaRPr kumimoji="1"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1F92CB-6003-AD47-873B-F3F3F9BB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356994"/>
            <a:ext cx="51816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752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7188" y="357188"/>
            <a:ext cx="8429625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卷积神经网络</a:t>
            </a:r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57200" y="1570038"/>
            <a:ext cx="8229600" cy="4525962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 dirty="0"/>
              <a:t>前馈神经网络</a:t>
            </a:r>
            <a:endParaRPr lang="en-US" altLang="zh-CN" sz="2400" dirty="0"/>
          </a:p>
          <a:p>
            <a:pPr lvl="1"/>
            <a:r>
              <a:rPr lang="zh-CN" altLang="en-US" sz="2000" dirty="0"/>
              <a:t>参数量太大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endParaRPr kumimoji="1" lang="en-US" altLang="zh-CN" sz="2400" dirty="0"/>
          </a:p>
          <a:p>
            <a:pPr marL="457200" lvl="1" indent="0">
              <a:buNone/>
            </a:pPr>
            <a:endParaRPr kumimoji="1" lang="en-US" altLang="zh-CN" sz="2000" dirty="0"/>
          </a:p>
          <a:p>
            <a:pPr marL="914400" lvl="2" indent="0">
              <a:buNone/>
            </a:pPr>
            <a:endParaRPr kumimoji="1"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A8768B-00BF-B04A-9DBD-30ECA8F6C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67" y="2852952"/>
            <a:ext cx="6643467" cy="24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100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aidu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主题">
      <a:majorFont>
        <a:latin typeface="Arial"/>
        <a:ea typeface=""/>
        <a:cs typeface="Arial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19980</TotalTime>
  <Pages>0</Pages>
  <Words>1052</Words>
  <Characters>0</Characters>
  <Application>Microsoft Macintosh PowerPoint</Application>
  <DocSecurity>0</DocSecurity>
  <PresentationFormat>全屏显示(4:3)</PresentationFormat>
  <Lines>0</Lines>
  <Paragraphs>181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黑体</vt:lpstr>
      <vt:lpstr>宋体</vt:lpstr>
      <vt:lpstr>Arial</vt:lpstr>
      <vt:lpstr>Calibri</vt:lpstr>
      <vt:lpstr>Cambria Math</vt:lpstr>
      <vt:lpstr>baidu主题</vt:lpstr>
      <vt:lpstr>PowerPoint 演示文稿</vt:lpstr>
      <vt:lpstr>目录</vt:lpstr>
      <vt:lpstr>前馈神经网络</vt:lpstr>
      <vt:lpstr>前馈神经网络</vt:lpstr>
      <vt:lpstr>前馈神经网络</vt:lpstr>
      <vt:lpstr>前馈神经网络</vt:lpstr>
      <vt:lpstr>前馈神经网络</vt:lpstr>
      <vt:lpstr>卷积神经网络</vt:lpstr>
      <vt:lpstr>卷积神经网络</vt:lpstr>
      <vt:lpstr>卷积神经网络</vt:lpstr>
      <vt:lpstr>卷积神经网络</vt:lpstr>
      <vt:lpstr>卷积神经网络</vt:lpstr>
      <vt:lpstr>卷积神经网络</vt:lpstr>
      <vt:lpstr>卷积神经网络</vt:lpstr>
      <vt:lpstr>手写数字识别</vt:lpstr>
      <vt:lpstr>手写数字识别</vt:lpstr>
      <vt:lpstr>手写数字识别</vt:lpstr>
      <vt:lpstr>手写数字识别</vt:lpstr>
      <vt:lpstr>手写数字识别</vt:lpstr>
      <vt:lpstr>手写数字识别</vt:lpstr>
      <vt:lpstr>手写数字识别</vt:lpstr>
      <vt:lpstr>附录</vt:lpstr>
      <vt:lpstr>Q&amp;A</vt:lpstr>
    </vt:vector>
  </TitlesOfParts>
  <Manager/>
  <Company/>
  <LinksUpToDate>false</LinksUpToDate>
  <CharactersWithSpaces>0</CharactersWithSpaces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Tommy</dc:creator>
  <cp:keywords/>
  <dc:description/>
  <cp:lastModifiedBy>woo zh</cp:lastModifiedBy>
  <cp:revision>1379</cp:revision>
  <dcterms:created xsi:type="dcterms:W3CDTF">2009-12-23T01:59:00Z</dcterms:created>
  <dcterms:modified xsi:type="dcterms:W3CDTF">2018-07-31T09:42:47Z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