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23E6-C466-4F07-8876-553CF1A540BE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4F51-53F9-4B96-96D8-BC30BCFD1B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23E6-C466-4F07-8876-553CF1A540BE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4F51-53F9-4B96-96D8-BC30BCFD1B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23E6-C466-4F07-8876-553CF1A540BE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4F51-53F9-4B96-96D8-BC30BCFD1B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23E6-C466-4F07-8876-553CF1A540BE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4F51-53F9-4B96-96D8-BC30BCFD1B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23E6-C466-4F07-8876-553CF1A540BE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4F51-53F9-4B96-96D8-BC30BCFD1B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23E6-C466-4F07-8876-553CF1A540BE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4F51-53F9-4B96-96D8-BC30BCFD1B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23E6-C466-4F07-8876-553CF1A540BE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4F51-53F9-4B96-96D8-BC30BCFD1B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23E6-C466-4F07-8876-553CF1A540BE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4F51-53F9-4B96-96D8-BC30BCFD1B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23E6-C466-4F07-8876-553CF1A540BE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4F51-53F9-4B96-96D8-BC30BCFD1B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23E6-C466-4F07-8876-553CF1A540BE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4F51-53F9-4B96-96D8-BC30BCFD1B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23E6-C466-4F07-8876-553CF1A540BE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4F51-53F9-4B96-96D8-BC30BCFD1B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223E6-C466-4F07-8876-553CF1A540BE}" type="datetimeFigureOut">
              <a:rPr lang="zh-CN" altLang="en-US" smtClean="0"/>
              <a:t>2018/6/5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B4F51-53F9-4B96-96D8-BC30BCFD1B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Monte Carlo</a:t>
            </a:r>
            <a:r>
              <a:rPr lang="zh-CN" altLang="en-US" dirty="0"/>
              <a:t>方法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                                                         -by </a:t>
            </a:r>
            <a:r>
              <a:rPr lang="zh-CN" altLang="en-US" dirty="0"/>
              <a:t>吴志恒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67326"/>
            <a:ext cx="9144000" cy="480131"/>
          </a:xfrm>
        </p:spPr>
        <p:txBody>
          <a:bodyPr>
            <a:spAutoFit/>
          </a:bodyPr>
          <a:lstStyle/>
          <a:p>
            <a:r>
              <a:rPr lang="en-US" altLang="zh-CN" sz="2800" dirty="0"/>
              <a:t>MCMC</a:t>
            </a:r>
            <a:r>
              <a:rPr lang="zh-CN" altLang="en-US" sz="2800" dirty="0"/>
              <a:t>采样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988291" y="845169"/>
            <a:ext cx="9144000" cy="728533"/>
          </a:xfrm>
        </p:spPr>
        <p:txBody>
          <a:bodyPr anchor="ctr" anchorCtr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dirty="0"/>
              <a:t>MCMC</a:t>
            </a:r>
            <a:r>
              <a:rPr lang="zh-CN" altLang="en-US" dirty="0"/>
              <a:t>采样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-321140" y="1813447"/>
            <a:ext cx="6096000" cy="369332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马尔科夫链</a:t>
            </a:r>
          </a:p>
        </p:txBody>
      </p:sp>
      <p:pic>
        <p:nvPicPr>
          <p:cNvPr id="1030" name="Picture 6" descr="https://images0.cnblogs.com/blog/533521/201310/25225527-1cb69c3df18543589777d62efa2a2c8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440" y="3250866"/>
            <a:ext cx="26955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062" y="2422524"/>
            <a:ext cx="4038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464510" y="3397922"/>
            <a:ext cx="5370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下一个状态只与当前状态有关，而与其他状态无关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67326"/>
            <a:ext cx="9144000" cy="480131"/>
          </a:xfrm>
        </p:spPr>
        <p:txBody>
          <a:bodyPr>
            <a:spAutoFit/>
          </a:bodyPr>
          <a:lstStyle/>
          <a:p>
            <a:r>
              <a:rPr lang="en-US" altLang="zh-CN" sz="2800" dirty="0"/>
              <a:t>MCMC</a:t>
            </a:r>
            <a:r>
              <a:rPr lang="zh-CN" altLang="en-US" sz="2800" dirty="0"/>
              <a:t>采样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988291" y="845169"/>
            <a:ext cx="9144000" cy="728533"/>
          </a:xfrm>
        </p:spPr>
        <p:txBody>
          <a:bodyPr anchor="ctr" anchorCtr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dirty="0"/>
              <a:t>MCMC</a:t>
            </a:r>
            <a:r>
              <a:rPr lang="zh-CN" altLang="en-US" dirty="0"/>
              <a:t>采样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-321140" y="1814479"/>
            <a:ext cx="6096000" cy="368300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马氏链平稳分布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185" y="2226983"/>
            <a:ext cx="7388470" cy="42133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67326"/>
            <a:ext cx="9144000" cy="480131"/>
          </a:xfrm>
        </p:spPr>
        <p:txBody>
          <a:bodyPr>
            <a:spAutoFit/>
          </a:bodyPr>
          <a:lstStyle/>
          <a:p>
            <a:r>
              <a:rPr lang="en-US" altLang="zh-CN" sz="2800" dirty="0"/>
              <a:t>MCMC</a:t>
            </a:r>
            <a:r>
              <a:rPr lang="zh-CN" altLang="en-US" sz="2800" dirty="0"/>
              <a:t>采样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988291" y="845169"/>
            <a:ext cx="9144000" cy="728533"/>
          </a:xfrm>
        </p:spPr>
        <p:txBody>
          <a:bodyPr anchor="ctr" anchorCtr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dirty="0"/>
              <a:t>MCMC</a:t>
            </a:r>
            <a:r>
              <a:rPr lang="zh-CN" altLang="en-US" dirty="0"/>
              <a:t>采样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-321140" y="1814479"/>
            <a:ext cx="6096000" cy="368300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举个🌰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190" y="2421890"/>
            <a:ext cx="4276090" cy="2219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790" y="5210175"/>
            <a:ext cx="2133600" cy="8096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2515" y="1573530"/>
            <a:ext cx="4276090" cy="51333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9275" y="5500370"/>
            <a:ext cx="1438275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67326"/>
            <a:ext cx="9144000" cy="480131"/>
          </a:xfrm>
        </p:spPr>
        <p:txBody>
          <a:bodyPr>
            <a:spAutoFit/>
          </a:bodyPr>
          <a:lstStyle/>
          <a:p>
            <a:r>
              <a:rPr lang="en-US" altLang="zh-CN" sz="2800" dirty="0"/>
              <a:t>MCMC</a:t>
            </a:r>
            <a:r>
              <a:rPr lang="zh-CN" altLang="en-US" sz="2800" dirty="0"/>
              <a:t>采样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988291" y="845169"/>
            <a:ext cx="9144000" cy="728533"/>
          </a:xfrm>
        </p:spPr>
        <p:txBody>
          <a:bodyPr anchor="ctr" anchorCtr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dirty="0"/>
              <a:t>MCMC</a:t>
            </a:r>
            <a:r>
              <a:rPr lang="zh-CN" altLang="en-US" dirty="0"/>
              <a:t>采样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-321140" y="1814479"/>
            <a:ext cx="6096000" cy="368300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细致平稳条件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685" y="3072130"/>
            <a:ext cx="5819140" cy="12001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67326"/>
            <a:ext cx="9144000" cy="480131"/>
          </a:xfrm>
        </p:spPr>
        <p:txBody>
          <a:bodyPr>
            <a:spAutoFit/>
          </a:bodyPr>
          <a:lstStyle/>
          <a:p>
            <a:r>
              <a:rPr lang="en-US" altLang="zh-CN" sz="2800" dirty="0"/>
              <a:t>MCMC</a:t>
            </a:r>
            <a:r>
              <a:rPr lang="zh-CN" altLang="en-US" sz="2800" dirty="0"/>
              <a:t>采样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988291" y="845169"/>
            <a:ext cx="9144000" cy="728533"/>
          </a:xfrm>
        </p:spPr>
        <p:txBody>
          <a:bodyPr anchor="ctr" anchorCtr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dirty="0"/>
              <a:t>MCMC</a:t>
            </a:r>
            <a:r>
              <a:rPr lang="zh-CN" altLang="en-US" dirty="0"/>
              <a:t>采样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-321140" y="1814479"/>
            <a:ext cx="6096000" cy="368300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构造马氏链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155" y="2182495"/>
            <a:ext cx="2790190" cy="438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295" y="2743835"/>
            <a:ext cx="3275965" cy="495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25" y="3354705"/>
            <a:ext cx="2694940" cy="7048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199255" y="4652645"/>
            <a:ext cx="46850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由此马氏链Q′的平稳分布就是p(x)！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67326"/>
            <a:ext cx="9144000" cy="480131"/>
          </a:xfrm>
        </p:spPr>
        <p:txBody>
          <a:bodyPr>
            <a:spAutoFit/>
          </a:bodyPr>
          <a:lstStyle/>
          <a:p>
            <a:r>
              <a:rPr lang="en-US" altLang="zh-CN" sz="2800" dirty="0"/>
              <a:t>MCMC</a:t>
            </a:r>
            <a:r>
              <a:rPr lang="zh-CN" altLang="en-US" sz="2800" dirty="0"/>
              <a:t>采样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988291" y="845169"/>
            <a:ext cx="9144000" cy="728533"/>
          </a:xfrm>
        </p:spPr>
        <p:txBody>
          <a:bodyPr anchor="ctr" anchorCtr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dirty="0"/>
              <a:t>MCMC</a:t>
            </a:r>
            <a:r>
              <a:rPr lang="zh-CN" altLang="en-US" dirty="0"/>
              <a:t>采样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-321140" y="1814479"/>
            <a:ext cx="6096000" cy="368300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采样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2428240"/>
            <a:ext cx="6971665" cy="30283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69302"/>
            <a:ext cx="9144000" cy="478155"/>
          </a:xfrm>
        </p:spPr>
        <p:txBody>
          <a:bodyPr>
            <a:spAutoFit/>
          </a:bodyPr>
          <a:lstStyle/>
          <a:p>
            <a:r>
              <a:rPr lang="en-US" altLang="zh-CN" sz="2800" dirty="0">
                <a:sym typeface="+mn-ea"/>
              </a:rPr>
              <a:t>Monte Carlo</a:t>
            </a:r>
            <a:r>
              <a:rPr lang="zh-CN" altLang="en-US" sz="2800" dirty="0">
                <a:sym typeface="+mn-ea"/>
              </a:rPr>
              <a:t> </a:t>
            </a:r>
            <a:r>
              <a:rPr lang="en-US" altLang="zh-CN" sz="2800" dirty="0">
                <a:sym typeface="+mn-ea"/>
              </a:rPr>
              <a:t>Tree</a:t>
            </a:r>
            <a:r>
              <a:rPr lang="zh-CN" altLang="en-US" sz="2800" dirty="0">
                <a:sym typeface="+mn-ea"/>
              </a:rPr>
              <a:t> </a:t>
            </a:r>
            <a:r>
              <a:rPr lang="en-US" altLang="zh-CN" sz="2800" dirty="0">
                <a:sym typeface="+mn-ea"/>
              </a:rPr>
              <a:t>Search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520700" y="1321435"/>
            <a:ext cx="3214370" cy="368300"/>
          </a:xfrm>
          <a:prstGeom prst="rect">
            <a:avLst/>
          </a:prstGeom>
        </p:spPr>
        <p:txBody>
          <a:bodyPr wrap="square" anchor="b" anchorCtr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一次迭代过程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05" y="2211705"/>
            <a:ext cx="6857365" cy="33331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69302"/>
            <a:ext cx="9144000" cy="478155"/>
          </a:xfrm>
        </p:spPr>
        <p:txBody>
          <a:bodyPr>
            <a:spAutoFit/>
          </a:bodyPr>
          <a:lstStyle/>
          <a:p>
            <a:r>
              <a:rPr lang="en-US" altLang="zh-CN" sz="2800" dirty="0">
                <a:sym typeface="+mn-ea"/>
              </a:rPr>
              <a:t>Monte Carlo</a:t>
            </a:r>
            <a:r>
              <a:rPr lang="zh-CN" altLang="en-US" sz="2800" dirty="0">
                <a:sym typeface="+mn-ea"/>
              </a:rPr>
              <a:t> </a:t>
            </a:r>
            <a:r>
              <a:rPr lang="en-US" altLang="zh-CN" sz="2800" dirty="0">
                <a:sym typeface="+mn-ea"/>
              </a:rPr>
              <a:t>Tree</a:t>
            </a:r>
            <a:r>
              <a:rPr lang="zh-CN" altLang="en-US" sz="2800" dirty="0">
                <a:sym typeface="+mn-ea"/>
              </a:rPr>
              <a:t> </a:t>
            </a:r>
            <a:r>
              <a:rPr lang="en-US" altLang="zh-CN" sz="2800" dirty="0">
                <a:sym typeface="+mn-ea"/>
              </a:rPr>
              <a:t>Search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520700" y="1321435"/>
            <a:ext cx="3214370" cy="368300"/>
          </a:xfrm>
          <a:prstGeom prst="rect">
            <a:avLst/>
          </a:prstGeom>
        </p:spPr>
        <p:txBody>
          <a:bodyPr wrap="square" anchor="b" anchorCtr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selection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19275" y="1864360"/>
            <a:ext cx="80092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要做决策的局面R出发向下选择出一个最急迫需要被拓展的节点N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2804795"/>
            <a:ext cx="1685925" cy="16097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864860" y="2804795"/>
            <a:ext cx="46050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该节点所有可行动作都已经被拓展过</a:t>
            </a:r>
            <a:r>
              <a:rPr lang="en-US" altLang="zh-CN"/>
              <a:t>:</a:t>
            </a:r>
            <a:r>
              <a:rPr lang="zh-CN" altLang="en-US"/>
              <a:t>通过</a:t>
            </a:r>
            <a:r>
              <a:rPr lang="en-US" altLang="zh-CN"/>
              <a:t>UCB</a:t>
            </a:r>
            <a:r>
              <a:rPr lang="zh-CN" altLang="en-US"/>
              <a:t>向下迭代选取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012180" y="3769360"/>
            <a:ext cx="38163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该节点有可行动作还未被拓展过：选取该节点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69302"/>
            <a:ext cx="9144000" cy="478155"/>
          </a:xfrm>
        </p:spPr>
        <p:txBody>
          <a:bodyPr>
            <a:spAutoFit/>
          </a:bodyPr>
          <a:lstStyle/>
          <a:p>
            <a:r>
              <a:rPr lang="en-US" altLang="zh-CN" sz="2800" dirty="0">
                <a:sym typeface="+mn-ea"/>
              </a:rPr>
              <a:t>Monte Carlo</a:t>
            </a:r>
            <a:r>
              <a:rPr lang="zh-CN" altLang="en-US" sz="2800" dirty="0">
                <a:sym typeface="+mn-ea"/>
              </a:rPr>
              <a:t> </a:t>
            </a:r>
            <a:r>
              <a:rPr lang="en-US" altLang="zh-CN" sz="2800" dirty="0">
                <a:sym typeface="+mn-ea"/>
              </a:rPr>
              <a:t>Tree</a:t>
            </a:r>
            <a:r>
              <a:rPr lang="zh-CN" altLang="en-US" sz="2800" dirty="0">
                <a:sym typeface="+mn-ea"/>
              </a:rPr>
              <a:t> </a:t>
            </a:r>
            <a:r>
              <a:rPr lang="en-US" altLang="zh-CN" sz="2800" dirty="0">
                <a:sym typeface="+mn-ea"/>
              </a:rPr>
              <a:t>Search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520700" y="1321435"/>
            <a:ext cx="3214370" cy="368300"/>
          </a:xfrm>
          <a:prstGeom prst="rect">
            <a:avLst/>
          </a:prstGeom>
        </p:spPr>
        <p:txBody>
          <a:bodyPr wrap="square" anchor="b" anchorCtr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selection - UCB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26185" y="2040255"/>
            <a:ext cx="51841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平衡探索次数和探索收益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75" y="4050665"/>
            <a:ext cx="3411220" cy="7219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110" y="2408555"/>
            <a:ext cx="5899150" cy="23641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69302"/>
            <a:ext cx="9144000" cy="478155"/>
          </a:xfrm>
        </p:spPr>
        <p:txBody>
          <a:bodyPr>
            <a:spAutoFit/>
          </a:bodyPr>
          <a:lstStyle/>
          <a:p>
            <a:r>
              <a:rPr lang="en-US" altLang="zh-CN" sz="2800" dirty="0">
                <a:sym typeface="+mn-ea"/>
              </a:rPr>
              <a:t>Monte Carlo</a:t>
            </a:r>
            <a:r>
              <a:rPr lang="zh-CN" altLang="en-US" sz="2800" dirty="0">
                <a:sym typeface="+mn-ea"/>
              </a:rPr>
              <a:t> </a:t>
            </a:r>
            <a:r>
              <a:rPr lang="en-US" altLang="zh-CN" sz="2800" dirty="0">
                <a:sym typeface="+mn-ea"/>
              </a:rPr>
              <a:t>Tree</a:t>
            </a:r>
            <a:r>
              <a:rPr lang="zh-CN" altLang="en-US" sz="2800" dirty="0">
                <a:sym typeface="+mn-ea"/>
              </a:rPr>
              <a:t> </a:t>
            </a:r>
            <a:r>
              <a:rPr lang="en-US" altLang="zh-CN" sz="2800" dirty="0">
                <a:sym typeface="+mn-ea"/>
              </a:rPr>
              <a:t>Search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520700" y="1321435"/>
            <a:ext cx="3214370" cy="368300"/>
          </a:xfrm>
          <a:prstGeom prst="rect">
            <a:avLst/>
          </a:prstGeom>
        </p:spPr>
        <p:txBody>
          <a:bodyPr wrap="square" anchor="b" anchorCtr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expansion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19275" y="1864360"/>
            <a:ext cx="80092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拓展一个新的节点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71540" y="3312160"/>
            <a:ext cx="46050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随机选取一个未执行的动作，执行，扩展一个子节点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2772410"/>
            <a:ext cx="3475990" cy="1724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6503"/>
            <a:ext cx="9144000" cy="1350627"/>
          </a:xfrm>
        </p:spPr>
        <p:txBody>
          <a:bodyPr>
            <a:normAutofit/>
          </a:bodyPr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524000" y="2265093"/>
            <a:ext cx="9144000" cy="2564805"/>
          </a:xfrm>
        </p:spPr>
        <p:txBody>
          <a:bodyPr anchor="ctr" anchorCtr="1">
            <a:spAutoFit/>
          </a:bodyPr>
          <a:lstStyle/>
          <a:p>
            <a:pPr marL="514350" indent="-514350" algn="just">
              <a:lnSpc>
                <a:spcPct val="200000"/>
              </a:lnSpc>
              <a:buFont typeface="+mj-ea"/>
              <a:buAutoNum type="ea1JpnChsDbPeriod"/>
            </a:pPr>
            <a:r>
              <a:rPr lang="zh-CN" altLang="en-US" dirty="0"/>
              <a:t>什么是</a:t>
            </a:r>
            <a:r>
              <a:rPr lang="en-US" altLang="zh-CN" dirty="0"/>
              <a:t>Monte Carlo</a:t>
            </a:r>
            <a:r>
              <a:rPr lang="zh-CN" altLang="en-US" dirty="0"/>
              <a:t>方法</a:t>
            </a:r>
            <a:endParaRPr lang="en-US" altLang="zh-CN" dirty="0"/>
          </a:p>
          <a:p>
            <a:pPr marL="514350" indent="-514350" algn="just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dirty="0"/>
              <a:t>MC</a:t>
            </a:r>
            <a:r>
              <a:rPr lang="zh-CN" altLang="en-US" dirty="0"/>
              <a:t>采样</a:t>
            </a:r>
            <a:endParaRPr lang="en-US" altLang="zh-CN" dirty="0"/>
          </a:p>
          <a:p>
            <a:pPr marL="514350" indent="-514350" algn="just">
              <a:lnSpc>
                <a:spcPct val="200000"/>
              </a:lnSpc>
              <a:buFont typeface="+mj-ea"/>
              <a:buAutoNum type="ea1JpnChsDbPeriod"/>
            </a:pPr>
            <a:r>
              <a:rPr lang="en-US" altLang="zh-CN" dirty="0"/>
              <a:t>Monte Carlo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69302"/>
            <a:ext cx="9144000" cy="478155"/>
          </a:xfrm>
        </p:spPr>
        <p:txBody>
          <a:bodyPr>
            <a:spAutoFit/>
          </a:bodyPr>
          <a:lstStyle/>
          <a:p>
            <a:r>
              <a:rPr lang="en-US" altLang="zh-CN" sz="2800" dirty="0">
                <a:sym typeface="+mn-ea"/>
              </a:rPr>
              <a:t>Monte Carlo</a:t>
            </a:r>
            <a:r>
              <a:rPr lang="zh-CN" altLang="en-US" sz="2800" dirty="0">
                <a:sym typeface="+mn-ea"/>
              </a:rPr>
              <a:t> </a:t>
            </a:r>
            <a:r>
              <a:rPr lang="en-US" altLang="zh-CN" sz="2800" dirty="0">
                <a:sym typeface="+mn-ea"/>
              </a:rPr>
              <a:t>Tree</a:t>
            </a:r>
            <a:r>
              <a:rPr lang="zh-CN" altLang="en-US" sz="2800" dirty="0">
                <a:sym typeface="+mn-ea"/>
              </a:rPr>
              <a:t> </a:t>
            </a:r>
            <a:r>
              <a:rPr lang="en-US" altLang="zh-CN" sz="2800" dirty="0">
                <a:sym typeface="+mn-ea"/>
              </a:rPr>
              <a:t>Search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520700" y="1321435"/>
            <a:ext cx="3214370" cy="368300"/>
          </a:xfrm>
          <a:prstGeom prst="rect">
            <a:avLst/>
          </a:prstGeom>
        </p:spPr>
        <p:txBody>
          <a:bodyPr wrap="square" anchor="b" anchorCtr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simulation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54175" y="1864360"/>
            <a:ext cx="80092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获取胜负关系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182485" y="3188970"/>
            <a:ext cx="46050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以一定的策略从新增的节点开始下完这局游戏，得到游戏胜负关系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310" y="2652395"/>
            <a:ext cx="4126230" cy="23342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69302"/>
            <a:ext cx="9144000" cy="478155"/>
          </a:xfrm>
        </p:spPr>
        <p:txBody>
          <a:bodyPr>
            <a:spAutoFit/>
          </a:bodyPr>
          <a:lstStyle/>
          <a:p>
            <a:r>
              <a:rPr lang="en-US" altLang="zh-CN" sz="2800" dirty="0">
                <a:sym typeface="+mn-ea"/>
              </a:rPr>
              <a:t>Monte Carlo</a:t>
            </a:r>
            <a:r>
              <a:rPr lang="zh-CN" altLang="en-US" sz="2800" dirty="0">
                <a:sym typeface="+mn-ea"/>
              </a:rPr>
              <a:t> </a:t>
            </a:r>
            <a:r>
              <a:rPr lang="en-US" altLang="zh-CN" sz="2800" dirty="0">
                <a:sym typeface="+mn-ea"/>
              </a:rPr>
              <a:t>Tree</a:t>
            </a:r>
            <a:r>
              <a:rPr lang="zh-CN" altLang="en-US" sz="2800" dirty="0">
                <a:sym typeface="+mn-ea"/>
              </a:rPr>
              <a:t> </a:t>
            </a:r>
            <a:r>
              <a:rPr lang="en-US" altLang="zh-CN" sz="2800" dirty="0">
                <a:sym typeface="+mn-ea"/>
              </a:rPr>
              <a:t>Search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520700" y="1321435"/>
            <a:ext cx="3214370" cy="368300"/>
          </a:xfrm>
          <a:prstGeom prst="rect">
            <a:avLst/>
          </a:prstGeom>
        </p:spPr>
        <p:txBody>
          <a:bodyPr wrap="square" anchor="b" anchorCtr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Backpropagation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54175" y="1864360"/>
            <a:ext cx="80092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反向传播胜负关系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356610" y="5687060"/>
            <a:ext cx="46050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将胜负关系回溯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245" y="2680970"/>
            <a:ext cx="5365115" cy="260794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69302"/>
            <a:ext cx="9144000" cy="478155"/>
          </a:xfrm>
        </p:spPr>
        <p:txBody>
          <a:bodyPr>
            <a:spAutoFit/>
          </a:bodyPr>
          <a:lstStyle/>
          <a:p>
            <a:r>
              <a:rPr lang="en-US" sz="2800" dirty="0">
                <a:sym typeface="+mn-ea"/>
              </a:rPr>
              <a:t>END</a:t>
            </a:r>
            <a:endParaRPr 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520700" y="1321435"/>
            <a:ext cx="3214370" cy="368300"/>
          </a:xfrm>
          <a:prstGeom prst="rect">
            <a:avLst/>
          </a:prstGeom>
        </p:spPr>
        <p:txBody>
          <a:bodyPr wrap="square" anchor="b" anchorCtr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参考资料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033905" y="2142490"/>
            <a:ext cx="50272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https://www.jianshu.com/p/3d30070932a8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033905" y="2785110"/>
            <a:ext cx="53975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https://www.jianshu.com/p/3d30070932a8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033905" y="3528060"/>
            <a:ext cx="49206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https://www.zhihu.com/question/39916945/answer/184152952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033905" y="4572635"/>
            <a:ext cx="47390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https://www.jianshu.com/p/d011baff6b64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67326"/>
            <a:ext cx="9144000" cy="480131"/>
          </a:xfrm>
        </p:spPr>
        <p:txBody>
          <a:bodyPr>
            <a:spAutoFit/>
          </a:bodyPr>
          <a:lstStyle/>
          <a:p>
            <a:r>
              <a:rPr lang="zh-CN" altLang="en-US" sz="2800" dirty="0"/>
              <a:t>什么是</a:t>
            </a:r>
            <a:r>
              <a:rPr lang="en-US" altLang="zh-CN" sz="2800" dirty="0"/>
              <a:t>Monte Carlo</a:t>
            </a:r>
            <a:r>
              <a:rPr lang="zh-CN" altLang="en-US" sz="2800" dirty="0"/>
              <a:t>方法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814146" y="1894981"/>
            <a:ext cx="9144000" cy="3185487"/>
          </a:xfrm>
        </p:spPr>
        <p:txBody>
          <a:bodyPr anchor="ctr" anchorCtr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dirty="0"/>
              <a:t>Monte Carlo</a:t>
            </a:r>
            <a:r>
              <a:rPr lang="zh-CN" altLang="en-US" dirty="0"/>
              <a:t>的由来：</a:t>
            </a:r>
            <a:endParaRPr lang="en-US" altLang="zh-CN" dirty="0"/>
          </a:p>
          <a:p>
            <a:pPr marL="800100" lvl="1" indent="-342900" algn="l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曼哈顿计划</a:t>
            </a:r>
            <a:endParaRPr lang="en-US" altLang="zh-CN" dirty="0"/>
          </a:p>
          <a:p>
            <a:pPr marL="800100" lvl="1" indent="-342900" algn="l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摩纳哥首都，以赌博闻名</a:t>
            </a:r>
            <a:endParaRPr lang="en-US" altLang="zh-CN" dirty="0"/>
          </a:p>
          <a:p>
            <a:pPr algn="l">
              <a:lnSpc>
                <a:spcPct val="200000"/>
              </a:lnSpc>
            </a:pPr>
            <a:r>
              <a:rPr lang="en-US" altLang="zh-CN" dirty="0"/>
              <a:t>Monte Carlo</a:t>
            </a:r>
            <a:r>
              <a:rPr lang="zh-CN" altLang="en-US" dirty="0"/>
              <a:t>：</a:t>
            </a:r>
            <a:endParaRPr lang="en-US" altLang="zh-CN" dirty="0"/>
          </a:p>
          <a:p>
            <a:pPr marL="800100" lvl="1" indent="-342900" algn="l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刘慈欣形容这个算法是使用蛮力对抗精密的方法</a:t>
            </a:r>
            <a:endParaRPr lang="en-US" altLang="zh-CN" dirty="0"/>
          </a:p>
          <a:p>
            <a:pPr marL="800100" lvl="1" indent="-342900" algn="l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利用随机数进行数值模拟的方法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67326"/>
            <a:ext cx="9144000" cy="480131"/>
          </a:xfrm>
        </p:spPr>
        <p:txBody>
          <a:bodyPr>
            <a:spAutoFit/>
          </a:bodyPr>
          <a:lstStyle/>
          <a:p>
            <a:r>
              <a:rPr lang="zh-CN" altLang="en-US" sz="2800" dirty="0"/>
              <a:t>什么是</a:t>
            </a:r>
            <a:r>
              <a:rPr lang="en-US" altLang="zh-CN" sz="2800" dirty="0"/>
              <a:t>Monte Carlo</a:t>
            </a:r>
            <a:r>
              <a:rPr lang="zh-CN" altLang="en-US" sz="2800" dirty="0"/>
              <a:t>方法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988291" y="845169"/>
            <a:ext cx="9144000" cy="728533"/>
          </a:xfrm>
        </p:spPr>
        <p:txBody>
          <a:bodyPr anchor="ctr" anchorCtr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dirty="0"/>
              <a:t>Monte Carlo</a:t>
            </a:r>
            <a:r>
              <a:rPr lang="zh-CN" altLang="en-US" dirty="0"/>
              <a:t>求圆周率</a:t>
            </a:r>
            <a:r>
              <a:rPr lang="en-US" altLang="zh-CN" dirty="0"/>
              <a:t>π</a:t>
            </a:r>
          </a:p>
        </p:txBody>
      </p:sp>
      <p:pic>
        <p:nvPicPr>
          <p:cNvPr id="1026" name="Picture 2" descr="http://www.ruanyifeng.com/blogimg/asset/2015/bg20150726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37" y="1804553"/>
            <a:ext cx="47625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ruanyifeng.com/blogimg/asset/2015/bg20150726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493" y="1804553"/>
            <a:ext cx="3574252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ruanyifeng.com/blogimg/asset/2015/bg201507260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102" y="5551613"/>
            <a:ext cx="331470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67326"/>
            <a:ext cx="9144000" cy="480131"/>
          </a:xfrm>
        </p:spPr>
        <p:txBody>
          <a:bodyPr>
            <a:spAutoFit/>
          </a:bodyPr>
          <a:lstStyle/>
          <a:p>
            <a:r>
              <a:rPr lang="zh-CN" altLang="en-US" sz="2800" dirty="0"/>
              <a:t>什么是</a:t>
            </a:r>
            <a:r>
              <a:rPr lang="en-US" altLang="zh-CN" sz="2800" dirty="0"/>
              <a:t>Monte Carlo</a:t>
            </a:r>
            <a:r>
              <a:rPr lang="zh-CN" altLang="en-US" sz="2800" dirty="0"/>
              <a:t>方法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988291" y="793937"/>
            <a:ext cx="9144000" cy="830997"/>
          </a:xfrm>
        </p:spPr>
        <p:txBody>
          <a:bodyPr anchor="ctr" anchorCtr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dirty="0"/>
              <a:t>Monte Carlo</a:t>
            </a:r>
            <a:r>
              <a:rPr lang="zh-CN" altLang="en-US" dirty="0"/>
              <a:t>求复杂积分</a:t>
            </a:r>
            <a:endParaRPr lang="en-US" altLang="zh-CN" dirty="0"/>
          </a:p>
        </p:txBody>
      </p:sp>
      <p:pic>
        <p:nvPicPr>
          <p:cNvPr id="2050" name="Picture 2" descr="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" t="2157" r="257" b="7384"/>
          <a:stretch>
            <a:fillRect/>
          </a:stretch>
        </p:blipFill>
        <p:spPr bwMode="auto">
          <a:xfrm>
            <a:off x="2515493" y="2461354"/>
            <a:ext cx="6317672" cy="181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418826" y="51081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对被积函数变量区间进行随机均匀抽样，然后对抽样点的函数值求平均，从而可以得到函数积分的近似值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67326"/>
            <a:ext cx="9144000" cy="480131"/>
          </a:xfrm>
        </p:spPr>
        <p:txBody>
          <a:bodyPr>
            <a:spAutoFit/>
          </a:bodyPr>
          <a:lstStyle/>
          <a:p>
            <a:r>
              <a:rPr lang="en-US" altLang="zh-CN" sz="2800" dirty="0"/>
              <a:t>MCMC</a:t>
            </a:r>
            <a:r>
              <a:rPr lang="zh-CN" altLang="en-US" sz="2800" dirty="0"/>
              <a:t>采样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988291" y="845169"/>
            <a:ext cx="9144000" cy="728533"/>
          </a:xfrm>
        </p:spPr>
        <p:txBody>
          <a:bodyPr anchor="ctr" anchorCtr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dirty="0"/>
              <a:t>Inverse CDF</a:t>
            </a:r>
            <a:r>
              <a:rPr lang="zh-CN" altLang="en-US" dirty="0"/>
              <a:t>采样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31714" y="1990532"/>
                <a:ext cx="6096000" cy="646331"/>
              </a:xfrm>
              <a:prstGeom prst="rect">
                <a:avLst/>
              </a:prstGeom>
            </p:spPr>
            <p:txBody>
              <a:bodyPr anchor="b" anchorCtr="1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从均匀分布</a:t>
                </a:r>
                <a:r>
                  <a:rPr lang="en-US" altLang="zh-CN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(0,1)</a:t>
                </a:r>
                <a:r>
                  <a:rPr lang="zh-CN" altLang="en-US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中随机生成一个值</a:t>
                </a:r>
                <a:endParaRPr lang="en-US" altLang="zh-CN" dirty="0">
                  <a:solidFill>
                    <a:srgbClr val="222222"/>
                  </a:solidFill>
                  <a:latin typeface="Arial" panose="020B06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zh-CN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值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即为从</a:t>
                </a:r>
                <a:r>
                  <a:rPr lang="en-US" altLang="zh-CN" dirty="0"/>
                  <a:t>f(x)</a:t>
                </a:r>
                <a:r>
                  <a:rPr lang="zh-CN" altLang="en-US" dirty="0"/>
                  <a:t>中得出的采样点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14" y="1990532"/>
                <a:ext cx="6096000" cy="646331"/>
              </a:xfrm>
              <a:prstGeom prst="rect">
                <a:avLst/>
              </a:prstGeom>
              <a:blipFill rotWithShape="1">
                <a:blip r:embed="rId2"/>
                <a:stretch>
                  <a:fillRect t="-5660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1026" name="Picture 2" descr="https://img-blog.csdn.net/201605142138432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787" y="2873581"/>
            <a:ext cx="5808426" cy="252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67326"/>
            <a:ext cx="9144000" cy="480131"/>
          </a:xfrm>
        </p:spPr>
        <p:txBody>
          <a:bodyPr>
            <a:spAutoFit/>
          </a:bodyPr>
          <a:lstStyle/>
          <a:p>
            <a:r>
              <a:rPr lang="en-US" altLang="zh-CN" sz="2800" dirty="0"/>
              <a:t>MCMC</a:t>
            </a:r>
            <a:r>
              <a:rPr lang="zh-CN" altLang="en-US" sz="2800" dirty="0"/>
              <a:t>采样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988291" y="845169"/>
            <a:ext cx="9144000" cy="728533"/>
          </a:xfrm>
        </p:spPr>
        <p:txBody>
          <a:bodyPr anchor="ctr" anchorCtr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dirty="0"/>
              <a:t>拒接</a:t>
            </a:r>
            <a:r>
              <a:rPr lang="en-US" altLang="zh-CN" dirty="0"/>
              <a:t>-</a:t>
            </a:r>
            <a:r>
              <a:rPr lang="zh-CN" altLang="en-US" dirty="0"/>
              <a:t>接收采样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31714" y="1990532"/>
            <a:ext cx="6096000" cy="646331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借助容易采样的分布</a:t>
            </a:r>
            <a:r>
              <a:rPr lang="en-US" altLang="zh-CN" dirty="0"/>
              <a:t>proposal distribution</a:t>
            </a:r>
            <a:endParaRPr lang="en-US" altLang="zh-CN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以一定的概率接受采样</a:t>
            </a:r>
          </a:p>
        </p:txBody>
      </p:sp>
      <p:sp>
        <p:nvSpPr>
          <p:cNvPr id="8" name="矩形 7"/>
          <p:cNvSpPr/>
          <p:nvPr/>
        </p:nvSpPr>
        <p:spPr>
          <a:xfrm>
            <a:off x="1442016" y="2822860"/>
            <a:ext cx="823655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从 </a:t>
            </a:r>
            <a:r>
              <a:rPr lang="en-US" altLang="zh-CN" dirty="0"/>
              <a:t>q(x) </a:t>
            </a:r>
            <a:r>
              <a:rPr lang="zh-CN" altLang="en-US" dirty="0"/>
              <a:t>中获得一个随机采样点 </a:t>
            </a:r>
            <a:r>
              <a:rPr lang="en-US" altLang="zh-CN" dirty="0"/>
              <a:t>xi</a:t>
            </a:r>
          </a:p>
          <a:p>
            <a:r>
              <a:rPr lang="zh-CN" altLang="en-US" dirty="0"/>
              <a:t>对于 </a:t>
            </a:r>
            <a:r>
              <a:rPr lang="en-US" altLang="zh-CN" dirty="0" err="1"/>
              <a:t>x_i</a:t>
            </a:r>
            <a:r>
              <a:rPr lang="en-US" altLang="zh-CN" dirty="0"/>
              <a:t> </a:t>
            </a:r>
            <a:r>
              <a:rPr lang="zh-CN" altLang="en-US" dirty="0"/>
              <a:t>计算接受概率（</a:t>
            </a:r>
            <a:r>
              <a:rPr lang="en-US" altLang="zh-CN" dirty="0"/>
              <a:t>acceptance probability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</a:t>
            </a:r>
            <a:r>
              <a:rPr lang="en-US" altLang="zh-CN" dirty="0"/>
              <a:t>Uniform(0,1)</a:t>
            </a:r>
            <a:r>
              <a:rPr lang="zh-CN" altLang="en-US" dirty="0"/>
              <a:t>中随机生成一个值，用</a:t>
            </a:r>
            <a:r>
              <a:rPr lang="en-US" altLang="zh-CN" dirty="0"/>
              <a:t>u </a:t>
            </a:r>
            <a:r>
              <a:rPr lang="zh-CN" altLang="en-US" dirty="0"/>
              <a:t>表示</a:t>
            </a:r>
            <a:endParaRPr lang="en-US" altLang="zh-CN" dirty="0"/>
          </a:p>
          <a:p>
            <a:r>
              <a:rPr lang="zh-CN" altLang="en-US" dirty="0"/>
              <a:t>如果 </a:t>
            </a:r>
            <a:r>
              <a:rPr lang="en-US" altLang="zh-CN" dirty="0"/>
              <a:t>α≥u</a:t>
            </a:r>
            <a:r>
              <a:rPr lang="zh-CN" altLang="en-US" dirty="0"/>
              <a:t>，则接受 </a:t>
            </a:r>
            <a:r>
              <a:rPr lang="en-US" altLang="zh-CN" dirty="0"/>
              <a:t>xi</a:t>
            </a:r>
            <a:r>
              <a:rPr lang="zh-CN" altLang="en-US" dirty="0"/>
              <a:t>作为一个来自</a:t>
            </a:r>
            <a:r>
              <a:rPr lang="en-US" altLang="zh-CN" dirty="0"/>
              <a:t>p(x)</a:t>
            </a:r>
            <a:r>
              <a:rPr lang="zh-CN" altLang="en-US" dirty="0"/>
              <a:t>的采样值，否则就拒绝 </a:t>
            </a:r>
            <a:r>
              <a:rPr lang="en-US" altLang="zh-CN" dirty="0"/>
              <a:t>xi</a:t>
            </a:r>
            <a:r>
              <a:rPr lang="zh-CN" altLang="en-US" dirty="0"/>
              <a:t>并回到第一步。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337" y="3705560"/>
            <a:ext cx="1304925" cy="542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67326"/>
            <a:ext cx="9144000" cy="480131"/>
          </a:xfrm>
        </p:spPr>
        <p:txBody>
          <a:bodyPr>
            <a:spAutoFit/>
          </a:bodyPr>
          <a:lstStyle/>
          <a:p>
            <a:r>
              <a:rPr lang="en-US" altLang="zh-CN" sz="2800" dirty="0"/>
              <a:t>MCMC</a:t>
            </a:r>
            <a:r>
              <a:rPr lang="zh-CN" altLang="en-US" sz="2800" dirty="0"/>
              <a:t>采样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988291" y="845169"/>
            <a:ext cx="9144000" cy="728533"/>
          </a:xfrm>
        </p:spPr>
        <p:txBody>
          <a:bodyPr anchor="ctr" anchorCtr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dirty="0"/>
              <a:t>拒接</a:t>
            </a:r>
            <a:r>
              <a:rPr lang="en-US" altLang="zh-CN" dirty="0"/>
              <a:t>-</a:t>
            </a:r>
            <a:r>
              <a:rPr lang="zh-CN" altLang="en-US" dirty="0"/>
              <a:t>接收采样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31714" y="1990532"/>
            <a:ext cx="6096000" cy="646331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借助容易采样的分布</a:t>
            </a:r>
            <a:r>
              <a:rPr lang="en-US" altLang="zh-CN" dirty="0"/>
              <a:t>proposal distribution</a:t>
            </a:r>
            <a:endParaRPr lang="en-US" altLang="zh-CN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以一定的概率接受采样</a:t>
            </a:r>
          </a:p>
        </p:txBody>
      </p:sp>
      <p:pic>
        <p:nvPicPr>
          <p:cNvPr id="3074" name="Picture 2" descr="这里写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2887662"/>
            <a:ext cx="721995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67326"/>
            <a:ext cx="9144000" cy="480131"/>
          </a:xfrm>
        </p:spPr>
        <p:txBody>
          <a:bodyPr>
            <a:spAutoFit/>
          </a:bodyPr>
          <a:lstStyle/>
          <a:p>
            <a:r>
              <a:rPr lang="en-US" altLang="zh-CN" sz="2800" dirty="0"/>
              <a:t>MCMC</a:t>
            </a:r>
            <a:r>
              <a:rPr lang="zh-CN" altLang="en-US" sz="2800" dirty="0"/>
              <a:t>采样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988291" y="794463"/>
            <a:ext cx="9144000" cy="829945"/>
          </a:xfrm>
        </p:spPr>
        <p:txBody>
          <a:bodyPr anchor="ctr" anchorCtr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dirty="0"/>
              <a:t>重要性采样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31714" y="1991703"/>
            <a:ext cx="6096000" cy="645160"/>
          </a:xfrm>
          <a:prstGeom prst="rect">
            <a:avLst/>
          </a:prstGeom>
        </p:spPr>
        <p:txBody>
          <a:bodyPr anchor="b" anchorCtr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借助容易采样的分布</a:t>
            </a:r>
            <a:r>
              <a:rPr lang="en-US" altLang="zh-CN" dirty="0"/>
              <a:t>proposal distribution</a:t>
            </a:r>
            <a:endParaRPr lang="en-US" altLang="zh-CN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保留全部样本，加上权值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270" y="2422525"/>
            <a:ext cx="6348730" cy="38271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550</Words>
  <Application>Microsoft Office PowerPoint</Application>
  <PresentationFormat>宽屏</PresentationFormat>
  <Paragraphs>89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Arial</vt:lpstr>
      <vt:lpstr>Cambria Math</vt:lpstr>
      <vt:lpstr>Verdana</vt:lpstr>
      <vt:lpstr>Wingdings</vt:lpstr>
      <vt:lpstr>Office 主题​​</vt:lpstr>
      <vt:lpstr>Monte Carlo方法</vt:lpstr>
      <vt:lpstr>content</vt:lpstr>
      <vt:lpstr>什么是Monte Carlo方法</vt:lpstr>
      <vt:lpstr>什么是Monte Carlo方法</vt:lpstr>
      <vt:lpstr>什么是Monte Carlo方法</vt:lpstr>
      <vt:lpstr>MCMC采样</vt:lpstr>
      <vt:lpstr>MCMC采样</vt:lpstr>
      <vt:lpstr>MCMC采样</vt:lpstr>
      <vt:lpstr>MCMC采样</vt:lpstr>
      <vt:lpstr>MCMC采样</vt:lpstr>
      <vt:lpstr>MCMC采样</vt:lpstr>
      <vt:lpstr>MCMC采样</vt:lpstr>
      <vt:lpstr>MCMC采样</vt:lpstr>
      <vt:lpstr>MCMC采样</vt:lpstr>
      <vt:lpstr>MCMC采样</vt:lpstr>
      <vt:lpstr>Monte Carlo Tree Search</vt:lpstr>
      <vt:lpstr>Monte Carlo Tree Search</vt:lpstr>
      <vt:lpstr>Monte Carlo Tree Search</vt:lpstr>
      <vt:lpstr>Monte Carlo Tree Search</vt:lpstr>
      <vt:lpstr>Monte Carlo Tree Search</vt:lpstr>
      <vt:lpstr>Monte Carlo Tree Search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蒙特卡罗方法</dc:title>
  <dc:creator>zh woo</dc:creator>
  <cp:lastModifiedBy>zh woo</cp:lastModifiedBy>
  <cp:revision>19</cp:revision>
  <dcterms:created xsi:type="dcterms:W3CDTF">2018-06-03T12:18:00Z</dcterms:created>
  <dcterms:modified xsi:type="dcterms:W3CDTF">2018-06-05T15:51:35Z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2052-10.8.0.6470</vt:lpwstr>
  </property>
</Properties>
</file>