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61" r:id="rId3"/>
    <p:sldId id="262" r:id="rId4"/>
    <p:sldId id="264" r:id="rId5"/>
    <p:sldId id="277" r:id="rId6"/>
    <p:sldId id="278" r:id="rId7"/>
    <p:sldId id="279" r:id="rId8"/>
    <p:sldId id="280" r:id="rId9"/>
    <p:sldId id="291" r:id="rId10"/>
    <p:sldId id="281" r:id="rId11"/>
    <p:sldId id="290" r:id="rId12"/>
    <p:sldId id="282" r:id="rId13"/>
    <p:sldId id="283" r:id="rId14"/>
    <p:sldId id="293" r:id="rId15"/>
    <p:sldId id="284" r:id="rId16"/>
    <p:sldId id="285" r:id="rId17"/>
    <p:sldId id="286" r:id="rId18"/>
    <p:sldId id="288" r:id="rId19"/>
    <p:sldId id="287" r:id="rId20"/>
    <p:sldId id="292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6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2DBC04-99E3-4298-A84B-816DA016239C}" type="datetimeFigureOut">
              <a:rPr lang="zh-CN" altLang="en-US" smtClean="0"/>
              <a:t>2017/11/8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DBFBB1-8D7E-42A8-95F9-745E6C6F8C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24150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AlexNet:Relu,dropout</a:t>
            </a:r>
            <a:r>
              <a:rPr lang="en-US" altLang="zh-CN" dirty="0" smtClean="0"/>
              <a:t>,</a:t>
            </a:r>
            <a:r>
              <a:rPr lang="zh-CN" altLang="en-US" dirty="0" smtClean="0"/>
              <a:t>重叠</a:t>
            </a:r>
            <a:r>
              <a:rPr lang="en-US" altLang="zh-CN" dirty="0" smtClean="0"/>
              <a:t>pooling</a:t>
            </a:r>
          </a:p>
          <a:p>
            <a:r>
              <a:rPr lang="en-US" altLang="zh-CN" dirty="0" err="1" smtClean="0"/>
              <a:t>Zfnef</a:t>
            </a:r>
            <a:r>
              <a:rPr lang="en-US" altLang="zh-CN" dirty="0" smtClean="0"/>
              <a:t>:</a:t>
            </a:r>
            <a:r>
              <a:rPr lang="zh-CN" altLang="en-US" dirty="0" smtClean="0"/>
              <a:t>反卷积可视化</a:t>
            </a:r>
            <a:r>
              <a:rPr lang="en-US" altLang="zh-CN" dirty="0" smtClean="0"/>
              <a:t>feature map,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更小卷积核，更小的步长，通过遮挡，找出决定图像类别的关键区域，研究了网路深度</a:t>
            </a:r>
            <a:endParaRPr lang="en-US" altLang="zh-CN" baseline="0" dirty="0" smtClean="0"/>
          </a:p>
          <a:p>
            <a:r>
              <a:rPr lang="en-US" altLang="zh-CN" baseline="0" dirty="0" err="1" smtClean="0"/>
              <a:t>GoogleNet:Inception</a:t>
            </a:r>
            <a:r>
              <a:rPr lang="zh-CN" altLang="en-US" baseline="0" dirty="0" smtClean="0"/>
              <a:t>结构，增加网络宽度，不同卷积核得到的特征进行融合，使用</a:t>
            </a:r>
            <a:r>
              <a:rPr lang="en-US" altLang="zh-CN" baseline="0" dirty="0" smtClean="0"/>
              <a:t>1</a:t>
            </a:r>
            <a:r>
              <a:rPr lang="zh-CN" altLang="en-US" baseline="0" dirty="0" smtClean="0"/>
              <a:t>*</a:t>
            </a:r>
            <a:r>
              <a:rPr lang="en-US" altLang="zh-CN" baseline="0" dirty="0" smtClean="0"/>
              <a:t>1</a:t>
            </a:r>
            <a:r>
              <a:rPr lang="zh-CN" altLang="en-US" baseline="0" dirty="0" smtClean="0"/>
              <a:t>卷积核</a:t>
            </a:r>
            <a:endParaRPr lang="en-US" altLang="zh-CN" baseline="0" dirty="0" smtClean="0"/>
          </a:p>
          <a:p>
            <a:r>
              <a:rPr lang="en-US" altLang="zh-CN" dirty="0" smtClean="0"/>
              <a:t>VGG</a:t>
            </a:r>
            <a:r>
              <a:rPr lang="zh-CN" altLang="en-US" dirty="0" smtClean="0"/>
              <a:t>：专门研究深度</a:t>
            </a:r>
            <a:r>
              <a:rPr lang="en-US" altLang="zh-CN" dirty="0" smtClean="0"/>
              <a:t>11</a:t>
            </a:r>
            <a:r>
              <a:rPr lang="zh-CN" altLang="en-US" dirty="0" smtClean="0"/>
              <a:t>到</a:t>
            </a:r>
            <a:r>
              <a:rPr lang="en-US" altLang="zh-CN" dirty="0" smtClean="0"/>
              <a:t>19</a:t>
            </a:r>
            <a:r>
              <a:rPr lang="zh-CN" altLang="en-US" dirty="0" smtClean="0"/>
              <a:t>层</a:t>
            </a:r>
            <a:r>
              <a:rPr lang="en-US" altLang="zh-CN" dirty="0" smtClean="0"/>
              <a:t>6</a:t>
            </a:r>
            <a:r>
              <a:rPr lang="zh-CN" altLang="en-US" dirty="0" smtClean="0"/>
              <a:t>中不同配置的网络，对精度的影响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BFBB1-8D7E-42A8-95F9-745E6C6F8C8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02201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zh-C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𝐿𝑜𝑠𝑠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𝐿𝑜𝑠𝑠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∅(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zh-CN" dirty="0"/>
              </a:p>
              <a:p>
                <a:endParaRPr lang="zh-CN" altLang="en-US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:r>
                  <a:rPr lang="en-US" altLang="zh-CN" i="0">
                    <a:latin typeface="Cambria Math" panose="02040503050406030204" pitchFamily="18" charset="0"/>
                  </a:rPr>
                  <a:t>𝜕𝐿𝑜𝑠𝑠</a:t>
                </a:r>
                <a:r>
                  <a:rPr lang="zh-CN" altLang="zh-CN" i="0" smtClean="0">
                    <a:latin typeface="Cambria Math" panose="02040503050406030204" pitchFamily="18" charset="0"/>
                  </a:rPr>
                  <a:t>/(</a:t>
                </a:r>
                <a:r>
                  <a:rPr lang="en-US" altLang="zh-CN" i="0">
                    <a:latin typeface="Cambria Math" panose="02040503050406030204" pitchFamily="18" charset="0"/>
                  </a:rPr>
                  <a:t>𝜕</a:t>
                </a:r>
                <a:r>
                  <a:rPr lang="en-US" altLang="zh-CN" b="0" i="0" smtClean="0">
                    <a:latin typeface="Cambria Math" panose="02040503050406030204" pitchFamily="18" charset="0"/>
                  </a:rPr>
                  <a:t>𝑊_𝑡 </a:t>
                </a:r>
                <a:r>
                  <a:rPr lang="zh-CN" altLang="zh-CN" b="0" i="0" smtClean="0">
                    <a:latin typeface="Cambria Math" panose="02040503050406030204" pitchFamily="18" charset="0"/>
                  </a:rPr>
                  <a:t>)</a:t>
                </a:r>
                <a:r>
                  <a:rPr lang="en-US" altLang="zh-CN" i="0">
                    <a:latin typeface="Cambria Math" panose="02040503050406030204" pitchFamily="18" charset="0"/>
                  </a:rPr>
                  <a:t>=𝜕𝐿𝑜𝑠𝑠</a:t>
                </a:r>
                <a:r>
                  <a:rPr lang="zh-CN" altLang="zh-CN" i="0">
                    <a:latin typeface="Cambria Math" panose="02040503050406030204" pitchFamily="18" charset="0"/>
                  </a:rPr>
                  <a:t>/(</a:t>
                </a:r>
                <a:r>
                  <a:rPr lang="en-US" altLang="zh-CN" i="0">
                    <a:latin typeface="Cambria Math" panose="02040503050406030204" pitchFamily="18" charset="0"/>
                  </a:rPr>
                  <a:t>𝜕𝑂</a:t>
                </a:r>
                <a:r>
                  <a:rPr lang="zh-CN" altLang="zh-CN" i="0">
                    <a:latin typeface="Cambria Math" panose="02040503050406030204" pitchFamily="18" charset="0"/>
                  </a:rPr>
                  <a:t>_(</a:t>
                </a:r>
                <a:r>
                  <a:rPr lang="en-US" altLang="zh-CN" i="0">
                    <a:latin typeface="Cambria Math" panose="02040503050406030204" pitchFamily="18" charset="0"/>
                  </a:rPr>
                  <a:t>𝑡+1</a:t>
                </a:r>
                <a:r>
                  <a:rPr lang="zh-CN" altLang="zh-CN" i="0">
                    <a:latin typeface="Cambria Math" panose="02040503050406030204" pitchFamily="18" charset="0"/>
                  </a:rPr>
                  <a:t>)</a:t>
                </a:r>
                <a:r>
                  <a:rPr lang="en-US" altLang="zh-CN" i="0">
                    <a:latin typeface="Cambria Math" panose="02040503050406030204" pitchFamily="18" charset="0"/>
                  </a:rPr>
                  <a:t> </a:t>
                </a:r>
                <a:r>
                  <a:rPr lang="zh-CN" altLang="zh-CN" i="0">
                    <a:latin typeface="Cambria Math" panose="02040503050406030204" pitchFamily="18" charset="0"/>
                  </a:rPr>
                  <a:t>)</a:t>
                </a:r>
                <a:r>
                  <a:rPr lang="en-US" altLang="zh-CN" i="0">
                    <a:latin typeface="Cambria Math" panose="02040503050406030204" pitchFamily="18" charset="0"/>
                  </a:rPr>
                  <a:t>∗</a:t>
                </a:r>
                <a:r>
                  <a:rPr lang="zh-CN" altLang="zh-CN" i="0">
                    <a:latin typeface="Cambria Math" panose="02040503050406030204" pitchFamily="18" charset="0"/>
                  </a:rPr>
                  <a:t>(</a:t>
                </a:r>
                <a:r>
                  <a:rPr lang="en-US" altLang="zh-CN" i="0">
                    <a:latin typeface="Cambria Math" panose="02040503050406030204" pitchFamily="18" charset="0"/>
                  </a:rPr>
                  <a:t>𝜕∅(𝑊_𝑡</a:t>
                </a:r>
                <a:r>
                  <a:rPr lang="zh-CN" altLang="zh-CN" i="0">
                    <a:latin typeface="Cambria Math" panose="02040503050406030204" pitchFamily="18" charset="0"/>
                  </a:rPr>
                  <a:t> </a:t>
                </a:r>
                <a:r>
                  <a:rPr lang="en-US" altLang="zh-CN" i="0">
                    <a:latin typeface="Cambria Math" panose="02040503050406030204" pitchFamily="18" charset="0"/>
                  </a:rPr>
                  <a:t>𝑂</a:t>
                </a:r>
                <a:r>
                  <a:rPr lang="zh-CN" altLang="zh-CN" i="0">
                    <a:latin typeface="Cambria Math" panose="02040503050406030204" pitchFamily="18" charset="0"/>
                  </a:rPr>
                  <a:t>_</a:t>
                </a:r>
                <a:r>
                  <a:rPr lang="en-US" altLang="zh-CN" i="0">
                    <a:latin typeface="Cambria Math" panose="02040503050406030204" pitchFamily="18" charset="0"/>
                  </a:rPr>
                  <a:t>𝑡+𝑏)</a:t>
                </a:r>
                <a:r>
                  <a:rPr lang="zh-CN" altLang="zh-CN" i="0">
                    <a:latin typeface="Cambria Math" panose="02040503050406030204" pitchFamily="18" charset="0"/>
                  </a:rPr>
                  <a:t>)/(</a:t>
                </a:r>
                <a:r>
                  <a:rPr lang="en-US" altLang="zh-CN" i="0">
                    <a:latin typeface="Cambria Math" panose="02040503050406030204" pitchFamily="18" charset="0"/>
                  </a:rPr>
                  <a:t>𝜕</a:t>
                </a:r>
                <a:r>
                  <a:rPr lang="en-US" altLang="zh-CN" b="0" i="0" smtClean="0">
                    <a:latin typeface="Cambria Math" panose="02040503050406030204" pitchFamily="18" charset="0"/>
                  </a:rPr>
                  <a:t>𝑊_𝑡 </a:t>
                </a:r>
                <a:r>
                  <a:rPr lang="zh-CN" altLang="zh-CN" b="0" i="0">
                    <a:latin typeface="Cambria Math" panose="02040503050406030204" pitchFamily="18" charset="0"/>
                  </a:rPr>
                  <a:t>)</a:t>
                </a:r>
                <a:endParaRPr lang="zh-CN" altLang="zh-CN" dirty="0"/>
              </a:p>
              <a:p>
                <a:endParaRPr lang="zh-CN" altLang="en-US" dirty="0"/>
              </a:p>
              <a:p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BFBB1-8D7E-42A8-95F9-745E6C6F8C8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94229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维度不一样的时候：</a:t>
            </a:r>
            <a:endParaRPr lang="en-US" altLang="zh-CN" dirty="0" smtClean="0"/>
          </a:p>
          <a:p>
            <a:r>
              <a:rPr lang="zh-CN" altLang="en-US" dirty="0" smtClean="0"/>
              <a:t>方法一是通过下采样减小图片大小，通过</a:t>
            </a:r>
            <a:r>
              <a:rPr lang="en-US" altLang="zh-CN" dirty="0" smtClean="0"/>
              <a:t>zero</a:t>
            </a:r>
            <a:r>
              <a:rPr lang="en-US" altLang="zh-CN" baseline="0" dirty="0" smtClean="0"/>
              <a:t> padding</a:t>
            </a:r>
            <a:r>
              <a:rPr lang="zh-CN" altLang="en-US" baseline="0" dirty="0" smtClean="0"/>
              <a:t>或者</a:t>
            </a:r>
            <a:r>
              <a:rPr lang="en-US" altLang="zh-CN" baseline="0" dirty="0" smtClean="0"/>
              <a:t>1*1</a:t>
            </a:r>
            <a:r>
              <a:rPr lang="zh-CN" altLang="en-US" baseline="0" dirty="0" smtClean="0"/>
              <a:t>的卷积增加通道</a:t>
            </a:r>
            <a:r>
              <a:rPr lang="zh-CN" altLang="en-US" baseline="0" dirty="0" smtClean="0"/>
              <a:t>数</a:t>
            </a:r>
            <a:endParaRPr lang="en-US" altLang="zh-CN" baseline="0" dirty="0" smtClean="0"/>
          </a:p>
          <a:p>
            <a:r>
              <a:rPr lang="zh-CN" altLang="en-US" baseline="0" dirty="0" smtClean="0"/>
              <a:t>和</a:t>
            </a:r>
            <a:r>
              <a:rPr lang="en-US" altLang="zh-CN" baseline="0" dirty="0" smtClean="0"/>
              <a:t>VGG</a:t>
            </a:r>
            <a:r>
              <a:rPr lang="zh-CN" altLang="en-US" baseline="0" dirty="0" smtClean="0"/>
              <a:t>相比，减小计算量的同时提高精度，通道数比</a:t>
            </a:r>
            <a:r>
              <a:rPr lang="en-US" altLang="zh-CN" baseline="0" dirty="0" smtClean="0"/>
              <a:t>VGG</a:t>
            </a:r>
            <a:r>
              <a:rPr lang="zh-CN" altLang="en-US" baseline="0" dirty="0" smtClean="0"/>
              <a:t>的少，很少量的层是</a:t>
            </a:r>
            <a:r>
              <a:rPr lang="en-US" altLang="zh-CN" baseline="0" dirty="0" smtClean="0"/>
              <a:t>512</a:t>
            </a:r>
            <a:r>
              <a:rPr lang="zh-CN" altLang="en-US" baseline="0" dirty="0" smtClean="0"/>
              <a:t>维，从</a:t>
            </a:r>
            <a:r>
              <a:rPr lang="en-US" altLang="zh-CN" baseline="0" dirty="0" smtClean="0"/>
              <a:t>64</a:t>
            </a:r>
            <a:r>
              <a:rPr lang="zh-CN" altLang="en-US" baseline="0" dirty="0" smtClean="0"/>
              <a:t>维慢慢增加。每次图片</a:t>
            </a:r>
            <a:r>
              <a:rPr lang="en-US" altLang="zh-CN" baseline="0" dirty="0" smtClean="0"/>
              <a:t>size</a:t>
            </a:r>
            <a:r>
              <a:rPr lang="zh-CN" altLang="en-US" baseline="0" dirty="0" smtClean="0"/>
              <a:t>减少一半，通道数就增加一倍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endParaRPr lang="en-US" altLang="zh-CN" baseline="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BFBB1-8D7E-42A8-95F9-745E6C6F8C8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51631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BFBB1-8D7E-42A8-95F9-745E6C6F8C8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84690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的</a:t>
            </a:r>
            <a:r>
              <a:rPr lang="en-US" altLang="zh-CN" dirty="0" smtClean="0"/>
              <a:t>n</a:t>
            </a:r>
            <a:r>
              <a:rPr lang="zh-CN" altLang="en-US" dirty="0" smtClean="0"/>
              <a:t>次方个路径从输入到输出，</a:t>
            </a:r>
            <a:r>
              <a:rPr lang="en-US" altLang="zh-CN" dirty="0" smtClean="0"/>
              <a:t>f1,f2,f3</a:t>
            </a:r>
            <a:r>
              <a:rPr lang="zh-CN" altLang="en-US" dirty="0" smtClean="0"/>
              <a:t>作为一个投票器，每个投票器参与与否，所以有</a:t>
            </a:r>
            <a:r>
              <a:rPr lang="en-US" altLang="zh-CN" dirty="0" smtClean="0"/>
              <a:t>8</a:t>
            </a:r>
            <a:r>
              <a:rPr lang="zh-CN" altLang="en-US" dirty="0" smtClean="0"/>
              <a:t>种路径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BFBB1-8D7E-42A8-95F9-745E6C6F8C80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09693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每个投票器不是严重被依赖的，删除一个投票器影响不大，左图是删除一个残差模块，只保持</a:t>
            </a:r>
            <a:r>
              <a:rPr lang="en-US" altLang="zh-CN" dirty="0" smtClean="0"/>
              <a:t>shortcut connection</a:t>
            </a:r>
            <a:r>
              <a:rPr lang="zh-CN" altLang="en-US" dirty="0" smtClean="0"/>
              <a:t>的结果，删除的</a:t>
            </a:r>
            <a:r>
              <a:rPr lang="en-US" altLang="zh-CN" dirty="0" smtClean="0"/>
              <a:t>block</a:t>
            </a:r>
            <a:r>
              <a:rPr lang="zh-CN" altLang="en-US" dirty="0" smtClean="0"/>
              <a:t>越多，精度收到的影响越大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BFBB1-8D7E-42A8-95F9-745E6C6F8C80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29808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路径数量的分布，中间路径的数量最多，右边是训练是梯度究竟是由哪些长度的</a:t>
            </a:r>
            <a:r>
              <a:rPr lang="en-US" altLang="zh-CN" dirty="0" smtClean="0"/>
              <a:t>path</a:t>
            </a:r>
            <a:r>
              <a:rPr lang="zh-CN" altLang="en-US" dirty="0" smtClean="0"/>
              <a:t>提供的，浅层网络数量多，权值大，梯度大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BFBB1-8D7E-42A8-95F9-745E6C6F8C80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58540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0A5BC-2D94-4491-825F-7729F4A770D8}" type="datetimeFigureOut">
              <a:rPr lang="zh-CN" altLang="en-US" smtClean="0"/>
              <a:t>2017/11/8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A77F2-34B8-49DC-A928-C785FFE712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0701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0A5BC-2D94-4491-825F-7729F4A770D8}" type="datetimeFigureOut">
              <a:rPr lang="zh-CN" altLang="en-US" smtClean="0"/>
              <a:t>2017/11/8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A77F2-34B8-49DC-A928-C785FFE712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6552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0A5BC-2D94-4491-825F-7729F4A770D8}" type="datetimeFigureOut">
              <a:rPr lang="zh-CN" altLang="en-US" smtClean="0"/>
              <a:t>2017/11/8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A77F2-34B8-49DC-A928-C785FFE712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3506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0A5BC-2D94-4491-825F-7729F4A770D8}" type="datetimeFigureOut">
              <a:rPr lang="zh-CN" altLang="en-US" smtClean="0"/>
              <a:t>2017/11/8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A77F2-34B8-49DC-A928-C785FFE712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3121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0A5BC-2D94-4491-825F-7729F4A770D8}" type="datetimeFigureOut">
              <a:rPr lang="zh-CN" altLang="en-US" smtClean="0"/>
              <a:t>2017/11/8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A77F2-34B8-49DC-A928-C785FFE712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660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0A5BC-2D94-4491-825F-7729F4A770D8}" type="datetimeFigureOut">
              <a:rPr lang="zh-CN" altLang="en-US" smtClean="0"/>
              <a:t>2017/11/8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A77F2-34B8-49DC-A928-C785FFE712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9320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0A5BC-2D94-4491-825F-7729F4A770D8}" type="datetimeFigureOut">
              <a:rPr lang="zh-CN" altLang="en-US" smtClean="0"/>
              <a:t>2017/11/8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A77F2-34B8-49DC-A928-C785FFE712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9743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0A5BC-2D94-4491-825F-7729F4A770D8}" type="datetimeFigureOut">
              <a:rPr lang="zh-CN" altLang="en-US" smtClean="0"/>
              <a:t>2017/11/8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A77F2-34B8-49DC-A928-C785FFE712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2476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0A5BC-2D94-4491-825F-7729F4A770D8}" type="datetimeFigureOut">
              <a:rPr lang="zh-CN" altLang="en-US" smtClean="0"/>
              <a:t>2017/11/8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A77F2-34B8-49DC-A928-C785FFE712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1453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0A5BC-2D94-4491-825F-7729F4A770D8}" type="datetimeFigureOut">
              <a:rPr lang="zh-CN" altLang="en-US" smtClean="0"/>
              <a:t>2017/11/8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A77F2-34B8-49DC-A928-C785FFE712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2012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0A5BC-2D94-4491-825F-7729F4A770D8}" type="datetimeFigureOut">
              <a:rPr lang="zh-CN" altLang="en-US" smtClean="0"/>
              <a:t>2017/11/8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A77F2-34B8-49DC-A928-C785FFE712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114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E0A5BC-2D94-4491-825F-7729F4A770D8}" type="datetimeFigureOut">
              <a:rPr lang="zh-CN" altLang="en-US" smtClean="0"/>
              <a:t>2017/11/8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7A77F2-34B8-49DC-A928-C785FFE712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7562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1711"/>
            <a:ext cx="9144000" cy="2387600"/>
          </a:xfrm>
        </p:spPr>
        <p:txBody>
          <a:bodyPr/>
          <a:lstStyle/>
          <a:p>
            <a:r>
              <a:rPr lang="en-US" altLang="zh-CN" b="1" dirty="0" smtClean="0"/>
              <a:t>ResNet</a:t>
            </a:r>
            <a:endParaRPr lang="zh-CN" alt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4351068"/>
            <a:ext cx="9144000" cy="1655762"/>
          </a:xfrm>
        </p:spPr>
        <p:txBody>
          <a:bodyPr/>
          <a:lstStyle/>
          <a:p>
            <a:r>
              <a:rPr lang="zh-CN" altLang="en-US" b="1" dirty="0" smtClean="0"/>
              <a:t>吴志恒</a:t>
            </a:r>
            <a:endParaRPr lang="en-US" altLang="zh-CN" b="1" dirty="0" smtClean="0"/>
          </a:p>
          <a:p>
            <a:r>
              <a:rPr lang="en-US" altLang="zh-CN" b="1" dirty="0"/>
              <a:t>z</a:t>
            </a:r>
            <a:r>
              <a:rPr lang="en-US" altLang="zh-CN" b="1" dirty="0" smtClean="0"/>
              <a:t>h_woo@bupt.edu.cn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441106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ResNet</a:t>
            </a:r>
            <a:r>
              <a:rPr lang="zh-CN" altLang="en-US" dirty="0" smtClean="0"/>
              <a:t>的网络结构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改进</a:t>
            </a:r>
            <a:r>
              <a:rPr lang="en-US" altLang="zh-CN" dirty="0" smtClean="0"/>
              <a:t>block	</a:t>
            </a:r>
            <a:endParaRPr lang="zh-CN" altLang="en-US" sz="2400" dirty="0"/>
          </a:p>
        </p:txBody>
      </p:sp>
      <p:sp>
        <p:nvSpPr>
          <p:cNvPr id="62" name="文本框 61"/>
          <p:cNvSpPr txBox="1"/>
          <p:nvPr/>
        </p:nvSpPr>
        <p:spPr>
          <a:xfrm>
            <a:off x="838200" y="2592436"/>
            <a:ext cx="2810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Residual block:</a:t>
            </a:r>
          </a:p>
          <a:p>
            <a:r>
              <a:rPr lang="en-US" altLang="zh-CN" dirty="0"/>
              <a:t>Batch Normalization</a:t>
            </a:r>
          </a:p>
        </p:txBody>
      </p:sp>
      <p:pic>
        <p:nvPicPr>
          <p:cNvPr id="7170" name="Picture 2" descr="这里写图片描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2258" y="1690688"/>
            <a:ext cx="6734175" cy="477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' ( Л) Г I+lx &#10;' (lM (1х)ч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553618"/>
            <a:ext cx="2514600" cy="895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838200" y="4939990"/>
            <a:ext cx="237335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 smtClean="0"/>
              <a:t>当</a:t>
            </a:r>
            <a:r>
              <a:rPr lang="en-US" altLang="zh-CN" dirty="0"/>
              <a:t>h</a:t>
            </a:r>
            <a:r>
              <a:rPr lang="zh-CN" altLang="zh-CN" dirty="0"/>
              <a:t>和</a:t>
            </a:r>
            <a:r>
              <a:rPr lang="en-US" altLang="zh-CN" dirty="0"/>
              <a:t>f</a:t>
            </a:r>
            <a:r>
              <a:rPr lang="zh-CN" altLang="zh-CN" dirty="0"/>
              <a:t>都是</a:t>
            </a:r>
            <a:r>
              <a:rPr lang="en-US" altLang="zh-CN" dirty="0"/>
              <a:t>identity mapping</a:t>
            </a:r>
            <a:r>
              <a:rPr lang="zh-CN" altLang="zh-CN" dirty="0"/>
              <a:t>的时候更有利于信号的传播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1351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ResNet</a:t>
            </a:r>
            <a:r>
              <a:rPr lang="zh-CN" altLang="en-US" dirty="0" smtClean="0"/>
              <a:t>的网络结构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 </a:t>
            </a:r>
            <a:r>
              <a:rPr lang="en-US" altLang="zh-CN" dirty="0" err="1"/>
              <a:t>ResNeXt</a:t>
            </a:r>
            <a:r>
              <a:rPr lang="en-US" altLang="zh-CN" dirty="0" smtClean="0"/>
              <a:t>	</a:t>
            </a:r>
            <a:endParaRPr lang="zh-CN" altLang="en-US" sz="2400" dirty="0"/>
          </a:p>
        </p:txBody>
      </p:sp>
      <p:sp>
        <p:nvSpPr>
          <p:cNvPr id="62" name="文本框 61"/>
          <p:cNvSpPr txBox="1"/>
          <p:nvPr/>
        </p:nvSpPr>
        <p:spPr>
          <a:xfrm>
            <a:off x="838200" y="3068945"/>
            <a:ext cx="28101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一</a:t>
            </a:r>
            <a:r>
              <a:rPr lang="zh-CN" altLang="en-US" dirty="0"/>
              <a:t>个 </a:t>
            </a:r>
            <a:r>
              <a:rPr lang="en-US" altLang="zh-CN" dirty="0"/>
              <a:t>101 </a:t>
            </a:r>
            <a:r>
              <a:rPr lang="zh-CN" altLang="en-US" dirty="0"/>
              <a:t>层的 </a:t>
            </a:r>
            <a:r>
              <a:rPr lang="en-US" altLang="zh-CN" dirty="0" err="1"/>
              <a:t>ResNeXt</a:t>
            </a:r>
            <a:r>
              <a:rPr lang="en-US" altLang="zh-CN" dirty="0"/>
              <a:t> </a:t>
            </a:r>
            <a:r>
              <a:rPr lang="zh-CN" altLang="en-US" dirty="0"/>
              <a:t>网络，和 </a:t>
            </a:r>
            <a:r>
              <a:rPr lang="en-US" altLang="zh-CN" dirty="0"/>
              <a:t>200 </a:t>
            </a:r>
            <a:r>
              <a:rPr lang="zh-CN" altLang="en-US" dirty="0"/>
              <a:t>层的 </a:t>
            </a:r>
            <a:r>
              <a:rPr lang="en-US" altLang="zh-CN" dirty="0" err="1"/>
              <a:t>ResNet</a:t>
            </a:r>
            <a:r>
              <a:rPr lang="en-US" altLang="zh-CN" dirty="0"/>
              <a:t> </a:t>
            </a:r>
            <a:r>
              <a:rPr lang="zh-CN" altLang="en-US" dirty="0"/>
              <a:t>准确度差不多，但是计算量只有后者的一半</a:t>
            </a:r>
            <a:endParaRPr lang="en-US" altLang="zh-CN" dirty="0"/>
          </a:p>
        </p:txBody>
      </p:sp>
      <p:pic>
        <p:nvPicPr>
          <p:cNvPr id="3074" name="Picture 2" descr="这里写图片描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3119" y="2024834"/>
            <a:ext cx="6610681" cy="3952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6835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ResNet</a:t>
            </a:r>
            <a:r>
              <a:rPr lang="zh-CN" altLang="en-US" dirty="0" smtClean="0"/>
              <a:t>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优化网络的训练</a:t>
            </a:r>
            <a:r>
              <a:rPr lang="en-US" altLang="zh-CN" dirty="0" smtClean="0"/>
              <a:t>	</a:t>
            </a:r>
            <a:endParaRPr lang="zh-CN" altLang="en-US" sz="2400" dirty="0"/>
          </a:p>
        </p:txBody>
      </p:sp>
      <p:sp>
        <p:nvSpPr>
          <p:cNvPr id="62" name="文本框 61"/>
          <p:cNvSpPr txBox="1"/>
          <p:nvPr/>
        </p:nvSpPr>
        <p:spPr>
          <a:xfrm>
            <a:off x="1025448" y="2492076"/>
            <a:ext cx="2707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 </a:t>
            </a:r>
            <a:r>
              <a:rPr lang="zh-CN" altLang="en-US" dirty="0" smtClean="0"/>
              <a:t>加速梯度的流动</a:t>
            </a:r>
            <a:endParaRPr lang="en-US" altLang="zh-CN" dirty="0"/>
          </a:p>
        </p:txBody>
      </p:sp>
      <p:pic>
        <p:nvPicPr>
          <p:cNvPr id="8194" name="Picture 2" descr="这里写图片描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7824" y="2343188"/>
            <a:ext cx="5913911" cy="1658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这里写图片描述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467" y="4821585"/>
            <a:ext cx="4667250" cy="885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本框 7"/>
          <p:cNvSpPr txBox="1"/>
          <p:nvPr/>
        </p:nvSpPr>
        <p:spPr>
          <a:xfrm>
            <a:off x="1025448" y="3390424"/>
            <a:ext cx="281010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 smtClean="0"/>
              <a:t> </a:t>
            </a:r>
            <a:r>
              <a:rPr lang="zh-CN" altLang="en-US" dirty="0" smtClean="0"/>
              <a:t>可见</a:t>
            </a:r>
            <a:r>
              <a:rPr lang="zh-CN" altLang="en-US" dirty="0"/>
              <a:t>梯度分为两</a:t>
            </a:r>
            <a:r>
              <a:rPr lang="zh-CN" altLang="en-US" dirty="0" smtClean="0"/>
              <a:t>部分：第</a:t>
            </a:r>
            <a:r>
              <a:rPr lang="zh-CN" altLang="en-US" dirty="0"/>
              <a:t>一部分（非累加的部分）保证了信息直接传递回任何浅层单元</a:t>
            </a:r>
            <a:r>
              <a:rPr lang="en-US" altLang="zh-CN" dirty="0"/>
              <a:t>l</a:t>
            </a:r>
            <a:r>
              <a:rPr lang="zh-CN" altLang="en-US" dirty="0"/>
              <a:t>。并且梯度不容易等于</a:t>
            </a:r>
            <a:r>
              <a:rPr lang="en-US" altLang="zh-CN" dirty="0"/>
              <a:t>0</a:t>
            </a:r>
            <a:r>
              <a:rPr lang="zh-CN" altLang="en-US" dirty="0"/>
              <a:t>，由于第二个累加项的梯度刚好一直等于</a:t>
            </a:r>
            <a:r>
              <a:rPr lang="en-US" altLang="zh-CN" dirty="0"/>
              <a:t>-1</a:t>
            </a:r>
            <a:r>
              <a:rPr lang="zh-CN" altLang="en-US" dirty="0"/>
              <a:t>的概率很小，这就意味着某一层的梯度可以非常小但是一般不会为</a:t>
            </a:r>
            <a:r>
              <a:rPr lang="en-US" altLang="zh-CN" dirty="0"/>
              <a:t>0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0605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ResNet</a:t>
            </a:r>
            <a:r>
              <a:rPr lang="zh-CN" altLang="en-US" dirty="0" smtClean="0"/>
              <a:t>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优化网络的训练</a:t>
            </a:r>
            <a:r>
              <a:rPr lang="en-US" altLang="zh-CN" dirty="0" smtClean="0"/>
              <a:t>	</a:t>
            </a:r>
            <a:endParaRPr lang="zh-CN" altLang="en-US" sz="2400" dirty="0"/>
          </a:p>
        </p:txBody>
      </p:sp>
      <p:sp>
        <p:nvSpPr>
          <p:cNvPr id="62" name="文本框 61"/>
          <p:cNvSpPr txBox="1"/>
          <p:nvPr/>
        </p:nvSpPr>
        <p:spPr>
          <a:xfrm>
            <a:off x="1025448" y="2448987"/>
            <a:ext cx="2707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 </a:t>
            </a:r>
            <a:r>
              <a:rPr lang="en-US" altLang="zh-CN" dirty="0" smtClean="0"/>
              <a:t>identity mapping</a:t>
            </a:r>
            <a:r>
              <a:rPr lang="zh-CN" altLang="en-US" dirty="0" smtClean="0"/>
              <a:t>的作用</a:t>
            </a:r>
            <a:endParaRPr lang="en-US" altLang="zh-CN" dirty="0"/>
          </a:p>
        </p:txBody>
      </p:sp>
      <p:sp>
        <p:nvSpPr>
          <p:cNvPr id="8" name="文本框 7"/>
          <p:cNvSpPr txBox="1"/>
          <p:nvPr/>
        </p:nvSpPr>
        <p:spPr>
          <a:xfrm>
            <a:off x="1025448" y="3441681"/>
            <a:ext cx="281010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那么对于深层网络，如果λ大于一就容易</a:t>
            </a:r>
            <a:r>
              <a:rPr lang="zh-CN" altLang="zh-CN" dirty="0" smtClean="0"/>
              <a:t>成</a:t>
            </a:r>
            <a:r>
              <a:rPr lang="zh-CN" altLang="en-US" dirty="0"/>
              <a:t>梯度</a:t>
            </a:r>
            <a:r>
              <a:rPr lang="zh-CN" altLang="zh-CN" dirty="0" smtClean="0"/>
              <a:t>爆炸</a:t>
            </a:r>
            <a:r>
              <a:rPr lang="zh-CN" altLang="zh-CN" dirty="0"/>
              <a:t>，如果小于1就容易弥散，那么我们原本的shortcut就会被堵塞，反向传播更多的经过权重层，导致优化困难。</a:t>
            </a:r>
            <a:endParaRPr lang="en-US" altLang="zh-CN" dirty="0"/>
          </a:p>
        </p:txBody>
      </p:sp>
      <p:pic>
        <p:nvPicPr>
          <p:cNvPr id="9218" name="Picture 2" descr="这里写图片描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7173" y="2343140"/>
            <a:ext cx="2609850" cy="581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这里写图片描述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7173" y="3296443"/>
            <a:ext cx="2867025" cy="704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 descr="这里写图片描述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5672" y="4630544"/>
            <a:ext cx="4010025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1952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ResNet</a:t>
            </a:r>
            <a:r>
              <a:rPr lang="zh-CN" altLang="en-US" dirty="0" smtClean="0"/>
              <a:t>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梯度相关性分析</a:t>
            </a:r>
            <a:r>
              <a:rPr lang="en-US" altLang="zh-CN" dirty="0" smtClean="0"/>
              <a:t>	</a:t>
            </a:r>
            <a:endParaRPr lang="zh-CN" altLang="en-US" sz="2400" dirty="0"/>
          </a:p>
        </p:txBody>
      </p:sp>
      <p:sp>
        <p:nvSpPr>
          <p:cNvPr id="6" name="文本框 5"/>
          <p:cNvSpPr txBox="1"/>
          <p:nvPr/>
        </p:nvSpPr>
        <p:spPr>
          <a:xfrm>
            <a:off x="1214918" y="3346911"/>
            <a:ext cx="9691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网络过深返回的梯度相关性越来越差，</a:t>
            </a:r>
            <a:r>
              <a:rPr lang="zh-CN" altLang="zh-CN" dirty="0"/>
              <a:t>最后接近</a:t>
            </a:r>
            <a:r>
              <a:rPr lang="zh-CN" altLang="zh-CN" dirty="0" smtClean="0"/>
              <a:t>白噪声</a:t>
            </a:r>
            <a:r>
              <a:rPr lang="zh-CN" altLang="en-US" dirty="0" smtClean="0"/>
              <a:t>，</a:t>
            </a:r>
            <a:r>
              <a:rPr lang="zh-CN" altLang="zh-CN" dirty="0"/>
              <a:t>梯度更新可能根本就是在做随机扰动</a:t>
            </a:r>
            <a:endParaRPr lang="en-US" altLang="zh-CN" dirty="0"/>
          </a:p>
        </p:txBody>
      </p:sp>
      <p:sp>
        <p:nvSpPr>
          <p:cNvPr id="7" name="文本框 6"/>
          <p:cNvSpPr txBox="1"/>
          <p:nvPr/>
        </p:nvSpPr>
        <p:spPr>
          <a:xfrm>
            <a:off x="1214919" y="2667290"/>
            <a:ext cx="2707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梯度应该具备相关性</a:t>
            </a:r>
            <a:endParaRPr lang="en-US" altLang="zh-CN" dirty="0"/>
          </a:p>
        </p:txBody>
      </p:sp>
      <p:sp>
        <p:nvSpPr>
          <p:cNvPr id="8" name="文本框 7"/>
          <p:cNvSpPr txBox="1"/>
          <p:nvPr/>
        </p:nvSpPr>
        <p:spPr>
          <a:xfrm>
            <a:off x="1214918" y="4026532"/>
            <a:ext cx="9436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梯度流来看，有一路梯度是保持原样不动地往回传，这部分的相关性是非常强的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00155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ResNet</a:t>
            </a:r>
            <a:r>
              <a:rPr lang="zh-CN" altLang="en-US" dirty="0" smtClean="0"/>
              <a:t>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提升网络性能</a:t>
            </a:r>
            <a:r>
              <a:rPr lang="en-US" altLang="zh-CN" dirty="0" smtClean="0"/>
              <a:t>	</a:t>
            </a:r>
            <a:endParaRPr lang="zh-CN" altLang="en-US" sz="2400" dirty="0"/>
          </a:p>
        </p:txBody>
      </p:sp>
      <p:sp>
        <p:nvSpPr>
          <p:cNvPr id="62" name="文本框 61"/>
          <p:cNvSpPr txBox="1"/>
          <p:nvPr/>
        </p:nvSpPr>
        <p:spPr>
          <a:xfrm>
            <a:off x="1025448" y="2448987"/>
            <a:ext cx="2707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 </a:t>
            </a:r>
            <a:r>
              <a:rPr lang="zh-CN" altLang="en-US" dirty="0" smtClean="0"/>
              <a:t>拟合</a:t>
            </a:r>
            <a:r>
              <a:rPr lang="en-US" altLang="zh-CN" dirty="0" smtClean="0"/>
              <a:t>F(x) = H(x)-x</a:t>
            </a:r>
            <a:r>
              <a:rPr lang="zh-CN" altLang="en-US" dirty="0" smtClean="0"/>
              <a:t>比直接拟合</a:t>
            </a:r>
            <a:r>
              <a:rPr lang="en-US" altLang="zh-CN" dirty="0" smtClean="0"/>
              <a:t>H(x)</a:t>
            </a:r>
            <a:r>
              <a:rPr lang="zh-CN" altLang="en-US" dirty="0" smtClean="0"/>
              <a:t>是更好的选择</a:t>
            </a:r>
            <a:endParaRPr lang="en-US" altLang="zh-CN" dirty="0"/>
          </a:p>
        </p:txBody>
      </p:sp>
      <p:pic>
        <p:nvPicPr>
          <p:cNvPr id="10242" name="Picture 2" descr="这里写图片描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1532" y="2448987"/>
            <a:ext cx="4314825" cy="2562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文本框 9"/>
          <p:cNvSpPr txBox="1"/>
          <p:nvPr/>
        </p:nvSpPr>
        <p:spPr>
          <a:xfrm>
            <a:off x="1025448" y="4001294"/>
            <a:ext cx="27078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 </a:t>
            </a:r>
            <a:r>
              <a:rPr lang="zh-CN" altLang="en-US" dirty="0" smtClean="0"/>
              <a:t>拟合</a:t>
            </a:r>
            <a:r>
              <a:rPr lang="en-US" altLang="zh-CN" dirty="0" smtClean="0"/>
              <a:t>F(x)</a:t>
            </a:r>
            <a:r>
              <a:rPr lang="zh-CN" altLang="en-US" dirty="0" smtClean="0"/>
              <a:t>，使得网络的权值更小，更容易学习，也可以防止过拟合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95580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ResNet</a:t>
            </a:r>
            <a:r>
              <a:rPr lang="zh-CN" altLang="en-US" dirty="0" smtClean="0"/>
              <a:t>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E</a:t>
            </a:r>
            <a:r>
              <a:rPr lang="en-US" altLang="zh-CN" dirty="0" smtClean="0"/>
              <a:t>nsemble	</a:t>
            </a:r>
            <a:endParaRPr lang="zh-CN" altLang="en-US" sz="2400" dirty="0"/>
          </a:p>
        </p:txBody>
      </p:sp>
      <p:sp>
        <p:nvSpPr>
          <p:cNvPr id="62" name="文本框 61"/>
          <p:cNvSpPr txBox="1"/>
          <p:nvPr/>
        </p:nvSpPr>
        <p:spPr>
          <a:xfrm>
            <a:off x="1025448" y="2448987"/>
            <a:ext cx="2707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残差网络其实是由多种路径组合的一个网络</a:t>
            </a:r>
            <a:endParaRPr lang="en-US" altLang="zh-CN" dirty="0"/>
          </a:p>
        </p:txBody>
      </p:sp>
      <p:sp>
        <p:nvSpPr>
          <p:cNvPr id="10" name="文本框 9"/>
          <p:cNvSpPr txBox="1"/>
          <p:nvPr/>
        </p:nvSpPr>
        <p:spPr>
          <a:xfrm>
            <a:off x="1025448" y="3539629"/>
            <a:ext cx="27078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ResNet</a:t>
            </a:r>
            <a:r>
              <a:rPr lang="zh-CN" altLang="en-US" dirty="0" smtClean="0"/>
              <a:t>性能的提高</a:t>
            </a:r>
            <a:r>
              <a:rPr lang="zh-CN" altLang="zh-CN" dirty="0" smtClean="0"/>
              <a:t>不是</a:t>
            </a:r>
            <a:r>
              <a:rPr lang="zh-CN" altLang="zh-CN" dirty="0"/>
              <a:t>深度的原因，真正其作用的是中间的浅层</a:t>
            </a:r>
            <a:r>
              <a:rPr lang="zh-CN" altLang="zh-CN" dirty="0" smtClean="0"/>
              <a:t>网络</a:t>
            </a:r>
            <a:endParaRPr lang="en-US" altLang="zh-CN" dirty="0"/>
          </a:p>
        </p:txBody>
      </p:sp>
      <p:pic>
        <p:nvPicPr>
          <p:cNvPr id="11266" name="Picture 2" descr="这里写图片描述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9296" y="2171312"/>
            <a:ext cx="7239000" cy="2466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1374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ResNet</a:t>
            </a:r>
            <a:r>
              <a:rPr lang="zh-CN" altLang="en-US" dirty="0" smtClean="0"/>
              <a:t>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E</a:t>
            </a:r>
            <a:r>
              <a:rPr lang="en-US" altLang="zh-CN" dirty="0" smtClean="0"/>
              <a:t>nsemble	</a:t>
            </a:r>
            <a:endParaRPr lang="zh-CN" altLang="en-US" sz="2400" dirty="0"/>
          </a:p>
        </p:txBody>
      </p:sp>
      <p:pic>
        <p:nvPicPr>
          <p:cNvPr id="12290" name="Picture 2" descr="这里写图片描述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7048" y="2553698"/>
            <a:ext cx="4230785" cy="2699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这里写图片描述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5826" y="2815431"/>
            <a:ext cx="3200400" cy="2371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894806"/>
            <a:ext cx="3676650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005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ResNet</a:t>
            </a:r>
            <a:r>
              <a:rPr lang="zh-CN" altLang="en-US" dirty="0" smtClean="0"/>
              <a:t>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E</a:t>
            </a:r>
            <a:r>
              <a:rPr lang="en-US" altLang="zh-CN" dirty="0" smtClean="0"/>
              <a:t>nsemble	</a:t>
            </a:r>
            <a:endParaRPr lang="zh-CN" altLang="en-US" sz="2400" dirty="0"/>
          </a:p>
        </p:txBody>
      </p:sp>
      <p:pic>
        <p:nvPicPr>
          <p:cNvPr id="2050" name="Picture 2" descr="这里写图片描述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7112" y="2863056"/>
            <a:ext cx="2628900" cy="2276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这里写图片描述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8234" y="2741569"/>
            <a:ext cx="2571750" cy="219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5827" y="3274969"/>
            <a:ext cx="2552700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235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31260" y="200368"/>
            <a:ext cx="1591962" cy="1325563"/>
          </a:xfrm>
        </p:spPr>
        <p:txBody>
          <a:bodyPr/>
          <a:lstStyle/>
          <a:p>
            <a:pPr algn="ctr"/>
            <a:r>
              <a:rPr lang="en-US" altLang="zh-CN" dirty="0" smtClean="0"/>
              <a:t>Q&amp;A</a:t>
            </a:r>
            <a:endParaRPr lang="zh-CN" altLang="en-US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3416644" y="2568747"/>
            <a:ext cx="482119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2400" dirty="0" smtClean="0"/>
              <a:t>“</a:t>
            </a:r>
            <a:r>
              <a:rPr lang="zh-CN" altLang="en-US" sz="2400" dirty="0" smtClean="0"/>
              <a:t>深度</a:t>
            </a:r>
            <a:r>
              <a:rPr lang="en-US" altLang="zh-CN" sz="2400" dirty="0" smtClean="0"/>
              <a:t>”</a:t>
            </a:r>
            <a:r>
              <a:rPr lang="zh-CN" altLang="en-US" sz="2400" dirty="0" smtClean="0"/>
              <a:t>网络更多是浅层网络的融合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922839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4138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b="1" dirty="0" smtClean="0"/>
              <a:t>Content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                                         1. ResNet</a:t>
            </a:r>
            <a:r>
              <a:rPr lang="zh-CN" altLang="en-US" dirty="0" smtClean="0"/>
              <a:t>的产生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                                     2. ResNet</a:t>
            </a:r>
            <a:r>
              <a:rPr lang="zh-CN" altLang="en-US" dirty="0" smtClean="0"/>
              <a:t>的网络结构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                                     3. ResNet</a:t>
            </a:r>
            <a:r>
              <a:rPr lang="zh-CN" altLang="en-US" dirty="0" smtClean="0"/>
              <a:t>分析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268077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Picture 2" descr="https://pic3.zhimg.com/50/v2-1223d81faaf81e48b6895c7dd686a1da_hd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0925" y="1914034"/>
            <a:ext cx="6858000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6348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ResNet</a:t>
            </a:r>
            <a:r>
              <a:rPr lang="zh-CN" altLang="en-US" dirty="0" smtClean="0"/>
              <a:t>的产生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ImageNet(ILSVRC) dataset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en-US" altLang="zh-CN" sz="2400" dirty="0" smtClean="0"/>
              <a:t>1500</a:t>
            </a:r>
            <a:r>
              <a:rPr lang="zh-CN" altLang="en-US" sz="2400" dirty="0" smtClean="0"/>
              <a:t>多万张图片，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万多个类别，其中</a:t>
            </a:r>
            <a:r>
              <a:rPr lang="en-US" altLang="zh-CN" sz="2400" dirty="0" smtClean="0"/>
              <a:t>100</a:t>
            </a:r>
            <a:r>
              <a:rPr lang="zh-CN" altLang="en-US" sz="2400" dirty="0" smtClean="0"/>
              <a:t>万张提供了</a:t>
            </a:r>
            <a:r>
              <a:rPr lang="en-US" altLang="zh-CN" sz="2400" dirty="0"/>
              <a:t>bounding box</a:t>
            </a:r>
            <a:r>
              <a:rPr lang="en-US" altLang="zh-CN" dirty="0"/>
              <a:t>	</a:t>
            </a:r>
          </a:p>
          <a:p>
            <a:r>
              <a:rPr lang="en-US" altLang="zh-CN" dirty="0"/>
              <a:t>ImageNet(ILSVRC) </a:t>
            </a:r>
            <a:r>
              <a:rPr lang="en-US" altLang="zh-CN" dirty="0" smtClean="0"/>
              <a:t>task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   	</a:t>
            </a:r>
            <a:r>
              <a:rPr lang="zh-CN" altLang="en-US" sz="2400" dirty="0" smtClean="0"/>
              <a:t>物体识别</a:t>
            </a:r>
            <a:r>
              <a:rPr lang="en-US" altLang="zh-CN" sz="2400" dirty="0" smtClean="0"/>
              <a:t>(</a:t>
            </a:r>
            <a:r>
              <a:rPr lang="en-US" altLang="zh-CN" dirty="0" smtClean="0"/>
              <a:t>classification</a:t>
            </a:r>
            <a:r>
              <a:rPr lang="en-US" altLang="zh-CN" sz="2400" dirty="0" smtClean="0"/>
              <a:t>)</a:t>
            </a:r>
          </a:p>
          <a:p>
            <a:pPr marL="0" indent="0">
              <a:buNone/>
            </a:pPr>
            <a:r>
              <a:rPr lang="en-US" altLang="zh-CN" sz="2400" dirty="0"/>
              <a:t>	</a:t>
            </a:r>
            <a:r>
              <a:rPr lang="zh-CN" altLang="en-US" sz="2400" dirty="0" smtClean="0"/>
              <a:t>物体检测</a:t>
            </a:r>
            <a:r>
              <a:rPr lang="en-US" altLang="zh-CN" sz="2400" dirty="0" smtClean="0"/>
              <a:t>(detection)</a:t>
            </a:r>
          </a:p>
          <a:p>
            <a:pPr marL="0" indent="0">
              <a:buNone/>
            </a:pPr>
            <a:endParaRPr lang="zh-CN" altLang="en-US" sz="24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7912" y="4549775"/>
            <a:ext cx="5181600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427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ResNet</a:t>
            </a:r>
            <a:r>
              <a:rPr lang="zh-CN" altLang="en-US" dirty="0"/>
              <a:t>的产生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ImageNet(ILSVRC</a:t>
            </a:r>
            <a:r>
              <a:rPr lang="en-US" altLang="zh-CN" dirty="0" smtClean="0"/>
              <a:t>)</a:t>
            </a:r>
            <a:r>
              <a:rPr lang="zh-CN" altLang="en-US" dirty="0" smtClean="0"/>
              <a:t>各年冠军</a:t>
            </a:r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0761533"/>
              </p:ext>
            </p:extLst>
          </p:nvPr>
        </p:nvGraphicFramePr>
        <p:xfrm>
          <a:off x="838201" y="2497872"/>
          <a:ext cx="10747915" cy="3040380"/>
        </p:xfrm>
        <a:graphic>
          <a:graphicData uri="http://schemas.openxmlformats.org/drawingml/2006/table">
            <a:tbl>
              <a:tblPr/>
              <a:tblGrid>
                <a:gridCol w="2149583">
                  <a:extLst>
                    <a:ext uri="{9D8B030D-6E8A-4147-A177-3AD203B41FA5}">
                      <a16:colId xmlns:a16="http://schemas.microsoft.com/office/drawing/2014/main" val="3285448124"/>
                    </a:ext>
                  </a:extLst>
                </a:gridCol>
                <a:gridCol w="2149583">
                  <a:extLst>
                    <a:ext uri="{9D8B030D-6E8A-4147-A177-3AD203B41FA5}">
                      <a16:colId xmlns:a16="http://schemas.microsoft.com/office/drawing/2014/main" val="3982119223"/>
                    </a:ext>
                  </a:extLst>
                </a:gridCol>
                <a:gridCol w="2149583">
                  <a:extLst>
                    <a:ext uri="{9D8B030D-6E8A-4147-A177-3AD203B41FA5}">
                      <a16:colId xmlns:a16="http://schemas.microsoft.com/office/drawing/2014/main" val="4244642565"/>
                    </a:ext>
                  </a:extLst>
                </a:gridCol>
                <a:gridCol w="2149583">
                  <a:extLst>
                    <a:ext uri="{9D8B030D-6E8A-4147-A177-3AD203B41FA5}">
                      <a16:colId xmlns:a16="http://schemas.microsoft.com/office/drawing/2014/main" val="2734983077"/>
                    </a:ext>
                  </a:extLst>
                </a:gridCol>
                <a:gridCol w="2149583">
                  <a:extLst>
                    <a:ext uri="{9D8B030D-6E8A-4147-A177-3AD203B41FA5}">
                      <a16:colId xmlns:a16="http://schemas.microsoft.com/office/drawing/2014/main" val="2912419481"/>
                    </a:ext>
                  </a:extLst>
                </a:gridCol>
              </a:tblGrid>
              <a:tr h="363743"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模型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AlexNet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ZF Net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effectLst/>
                        </a:rPr>
                        <a:t>GoogLeNet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ResNet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9111258"/>
                  </a:ext>
                </a:extLst>
              </a:tr>
              <a:tr h="443311">
                <a:tc>
                  <a:txBody>
                    <a:bodyPr/>
                    <a:lstStyle/>
                    <a:p>
                      <a:r>
                        <a:rPr lang="zh-CN" altLang="en-US">
                          <a:solidFill>
                            <a:srgbClr val="191919"/>
                          </a:solidFill>
                          <a:effectLst/>
                        </a:rPr>
                        <a:t>时间（年）</a:t>
                      </a:r>
                    </a:p>
                  </a:txBody>
                  <a:tcPr marL="142875" marR="142875" marT="85725" marB="857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7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rgbClr val="191919"/>
                          </a:solidFill>
                          <a:effectLst/>
                        </a:rPr>
                        <a:t>2012</a:t>
                      </a:r>
                    </a:p>
                  </a:txBody>
                  <a:tcPr marL="142875" marR="142875" marT="85725" marB="857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7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rgbClr val="191919"/>
                          </a:solidFill>
                          <a:effectLst/>
                        </a:rPr>
                        <a:t>2013</a:t>
                      </a:r>
                    </a:p>
                  </a:txBody>
                  <a:tcPr marL="142875" marR="142875" marT="85725" marB="857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7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rgbClr val="191919"/>
                          </a:solidFill>
                          <a:effectLst/>
                        </a:rPr>
                        <a:t>2014</a:t>
                      </a:r>
                    </a:p>
                  </a:txBody>
                  <a:tcPr marL="142875" marR="142875" marT="85725" marB="857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7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191919"/>
                          </a:solidFill>
                          <a:effectLst/>
                        </a:rPr>
                        <a:t>2015</a:t>
                      </a:r>
                    </a:p>
                  </a:txBody>
                  <a:tcPr marL="142875" marR="142875" marT="85725" marB="857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7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4587380"/>
                  </a:ext>
                </a:extLst>
              </a:tr>
              <a:tr h="443311">
                <a:tc>
                  <a:txBody>
                    <a:bodyPr/>
                    <a:lstStyle/>
                    <a:p>
                      <a:r>
                        <a:rPr lang="zh-CN" altLang="en-US">
                          <a:solidFill>
                            <a:srgbClr val="191919"/>
                          </a:solidFill>
                          <a:effectLst/>
                        </a:rPr>
                        <a:t>层数（层）</a:t>
                      </a:r>
                    </a:p>
                  </a:txBody>
                  <a:tcPr marL="142875" marR="142875" marT="85725" marB="857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7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rgbClr val="191919"/>
                          </a:solidFill>
                          <a:effectLst/>
                        </a:rPr>
                        <a:t>8</a:t>
                      </a:r>
                    </a:p>
                  </a:txBody>
                  <a:tcPr marL="142875" marR="142875" marT="85725" marB="857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7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rgbClr val="191919"/>
                          </a:solidFill>
                          <a:effectLst/>
                        </a:rPr>
                        <a:t>8</a:t>
                      </a:r>
                    </a:p>
                  </a:txBody>
                  <a:tcPr marL="142875" marR="142875" marT="85725" marB="857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7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rgbClr val="191919"/>
                          </a:solidFill>
                          <a:effectLst/>
                        </a:rPr>
                        <a:t>22</a:t>
                      </a:r>
                    </a:p>
                  </a:txBody>
                  <a:tcPr marL="142875" marR="142875" marT="85725" marB="857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7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rgbClr val="191919"/>
                          </a:solidFill>
                          <a:effectLst/>
                        </a:rPr>
                        <a:t>152</a:t>
                      </a:r>
                    </a:p>
                  </a:txBody>
                  <a:tcPr marL="142875" marR="142875" marT="85725" marB="857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7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5246782"/>
                  </a:ext>
                </a:extLst>
              </a:tr>
              <a:tr h="443311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191919"/>
                          </a:solidFill>
                          <a:effectLst/>
                        </a:rPr>
                        <a:t>Top 5 </a:t>
                      </a:r>
                      <a:r>
                        <a:rPr lang="zh-CN" altLang="en-US">
                          <a:solidFill>
                            <a:srgbClr val="191919"/>
                          </a:solidFill>
                          <a:effectLst/>
                        </a:rPr>
                        <a:t>错误率</a:t>
                      </a:r>
                    </a:p>
                  </a:txBody>
                  <a:tcPr marL="142875" marR="142875" marT="85725" marB="857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7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rgbClr val="191919"/>
                          </a:solidFill>
                          <a:effectLst/>
                        </a:rPr>
                        <a:t>15.4%</a:t>
                      </a:r>
                    </a:p>
                  </a:txBody>
                  <a:tcPr marL="142875" marR="142875" marT="85725" marB="857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7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rgbClr val="191919"/>
                          </a:solidFill>
                          <a:effectLst/>
                        </a:rPr>
                        <a:t>11.2%</a:t>
                      </a:r>
                    </a:p>
                  </a:txBody>
                  <a:tcPr marL="142875" marR="142875" marT="85725" marB="857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7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rgbClr val="191919"/>
                          </a:solidFill>
                          <a:effectLst/>
                        </a:rPr>
                        <a:t>6.7%</a:t>
                      </a:r>
                    </a:p>
                  </a:txBody>
                  <a:tcPr marL="142875" marR="142875" marT="85725" marB="857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7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rgbClr val="191919"/>
                          </a:solidFill>
                          <a:effectLst/>
                        </a:rPr>
                        <a:t>3.57%</a:t>
                      </a:r>
                    </a:p>
                  </a:txBody>
                  <a:tcPr marL="142875" marR="142875" marT="85725" marB="857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7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4580907"/>
                  </a:ext>
                </a:extLst>
              </a:tr>
              <a:tr h="443311">
                <a:tc>
                  <a:txBody>
                    <a:bodyPr/>
                    <a:lstStyle/>
                    <a:p>
                      <a:r>
                        <a:rPr lang="zh-CN" altLang="en-US">
                          <a:solidFill>
                            <a:srgbClr val="191919"/>
                          </a:solidFill>
                          <a:effectLst/>
                        </a:rPr>
                        <a:t>数据增强</a:t>
                      </a:r>
                    </a:p>
                  </a:txBody>
                  <a:tcPr marL="142875" marR="142875" marT="85725" marB="857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7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rgbClr val="191919"/>
                          </a:solidFill>
                          <a:effectLst/>
                        </a:rPr>
                        <a:t>√</a:t>
                      </a:r>
                    </a:p>
                  </a:txBody>
                  <a:tcPr marL="142875" marR="142875" marT="85725" marB="857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7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solidFill>
                            <a:srgbClr val="191919"/>
                          </a:solidFill>
                          <a:effectLst/>
                        </a:rPr>
                        <a:t>√</a:t>
                      </a:r>
                    </a:p>
                  </a:txBody>
                  <a:tcPr marL="142875" marR="142875" marT="85725" marB="857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7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solidFill>
                            <a:srgbClr val="191919"/>
                          </a:solidFill>
                          <a:effectLst/>
                        </a:rPr>
                        <a:t>√</a:t>
                      </a:r>
                    </a:p>
                  </a:txBody>
                  <a:tcPr marL="142875" marR="142875" marT="85725" marB="857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7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solidFill>
                            <a:srgbClr val="191919"/>
                          </a:solidFill>
                          <a:effectLst/>
                        </a:rPr>
                        <a:t>√</a:t>
                      </a:r>
                    </a:p>
                  </a:txBody>
                  <a:tcPr marL="142875" marR="142875" marT="85725" marB="857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7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958766"/>
                  </a:ext>
                </a:extLst>
              </a:tr>
              <a:tr h="443311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191919"/>
                          </a:solidFill>
                          <a:effectLst/>
                        </a:rPr>
                        <a:t>Dropout</a:t>
                      </a:r>
                    </a:p>
                  </a:txBody>
                  <a:tcPr marL="142875" marR="142875" marT="85725" marB="857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7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rgbClr val="191919"/>
                          </a:solidFill>
                          <a:effectLst/>
                        </a:rPr>
                        <a:t>√</a:t>
                      </a:r>
                    </a:p>
                  </a:txBody>
                  <a:tcPr marL="142875" marR="142875" marT="85725" marB="857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7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solidFill>
                            <a:srgbClr val="191919"/>
                          </a:solidFill>
                          <a:effectLst/>
                        </a:rPr>
                        <a:t>√</a:t>
                      </a:r>
                    </a:p>
                  </a:txBody>
                  <a:tcPr marL="142875" marR="142875" marT="85725" marB="857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7F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rgbClr val="191919"/>
                        </a:solidFill>
                        <a:effectLst/>
                      </a:endParaRPr>
                    </a:p>
                  </a:txBody>
                  <a:tcPr marL="142875" marR="142875" marT="85725" marB="857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7F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rgbClr val="191919"/>
                        </a:solidFill>
                        <a:effectLst/>
                      </a:endParaRPr>
                    </a:p>
                  </a:txBody>
                  <a:tcPr marL="142875" marR="142875" marT="85725" marB="857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7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6593213"/>
                  </a:ext>
                </a:extLst>
              </a:tr>
              <a:tr h="443311">
                <a:tc>
                  <a:txBody>
                    <a:bodyPr/>
                    <a:lstStyle/>
                    <a:p>
                      <a:r>
                        <a:rPr lang="zh-CN" altLang="en-US">
                          <a:solidFill>
                            <a:srgbClr val="191919"/>
                          </a:solidFill>
                          <a:effectLst/>
                        </a:rPr>
                        <a:t>批量归一化</a:t>
                      </a:r>
                    </a:p>
                  </a:txBody>
                  <a:tcPr marL="142875" marR="142875" marT="85725" marB="857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7F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191919"/>
                        </a:solidFill>
                        <a:effectLst/>
                      </a:endParaRPr>
                    </a:p>
                  </a:txBody>
                  <a:tcPr marL="142875" marR="142875" marT="85725" marB="857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7F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rgbClr val="191919"/>
                        </a:solidFill>
                        <a:effectLst/>
                      </a:endParaRPr>
                    </a:p>
                  </a:txBody>
                  <a:tcPr marL="142875" marR="142875" marT="85725" marB="857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7F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rgbClr val="191919"/>
                        </a:solidFill>
                        <a:effectLst/>
                      </a:endParaRPr>
                    </a:p>
                  </a:txBody>
                  <a:tcPr marL="142875" marR="142875" marT="85725" marB="857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7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rgbClr val="191919"/>
                          </a:solidFill>
                          <a:effectLst/>
                        </a:rPr>
                        <a:t>√</a:t>
                      </a:r>
                    </a:p>
                  </a:txBody>
                  <a:tcPr marL="142875" marR="142875" marT="85725" marB="857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7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2082509"/>
                  </a:ext>
                </a:extLst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838199" y="5672941"/>
            <a:ext cx="6688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VGGnet</a:t>
            </a:r>
            <a:r>
              <a:rPr lang="en-US" altLang="zh-CN" dirty="0" smtClean="0"/>
              <a:t> : </a:t>
            </a:r>
            <a:r>
              <a:rPr lang="zh-CN" altLang="en-US" dirty="0" smtClean="0"/>
              <a:t>对比网络深度对于精度的影响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1830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ResNet</a:t>
            </a:r>
            <a:r>
              <a:rPr lang="zh-CN" altLang="en-US" dirty="0" smtClean="0"/>
              <a:t>的产生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深度网络难以训练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</a:t>
            </a:r>
            <a:r>
              <a:rPr lang="zh-CN" altLang="en-US" sz="2400" dirty="0" smtClean="0"/>
              <a:t>梯度不稳定，难以收敛</a:t>
            </a:r>
            <a:r>
              <a:rPr lang="en-US" altLang="zh-CN" dirty="0" smtClean="0"/>
              <a:t>	</a:t>
            </a:r>
            <a:endParaRPr lang="zh-CN" altLang="en-US" sz="2400" dirty="0"/>
          </a:p>
        </p:txBody>
      </p:sp>
      <p:sp>
        <p:nvSpPr>
          <p:cNvPr id="4" name="流程图: 接点 3"/>
          <p:cNvSpPr/>
          <p:nvPr/>
        </p:nvSpPr>
        <p:spPr>
          <a:xfrm>
            <a:off x="7370955" y="1690688"/>
            <a:ext cx="457200" cy="47152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流程图: 接点 5"/>
          <p:cNvSpPr/>
          <p:nvPr/>
        </p:nvSpPr>
        <p:spPr>
          <a:xfrm>
            <a:off x="9133777" y="1690688"/>
            <a:ext cx="457200" cy="47152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流程图: 接点 7"/>
          <p:cNvSpPr/>
          <p:nvPr/>
        </p:nvSpPr>
        <p:spPr>
          <a:xfrm>
            <a:off x="7370955" y="2780488"/>
            <a:ext cx="457200" cy="47152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流程图: 接点 8"/>
          <p:cNvSpPr/>
          <p:nvPr/>
        </p:nvSpPr>
        <p:spPr>
          <a:xfrm>
            <a:off x="7370955" y="3870288"/>
            <a:ext cx="457200" cy="47152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流程图: 接点 9"/>
          <p:cNvSpPr/>
          <p:nvPr/>
        </p:nvSpPr>
        <p:spPr>
          <a:xfrm>
            <a:off x="9133777" y="2780488"/>
            <a:ext cx="457200" cy="47152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流程图: 接点 10"/>
          <p:cNvSpPr/>
          <p:nvPr/>
        </p:nvSpPr>
        <p:spPr>
          <a:xfrm>
            <a:off x="9133777" y="3870288"/>
            <a:ext cx="457200" cy="47152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箭头连接符 11"/>
          <p:cNvCxnSpPr>
            <a:endCxn id="4" idx="2"/>
          </p:cNvCxnSpPr>
          <p:nvPr/>
        </p:nvCxnSpPr>
        <p:spPr>
          <a:xfrm flipV="1">
            <a:off x="6096000" y="1926451"/>
            <a:ext cx="1274955" cy="22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4" idx="6"/>
            <a:endCxn id="6" idx="2"/>
          </p:cNvCxnSpPr>
          <p:nvPr/>
        </p:nvCxnSpPr>
        <p:spPr>
          <a:xfrm>
            <a:off x="7828155" y="1926451"/>
            <a:ext cx="13056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endCxn id="8" idx="2"/>
          </p:cNvCxnSpPr>
          <p:nvPr/>
        </p:nvCxnSpPr>
        <p:spPr>
          <a:xfrm>
            <a:off x="6096000" y="3016251"/>
            <a:ext cx="12749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9590977" y="1926451"/>
            <a:ext cx="12749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9590976" y="3016251"/>
            <a:ext cx="12749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9590976" y="4085453"/>
            <a:ext cx="12749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endCxn id="9" idx="2"/>
          </p:cNvCxnSpPr>
          <p:nvPr/>
        </p:nvCxnSpPr>
        <p:spPr>
          <a:xfrm flipV="1">
            <a:off x="6096000" y="4106051"/>
            <a:ext cx="1274955" cy="14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8" idx="6"/>
            <a:endCxn id="10" idx="2"/>
          </p:cNvCxnSpPr>
          <p:nvPr/>
        </p:nvCxnSpPr>
        <p:spPr>
          <a:xfrm>
            <a:off x="7828155" y="3016251"/>
            <a:ext cx="13056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9" idx="6"/>
            <a:endCxn id="11" idx="2"/>
          </p:cNvCxnSpPr>
          <p:nvPr/>
        </p:nvCxnSpPr>
        <p:spPr>
          <a:xfrm>
            <a:off x="7828155" y="4106051"/>
            <a:ext cx="13056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5499409" y="4520724"/>
            <a:ext cx="1193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</a:t>
            </a:r>
            <a:r>
              <a:rPr lang="zh-CN" altLang="en-US" dirty="0" smtClean="0"/>
              <a:t>层</a:t>
            </a:r>
            <a:endParaRPr lang="zh-CN" altLang="en-US" dirty="0"/>
          </a:p>
        </p:txBody>
      </p:sp>
      <p:sp>
        <p:nvSpPr>
          <p:cNvPr id="31" name="文本框 30"/>
          <p:cNvSpPr txBox="1"/>
          <p:nvPr/>
        </p:nvSpPr>
        <p:spPr>
          <a:xfrm>
            <a:off x="7062822" y="4515672"/>
            <a:ext cx="1193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</a:t>
            </a:r>
            <a:r>
              <a:rPr lang="en-US" altLang="zh-CN" dirty="0" smtClean="0"/>
              <a:t>+1</a:t>
            </a:r>
            <a:r>
              <a:rPr lang="zh-CN" altLang="en-US" dirty="0" smtClean="0"/>
              <a:t>层</a:t>
            </a:r>
            <a:endParaRPr lang="zh-CN" altLang="en-US" dirty="0"/>
          </a:p>
        </p:txBody>
      </p:sp>
      <p:cxnSp>
        <p:nvCxnSpPr>
          <p:cNvPr id="33" name="直接箭头连接符 32"/>
          <p:cNvCxnSpPr>
            <a:stCxn id="4" idx="6"/>
            <a:endCxn id="10" idx="2"/>
          </p:cNvCxnSpPr>
          <p:nvPr/>
        </p:nvCxnSpPr>
        <p:spPr>
          <a:xfrm>
            <a:off x="7828155" y="1926451"/>
            <a:ext cx="1305622" cy="1089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4" idx="6"/>
            <a:endCxn id="11" idx="2"/>
          </p:cNvCxnSpPr>
          <p:nvPr/>
        </p:nvCxnSpPr>
        <p:spPr>
          <a:xfrm>
            <a:off x="7828155" y="1926451"/>
            <a:ext cx="1305622" cy="217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8" idx="6"/>
            <a:endCxn id="6" idx="2"/>
          </p:cNvCxnSpPr>
          <p:nvPr/>
        </p:nvCxnSpPr>
        <p:spPr>
          <a:xfrm flipV="1">
            <a:off x="7828155" y="1926451"/>
            <a:ext cx="1305622" cy="1089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8" idx="6"/>
            <a:endCxn id="11" idx="2"/>
          </p:cNvCxnSpPr>
          <p:nvPr/>
        </p:nvCxnSpPr>
        <p:spPr>
          <a:xfrm>
            <a:off x="7828155" y="3016251"/>
            <a:ext cx="1305622" cy="1089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9" idx="6"/>
            <a:endCxn id="6" idx="2"/>
          </p:cNvCxnSpPr>
          <p:nvPr/>
        </p:nvCxnSpPr>
        <p:spPr>
          <a:xfrm flipV="1">
            <a:off x="7828155" y="1926451"/>
            <a:ext cx="1305622" cy="217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9" idx="6"/>
            <a:endCxn id="10" idx="2"/>
          </p:cNvCxnSpPr>
          <p:nvPr/>
        </p:nvCxnSpPr>
        <p:spPr>
          <a:xfrm flipV="1">
            <a:off x="7828155" y="3016251"/>
            <a:ext cx="1305622" cy="1089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流程图: 接点 43"/>
          <p:cNvSpPr/>
          <p:nvPr/>
        </p:nvSpPr>
        <p:spPr>
          <a:xfrm>
            <a:off x="5638800" y="1702168"/>
            <a:ext cx="457200" cy="47152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流程图: 接点 44"/>
          <p:cNvSpPr/>
          <p:nvPr/>
        </p:nvSpPr>
        <p:spPr>
          <a:xfrm>
            <a:off x="5638799" y="2779462"/>
            <a:ext cx="457200" cy="47152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流程图: 接点 45"/>
          <p:cNvSpPr/>
          <p:nvPr/>
        </p:nvSpPr>
        <p:spPr>
          <a:xfrm>
            <a:off x="5638799" y="3846301"/>
            <a:ext cx="457200" cy="47152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8" name="直接箭头连接符 47"/>
          <p:cNvCxnSpPr>
            <a:stCxn id="44" idx="6"/>
            <a:endCxn id="8" idx="2"/>
          </p:cNvCxnSpPr>
          <p:nvPr/>
        </p:nvCxnSpPr>
        <p:spPr>
          <a:xfrm>
            <a:off x="6096000" y="1937931"/>
            <a:ext cx="1274955" cy="1078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44" idx="6"/>
            <a:endCxn id="9" idx="2"/>
          </p:cNvCxnSpPr>
          <p:nvPr/>
        </p:nvCxnSpPr>
        <p:spPr>
          <a:xfrm>
            <a:off x="6096000" y="1937931"/>
            <a:ext cx="1274955" cy="2168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45" idx="6"/>
            <a:endCxn id="4" idx="2"/>
          </p:cNvCxnSpPr>
          <p:nvPr/>
        </p:nvCxnSpPr>
        <p:spPr>
          <a:xfrm flipV="1">
            <a:off x="6095999" y="1926451"/>
            <a:ext cx="1274956" cy="1088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45" idx="6"/>
            <a:endCxn id="9" idx="2"/>
          </p:cNvCxnSpPr>
          <p:nvPr/>
        </p:nvCxnSpPr>
        <p:spPr>
          <a:xfrm>
            <a:off x="6095999" y="3015225"/>
            <a:ext cx="1274956" cy="1090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stCxn id="46" idx="6"/>
            <a:endCxn id="8" idx="2"/>
          </p:cNvCxnSpPr>
          <p:nvPr/>
        </p:nvCxnSpPr>
        <p:spPr>
          <a:xfrm flipV="1">
            <a:off x="6095999" y="3016251"/>
            <a:ext cx="1274956" cy="10658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>
            <a:stCxn id="46" idx="6"/>
            <a:endCxn id="4" idx="2"/>
          </p:cNvCxnSpPr>
          <p:nvPr/>
        </p:nvCxnSpPr>
        <p:spPr>
          <a:xfrm flipV="1">
            <a:off x="6095999" y="1926451"/>
            <a:ext cx="1274956" cy="2155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本框 59"/>
              <p:cNvSpPr txBox="1"/>
              <p:nvPr/>
            </p:nvSpPr>
            <p:spPr>
              <a:xfrm>
                <a:off x="5747856" y="1143328"/>
                <a:ext cx="23101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altLang="zh-CN" dirty="0">
                          <a:latin typeface="Cambria Math" panose="02040503050406030204" pitchFamily="18" charset="0"/>
                        </a:rPr>
                        <m:t>Φ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0" name="文本框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7856" y="1143328"/>
                <a:ext cx="2310161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文本框 60"/>
              <p:cNvSpPr txBox="1"/>
              <p:nvPr/>
            </p:nvSpPr>
            <p:spPr>
              <a:xfrm>
                <a:off x="613509" y="3360676"/>
                <a:ext cx="3778405" cy="1524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zh-C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𝐿𝑜𝑠𝑠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zh-CN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𝐿𝑜𝑠𝑠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zh-CN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𝐿𝑜𝑠𝑠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∅(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61" name="文本框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509" y="3360676"/>
                <a:ext cx="3778405" cy="152432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文本框 61"/>
          <p:cNvSpPr txBox="1"/>
          <p:nvPr/>
        </p:nvSpPr>
        <p:spPr>
          <a:xfrm>
            <a:off x="1092819" y="5136024"/>
            <a:ext cx="50031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乘法</a:t>
            </a:r>
            <a:r>
              <a:rPr lang="zh-CN" altLang="en-US" dirty="0"/>
              <a:t>形式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/>
              <a:t>S</a:t>
            </a:r>
            <a:r>
              <a:rPr lang="zh-CN" altLang="en-US" dirty="0"/>
              <a:t>型激活函数</a:t>
            </a:r>
            <a:r>
              <a:rPr lang="zh-CN" altLang="en-US" dirty="0" smtClean="0"/>
              <a:t>梯度小于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，饱和区域接近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，导致梯度消失，设置大初始权重，梯度爆炸</a:t>
            </a:r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2126352" y="3840660"/>
            <a:ext cx="1993557" cy="74964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8626235" y="4515672"/>
            <a:ext cx="1193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t+2</a:t>
            </a:r>
            <a:r>
              <a:rPr lang="zh-CN" altLang="en-US" dirty="0" smtClean="0"/>
              <a:t>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35722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ResNet</a:t>
            </a:r>
            <a:r>
              <a:rPr lang="zh-CN" altLang="en-US" dirty="0" smtClean="0"/>
              <a:t>的产生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网络性能随深度增加而下降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</a:t>
            </a:r>
            <a:endParaRPr lang="zh-CN" altLang="en-US" sz="2400" dirty="0"/>
          </a:p>
        </p:txBody>
      </p:sp>
      <p:sp>
        <p:nvSpPr>
          <p:cNvPr id="62" name="文本框 61"/>
          <p:cNvSpPr txBox="1"/>
          <p:nvPr/>
        </p:nvSpPr>
        <p:spPr>
          <a:xfrm>
            <a:off x="1169717" y="2644194"/>
            <a:ext cx="281010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性能退化问题违反</a:t>
            </a:r>
            <a:r>
              <a:rPr lang="zh-CN" altLang="zh-CN" dirty="0" smtClean="0"/>
              <a:t>直觉</a:t>
            </a:r>
            <a:r>
              <a:rPr lang="zh-CN" altLang="en-US" dirty="0" smtClean="0"/>
              <a:t>：</a:t>
            </a:r>
            <a:r>
              <a:rPr lang="zh-CN" altLang="zh-CN" dirty="0"/>
              <a:t>增加层数后的网络训练误差应该不会增加，与没增加之前</a:t>
            </a:r>
            <a:r>
              <a:rPr lang="zh-CN" altLang="zh-CN" dirty="0" smtClean="0"/>
              <a:t>相比较</a:t>
            </a:r>
            <a:endParaRPr lang="en-US" altLang="zh-CN" dirty="0" smtClean="0"/>
          </a:p>
          <a:p>
            <a:r>
              <a:rPr lang="zh-CN" altLang="en-US" dirty="0" smtClean="0"/>
              <a:t>启发：</a:t>
            </a:r>
            <a:endParaRPr lang="en-US" altLang="zh-CN" dirty="0" smtClean="0"/>
          </a:p>
          <a:p>
            <a:r>
              <a:rPr lang="zh-CN" altLang="zh-CN" dirty="0"/>
              <a:t>性能退化问题暗示多个非线性网络层用于近似identity mappings 可能有困难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3074" name="Picture 2" descr="这里写图片描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2475" y="1825625"/>
            <a:ext cx="6238875" cy="342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0488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ResNet</a:t>
            </a:r>
            <a:r>
              <a:rPr lang="zh-CN" altLang="en-US" dirty="0" smtClean="0"/>
              <a:t>的网络结构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Residual block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endParaRPr lang="zh-CN" altLang="en-US" sz="2400" dirty="0"/>
          </a:p>
        </p:txBody>
      </p:sp>
      <p:sp>
        <p:nvSpPr>
          <p:cNvPr id="62" name="文本框 61"/>
          <p:cNvSpPr txBox="1"/>
          <p:nvPr/>
        </p:nvSpPr>
        <p:spPr>
          <a:xfrm>
            <a:off x="946692" y="2570133"/>
            <a:ext cx="281010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 </a:t>
            </a:r>
            <a:endParaRPr lang="en-US" altLang="zh-CN" dirty="0" smtClean="0"/>
          </a:p>
          <a:p>
            <a:r>
              <a:rPr lang="zh-CN" altLang="zh-CN" dirty="0" smtClean="0"/>
              <a:t>H</a:t>
            </a:r>
            <a:r>
              <a:rPr lang="zh-CN" altLang="zh-CN" dirty="0"/>
              <a:t>(x</a:t>
            </a:r>
            <a:r>
              <a:rPr lang="zh-CN" altLang="zh-CN" dirty="0" smtClean="0"/>
              <a:t>)</a:t>
            </a:r>
            <a:r>
              <a:rPr lang="zh-CN" altLang="en-US" dirty="0"/>
              <a:t>：</a:t>
            </a:r>
            <a:r>
              <a:rPr lang="zh-CN" altLang="en-US" dirty="0" smtClean="0"/>
              <a:t>我们期望拟合的映射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 smtClean="0"/>
              <a:t>通过拟合以下的</a:t>
            </a:r>
            <a:r>
              <a:rPr lang="en-US" altLang="zh-CN" dirty="0" smtClean="0"/>
              <a:t>F(x)</a:t>
            </a:r>
            <a:r>
              <a:rPr lang="zh-CN" altLang="en-US" dirty="0" smtClean="0"/>
              <a:t>，来间接拟合</a:t>
            </a:r>
            <a:r>
              <a:rPr lang="en-US" altLang="zh-CN" dirty="0" smtClean="0"/>
              <a:t>H(x)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zh-CN" altLang="zh-CN" dirty="0" smtClean="0"/>
              <a:t>F</a:t>
            </a:r>
            <a:r>
              <a:rPr lang="zh-CN" altLang="zh-CN" dirty="0"/>
              <a:t>(x</a:t>
            </a:r>
            <a:r>
              <a:rPr lang="zh-CN" altLang="zh-CN" dirty="0" smtClean="0"/>
              <a:t>)= </a:t>
            </a:r>
            <a:r>
              <a:rPr lang="zh-CN" altLang="zh-CN" dirty="0"/>
              <a:t>H(x)-x</a:t>
            </a:r>
            <a:endParaRPr lang="zh-CN" altLang="en-US" dirty="0"/>
          </a:p>
        </p:txBody>
      </p:sp>
      <p:pic>
        <p:nvPicPr>
          <p:cNvPr id="5122" name="Picture 2" descr="这里写图片描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5281" y="2593230"/>
            <a:ext cx="4314825" cy="2562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9768470" y="3300172"/>
            <a:ext cx="1919868" cy="646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shortcut connections</a:t>
            </a:r>
            <a:endParaRPr lang="zh-CN" altLang="en-US" sz="1600" dirty="0"/>
          </a:p>
        </p:txBody>
      </p:sp>
      <p:pic>
        <p:nvPicPr>
          <p:cNvPr id="5124" name="Picture 4" descr="这里写图片描述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8605" y="1690688"/>
            <a:ext cx="4448175" cy="666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直接箭头连接符 5"/>
          <p:cNvCxnSpPr/>
          <p:nvPr/>
        </p:nvCxnSpPr>
        <p:spPr>
          <a:xfrm>
            <a:off x="8040029" y="3724507"/>
            <a:ext cx="1694986" cy="22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8394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ResNet</a:t>
            </a:r>
            <a:r>
              <a:rPr lang="zh-CN" altLang="en-US" dirty="0" smtClean="0"/>
              <a:t>的网络结构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完整</a:t>
            </a:r>
            <a:r>
              <a:rPr lang="en-US" altLang="zh-CN" dirty="0" smtClean="0"/>
              <a:t>ResNet	</a:t>
            </a:r>
            <a:endParaRPr lang="zh-CN" altLang="en-US" sz="2400" dirty="0"/>
          </a:p>
        </p:txBody>
      </p:sp>
      <p:sp>
        <p:nvSpPr>
          <p:cNvPr id="62" name="文本框 61"/>
          <p:cNvSpPr txBox="1"/>
          <p:nvPr/>
        </p:nvSpPr>
        <p:spPr>
          <a:xfrm>
            <a:off x="838200" y="2592436"/>
            <a:ext cx="2810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 </a:t>
            </a:r>
            <a:r>
              <a:rPr lang="zh-CN" altLang="en-US" dirty="0" smtClean="0"/>
              <a:t>通过</a:t>
            </a:r>
            <a:r>
              <a:rPr lang="en-US" altLang="zh-CN" dirty="0"/>
              <a:t>Residual </a:t>
            </a:r>
            <a:r>
              <a:rPr lang="en-US" altLang="zh-CN" dirty="0" smtClean="0"/>
              <a:t>block</a:t>
            </a:r>
            <a:r>
              <a:rPr lang="zh-CN" altLang="en-US" dirty="0" smtClean="0"/>
              <a:t>的堆叠</a:t>
            </a:r>
            <a:endParaRPr lang="en-US" altLang="zh-CN" dirty="0"/>
          </a:p>
        </p:txBody>
      </p:sp>
      <p:pic>
        <p:nvPicPr>
          <p:cNvPr id="6146" name="Picture 2" descr="这里写图片描述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7597" y="365125"/>
            <a:ext cx="3646913" cy="6289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0618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ResNet</a:t>
            </a:r>
            <a:r>
              <a:rPr lang="zh-CN" altLang="en-US" dirty="0" smtClean="0"/>
              <a:t>的网络结构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更深的</a:t>
            </a:r>
            <a:r>
              <a:rPr lang="en-US" altLang="zh-CN" dirty="0"/>
              <a:t>bottleneck</a:t>
            </a:r>
            <a:r>
              <a:rPr lang="en-US" altLang="zh-CN" dirty="0" smtClean="0"/>
              <a:t>	</a:t>
            </a:r>
            <a:endParaRPr lang="zh-CN" altLang="en-US" sz="2400" dirty="0"/>
          </a:p>
        </p:txBody>
      </p:sp>
      <p:pic>
        <p:nvPicPr>
          <p:cNvPr id="1026" name="Picture 2" descr="http://upload-images.jianshu.io/upload_images/6095626-287fc59a3cd86488.png?imageMogr2/auto-orient/strip%7CimageView2/2/w/124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517" y="2915435"/>
            <a:ext cx="5537162" cy="2171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6856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6450</TotalTime>
  <Words>841</Words>
  <Application>Microsoft Office PowerPoint</Application>
  <PresentationFormat>宽屏</PresentationFormat>
  <Paragraphs>134</Paragraphs>
  <Slides>20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5" baseType="lpstr">
      <vt:lpstr>等线</vt:lpstr>
      <vt:lpstr>等线 Light</vt:lpstr>
      <vt:lpstr>Arial</vt:lpstr>
      <vt:lpstr>Cambria Math</vt:lpstr>
      <vt:lpstr>Office 主题​​</vt:lpstr>
      <vt:lpstr>ResNet</vt:lpstr>
      <vt:lpstr>Content</vt:lpstr>
      <vt:lpstr>ResNet的产生</vt:lpstr>
      <vt:lpstr>ResNet的产生</vt:lpstr>
      <vt:lpstr>ResNet的产生</vt:lpstr>
      <vt:lpstr>ResNet的产生</vt:lpstr>
      <vt:lpstr>ResNet的网络结构</vt:lpstr>
      <vt:lpstr>ResNet的网络结构</vt:lpstr>
      <vt:lpstr>ResNet的网络结构</vt:lpstr>
      <vt:lpstr>ResNet的网络结构</vt:lpstr>
      <vt:lpstr>ResNet的网络结构</vt:lpstr>
      <vt:lpstr>ResNet分析</vt:lpstr>
      <vt:lpstr>ResNet分析</vt:lpstr>
      <vt:lpstr>ResNet分析</vt:lpstr>
      <vt:lpstr>ResNet分析</vt:lpstr>
      <vt:lpstr>ResNet分析</vt:lpstr>
      <vt:lpstr>ResNet分析</vt:lpstr>
      <vt:lpstr>ResNet分析</vt:lpstr>
      <vt:lpstr>Q&amp;A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SQL基础</dc:title>
  <dc:creator>yali zhao</dc:creator>
  <cp:lastModifiedBy>zh woo</cp:lastModifiedBy>
  <cp:revision>123</cp:revision>
  <dcterms:created xsi:type="dcterms:W3CDTF">2016-12-21T11:51:44Z</dcterms:created>
  <dcterms:modified xsi:type="dcterms:W3CDTF">2017-11-08T01:49:01Z</dcterms:modified>
</cp:coreProperties>
</file>