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  <p:sldMasterId id="2147483678" r:id="rId2"/>
    <p:sldMasterId id="2147483692" r:id="rId3"/>
  </p:sldMasterIdLst>
  <p:notesMasterIdLst>
    <p:notesMasterId r:id="rId20"/>
  </p:notesMasterIdLst>
  <p:handoutMasterIdLst>
    <p:handoutMasterId r:id="rId21"/>
  </p:handoutMasterIdLst>
  <p:sldIdLst>
    <p:sldId id="260" r:id="rId4"/>
    <p:sldId id="262" r:id="rId5"/>
    <p:sldId id="261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5" r:id="rId15"/>
    <p:sldId id="273" r:id="rId16"/>
    <p:sldId id="276" r:id="rId17"/>
    <p:sldId id="274" r:id="rId18"/>
    <p:sldId id="263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BDC"/>
    <a:srgbClr val="FFC12B"/>
    <a:srgbClr val="D57210"/>
    <a:srgbClr val="1DA320"/>
    <a:srgbClr val="FFD149"/>
    <a:srgbClr val="E94A2B"/>
    <a:srgbClr val="8A3CC4"/>
    <a:srgbClr val="FAF9EF"/>
    <a:srgbClr val="76CD2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3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33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61" d="100"/>
          <a:sy n="161" d="100"/>
        </p:scale>
        <p:origin x="-445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D60E-7352-584B-A044-EDDD939EC3BA}" type="datetimeFigureOut">
              <a:rPr kumimoji="1" lang="zh-CN" altLang="en-US" smtClean="0"/>
              <a:t>2017/5/15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1735B-92AC-E946-AA4B-38BB05044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3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1020F-8C77-A841-8E05-22BD8FE251DD}" type="datetimeFigureOut">
              <a:rPr kumimoji="1" lang="zh-CN" altLang="en-US" smtClean="0"/>
              <a:t>2017/5/15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12123-2519-C244-BD24-0FCE7A7573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33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 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14830"/>
            <a:ext cx="7772400" cy="11017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373" y="3397747"/>
            <a:ext cx="3862614" cy="419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595-7A3D-8E4C-98AA-E2D8B5CEBC41}" type="datetimeFigureOut">
              <a:rPr kumimoji="1" lang="zh-CN" altLang="en-US" smtClean="0"/>
              <a:t>2017/5/15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C216-67A1-1145-B067-C716BD73FD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591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08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1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620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014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8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6602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660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3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72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grpSp>
        <p:nvGrpSpPr>
          <p:cNvPr id="5" name="组合 6"/>
          <p:cNvGrpSpPr>
            <a:grpSpLocks/>
          </p:cNvGrpSpPr>
          <p:nvPr userDrawn="1"/>
        </p:nvGrpSpPr>
        <p:grpSpPr bwMode="auto">
          <a:xfrm>
            <a:off x="3381375" y="2382"/>
            <a:ext cx="2381250" cy="102394"/>
            <a:chOff x="2971800" y="1458310"/>
            <a:chExt cx="2380594" cy="102476"/>
          </a:xfrm>
        </p:grpSpPr>
        <p:sp>
          <p:nvSpPr>
            <p:cNvPr id="6" name="矩形 5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</p:grpSp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8379619" y="4729163"/>
            <a:ext cx="77986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49CD8F3-6E10-2D45-90FF-375791BC06C9}" type="slidenum">
              <a:rPr kumimoji="0" lang="zh-CN" altLang="en-US" sz="1100" smtClean="0">
                <a:solidFill>
                  <a:srgbClr val="000000"/>
                </a:solidFill>
                <a:latin typeface="Arial" charset="0"/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zh-CN" altLang="en-US" sz="11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23479"/>
            <a:ext cx="8229600" cy="504056"/>
          </a:xfrm>
          <a:prstGeom prst="rect">
            <a:avLst/>
          </a:prstGeom>
        </p:spPr>
        <p:txBody>
          <a:bodyPr lIns="68569" tIns="34285" rIns="68569" bIns="34285">
            <a:noAutofit/>
          </a:bodyPr>
          <a:lstStyle>
            <a:lvl1pPr algn="l"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69642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1794" y="1905000"/>
            <a:ext cx="6858000" cy="637825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27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ABA6162-4452-7C4B-956F-B93087AAAEA0}" type="datetimeFigureOut">
              <a:rPr lang="zh-CN" altLang="en-US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2017/5/15</a:t>
            </a:fld>
            <a:endParaRPr lang="zh-CN" altLang="en-US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73964A4-5188-3249-AEA7-0E3697560B01}" type="slidenum">
              <a:rPr lang="zh-CN" altLang="en-US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2877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 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14830"/>
            <a:ext cx="7772400" cy="11017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373" y="3397747"/>
            <a:ext cx="3862614" cy="419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595-7A3D-8E4C-98AA-E2D8B5CEBC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2017/5/15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C216-67A1-1145-B067-C716BD73FDF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416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06825"/>
            <a:ext cx="7772400" cy="11017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595-7A3D-8E4C-98AA-E2D8B5CEBC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2017/5/15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C216-67A1-1145-B067-C716BD73FDF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0414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06825"/>
            <a:ext cx="7772400" cy="11017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595-7A3D-8E4C-98AA-E2D8B5CEBC41}" type="datetimeFigureOut">
              <a:rPr kumimoji="1" lang="zh-CN" altLang="en-US" smtClean="0"/>
              <a:t>2017/5/15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C216-67A1-1145-B067-C716BD73FD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72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5548"/>
            <a:ext cx="7772400" cy="1101725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373" y="4368392"/>
            <a:ext cx="3862614" cy="419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595-7A3D-8E4C-98AA-E2D8B5CEBC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2017/5/15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C216-67A1-1145-B067-C716BD73FDF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111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45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5548"/>
            <a:ext cx="7772400" cy="1101725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373" y="4368392"/>
            <a:ext cx="3862614" cy="419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595-7A3D-8E4C-98AA-E2D8B5CEBC41}" type="datetimeFigureOut">
              <a:rPr kumimoji="1" lang="zh-CN" altLang="en-US" smtClean="0"/>
              <a:t>2017/5/15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C216-67A1-1145-B067-C716BD73FD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7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685800" y="2000250"/>
            <a:ext cx="7848600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2870" tIns="0" rIns="123444" bIns="0" anchor="ctr"/>
          <a:lstStyle/>
          <a:p>
            <a:pPr algn="ctr" defTabSz="914400" fontAlgn="ctr">
              <a:spcBef>
                <a:spcPct val="0"/>
              </a:spcBef>
              <a:spcAft>
                <a:spcPct val="0"/>
              </a:spcAft>
            </a:pPr>
            <a:endParaRPr lang="zh-CN" altLang="en-US" sz="3600" smtClean="0">
              <a:solidFill>
                <a:srgbClr val="80808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Rectangle 12"/>
          <p:cNvSpPr>
            <a:spLocks/>
          </p:cNvSpPr>
          <p:nvPr userDrawn="1"/>
        </p:nvSpPr>
        <p:spPr bwMode="auto">
          <a:xfrm>
            <a:off x="3744516" y="3086100"/>
            <a:ext cx="827484" cy="1143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" name="Rectangle 15"/>
          <p:cNvSpPr>
            <a:spLocks/>
          </p:cNvSpPr>
          <p:nvPr userDrawn="1"/>
        </p:nvSpPr>
        <p:spPr bwMode="auto">
          <a:xfrm>
            <a:off x="4572000" y="3086100"/>
            <a:ext cx="827485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742951"/>
            <a:ext cx="1905000" cy="45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1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84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403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752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752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0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595-7A3D-8E4C-98AA-E2D8B5CEBC41}" type="datetimeFigureOut">
              <a:rPr kumimoji="1" lang="zh-CN" altLang="en-US" smtClean="0"/>
              <a:t>2017/5/15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C216-67A1-1145-B067-C716BD73FD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9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  <p:sldLayoutId id="2147483676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528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2291" name="Rectangle 13"/>
          <p:cNvSpPr>
            <a:spLocks noChangeArrowheads="1"/>
          </p:cNvSpPr>
          <p:nvPr userDrawn="1"/>
        </p:nvSpPr>
        <p:spPr bwMode="auto">
          <a:xfrm>
            <a:off x="304800" y="228600"/>
            <a:ext cx="8534400" cy="628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2870" tIns="0" rIns="123444" bIns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92" name="Rectangle 18"/>
          <p:cNvSpPr>
            <a:spLocks/>
          </p:cNvSpPr>
          <p:nvPr userDrawn="1"/>
        </p:nvSpPr>
        <p:spPr bwMode="auto">
          <a:xfrm>
            <a:off x="304801" y="857250"/>
            <a:ext cx="1079897" cy="1143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93" name="Rectangle 20"/>
          <p:cNvSpPr>
            <a:spLocks/>
          </p:cNvSpPr>
          <p:nvPr userDrawn="1"/>
        </p:nvSpPr>
        <p:spPr bwMode="auto">
          <a:xfrm>
            <a:off x="1213248" y="857250"/>
            <a:ext cx="539353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9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3429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595-7A3D-8E4C-98AA-E2D8B5CEBC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2017/5/15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C216-67A1-1145-B067-C716BD73FDF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3192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吴志恒</a:t>
            </a:r>
          </a:p>
          <a:p>
            <a:r>
              <a:rPr kumimoji="1" lang="en-US" altLang="zh-CN" dirty="0"/>
              <a:t>z</a:t>
            </a:r>
            <a:r>
              <a:rPr kumimoji="1" lang="en-US" altLang="zh-CN" dirty="0" smtClean="0"/>
              <a:t>h_woo@bupt.edu.cn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4638136"/>
            <a:ext cx="1085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Kafka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集群架构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57200" y="1766831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Broker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57200" y="2605682"/>
            <a:ext cx="3805279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Consumer Group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2" name="图片 1" descr="consumer-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12" y="1063229"/>
            <a:ext cx="6019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Kafka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集群架构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58" name="文本框 2"/>
          <p:cNvSpPr txBox="1">
            <a:spLocks noChangeArrowheads="1"/>
          </p:cNvSpPr>
          <p:nvPr/>
        </p:nvSpPr>
        <p:spPr bwMode="auto">
          <a:xfrm>
            <a:off x="908292" y="2909556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Processor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908292" y="1710986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stream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3" name="图片 2" descr="streams-architecture-topolog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16" y="1308464"/>
            <a:ext cx="2410100" cy="2880962"/>
          </a:xfrm>
          <a:prstGeom prst="rect">
            <a:avLst/>
          </a:prstGeom>
        </p:spPr>
      </p:pic>
      <p:pic>
        <p:nvPicPr>
          <p:cNvPr id="4" name="图片 3" descr="streams-architecture-tas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16" y="1452475"/>
            <a:ext cx="3341111" cy="25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三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Kafka</a:t>
            </a:r>
            <a:r>
              <a:rPr kumimoji="1" lang="zh-CN" altLang="en-US" dirty="0"/>
              <a:t>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3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/>
              <a:t>Kafka</a:t>
            </a:r>
            <a:r>
              <a:rPr kumimoji="1" lang="zh-CN" altLang="en-US" dirty="0" smtClean="0"/>
              <a:t>演示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879600" y="1860598"/>
            <a:ext cx="3805279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2100" dirty="0" smtClean="0">
                <a:solidFill>
                  <a:srgbClr val="000000"/>
                </a:solidFill>
              </a:rPr>
              <a:t>生产消费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879600" y="3088763"/>
            <a:ext cx="3805279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Stream </a:t>
            </a:r>
            <a:r>
              <a:rPr lang="zh-CN" altLang="en-US" sz="2100" dirty="0" smtClean="0">
                <a:solidFill>
                  <a:srgbClr val="000000"/>
                </a:solidFill>
              </a:rPr>
              <a:t>－</a:t>
            </a:r>
            <a:r>
              <a:rPr lang="en-US" altLang="zh-CN" sz="2100" dirty="0" err="1" smtClean="0">
                <a:solidFill>
                  <a:srgbClr val="000000"/>
                </a:solidFill>
              </a:rPr>
              <a:t>wordcount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/>
              <a:t>Kafka</a:t>
            </a:r>
            <a:r>
              <a:rPr kumimoji="1" lang="zh-CN" altLang="en-US" dirty="0" smtClean="0"/>
              <a:t>演示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828133" y="1187351"/>
            <a:ext cx="7763773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bin/zookeeper-server-start.sh </a:t>
            </a:r>
            <a:r>
              <a:rPr lang="en-US" altLang="zh-CN" sz="2100" dirty="0" err="1" smtClean="0">
                <a:solidFill>
                  <a:srgbClr val="000000"/>
                </a:solidFill>
              </a:rPr>
              <a:t>config</a:t>
            </a:r>
            <a:r>
              <a:rPr lang="en-US" altLang="zh-CN" sz="2100" dirty="0" smtClean="0">
                <a:solidFill>
                  <a:srgbClr val="000000"/>
                </a:solidFill>
              </a:rPr>
              <a:t>/</a:t>
            </a:r>
            <a:r>
              <a:rPr lang="en-US" altLang="zh-CN" sz="2100" dirty="0" err="1" smtClean="0">
                <a:solidFill>
                  <a:srgbClr val="000000"/>
                </a:solidFill>
              </a:rPr>
              <a:t>zookeeper.properties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828132" y="1885428"/>
            <a:ext cx="7763773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>
                <a:solidFill>
                  <a:srgbClr val="000000"/>
                </a:solidFill>
              </a:rPr>
              <a:t>bin/kafka-server-start.sh </a:t>
            </a:r>
            <a:r>
              <a:rPr lang="en-US" altLang="zh-CN" sz="2100" dirty="0" err="1">
                <a:solidFill>
                  <a:srgbClr val="000000"/>
                </a:solidFill>
              </a:rPr>
              <a:t>config</a:t>
            </a:r>
            <a:r>
              <a:rPr lang="en-US" altLang="zh-CN" sz="2100" dirty="0">
                <a:solidFill>
                  <a:srgbClr val="000000"/>
                </a:solidFill>
              </a:rPr>
              <a:t>/</a:t>
            </a:r>
            <a:r>
              <a:rPr lang="en-US" altLang="zh-CN" sz="2100" dirty="0" err="1">
                <a:solidFill>
                  <a:srgbClr val="000000"/>
                </a:solidFill>
              </a:rPr>
              <a:t>server.properties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828131" y="2583505"/>
            <a:ext cx="7763773" cy="7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>
                <a:solidFill>
                  <a:srgbClr val="000000"/>
                </a:solidFill>
              </a:rPr>
              <a:t>bin/kafka-topics.sh --create --zookeeper localhost:2181 --replication-factor 1 --partitions 1 --topic test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828130" y="3604747"/>
            <a:ext cx="7763773" cy="7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>
                <a:solidFill>
                  <a:srgbClr val="000000"/>
                </a:solidFill>
              </a:rPr>
              <a:t>bin/kafka-console-producer.sh --broker-list localhost:9092 --topic test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828129" y="4461570"/>
            <a:ext cx="7763773" cy="7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>
                <a:solidFill>
                  <a:srgbClr val="000000"/>
                </a:solidFill>
              </a:rPr>
              <a:t>bin/kafka-console-consumer.sh --bootstrap-server localhost:9092 --topic test --from-beginning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/>
              <a:t>Kafka</a:t>
            </a:r>
            <a:r>
              <a:rPr kumimoji="1" lang="zh-CN" altLang="en-US" dirty="0" smtClean="0"/>
              <a:t>演示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2706" y="1281743"/>
            <a:ext cx="7380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final </a:t>
            </a:r>
            <a:r>
              <a:rPr lang="en-US" altLang="zh-CN" dirty="0" err="1"/>
              <a:t>Serde</a:t>
            </a:r>
            <a:r>
              <a:rPr lang="en-US" altLang="zh-CN" dirty="0"/>
              <a:t>&lt;String&gt; </a:t>
            </a:r>
            <a:r>
              <a:rPr lang="en-US" altLang="zh-CN" dirty="0" err="1"/>
              <a:t>stringSerde</a:t>
            </a:r>
            <a:r>
              <a:rPr lang="en-US" altLang="zh-CN" dirty="0"/>
              <a:t> = </a:t>
            </a:r>
            <a:r>
              <a:rPr lang="en-US" altLang="zh-CN" dirty="0" err="1"/>
              <a:t>Serdes.String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final </a:t>
            </a:r>
            <a:r>
              <a:rPr lang="en-US" altLang="zh-CN" dirty="0" err="1"/>
              <a:t>Serde</a:t>
            </a:r>
            <a:r>
              <a:rPr lang="en-US" altLang="zh-CN" dirty="0"/>
              <a:t>&lt;Long&gt; </a:t>
            </a:r>
            <a:r>
              <a:rPr lang="en-US" altLang="zh-CN" dirty="0" err="1"/>
              <a:t>longSerde</a:t>
            </a:r>
            <a:r>
              <a:rPr lang="en-US" altLang="zh-CN" dirty="0"/>
              <a:t> = </a:t>
            </a:r>
            <a:r>
              <a:rPr lang="en-US" altLang="zh-CN" dirty="0" err="1"/>
              <a:t>Serdes.Long</a:t>
            </a:r>
            <a:r>
              <a:rPr lang="en-US" altLang="zh-CN" dirty="0"/>
              <a:t>();</a:t>
            </a:r>
          </a:p>
          <a:p>
            <a:r>
              <a:rPr lang="en-US" altLang="zh-CN" dirty="0" err="1" smtClean="0"/>
              <a:t>KStream</a:t>
            </a:r>
            <a:r>
              <a:rPr lang="en-US" altLang="zh-CN" dirty="0"/>
              <a:t>&lt;String, String&gt; </a:t>
            </a:r>
            <a:r>
              <a:rPr lang="en-US" altLang="zh-CN" dirty="0" err="1"/>
              <a:t>textLines</a:t>
            </a:r>
            <a:r>
              <a:rPr lang="en-US" altLang="zh-CN" dirty="0"/>
              <a:t> = </a:t>
            </a:r>
            <a:r>
              <a:rPr lang="en-US" altLang="zh-CN" dirty="0" err="1"/>
              <a:t>builder.stream</a:t>
            </a:r>
            <a:r>
              <a:rPr lang="en-US" altLang="zh-CN" dirty="0"/>
              <a:t>(</a:t>
            </a:r>
            <a:r>
              <a:rPr lang="en-US" altLang="zh-CN" dirty="0" err="1"/>
              <a:t>stringSerde</a:t>
            </a:r>
            <a:r>
              <a:rPr lang="en-US" altLang="zh-CN" dirty="0"/>
              <a:t>, </a:t>
            </a:r>
            <a:r>
              <a:rPr lang="en-US" altLang="zh-CN" dirty="0" err="1"/>
              <a:t>stringSerde</a:t>
            </a:r>
            <a:r>
              <a:rPr lang="en-US" altLang="zh-CN" dirty="0"/>
              <a:t>, "streams-file-input")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KTable</a:t>
            </a:r>
            <a:r>
              <a:rPr lang="en-US" altLang="zh-CN" dirty="0"/>
              <a:t>&lt;String, Long&gt; </a:t>
            </a:r>
            <a:r>
              <a:rPr lang="en-US" altLang="zh-CN" dirty="0" err="1"/>
              <a:t>wordCounts</a:t>
            </a:r>
            <a:r>
              <a:rPr lang="en-US" altLang="zh-CN" dirty="0"/>
              <a:t> = </a:t>
            </a:r>
            <a:r>
              <a:rPr lang="en-US" altLang="zh-CN" dirty="0" err="1" smtClean="0"/>
              <a:t>textLines.flatMapValues</a:t>
            </a:r>
            <a:r>
              <a:rPr lang="en-US" altLang="zh-CN" dirty="0"/>
              <a:t>(value -&gt; </a:t>
            </a:r>
            <a:r>
              <a:rPr lang="en-US" altLang="zh-CN" dirty="0" err="1"/>
              <a:t>Arrays.asList</a:t>
            </a:r>
            <a:r>
              <a:rPr lang="en-US" altLang="zh-CN" dirty="0"/>
              <a:t>(</a:t>
            </a:r>
            <a:r>
              <a:rPr lang="en-US" altLang="zh-CN" dirty="0" err="1"/>
              <a:t>value.toLowerCase</a:t>
            </a:r>
            <a:r>
              <a:rPr lang="en-US" altLang="zh-CN" dirty="0"/>
              <a:t>().split("\\W+"))</a:t>
            </a:r>
            <a:r>
              <a:rPr lang="en-US" altLang="zh-CN" dirty="0" smtClean="0"/>
              <a:t>).</a:t>
            </a:r>
            <a:r>
              <a:rPr lang="en-US" altLang="zh-CN" dirty="0" err="1"/>
              <a:t>groupBy</a:t>
            </a:r>
            <a:r>
              <a:rPr lang="en-US" altLang="zh-CN" dirty="0"/>
              <a:t>((key, value) -&gt; value</a:t>
            </a:r>
            <a:r>
              <a:rPr lang="en-US" altLang="zh-CN" dirty="0" smtClean="0"/>
              <a:t>).</a:t>
            </a:r>
            <a:r>
              <a:rPr lang="en-US" altLang="zh-CN" dirty="0"/>
              <a:t>count("Counts")</a:t>
            </a:r>
          </a:p>
          <a:p>
            <a:r>
              <a:rPr lang="en-US" altLang="zh-CN" dirty="0" err="1" smtClean="0"/>
              <a:t>wordCounts.to</a:t>
            </a:r>
            <a:r>
              <a:rPr lang="en-US" altLang="zh-CN" dirty="0"/>
              <a:t>(</a:t>
            </a:r>
            <a:r>
              <a:rPr lang="en-US" altLang="zh-CN" dirty="0" err="1"/>
              <a:t>stringSerde</a:t>
            </a:r>
            <a:r>
              <a:rPr lang="en-US" altLang="zh-CN" dirty="0"/>
              <a:t>, </a:t>
            </a:r>
            <a:r>
              <a:rPr lang="en-US" altLang="zh-CN" dirty="0" err="1"/>
              <a:t>longSerde</a:t>
            </a:r>
            <a:r>
              <a:rPr lang="en-US" altLang="zh-CN" dirty="0"/>
              <a:t>, "streams-</a:t>
            </a:r>
            <a:r>
              <a:rPr lang="en-US" altLang="zh-CN" dirty="0" err="1"/>
              <a:t>wordcount</a:t>
            </a:r>
            <a:r>
              <a:rPr lang="en-US" altLang="zh-CN" dirty="0"/>
              <a:t>-output");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0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2274" y="1317828"/>
            <a:ext cx="1906172" cy="419474"/>
          </a:xfrm>
        </p:spPr>
        <p:txBody>
          <a:bodyPr/>
          <a:lstStyle/>
          <a:p>
            <a:pPr algn="just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Kafka</a:t>
            </a:r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632274" y="2264664"/>
            <a:ext cx="2050198" cy="419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zh-CN" dirty="0"/>
              <a:t>2</a:t>
            </a:r>
            <a:r>
              <a:rPr kumimoji="1" lang="en-US" altLang="zh-CN" dirty="0" smtClean="0"/>
              <a:t>.Kafka</a:t>
            </a:r>
            <a:r>
              <a:rPr kumimoji="1" lang="zh-CN" altLang="en-US" dirty="0" smtClean="0"/>
              <a:t>集群工作原理</a:t>
            </a:r>
            <a:endParaRPr kumimoji="1"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632274" y="3249449"/>
            <a:ext cx="2168037" cy="419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.Kafka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0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一、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Kafka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0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Kafka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产生的背景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58" name="文本框 2"/>
          <p:cNvSpPr txBox="1">
            <a:spLocks noChangeArrowheads="1"/>
          </p:cNvSpPr>
          <p:nvPr/>
        </p:nvSpPr>
        <p:spPr bwMode="auto">
          <a:xfrm>
            <a:off x="308432" y="1569250"/>
            <a:ext cx="4064714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2100" dirty="0" smtClean="0">
                <a:solidFill>
                  <a:srgbClr val="000000"/>
                </a:solidFill>
              </a:rPr>
              <a:t>源自</a:t>
            </a:r>
            <a:r>
              <a:rPr lang="en-US" altLang="zh-CN" sz="2100" dirty="0" smtClean="0">
                <a:solidFill>
                  <a:srgbClr val="000000"/>
                </a:solidFill>
              </a:rPr>
              <a:t>LinkedIn-</a:t>
            </a:r>
            <a:r>
              <a:rPr lang="zh-CN" altLang="en-US" sz="2100" dirty="0" smtClean="0">
                <a:solidFill>
                  <a:srgbClr val="000000"/>
                </a:solidFill>
              </a:rPr>
              <a:t>职业社交网站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08432" y="3783318"/>
            <a:ext cx="6245343" cy="68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TW" altLang="en-US" sz="2000" dirty="0"/>
              <a:t>用作</a:t>
            </a:r>
            <a:r>
              <a:rPr lang="en-US" altLang="zh-TW" sz="2000" dirty="0"/>
              <a:t>LinkedIn</a:t>
            </a:r>
            <a:r>
              <a:rPr lang="zh-TW" altLang="en-US" sz="2000" dirty="0"/>
              <a:t>的活动流（</a:t>
            </a:r>
            <a:r>
              <a:rPr lang="en-US" altLang="zh-TW" sz="2000" dirty="0"/>
              <a:t>Activity Stream</a:t>
            </a:r>
            <a:r>
              <a:rPr lang="zh-TW" altLang="en-US" sz="2000" dirty="0"/>
              <a:t>）和运营数据处理管道（</a:t>
            </a:r>
            <a:r>
              <a:rPr lang="en-US" altLang="zh-TW" sz="2000" dirty="0"/>
              <a:t>Pipeline</a:t>
            </a:r>
            <a:r>
              <a:rPr lang="zh-TW" altLang="en-US" sz="2000" dirty="0" smtClean="0"/>
              <a:t>）</a:t>
            </a:r>
            <a:r>
              <a:rPr lang="en-US" altLang="zh-TW" sz="2000" dirty="0" smtClean="0"/>
              <a:t>,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2" name="图片 1" descr="3fd847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76" y="1234482"/>
            <a:ext cx="3084198" cy="1050346"/>
          </a:xfrm>
          <a:prstGeom prst="rect">
            <a:avLst/>
          </a:prstGeom>
        </p:spPr>
      </p:pic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08432" y="2565766"/>
            <a:ext cx="6565525" cy="10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2100" dirty="0" smtClean="0">
                <a:solidFill>
                  <a:srgbClr val="000000"/>
                </a:solidFill>
              </a:rPr>
              <a:t>活动数据：</a:t>
            </a:r>
            <a:r>
              <a:rPr lang="zh-CN" altLang="en-US" sz="2000" dirty="0"/>
              <a:t>包括页面访问量（</a:t>
            </a:r>
            <a:r>
              <a:rPr lang="en-US" altLang="zh-CN" sz="2000" dirty="0"/>
              <a:t>Page View</a:t>
            </a:r>
            <a:r>
              <a:rPr lang="zh-CN" altLang="en-US" sz="2000" dirty="0"/>
              <a:t>）、被查看内容方面的信息以及搜索情况等</a:t>
            </a:r>
            <a:r>
              <a:rPr lang="zh-CN" altLang="en-US" sz="2000" dirty="0" smtClean="0"/>
              <a:t>内容。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运营数据：服务</a:t>
            </a:r>
            <a:r>
              <a:rPr lang="zh-CN" altLang="en-US" sz="2000" dirty="0"/>
              <a:t>器的性能数据（</a:t>
            </a:r>
            <a:r>
              <a:rPr lang="en-US" altLang="zh-CN" sz="2000" dirty="0"/>
              <a:t>CPU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使用率等等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956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什么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Kafka?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58" name="文本框 2"/>
          <p:cNvSpPr txBox="1">
            <a:spLocks noChangeArrowheads="1"/>
          </p:cNvSpPr>
          <p:nvPr/>
        </p:nvSpPr>
        <p:spPr bwMode="auto">
          <a:xfrm>
            <a:off x="698800" y="1340959"/>
            <a:ext cx="3425574" cy="7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2100" dirty="0" smtClean="0">
                <a:solidFill>
                  <a:srgbClr val="000000"/>
                </a:solidFill>
              </a:rPr>
              <a:t>存储系统</a:t>
            </a:r>
            <a:endParaRPr lang="zh-CN" altLang="en-US" sz="2100" dirty="0">
              <a:solidFill>
                <a:srgbClr val="000000"/>
              </a:solidFill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3" name="图片 2" descr="kafka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74" y="1063229"/>
            <a:ext cx="3705564" cy="3574103"/>
          </a:xfrm>
          <a:prstGeom prst="rect">
            <a:avLst/>
          </a:prstGeom>
        </p:spPr>
      </p:pic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98800" y="2487253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2100" dirty="0">
                <a:solidFill>
                  <a:srgbClr val="000000"/>
                </a:solidFill>
              </a:rPr>
              <a:t>分布式消息队列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698800" y="3737409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2100" dirty="0">
                <a:solidFill>
                  <a:srgbClr val="000000"/>
                </a:solidFill>
              </a:rPr>
              <a:t>流式</a:t>
            </a:r>
            <a:r>
              <a:rPr lang="zh-CN" altLang="en-US" sz="2100" dirty="0" smtClean="0">
                <a:solidFill>
                  <a:srgbClr val="000000"/>
                </a:solidFill>
              </a:rPr>
              <a:t>处理系统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Why Kafka?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 descr="kafka-ap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" y="1157691"/>
            <a:ext cx="4398721" cy="3699205"/>
          </a:xfrm>
          <a:prstGeom prst="rect">
            <a:avLst/>
          </a:prstGeom>
        </p:spPr>
      </p:pic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986268" y="1734082"/>
            <a:ext cx="3425574" cy="233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000000"/>
                </a:solidFill>
              </a:rPr>
              <a:t>数据生产和处理</a:t>
            </a:r>
            <a:r>
              <a:rPr lang="zh-CN" altLang="en-US" sz="2100" dirty="0" smtClean="0"/>
              <a:t>的</a:t>
            </a:r>
            <a:r>
              <a:rPr lang="zh-CN" altLang="en-US" sz="2100" dirty="0" smtClean="0">
                <a:solidFill>
                  <a:srgbClr val="FF0000"/>
                </a:solidFill>
              </a:rPr>
              <a:t>解耦合：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FF0000"/>
                </a:solidFill>
              </a:rPr>
              <a:t>冗余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FF0000"/>
                </a:solidFill>
              </a:rPr>
              <a:t>速度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FF0000"/>
                </a:solidFill>
              </a:rPr>
              <a:t>可扩展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FF0000"/>
                </a:solidFill>
              </a:rPr>
              <a:t>灵活</a:t>
            </a:r>
            <a:endParaRPr lang="zh-CN" altLang="en-US" sz="2100" dirty="0">
              <a:solidFill>
                <a:srgbClr val="FF0000"/>
              </a:solidFill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 dirty="0" smtClean="0">
              <a:solidFill>
                <a:srgbClr val="FF0000"/>
              </a:solidFill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集群工作原理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Kafka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集群架构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58" name="文本框 2"/>
          <p:cNvSpPr txBox="1">
            <a:spLocks noChangeArrowheads="1"/>
          </p:cNvSpPr>
          <p:nvPr/>
        </p:nvSpPr>
        <p:spPr bwMode="auto">
          <a:xfrm>
            <a:off x="908292" y="1752537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Producers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908292" y="2343171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consumers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908292" y="2939386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offset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2" name="图片 1" descr="log_consum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50" y="1416260"/>
            <a:ext cx="3732581" cy="22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Kafka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集群架构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908292" y="1740938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Topic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908292" y="2546480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en-US" altLang="zh-CN" sz="2100" dirty="0" smtClean="0">
                <a:solidFill>
                  <a:srgbClr val="000000"/>
                </a:solidFill>
              </a:rPr>
              <a:t>Partition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pic>
        <p:nvPicPr>
          <p:cNvPr id="3" name="图片 2" descr="log_anatom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99" y="1063229"/>
            <a:ext cx="5283200" cy="3390900"/>
          </a:xfrm>
          <a:prstGeom prst="rect">
            <a:avLst/>
          </a:prstGeom>
        </p:spPr>
      </p:pic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908292" y="3733144"/>
            <a:ext cx="3425574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FF0000"/>
                </a:solidFill>
              </a:rPr>
              <a:t>负载均衡</a:t>
            </a:r>
            <a:r>
              <a:rPr lang="en-US" altLang="zh-CN" sz="2100" dirty="0" smtClean="0">
                <a:solidFill>
                  <a:srgbClr val="FF0000"/>
                </a:solidFill>
              </a:rPr>
              <a:t>    </a:t>
            </a:r>
            <a:r>
              <a:rPr lang="zh-CN" altLang="en-US" sz="2100" dirty="0" smtClean="0">
                <a:solidFill>
                  <a:srgbClr val="FF0000"/>
                </a:solidFill>
              </a:rPr>
              <a:t>并发</a:t>
            </a:r>
            <a:endParaRPr lang="zh-CN" alt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3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</p:bld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</TotalTime>
  <Words>258</Words>
  <Application>Microsoft Office PowerPoint</Application>
  <PresentationFormat>全屏显示(16:9)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华文黑体</vt:lpstr>
      <vt:lpstr>宋体</vt:lpstr>
      <vt:lpstr>微软雅黑</vt:lpstr>
      <vt:lpstr>Arial</vt:lpstr>
      <vt:lpstr>Calibri</vt:lpstr>
      <vt:lpstr>Wingdings</vt:lpstr>
      <vt:lpstr>自定义设计</vt:lpstr>
      <vt:lpstr>默认设计模板</vt:lpstr>
      <vt:lpstr>1_自定义设计</vt:lpstr>
      <vt:lpstr>Kafka分享</vt:lpstr>
      <vt:lpstr>目录</vt:lpstr>
      <vt:lpstr>一、什么是Kafka</vt:lpstr>
      <vt:lpstr>Kafka产生的背景</vt:lpstr>
      <vt:lpstr>什么是Kafka?</vt:lpstr>
      <vt:lpstr>Why Kafka?</vt:lpstr>
      <vt:lpstr>一、Kafka集群工作原理</vt:lpstr>
      <vt:lpstr>Kafka集群架构</vt:lpstr>
      <vt:lpstr>Kafka集群架构</vt:lpstr>
      <vt:lpstr>Kafka集群架构</vt:lpstr>
      <vt:lpstr>Kafka集群架构</vt:lpstr>
      <vt:lpstr>三、Kafka使用</vt:lpstr>
      <vt:lpstr>Kafka演示</vt:lpstr>
      <vt:lpstr>Kafka演示</vt:lpstr>
      <vt:lpstr>Kafka演示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jiaxue lai</dc:creator>
  <cp:lastModifiedBy>无名</cp:lastModifiedBy>
  <cp:revision>690</cp:revision>
  <dcterms:created xsi:type="dcterms:W3CDTF">2015-04-21T07:56:44Z</dcterms:created>
  <dcterms:modified xsi:type="dcterms:W3CDTF">2017-05-15T05:57:26Z</dcterms:modified>
</cp:coreProperties>
</file>