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XGBOOST</a:t>
            </a:r>
            <a:r>
              <a:rPr lang="zh-CN" altLang="en-US"/>
              <a:t>调研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				</a:t>
            </a:r>
            <a:endParaRPr lang="en-US" altLang="zh-CN"/>
          </a:p>
          <a:p>
            <a:r>
              <a:rPr lang="en-US" altLang="zh-CN"/>
              <a:t>					-------by jockwu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090" y="78740"/>
            <a:ext cx="4662170" cy="619760"/>
          </a:xfrm>
        </p:spPr>
        <p:txBody>
          <a:bodyPr>
            <a:noAutofit/>
          </a:bodyPr>
          <a:p>
            <a:pPr algn="l"/>
            <a:r>
              <a:rPr lang="en-US" altLang="zh-CN" sz="2000"/>
              <a:t>2. XGBOOST</a:t>
            </a:r>
            <a:r>
              <a:rPr lang="zh-CN" altLang="en-US" sz="2000"/>
              <a:t>原理</a:t>
            </a:r>
            <a:endParaRPr lang="zh-CN" altLang="en-US" sz="2000"/>
          </a:p>
        </p:txBody>
      </p:sp>
      <p:sp>
        <p:nvSpPr>
          <p:cNvPr id="8" name="副标题 2"/>
          <p:cNvSpPr>
            <a:spLocks noGrp="1"/>
          </p:cNvSpPr>
          <p:nvPr/>
        </p:nvSpPr>
        <p:spPr>
          <a:xfrm>
            <a:off x="518160" y="871855"/>
            <a:ext cx="2818130" cy="567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charset="0"/>
            </a:pPr>
            <a:r>
              <a:rPr lang="zh-CN"/>
              <a:t>从叶子节点重组目标函数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12" name="副标题 2"/>
          <p:cNvSpPr>
            <a:spLocks noGrp="1"/>
          </p:cNvSpPr>
          <p:nvPr/>
        </p:nvSpPr>
        <p:spPr>
          <a:xfrm>
            <a:off x="518160" y="3384550"/>
            <a:ext cx="860425" cy="3467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charset="0"/>
            </a:pPr>
            <a:r>
              <a:rPr lang="zh-CN" altLang="en-US"/>
              <a:t>令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870" y="1565275"/>
            <a:ext cx="7066915" cy="18192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70" y="3731260"/>
            <a:ext cx="3618865" cy="581025"/>
          </a:xfrm>
          <a:prstGeom prst="rect">
            <a:avLst/>
          </a:prstGeom>
        </p:spPr>
      </p:pic>
      <p:sp>
        <p:nvSpPr>
          <p:cNvPr id="11" name="副标题 2"/>
          <p:cNvSpPr>
            <a:spLocks noGrp="1"/>
          </p:cNvSpPr>
          <p:nvPr/>
        </p:nvSpPr>
        <p:spPr>
          <a:xfrm>
            <a:off x="518160" y="4312285"/>
            <a:ext cx="860425" cy="3467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charset="0"/>
            </a:pPr>
            <a:r>
              <a:rPr lang="zh-CN" altLang="en-US"/>
              <a:t>于是有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85" y="5000625"/>
            <a:ext cx="678116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090" y="78740"/>
            <a:ext cx="4662170" cy="619760"/>
          </a:xfrm>
        </p:spPr>
        <p:txBody>
          <a:bodyPr>
            <a:noAutofit/>
          </a:bodyPr>
          <a:p>
            <a:pPr algn="l"/>
            <a:r>
              <a:rPr lang="en-US" altLang="zh-CN" sz="2000"/>
              <a:t>2. XGBOOST</a:t>
            </a:r>
            <a:r>
              <a:rPr lang="zh-CN" altLang="en-US" sz="2000"/>
              <a:t>原理</a:t>
            </a:r>
            <a:endParaRPr lang="zh-CN" altLang="en-US" sz="2000"/>
          </a:p>
        </p:txBody>
      </p:sp>
      <p:sp>
        <p:nvSpPr>
          <p:cNvPr id="8" name="副标题 2"/>
          <p:cNvSpPr>
            <a:spLocks noGrp="1"/>
          </p:cNvSpPr>
          <p:nvPr/>
        </p:nvSpPr>
        <p:spPr>
          <a:xfrm>
            <a:off x="518160" y="2402205"/>
            <a:ext cx="1353185" cy="4914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charset="0"/>
            </a:pPr>
            <a:r>
              <a:rPr lang="zh-CN" altLang="en-US"/>
              <a:t>求导可得：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12" name="副标题 2"/>
          <p:cNvSpPr>
            <a:spLocks noGrp="1"/>
          </p:cNvSpPr>
          <p:nvPr/>
        </p:nvSpPr>
        <p:spPr>
          <a:xfrm>
            <a:off x="518160" y="4582160"/>
            <a:ext cx="8361045" cy="857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charset="0"/>
            </a:pPr>
            <a:r>
              <a:rPr lang="zh-CN" altLang="en-US"/>
              <a:t>当树的结构确定的时候，其能使目标函数达到的最小值随即被确定。所以可以把上式作为衡量一棵树好坏的指标，选择使得这个值达到最小的树结构。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160" y="956310"/>
            <a:ext cx="6781165" cy="1162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" y="2893695"/>
            <a:ext cx="6990715" cy="7715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090" y="78740"/>
            <a:ext cx="4662170" cy="619760"/>
          </a:xfrm>
        </p:spPr>
        <p:txBody>
          <a:bodyPr>
            <a:noAutofit/>
          </a:bodyPr>
          <a:p>
            <a:pPr algn="l"/>
            <a:r>
              <a:rPr lang="en-US" altLang="zh-CN" sz="2000"/>
              <a:t>2. XGBOOST</a:t>
            </a:r>
            <a:r>
              <a:rPr lang="zh-CN" altLang="en-US" sz="2000"/>
              <a:t>原理</a:t>
            </a:r>
            <a:endParaRPr lang="zh-CN" altLang="en-US" sz="2000"/>
          </a:p>
        </p:txBody>
      </p:sp>
      <p:sp>
        <p:nvSpPr>
          <p:cNvPr id="8" name="副标题 2"/>
          <p:cNvSpPr>
            <a:spLocks noGrp="1"/>
          </p:cNvSpPr>
          <p:nvPr/>
        </p:nvSpPr>
        <p:spPr>
          <a:xfrm>
            <a:off x="518160" y="1156970"/>
            <a:ext cx="2830195" cy="4914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charset="0"/>
            </a:pPr>
            <a:r>
              <a:rPr lang="zh-CN" altLang="en-US"/>
              <a:t>如何选择树的结构呢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12" name="副标题 2"/>
          <p:cNvSpPr>
            <a:spLocks noGrp="1"/>
          </p:cNvSpPr>
          <p:nvPr/>
        </p:nvSpPr>
        <p:spPr>
          <a:xfrm>
            <a:off x="595630" y="2148840"/>
            <a:ext cx="7501890" cy="85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charset="0"/>
            </a:pPr>
            <a:r>
              <a:rPr lang="zh-CN" altLang="en-US"/>
              <a:t>穷举？？                       结构有无数种，不可行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703580" y="3404870"/>
            <a:ext cx="9316720" cy="85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charset="0"/>
            </a:pPr>
            <a:r>
              <a:rPr lang="zh-CN" altLang="en-US"/>
              <a:t>启发式构建一棵树 </a:t>
            </a:r>
            <a:r>
              <a:rPr lang="en-US" altLang="zh-CN"/>
              <a:t>(</a:t>
            </a:r>
            <a:r>
              <a:rPr lang="zh-CN" altLang="en-US"/>
              <a:t>类似信息增益</a:t>
            </a:r>
            <a:r>
              <a:rPr lang="en-US" altLang="zh-CN"/>
              <a:t>)</a:t>
            </a:r>
            <a:r>
              <a:rPr lang="zh-CN" altLang="en-US"/>
              <a:t>  ，根据属性分裂前和分裂后获得的增益，在每个节点选取属性和分裂点进行分裂                   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3520" y="4096385"/>
            <a:ext cx="7524115" cy="1638300"/>
          </a:xfrm>
          <a:prstGeom prst="rect">
            <a:avLst/>
          </a:prstGeom>
        </p:spPr>
      </p:pic>
      <p:sp>
        <p:nvSpPr>
          <p:cNvPr id="7" name="副标题 2"/>
          <p:cNvSpPr>
            <a:spLocks noGrp="1"/>
          </p:cNvSpPr>
          <p:nvPr/>
        </p:nvSpPr>
        <p:spPr>
          <a:xfrm>
            <a:off x="3232150" y="6013450"/>
            <a:ext cx="2830195" cy="49149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charset="0"/>
            </a:pPr>
            <a:r>
              <a:rPr lang="zh-CN" altLang="en-US"/>
              <a:t>如何选择最优的分裂点呢？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090" y="78740"/>
            <a:ext cx="4662170" cy="619760"/>
          </a:xfrm>
        </p:spPr>
        <p:txBody>
          <a:bodyPr>
            <a:noAutofit/>
          </a:bodyPr>
          <a:p>
            <a:pPr algn="l"/>
            <a:r>
              <a:rPr lang="en-US" altLang="zh-CN" sz="2000"/>
              <a:t>2. XGBOOST</a:t>
            </a:r>
            <a:r>
              <a:rPr lang="zh-CN" altLang="en-US" sz="2000"/>
              <a:t>原理</a:t>
            </a:r>
            <a:endParaRPr lang="zh-CN" altLang="en-US" sz="2000"/>
          </a:p>
        </p:txBody>
      </p:sp>
      <p:sp>
        <p:nvSpPr>
          <p:cNvPr id="8" name="副标题 2"/>
          <p:cNvSpPr>
            <a:spLocks noGrp="1"/>
          </p:cNvSpPr>
          <p:nvPr/>
        </p:nvSpPr>
        <p:spPr>
          <a:xfrm>
            <a:off x="431165" y="901065"/>
            <a:ext cx="2830195" cy="491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charset="0"/>
            </a:pPr>
            <a:r>
              <a:rPr lang="en-US" altLang="zh-CN"/>
              <a:t>pre-sorted </a:t>
            </a:r>
            <a:r>
              <a:rPr lang="zh-CN" altLang="en-US"/>
              <a:t>算法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7" name="副标题 2"/>
          <p:cNvSpPr>
            <a:spLocks noGrp="1"/>
          </p:cNvSpPr>
          <p:nvPr/>
        </p:nvSpPr>
        <p:spPr>
          <a:xfrm>
            <a:off x="518160" y="5503545"/>
            <a:ext cx="9316720" cy="85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charset="0"/>
            </a:pPr>
            <a:r>
              <a:rPr lang="zh-CN"/>
              <a:t>按属性值进行排序之后</a:t>
            </a:r>
            <a:r>
              <a:rPr lang="zh-CN" altLang="en-US"/>
              <a:t> 进行一次线性扫描即可确定                 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8195" y="1286510"/>
            <a:ext cx="6216015" cy="40728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090" y="78740"/>
            <a:ext cx="4662170" cy="619760"/>
          </a:xfrm>
        </p:spPr>
        <p:txBody>
          <a:bodyPr>
            <a:noAutofit/>
          </a:bodyPr>
          <a:p>
            <a:pPr algn="l"/>
            <a:r>
              <a:rPr lang="en-US" altLang="zh-CN" sz="2000"/>
              <a:t>2. XGBOOST</a:t>
            </a:r>
            <a:r>
              <a:rPr lang="zh-CN" altLang="en-US" sz="2000"/>
              <a:t>原理</a:t>
            </a:r>
            <a:endParaRPr lang="zh-CN" altLang="en-US" sz="2000"/>
          </a:p>
        </p:txBody>
      </p:sp>
      <p:sp>
        <p:nvSpPr>
          <p:cNvPr id="8" name="副标题 2"/>
          <p:cNvSpPr>
            <a:spLocks noGrp="1"/>
          </p:cNvSpPr>
          <p:nvPr/>
        </p:nvSpPr>
        <p:spPr>
          <a:xfrm>
            <a:off x="518160" y="1156970"/>
            <a:ext cx="2830195" cy="491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charset="0"/>
            </a:pPr>
            <a:r>
              <a:rPr lang="en-US" altLang="zh-CN"/>
              <a:t>percentile </a:t>
            </a:r>
            <a:r>
              <a:rPr lang="zh-CN" altLang="en-US"/>
              <a:t>算法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8330" y="1777365"/>
            <a:ext cx="6985000" cy="34861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35635" y="5445760"/>
            <a:ext cx="4405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分布式</a:t>
            </a:r>
            <a:r>
              <a:rPr lang="en-US" altLang="zh-CN">
                <a:sym typeface="+mn-ea"/>
              </a:rPr>
              <a:t>XGBOOST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LightGBM: histogram</a:t>
            </a:r>
            <a:r>
              <a:rPr lang="zh-CN" altLang="en-US">
                <a:sym typeface="+mn-ea"/>
              </a:rPr>
              <a:t>算法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090" y="78740"/>
            <a:ext cx="4662170" cy="619760"/>
          </a:xfrm>
        </p:spPr>
        <p:txBody>
          <a:bodyPr>
            <a:noAutofit/>
          </a:bodyPr>
          <a:p>
            <a:pPr algn="l"/>
            <a:r>
              <a:rPr lang="en-US" altLang="zh-CN" sz="2000"/>
              <a:t>2. XGBOOST</a:t>
            </a:r>
            <a:r>
              <a:rPr lang="zh-CN" altLang="en-US" sz="2000"/>
              <a:t>原理</a:t>
            </a:r>
            <a:endParaRPr lang="zh-CN" altLang="en-US" sz="2000"/>
          </a:p>
        </p:txBody>
      </p:sp>
      <p:sp>
        <p:nvSpPr>
          <p:cNvPr id="8" name="副标题 2"/>
          <p:cNvSpPr>
            <a:spLocks noGrp="1"/>
          </p:cNvSpPr>
          <p:nvPr/>
        </p:nvSpPr>
        <p:spPr>
          <a:xfrm>
            <a:off x="518160" y="1156970"/>
            <a:ext cx="2830195" cy="491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charset="0"/>
            </a:pPr>
            <a:r>
              <a:rPr lang="zh-CN" altLang="en-US"/>
              <a:t>总结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7" name="副标题 2"/>
          <p:cNvSpPr>
            <a:spLocks noGrp="1"/>
          </p:cNvSpPr>
          <p:nvPr/>
        </p:nvSpPr>
        <p:spPr>
          <a:xfrm>
            <a:off x="768350" y="1967865"/>
            <a:ext cx="9760585" cy="42538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/>
              <a:t> </a:t>
            </a:r>
            <a:r>
              <a:rPr lang="zh-CN"/>
              <a:t>每次迭代增加一颗树</a:t>
            </a:r>
            <a:endParaRPr lang="en-US" altLang="zh-CN"/>
          </a:p>
          <a:p>
            <a:pPr algn="l"/>
            <a:endParaRPr lang="en-US" altLang="zh-CN"/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/>
              <a:t> </a:t>
            </a:r>
            <a:r>
              <a:rPr lang="zh-CN" altLang="en-US"/>
              <a:t>每次迭代前对每个样本计算</a:t>
            </a:r>
            <a:endParaRPr lang="zh-CN" altLang="en-US"/>
          </a:p>
          <a:p>
            <a:pPr algn="l">
              <a:buFont typeface="Wingdings" panose="05000000000000000000" charset="0"/>
            </a:pPr>
            <a:endParaRPr lang="en-US" altLang="zh-CN"/>
          </a:p>
          <a:p>
            <a:pPr marL="342900" indent="-342900" algn="l"/>
            <a:endParaRPr lang="en-US" altLang="zh-CN"/>
          </a:p>
          <a:p>
            <a:pPr algn="l">
              <a:buFont typeface="Wingdings" panose="05000000000000000000" charset="0"/>
            </a:pPr>
            <a:r>
              <a:rPr lang="en-US" altLang="zh-CN"/>
              <a:t> </a:t>
            </a:r>
            <a:endParaRPr lang="en-US" altLang="zh-CN"/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zh-CN"/>
              <a:t>根据目标函数启发式建立一颗最优的树</a:t>
            </a:r>
            <a:endParaRPr lang="zh-CN"/>
          </a:p>
          <a:p>
            <a:pPr algn="l">
              <a:buFont typeface="Wingdings" panose="05000000000000000000" charset="0"/>
            </a:pPr>
            <a:endParaRPr lang="en-US" altLang="zh-CN"/>
          </a:p>
          <a:p>
            <a:pPr algn="l">
              <a:buFont typeface="Wingdings" panose="05000000000000000000" charset="0"/>
            </a:pPr>
            <a:endParaRPr lang="en-US" altLang="zh-CN"/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/>
              <a:t>模型叠加</a:t>
            </a:r>
            <a:endParaRPr lang="zh-CN" altLang="en-US"/>
          </a:p>
          <a:p>
            <a:pPr algn="l">
              <a:buFont typeface="Wingdings" panose="05000000000000000000" charset="0"/>
            </a:pPr>
            <a:endParaRPr lang="en-US" altLang="zh-CN"/>
          </a:p>
          <a:p>
            <a:pPr algn="l"/>
            <a:endParaRPr lang="en-US" altLang="zh-CN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3299460"/>
            <a:ext cx="5628640" cy="723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595" y="4655185"/>
            <a:ext cx="3628390" cy="733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125" y="5765800"/>
            <a:ext cx="2580640" cy="5524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090" y="78740"/>
            <a:ext cx="4662170" cy="619760"/>
          </a:xfrm>
        </p:spPr>
        <p:txBody>
          <a:bodyPr>
            <a:noAutofit/>
          </a:bodyPr>
          <a:p>
            <a:pPr algn="l"/>
            <a:r>
              <a:rPr lang="en-US" altLang="zh-CN" sz="2000"/>
              <a:t>3. XGBOOST</a:t>
            </a:r>
            <a:r>
              <a:rPr lang="zh-CN" altLang="en-US" sz="2000"/>
              <a:t>实战</a:t>
            </a:r>
            <a:endParaRPr lang="zh-CN" altLang="en-US" sz="2000"/>
          </a:p>
        </p:txBody>
      </p:sp>
      <p:sp>
        <p:nvSpPr>
          <p:cNvPr id="7" name="副标题 2"/>
          <p:cNvSpPr>
            <a:spLocks noGrp="1"/>
          </p:cNvSpPr>
          <p:nvPr/>
        </p:nvSpPr>
        <p:spPr>
          <a:xfrm>
            <a:off x="614045" y="1041400"/>
            <a:ext cx="9760585" cy="42538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charset="0"/>
            </a:pPr>
            <a:r>
              <a:rPr lang="en-US" altLang="zh-CN"/>
              <a:t>python API</a:t>
            </a:r>
            <a:r>
              <a:rPr lang="zh-CN" altLang="en-US"/>
              <a:t>：</a:t>
            </a:r>
            <a:r>
              <a:rPr lang="en-US" altLang="zh-CN"/>
              <a:t>xgboost</a:t>
            </a:r>
            <a:endParaRPr lang="en-US" altLang="zh-CN"/>
          </a:p>
          <a:p>
            <a:pPr algn="l">
              <a:buFont typeface="Wingdings" panose="05000000000000000000" charset="0"/>
            </a:pPr>
            <a:endParaRPr lang="zh-CN" altLang="en-US"/>
          </a:p>
          <a:p>
            <a:pPr algn="l">
              <a:buFont typeface="Wingdings" panose="05000000000000000000" charset="0"/>
            </a:pPr>
            <a:r>
              <a:rPr lang="zh-CN" altLang="en-US"/>
              <a:t>数据接口：DMatrix</a:t>
            </a:r>
            <a:endParaRPr lang="zh-CN" altLang="en-US"/>
          </a:p>
          <a:p>
            <a:pPr algn="l">
              <a:buFont typeface="Wingdings" panose="05000000000000000000" charset="0"/>
            </a:pPr>
            <a:r>
              <a:rPr lang="zh-CN" altLang="en-US"/>
              <a:t>支持数据格式：</a:t>
            </a:r>
            <a:endParaRPr lang="zh-CN" altLang="en-US"/>
          </a:p>
          <a:p>
            <a:pPr lvl="1" algn="l">
              <a:buFont typeface="Wingdings" panose="05000000000000000000" charset="0"/>
            </a:pPr>
            <a:r>
              <a:rPr lang="zh-CN" altLang="en-US"/>
              <a:t>libsvm txt format file</a:t>
            </a:r>
            <a:endParaRPr lang="zh-CN" altLang="en-US"/>
          </a:p>
          <a:p>
            <a:pPr lvl="1" algn="l">
              <a:buFont typeface="Wingdings" panose="05000000000000000000" charset="0"/>
            </a:pPr>
            <a:r>
              <a:rPr lang="zh-CN" altLang="en-US"/>
              <a:t>comma-separated values (CSV) file</a:t>
            </a:r>
            <a:endParaRPr lang="zh-CN" altLang="en-US"/>
          </a:p>
          <a:p>
            <a:pPr lvl="1" algn="l">
              <a:buFont typeface="Wingdings" panose="05000000000000000000" charset="0"/>
            </a:pPr>
            <a:r>
              <a:rPr lang="zh-CN" altLang="en-US"/>
              <a:t>Numpy 2D array</a:t>
            </a:r>
            <a:endParaRPr lang="zh-CN" altLang="en-US"/>
          </a:p>
          <a:p>
            <a:pPr lvl="1" algn="l">
              <a:buFont typeface="Wingdings" panose="05000000000000000000" charset="0"/>
            </a:pPr>
            <a:r>
              <a:rPr lang="zh-CN" altLang="en-US"/>
              <a:t>Scipy 2D sparse array, and</a:t>
            </a:r>
            <a:endParaRPr lang="zh-CN" altLang="en-US"/>
          </a:p>
          <a:p>
            <a:pPr lvl="1" algn="l">
              <a:buFont typeface="Wingdings" panose="05000000000000000000" charset="0"/>
            </a:pPr>
            <a:r>
              <a:rPr lang="zh-CN" altLang="en-US"/>
              <a:t>xgboost binary buffer file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注：</a:t>
            </a:r>
            <a:r>
              <a:rPr lang="en-US" altLang="zh-CN"/>
              <a:t>XGBOOST</a:t>
            </a:r>
            <a:r>
              <a:rPr lang="zh-CN" altLang="en-US"/>
              <a:t>不支持类别特征，类别特征需要预处理成</a:t>
            </a:r>
            <a:r>
              <a:rPr lang="en-US" altLang="zh-CN"/>
              <a:t>one-hot</a:t>
            </a:r>
            <a:r>
              <a:rPr lang="zh-CN" altLang="en-US"/>
              <a:t>编码</a:t>
            </a:r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40655" y="3211195"/>
            <a:ext cx="60248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读取</a:t>
            </a:r>
            <a:r>
              <a:rPr lang="en-US" altLang="zh-CN"/>
              <a:t>CSV</a:t>
            </a:r>
            <a:r>
              <a:rPr lang="zh-CN" altLang="en-US"/>
              <a:t>文件</a:t>
            </a:r>
            <a:r>
              <a:rPr lang="en-US" altLang="zh-CN"/>
              <a:t>(</a:t>
            </a:r>
            <a:r>
              <a:rPr lang="zh-CN" altLang="en-US"/>
              <a:t>属性列</a:t>
            </a:r>
            <a:r>
              <a:rPr lang="en-US" altLang="zh-CN"/>
              <a:t>+</a:t>
            </a:r>
            <a:r>
              <a:rPr lang="zh-CN" altLang="en-US"/>
              <a:t>标签列</a:t>
            </a:r>
            <a:r>
              <a:rPr lang="en-US" altLang="zh-CN"/>
              <a:t>)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dtrain = xgb.DMatrix('train.csv?format=csv&amp;label_column=0')</a:t>
            </a:r>
            <a:endParaRPr lang="zh-CN" altLang="en-US"/>
          </a:p>
          <a:p>
            <a:r>
              <a:rPr lang="zh-CN" altLang="en-US"/>
              <a:t>dtest = xgb.DMatrix('test.csv?format=csv&amp;label_column=0')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090" y="78740"/>
            <a:ext cx="4662170" cy="619760"/>
          </a:xfrm>
        </p:spPr>
        <p:txBody>
          <a:bodyPr>
            <a:noAutofit/>
          </a:bodyPr>
          <a:p>
            <a:pPr algn="l"/>
            <a:r>
              <a:rPr lang="en-US" altLang="zh-CN" sz="2000"/>
              <a:t>3. XGBOOST</a:t>
            </a:r>
            <a:r>
              <a:rPr lang="zh-CN" altLang="en-US" sz="2000"/>
              <a:t>实战</a:t>
            </a:r>
            <a:endParaRPr lang="zh-CN" altLang="en-US" sz="2000"/>
          </a:p>
        </p:txBody>
      </p:sp>
      <p:sp>
        <p:nvSpPr>
          <p:cNvPr id="7" name="副标题 2"/>
          <p:cNvSpPr>
            <a:spLocks noGrp="1"/>
          </p:cNvSpPr>
          <p:nvPr/>
        </p:nvSpPr>
        <p:spPr>
          <a:xfrm>
            <a:off x="614045" y="1042035"/>
            <a:ext cx="9760585" cy="42538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charset="0"/>
            </a:pPr>
            <a:r>
              <a:rPr lang="zh-CN"/>
              <a:t>参数设置：</a:t>
            </a:r>
            <a:r>
              <a:rPr lang="en-US" altLang="zh-CN"/>
              <a:t>Key - Value</a:t>
            </a:r>
            <a:r>
              <a:rPr lang="zh-CN" altLang="en-US"/>
              <a:t>形式</a:t>
            </a:r>
            <a:endParaRPr lang="zh-CN" altLang="en-US"/>
          </a:p>
          <a:p>
            <a:pPr algn="l">
              <a:buFont typeface="Wingdings" panose="05000000000000000000" charset="0"/>
            </a:pPr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3425" y="1895475"/>
            <a:ext cx="82924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param = {'bst:max_depth':2, 'bst:eta':1, 'silent':1, 'objective':'binary:logistic' }</a:t>
            </a:r>
            <a:endParaRPr lang="zh-CN" altLang="en-US"/>
          </a:p>
          <a:p>
            <a:r>
              <a:rPr lang="zh-CN" altLang="en-US"/>
              <a:t>param['nthread'] = 4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33425" y="2984500"/>
            <a:ext cx="64782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evallist  = [(dtest,'eval'), (dtrain,'train')]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7085" y="4373880"/>
            <a:ext cx="48666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num_round = 10</a:t>
            </a:r>
            <a:endParaRPr lang="zh-CN" altLang="en-US"/>
          </a:p>
          <a:p>
            <a:r>
              <a:rPr lang="zh-CN" altLang="en-US"/>
              <a:t>bst = xgb.train(</a:t>
            </a:r>
            <a:r>
              <a:rPr lang="zh-CN" altLang="en-US">
                <a:sym typeface="+mn-ea"/>
              </a:rPr>
              <a:t>param</a:t>
            </a:r>
            <a:r>
              <a:rPr lang="zh-CN" altLang="en-US"/>
              <a:t>, dtrain, num_round, evallist )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07085" y="3641090"/>
            <a:ext cx="1325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ym typeface="+mn-ea"/>
              </a:rPr>
              <a:t>训练</a:t>
            </a:r>
            <a:endParaRPr 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090" y="78740"/>
            <a:ext cx="4662170" cy="619760"/>
          </a:xfrm>
        </p:spPr>
        <p:txBody>
          <a:bodyPr>
            <a:noAutofit/>
          </a:bodyPr>
          <a:p>
            <a:pPr algn="l"/>
            <a:r>
              <a:rPr lang="en-US" altLang="zh-CN" sz="2000"/>
              <a:t>3. XGBOOST</a:t>
            </a:r>
            <a:r>
              <a:rPr lang="zh-CN" altLang="en-US" sz="2000"/>
              <a:t>实战</a:t>
            </a:r>
            <a:endParaRPr lang="zh-CN" altLang="en-US" sz="2000"/>
          </a:p>
        </p:txBody>
      </p:sp>
      <p:sp>
        <p:nvSpPr>
          <p:cNvPr id="7" name="副标题 2"/>
          <p:cNvSpPr>
            <a:spLocks noGrp="1"/>
          </p:cNvSpPr>
          <p:nvPr/>
        </p:nvSpPr>
        <p:spPr>
          <a:xfrm>
            <a:off x="614045" y="1042035"/>
            <a:ext cx="9760585" cy="42538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charset="0"/>
            </a:pPr>
            <a:r>
              <a:rPr lang="zh-CN"/>
              <a:t>模型保存以及加载</a:t>
            </a:r>
            <a:endParaRPr lang="zh-CN" altLang="en-US"/>
          </a:p>
          <a:p>
            <a:pPr algn="l">
              <a:buFont typeface="Wingdings" panose="05000000000000000000" charset="0"/>
            </a:pPr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42315" y="1832610"/>
            <a:ext cx="43548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bst.save_model('0001.model')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42315" y="2433320"/>
            <a:ext cx="651700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 dump model</a:t>
            </a:r>
            <a:endParaRPr lang="zh-CN" altLang="en-US"/>
          </a:p>
          <a:p>
            <a:r>
              <a:rPr lang="zh-CN" altLang="en-US"/>
              <a:t>bst.dump_model('dump.raw.txt')</a:t>
            </a:r>
            <a:endParaRPr lang="zh-CN" altLang="en-US"/>
          </a:p>
          <a:p>
            <a:r>
              <a:rPr lang="zh-CN" altLang="en-US"/>
              <a:t># dump model with feature map</a:t>
            </a:r>
            <a:endParaRPr lang="zh-CN" altLang="en-US"/>
          </a:p>
          <a:p>
            <a:r>
              <a:rPr lang="zh-CN" altLang="en-US"/>
              <a:t>bst.dump_model('dump.raw.txt','featmap.txt')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42315" y="4196080"/>
            <a:ext cx="47796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bst = xgb.Booster({'nthread':4}) #init model</a:t>
            </a:r>
            <a:endParaRPr lang="zh-CN" altLang="en-US"/>
          </a:p>
          <a:p>
            <a:r>
              <a:rPr lang="zh-CN" altLang="en-US"/>
              <a:t>bst.load_model("model.bin") # load data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090" y="78740"/>
            <a:ext cx="4662170" cy="619760"/>
          </a:xfrm>
        </p:spPr>
        <p:txBody>
          <a:bodyPr>
            <a:noAutofit/>
          </a:bodyPr>
          <a:p>
            <a:pPr algn="l"/>
            <a:r>
              <a:rPr lang="en-US" altLang="zh-CN" sz="2000"/>
              <a:t>3. XGBOOST</a:t>
            </a:r>
            <a:r>
              <a:rPr lang="zh-CN" altLang="en-US" sz="2000"/>
              <a:t>实战</a:t>
            </a:r>
            <a:endParaRPr lang="zh-CN" altLang="en-US" sz="2000"/>
          </a:p>
        </p:txBody>
      </p:sp>
      <p:sp>
        <p:nvSpPr>
          <p:cNvPr id="7" name="副标题 2"/>
          <p:cNvSpPr>
            <a:spLocks noGrp="1"/>
          </p:cNvSpPr>
          <p:nvPr/>
        </p:nvSpPr>
        <p:spPr>
          <a:xfrm>
            <a:off x="614045" y="1042035"/>
            <a:ext cx="9760585" cy="42538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charset="0"/>
            </a:pPr>
            <a:r>
              <a:rPr lang="zh-CN"/>
              <a:t>提前停止</a:t>
            </a:r>
            <a:endParaRPr lang="zh-CN" altLang="en-US"/>
          </a:p>
          <a:p>
            <a:pPr algn="l">
              <a:buFont typeface="Wingdings" panose="05000000000000000000" charset="0"/>
            </a:pPr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2790" y="2205990"/>
            <a:ext cx="61309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train(..., evals=evals, early_stopping_rounds=10)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32790" y="3244850"/>
            <a:ext cx="61309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训练时有验证集，当验证集的分数下降时停止训练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9310" y="4226560"/>
            <a:ext cx="45764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bst.best_score：最好的分数 bst.best_iteration：最优迭代次数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9365" y="177165"/>
            <a:ext cx="9144000" cy="1368425"/>
          </a:xfrm>
        </p:spPr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58665" y="2146935"/>
            <a:ext cx="3075305" cy="2921635"/>
          </a:xfrm>
        </p:spPr>
        <p:txBody>
          <a:bodyPr>
            <a:normAutofit lnSpcReduction="20000"/>
          </a:bodyPr>
          <a:p>
            <a:pPr algn="l"/>
            <a:r>
              <a:rPr lang="zh-CN" altLang="en-US"/>
              <a:t>一、</a:t>
            </a:r>
            <a:r>
              <a:rPr lang="en-US" altLang="zh-CN"/>
              <a:t>GBDT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/>
              <a:t>二、</a:t>
            </a:r>
            <a:r>
              <a:rPr lang="en-US" altLang="zh-CN"/>
              <a:t>XGBOOST</a:t>
            </a:r>
            <a:r>
              <a:rPr lang="zh-CN" altLang="en-US"/>
              <a:t>原理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三、</a:t>
            </a:r>
            <a:r>
              <a:rPr lang="en-US" altLang="zh-CN"/>
              <a:t>XGBOOST</a:t>
            </a:r>
            <a:r>
              <a:rPr lang="zh-CN" altLang="en-US"/>
              <a:t>实践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090" y="78740"/>
            <a:ext cx="4662170" cy="619760"/>
          </a:xfrm>
        </p:spPr>
        <p:txBody>
          <a:bodyPr>
            <a:noAutofit/>
          </a:bodyPr>
          <a:p>
            <a:pPr algn="l"/>
            <a:r>
              <a:rPr lang="en-US" altLang="zh-CN" sz="2000"/>
              <a:t>3. XGBOOST</a:t>
            </a:r>
            <a:r>
              <a:rPr lang="zh-CN" altLang="en-US" sz="2000"/>
              <a:t>实战</a:t>
            </a:r>
            <a:endParaRPr lang="zh-CN" altLang="en-US" sz="2000"/>
          </a:p>
        </p:txBody>
      </p:sp>
      <p:sp>
        <p:nvSpPr>
          <p:cNvPr id="7" name="副标题 2"/>
          <p:cNvSpPr>
            <a:spLocks noGrp="1"/>
          </p:cNvSpPr>
          <p:nvPr/>
        </p:nvSpPr>
        <p:spPr>
          <a:xfrm>
            <a:off x="614045" y="1042035"/>
            <a:ext cx="9760585" cy="42538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charset="0"/>
            </a:pPr>
            <a:r>
              <a:rPr lang="zh-CN"/>
              <a:t>预测</a:t>
            </a:r>
            <a:endParaRPr lang="zh-CN" altLang="en-US"/>
          </a:p>
          <a:p>
            <a:pPr algn="l">
              <a:buFont typeface="Wingdings" panose="05000000000000000000" charset="0"/>
            </a:pPr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65200" y="2275205"/>
            <a:ext cx="70478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data = np.random.rand(7,10) # 7 entities, each contains 10 features</a:t>
            </a:r>
            <a:endParaRPr lang="zh-CN" altLang="en-US"/>
          </a:p>
          <a:p>
            <a:r>
              <a:rPr lang="zh-CN" altLang="en-US"/>
              <a:t>dtest = xgb.DMatrix( data, missing = -999.0 )</a:t>
            </a:r>
            <a:endParaRPr lang="zh-CN" altLang="en-US"/>
          </a:p>
          <a:p>
            <a:r>
              <a:rPr lang="zh-CN" altLang="en-US"/>
              <a:t>ypred = bst.predict( xgmat )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090" y="78740"/>
            <a:ext cx="4662170" cy="619760"/>
          </a:xfrm>
        </p:spPr>
        <p:txBody>
          <a:bodyPr>
            <a:noAutofit/>
          </a:bodyPr>
          <a:p>
            <a:r>
              <a:rPr lang="en-US" altLang="zh-CN" sz="2000"/>
              <a:t>1. GBDT(gradient boosting decision tree)</a:t>
            </a:r>
            <a:endParaRPr lang="en-US" altLang="zh-CN" sz="2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1040" y="1694180"/>
            <a:ext cx="4229100" cy="2921635"/>
          </a:xfrm>
        </p:spPr>
        <p:txBody>
          <a:bodyPr>
            <a:normAutofit/>
          </a:bodyPr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/>
              <a:t> Tree based</a:t>
            </a:r>
            <a:endParaRPr lang="en-US" altLang="zh-CN"/>
          </a:p>
          <a:p>
            <a:pPr algn="l"/>
            <a:endParaRPr lang="en-US" altLang="zh-CN"/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/>
              <a:t> Ensemble model</a:t>
            </a:r>
            <a:endParaRPr lang="en-US" altLang="zh-CN"/>
          </a:p>
          <a:p>
            <a:pPr marL="342900" indent="-342900" algn="l"/>
            <a:endParaRPr lang="en-US" altLang="zh-CN"/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en-US" altLang="zh-CN">
                <a:solidFill>
                  <a:srgbClr val="FF0000"/>
                </a:solidFill>
              </a:rPr>
              <a:t>oosting</a:t>
            </a:r>
            <a:r>
              <a:rPr lang="en-US" altLang="zh-CN"/>
              <a:t> VS Bagging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6655" y="943610"/>
            <a:ext cx="6225540" cy="41973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6610" y="5099685"/>
            <a:ext cx="3198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建树的时候如何选择最优分割点？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838565" y="5957570"/>
            <a:ext cx="3198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需要多少颗树集成？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76065" y="5957570"/>
            <a:ext cx="3198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每颗树的深度？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00495" y="5376545"/>
            <a:ext cx="3198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叶子节点的值？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090" y="78740"/>
            <a:ext cx="4662170" cy="619760"/>
          </a:xfrm>
        </p:spPr>
        <p:txBody>
          <a:bodyPr>
            <a:noAutofit/>
          </a:bodyPr>
          <a:p>
            <a:r>
              <a:rPr lang="en-US" altLang="zh-CN" sz="2000"/>
              <a:t>1. GBDT(gradient boosting decision tree)</a:t>
            </a:r>
            <a:endParaRPr lang="en-US" altLang="zh-CN" sz="2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673975" y="2150745"/>
            <a:ext cx="3706495" cy="782955"/>
          </a:xfrm>
        </p:spPr>
        <p:txBody>
          <a:bodyPr>
            <a:normAutofit/>
          </a:bodyPr>
          <a:p>
            <a:pPr algn="l">
              <a:buFont typeface="Wingdings" panose="05000000000000000000" charset="0"/>
            </a:pPr>
            <a:r>
              <a:rPr lang="zh-CN" altLang="en-US"/>
              <a:t>拟合的是梯度（而不是残差）得到当前树的结构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840" y="942975"/>
            <a:ext cx="6257290" cy="497141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4602480" y="2336800"/>
            <a:ext cx="3110865" cy="387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副标题 2"/>
          <p:cNvSpPr>
            <a:spLocks noGrp="1"/>
          </p:cNvSpPr>
          <p:nvPr/>
        </p:nvSpPr>
        <p:spPr>
          <a:xfrm>
            <a:off x="7713345" y="4848860"/>
            <a:ext cx="3706495" cy="802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charset="0"/>
            </a:pPr>
            <a:r>
              <a:rPr lang="zh-CN" altLang="en-US"/>
              <a:t>最小化损失函数求每个叶子节点的值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859020" y="4552950"/>
            <a:ext cx="2814955" cy="628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090" y="78740"/>
            <a:ext cx="4662170" cy="619760"/>
          </a:xfrm>
        </p:spPr>
        <p:txBody>
          <a:bodyPr>
            <a:noAutofit/>
          </a:bodyPr>
          <a:p>
            <a:r>
              <a:rPr lang="en-US" altLang="zh-CN" sz="2000"/>
              <a:t>1. GBDT(gradient boosting decision tree)</a:t>
            </a:r>
            <a:endParaRPr lang="en-US" altLang="zh-CN" sz="2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3245" y="1038225"/>
            <a:ext cx="3706495" cy="782955"/>
          </a:xfrm>
        </p:spPr>
        <p:txBody>
          <a:bodyPr>
            <a:normAutofit/>
          </a:bodyPr>
          <a:p>
            <a:pPr algn="l">
              <a:buFont typeface="Wingdings" panose="05000000000000000000" charset="0"/>
            </a:pPr>
            <a:r>
              <a:rPr lang="zh-CN" altLang="en-US"/>
              <a:t>函数空间的梯度下降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740" y="1986280"/>
            <a:ext cx="6590665" cy="32664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420" y="3718560"/>
            <a:ext cx="3028315" cy="809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090" y="78740"/>
            <a:ext cx="4662170" cy="619760"/>
          </a:xfrm>
        </p:spPr>
        <p:txBody>
          <a:bodyPr>
            <a:noAutofit/>
          </a:bodyPr>
          <a:p>
            <a:pPr algn="l"/>
            <a:r>
              <a:rPr lang="en-US" altLang="zh-CN" sz="2000"/>
              <a:t>2. XGBOOST</a:t>
            </a:r>
            <a:r>
              <a:rPr lang="zh-CN" altLang="en-US" sz="2000"/>
              <a:t>原理</a:t>
            </a:r>
            <a:endParaRPr lang="zh-CN" altLang="en-US" sz="2000"/>
          </a:p>
        </p:txBody>
      </p:sp>
      <p:sp>
        <p:nvSpPr>
          <p:cNvPr id="7" name="副标题 2"/>
          <p:cNvSpPr>
            <a:spLocks noGrp="1"/>
          </p:cNvSpPr>
          <p:nvPr/>
        </p:nvSpPr>
        <p:spPr>
          <a:xfrm>
            <a:off x="884555" y="1967865"/>
            <a:ext cx="9760585" cy="2921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/>
              <a:t> GBDT C++</a:t>
            </a:r>
            <a:r>
              <a:rPr lang="zh-CN" altLang="en-US"/>
              <a:t>工程实现</a:t>
            </a:r>
            <a:endParaRPr lang="en-US" altLang="zh-CN"/>
          </a:p>
          <a:p>
            <a:pPr algn="l"/>
            <a:endParaRPr lang="en-US" altLang="zh-CN"/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/>
              <a:t> </a:t>
            </a:r>
            <a:r>
              <a:rPr lang="zh-CN" altLang="en-US"/>
              <a:t>算法改进提高精确度与效率</a:t>
            </a:r>
            <a:endParaRPr lang="en-US" altLang="zh-CN"/>
          </a:p>
          <a:p>
            <a:pPr marL="342900" indent="-342900" algn="l"/>
            <a:endParaRPr lang="en-US" altLang="zh-CN"/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/>
              <a:t> </a:t>
            </a:r>
            <a:r>
              <a:rPr lang="zh-CN" altLang="en-US"/>
              <a:t>工程优化提高效率</a:t>
            </a:r>
            <a:r>
              <a:rPr lang="en-US" altLang="zh-CN"/>
              <a:t>(</a:t>
            </a:r>
            <a:r>
              <a:rPr lang="zh-CN" altLang="en-US"/>
              <a:t>并行优化、内存优化、分布式等等</a:t>
            </a:r>
            <a:r>
              <a:rPr lang="en-US" altLang="zh-CN"/>
              <a:t>)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090" y="78740"/>
            <a:ext cx="4662170" cy="619760"/>
          </a:xfrm>
        </p:spPr>
        <p:txBody>
          <a:bodyPr>
            <a:noAutofit/>
          </a:bodyPr>
          <a:p>
            <a:pPr algn="l"/>
            <a:r>
              <a:rPr lang="en-US" altLang="zh-CN" sz="2000"/>
              <a:t>2. XGBOOST</a:t>
            </a:r>
            <a:r>
              <a:rPr lang="zh-CN" altLang="en-US" sz="2000"/>
              <a:t>原理</a:t>
            </a:r>
            <a:endParaRPr lang="zh-CN" altLang="en-US" sz="2000"/>
          </a:p>
        </p:txBody>
      </p:sp>
      <p:sp>
        <p:nvSpPr>
          <p:cNvPr id="7" name="副标题 2"/>
          <p:cNvSpPr>
            <a:spLocks noGrp="1"/>
          </p:cNvSpPr>
          <p:nvPr/>
        </p:nvSpPr>
        <p:spPr>
          <a:xfrm>
            <a:off x="518160" y="1011555"/>
            <a:ext cx="1806575" cy="586105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charset="0"/>
            </a:pPr>
            <a:r>
              <a:rPr lang="zh-CN" altLang="en-US"/>
              <a:t>总的</a:t>
            </a:r>
            <a:r>
              <a:rPr lang="en-US" altLang="zh-CN"/>
              <a:t>Objective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160" y="1732915"/>
            <a:ext cx="4466590" cy="647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45350" y="1872615"/>
            <a:ext cx="3198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增加正则化项</a:t>
            </a:r>
            <a:endParaRPr lang="zh-CN" altLang="en-US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518160" y="2747645"/>
            <a:ext cx="1970405" cy="586105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charset="0"/>
            </a:pPr>
            <a:r>
              <a:rPr lang="zh-CN" altLang="en-US"/>
              <a:t>第</a:t>
            </a:r>
            <a:r>
              <a:rPr lang="en-US" altLang="zh-CN"/>
              <a:t>t</a:t>
            </a:r>
            <a:r>
              <a:rPr lang="zh-CN" altLang="en-US"/>
              <a:t>步的</a:t>
            </a:r>
            <a:r>
              <a:rPr lang="en-US" altLang="zh-CN"/>
              <a:t>Objective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" y="3540760"/>
            <a:ext cx="7971155" cy="15906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090" y="78740"/>
            <a:ext cx="4662170" cy="619760"/>
          </a:xfrm>
        </p:spPr>
        <p:txBody>
          <a:bodyPr>
            <a:noAutofit/>
          </a:bodyPr>
          <a:p>
            <a:pPr algn="l"/>
            <a:r>
              <a:rPr lang="en-US" altLang="zh-CN" sz="2000"/>
              <a:t>2. XGBOOST</a:t>
            </a:r>
            <a:r>
              <a:rPr lang="zh-CN" altLang="en-US" sz="2000"/>
              <a:t>原理</a:t>
            </a:r>
            <a:endParaRPr lang="zh-CN" altLang="en-US" sz="2000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518160" y="2332355"/>
            <a:ext cx="1806575" cy="586105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charset="0"/>
            </a:pPr>
            <a:r>
              <a:rPr lang="zh-CN" altLang="en-US"/>
              <a:t>考虑泰勒展开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8" name="副标题 2"/>
          <p:cNvSpPr>
            <a:spLocks noGrp="1"/>
          </p:cNvSpPr>
          <p:nvPr/>
        </p:nvSpPr>
        <p:spPr>
          <a:xfrm>
            <a:off x="518160" y="871855"/>
            <a:ext cx="1806575" cy="567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charset="0"/>
            </a:pPr>
            <a:r>
              <a:rPr lang="zh-CN" altLang="en-US"/>
              <a:t>第</a:t>
            </a:r>
            <a:r>
              <a:rPr lang="en-US" altLang="zh-CN"/>
              <a:t>t</a:t>
            </a:r>
            <a:r>
              <a:rPr lang="zh-CN" altLang="en-US"/>
              <a:t>步</a:t>
            </a:r>
            <a:r>
              <a:rPr lang="en-US" altLang="zh-CN"/>
              <a:t>Objective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480" y="1612900"/>
            <a:ext cx="6362065" cy="5619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80" y="2747010"/>
            <a:ext cx="4942840" cy="5143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" y="3539490"/>
            <a:ext cx="8104505" cy="666750"/>
          </a:xfrm>
          <a:prstGeom prst="rect">
            <a:avLst/>
          </a:prstGeom>
        </p:spPr>
      </p:pic>
      <p:sp>
        <p:nvSpPr>
          <p:cNvPr id="12" name="副标题 2"/>
          <p:cNvSpPr>
            <a:spLocks noGrp="1"/>
          </p:cNvSpPr>
          <p:nvPr/>
        </p:nvSpPr>
        <p:spPr>
          <a:xfrm>
            <a:off x="518160" y="4416425"/>
            <a:ext cx="668020" cy="4813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charset="0"/>
            </a:pPr>
            <a:r>
              <a:rPr lang="zh-CN" altLang="en-US"/>
              <a:t>其中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" y="5102225"/>
            <a:ext cx="5409565" cy="5334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438390" y="4529455"/>
            <a:ext cx="3632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使用了二阶导数而不仅仅是一阶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090" y="78740"/>
            <a:ext cx="4662170" cy="619760"/>
          </a:xfrm>
        </p:spPr>
        <p:txBody>
          <a:bodyPr>
            <a:noAutofit/>
          </a:bodyPr>
          <a:p>
            <a:pPr algn="l"/>
            <a:r>
              <a:rPr lang="en-US" altLang="zh-CN" sz="2000"/>
              <a:t>2. XGBOOST</a:t>
            </a:r>
            <a:r>
              <a:rPr lang="zh-CN" altLang="en-US" sz="2000"/>
              <a:t>原理</a:t>
            </a:r>
            <a:endParaRPr lang="zh-CN" altLang="en-US" sz="2000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518160" y="2332355"/>
            <a:ext cx="668020" cy="450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/>
              <a:t>其中</a:t>
            </a:r>
            <a:endParaRPr lang="zh-CN"/>
          </a:p>
        </p:txBody>
      </p:sp>
      <p:sp>
        <p:nvSpPr>
          <p:cNvPr id="8" name="副标题 2"/>
          <p:cNvSpPr>
            <a:spLocks noGrp="1"/>
          </p:cNvSpPr>
          <p:nvPr/>
        </p:nvSpPr>
        <p:spPr>
          <a:xfrm>
            <a:off x="518160" y="871855"/>
            <a:ext cx="2818130" cy="567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charset="0"/>
            </a:pPr>
            <a:r>
              <a:rPr lang="zh-CN" altLang="en-US"/>
              <a:t>去除常数项之后</a:t>
            </a:r>
            <a:r>
              <a:rPr lang="en-US" altLang="zh-CN"/>
              <a:t>Objective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12" name="副标题 2"/>
          <p:cNvSpPr>
            <a:spLocks noGrp="1"/>
          </p:cNvSpPr>
          <p:nvPr/>
        </p:nvSpPr>
        <p:spPr>
          <a:xfrm>
            <a:off x="518160" y="3845560"/>
            <a:ext cx="1863725" cy="48133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charset="0"/>
            </a:pPr>
            <a:r>
              <a:rPr lang="zh-CN" altLang="en-US"/>
              <a:t>再考虑正则化项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588760" y="4097020"/>
            <a:ext cx="3632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叶子节点的个数，树的复杂度正则</a:t>
            </a:r>
            <a:endParaRPr 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975" y="1319530"/>
            <a:ext cx="5533390" cy="723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" y="2675890"/>
            <a:ext cx="5504815" cy="657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4375785"/>
            <a:ext cx="4790440" cy="6762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88760" y="5400040"/>
            <a:ext cx="3632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叶子节点的值做</a:t>
            </a:r>
            <a:r>
              <a:rPr lang="en-US" altLang="zh-CN"/>
              <a:t>L2</a:t>
            </a:r>
            <a:r>
              <a:rPr lang="zh-CN" altLang="en-US"/>
              <a:t>正则</a:t>
            </a:r>
            <a:endParaRPr lang="zh-CN" altLang="en-US"/>
          </a:p>
        </p:txBody>
      </p:sp>
      <p:cxnSp>
        <p:nvCxnSpPr>
          <p:cNvPr id="15" name="直接箭头连接符 14"/>
          <p:cNvCxnSpPr>
            <a:endCxn id="14" idx="1"/>
          </p:cNvCxnSpPr>
          <p:nvPr/>
        </p:nvCxnSpPr>
        <p:spPr>
          <a:xfrm flipV="1">
            <a:off x="2364105" y="4281170"/>
            <a:ext cx="4224655" cy="382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7" idx="1"/>
          </p:cNvCxnSpPr>
          <p:nvPr/>
        </p:nvCxnSpPr>
        <p:spPr>
          <a:xfrm>
            <a:off x="4565015" y="4914900"/>
            <a:ext cx="2023745" cy="669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2083</Words>
  <Application>WPS 演示</Application>
  <PresentationFormat>宽屏</PresentationFormat>
  <Paragraphs>306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Wingdings</vt:lpstr>
      <vt:lpstr>Office 主题</vt:lpstr>
      <vt:lpstr>PowerPoint 演示文稿</vt:lpstr>
      <vt:lpstr>XGBOOST调研</vt:lpstr>
      <vt:lpstr>目录</vt:lpstr>
      <vt:lpstr>1. GBDT(gradient boosting decision tree)</vt:lpstr>
      <vt:lpstr>1. GBDT(gradient boosting decision tree)</vt:lpstr>
      <vt:lpstr>1. GBDT(gradient boosting decision tree)</vt:lpstr>
      <vt:lpstr>2. XGBOOST原理</vt:lpstr>
      <vt:lpstr>2. XGBOOST原理</vt:lpstr>
      <vt:lpstr>2. XGBOOST原理</vt:lpstr>
      <vt:lpstr>2. XGBOOST原理</vt:lpstr>
      <vt:lpstr>2. XGBOOST原理</vt:lpstr>
      <vt:lpstr>2. XGBOOST原理</vt:lpstr>
      <vt:lpstr>2. XGBOOST原理</vt:lpstr>
      <vt:lpstr>2. XGBOOST原理</vt:lpstr>
      <vt:lpstr>2. XGBOOST原理</vt:lpstr>
      <vt:lpstr>2. XGBOOST原理</vt:lpstr>
      <vt:lpstr>3. XGBOOST实战</vt:lpstr>
      <vt:lpstr>3. XGBOOST实战</vt:lpstr>
      <vt:lpstr>3. XGBOOST实战</vt:lpstr>
      <vt:lpstr>3. XGBOOST实战</vt:lpstr>
    </vt:vector>
  </TitlesOfParts>
  <Company>Tencent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jockwu</dc:creator>
  <cp:lastModifiedBy>jockwu</cp:lastModifiedBy>
  <cp:revision>2</cp:revision>
  <dcterms:created xsi:type="dcterms:W3CDTF">2018-05-15T02:39:26Z</dcterms:created>
  <dcterms:modified xsi:type="dcterms:W3CDTF">2018-05-15T08:30:17Z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2052-10.8.0.6470</vt:lpwstr>
  </property>
</Properties>
</file>