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77" r:id="rId5"/>
    <p:sldId id="257" r:id="rId6"/>
    <p:sldId id="259" r:id="rId7"/>
    <p:sldId id="260" r:id="rId8"/>
    <p:sldId id="291" r:id="rId9"/>
    <p:sldId id="261" r:id="rId10"/>
    <p:sldId id="262" r:id="rId11"/>
    <p:sldId id="263" r:id="rId12"/>
    <p:sldId id="264" r:id="rId13"/>
    <p:sldId id="265" r:id="rId14"/>
    <p:sldId id="267" r:id="rId15"/>
    <p:sldId id="288" r:id="rId16"/>
    <p:sldId id="289" r:id="rId17"/>
    <p:sldId id="275"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77" d="100"/>
          <a:sy n="77" d="100"/>
        </p:scale>
        <p:origin x="1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7CF088-206B-42F0-A91D-8341966E440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AD705C-4A0C-4226-849C-EC6E5220319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CF088-206B-42F0-A91D-8341966E440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D705C-4A0C-4226-849C-EC6E5220319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CF088-206B-42F0-A91D-8341966E440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D705C-4A0C-4226-849C-EC6E5220319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62735" y="1675130"/>
            <a:ext cx="9144000" cy="1216025"/>
          </a:xfrm>
        </p:spPr>
        <p:txBody>
          <a:bodyPr/>
          <a:lstStyle/>
          <a:p>
            <a:r>
              <a:rPr lang="zh-CN" altLang="en-US" b="1" i="1" dirty="0">
                <a:solidFill>
                  <a:schemeClr val="accent1"/>
                </a:solidFill>
                <a:effectLst>
                  <a:outerShdw blurRad="38100" dist="25400" dir="5400000" algn="ctr" rotWithShape="0">
                    <a:srgbClr val="6E747A">
                      <a:alpha val="43000"/>
                    </a:srgbClr>
                  </a:outerShdw>
                </a:effectLst>
              </a:rPr>
              <a:t>小程序生态圈和开发</a:t>
            </a:r>
            <a:endParaRPr lang="zh-CN" altLang="en-US" b="1" i="1" dirty="0">
              <a:solidFill>
                <a:schemeClr val="accent1"/>
              </a:solidFill>
              <a:effectLst>
                <a:outerShdw blurRad="38100" dist="25400" dir="5400000" algn="ctr" rotWithShape="0">
                  <a:srgbClr val="6E747A">
                    <a:alpha val="43000"/>
                  </a:srgbClr>
                </a:outerShdw>
              </a:effectLst>
            </a:endParaRPr>
          </a:p>
        </p:txBody>
      </p:sp>
      <p:sp>
        <p:nvSpPr>
          <p:cNvPr id="3" name="副标题 2"/>
          <p:cNvSpPr>
            <a:spLocks noGrp="1"/>
          </p:cNvSpPr>
          <p:nvPr>
            <p:ph type="subTitle" idx="1"/>
          </p:nvPr>
        </p:nvSpPr>
        <p:spPr>
          <a:xfrm>
            <a:off x="1562910" y="4278603"/>
            <a:ext cx="9144000" cy="957649"/>
          </a:xfrm>
        </p:spPr>
        <p:txBody>
          <a:bodyPr/>
          <a:lstStyle/>
          <a:p>
            <a:pPr algn="r"/>
            <a:r>
              <a:rPr lang="zh-CN" altLang="en-US" b="1" i="1" dirty="0">
                <a:solidFill>
                  <a:schemeClr val="accent1"/>
                </a:solidFill>
                <a:effectLst>
                  <a:outerShdw blurRad="38100" dist="25400" dir="5400000" algn="ctr" rotWithShape="0">
                    <a:srgbClr val="6E747A">
                      <a:alpha val="43000"/>
                    </a:srgbClr>
                  </a:outerShdw>
                </a:effectLst>
              </a:rPr>
              <a:t>天汇智码</a:t>
            </a:r>
            <a:r>
              <a:rPr lang="en-US" altLang="zh-CN" b="1" i="1" dirty="0">
                <a:solidFill>
                  <a:schemeClr val="accent1"/>
                </a:solidFill>
                <a:effectLst>
                  <a:outerShdw blurRad="38100" dist="25400" dir="5400000" algn="ctr" rotWithShape="0">
                    <a:srgbClr val="6E747A">
                      <a:alpha val="43000"/>
                    </a:srgbClr>
                  </a:outerShdw>
                </a:effectLst>
              </a:rPr>
              <a:t>_</a:t>
            </a:r>
            <a:r>
              <a:rPr lang="zh-CN" altLang="zh-CN" b="1" i="1" dirty="0">
                <a:solidFill>
                  <a:schemeClr val="accent1"/>
                </a:solidFill>
                <a:effectLst>
                  <a:outerShdw blurRad="38100" dist="25400" dir="5400000" algn="ctr" rotWithShape="0">
                    <a:srgbClr val="6E747A">
                      <a:alpha val="43000"/>
                    </a:srgbClr>
                  </a:outerShdw>
                </a:effectLst>
              </a:rPr>
              <a:t>李欣</a:t>
            </a:r>
            <a:endParaRPr lang="zh-CN" altLang="zh-CN" b="1" i="1" dirty="0">
              <a:solidFill>
                <a:schemeClr val="accent1"/>
              </a:solidFill>
              <a:effectLst>
                <a:outerShdw blurRad="38100" dist="25400" dir="5400000" algn="ctr" rotWithShape="0">
                  <a:srgbClr val="6E747A">
                    <a:alpha val="43000"/>
                  </a:srgbClr>
                </a:outerShdw>
              </a:effectLst>
            </a:endParaRPr>
          </a:p>
        </p:txBody>
      </p:sp>
      <p:pic>
        <p:nvPicPr>
          <p:cNvPr id="4" name="图片 3" descr="TIM图片20190330104148"/>
          <p:cNvPicPr>
            <a:picLocks noChangeAspect="1"/>
          </p:cNvPicPr>
          <p:nvPr/>
        </p:nvPicPr>
        <p:blipFill>
          <a:blip r:embed="rId2"/>
          <a:stretch>
            <a:fillRect/>
          </a:stretch>
        </p:blipFill>
        <p:spPr>
          <a:xfrm>
            <a:off x="4756150" y="3843655"/>
            <a:ext cx="2324100" cy="2171700"/>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1615" y="1014730"/>
            <a:ext cx="10809605" cy="5288280"/>
          </a:xfrm>
          <a:prstGeom prst="rect">
            <a:avLst/>
          </a:prstGeom>
        </p:spPr>
      </p:pic>
      <p:sp>
        <p:nvSpPr>
          <p:cNvPr id="3" name="文本框 2"/>
          <p:cNvSpPr txBox="1"/>
          <p:nvPr/>
        </p:nvSpPr>
        <p:spPr>
          <a:xfrm>
            <a:off x="548005" y="325755"/>
            <a:ext cx="3671570" cy="521970"/>
          </a:xfrm>
          <a:prstGeom prst="rect">
            <a:avLst/>
          </a:prstGeom>
          <a:noFill/>
        </p:spPr>
        <p:txBody>
          <a:bodyPr wrap="square" rtlCol="0">
            <a:spAutoFit/>
          </a:bodyPr>
          <a:p>
            <a:r>
              <a:rPr lang="zh-CN" altLang="en-US" sz="2800">
                <a:solidFill>
                  <a:schemeClr val="accent1"/>
                </a:solidFill>
                <a:effectLst>
                  <a:outerShdw blurRad="38100" dist="25400" dir="5400000" algn="ctr" rotWithShape="0">
                    <a:srgbClr val="6E747A">
                      <a:alpha val="43000"/>
                    </a:srgbClr>
                  </a:outerShdw>
                </a:effectLst>
              </a:rPr>
              <a:t>产品化</a:t>
            </a:r>
            <a:endParaRPr lang="zh-CN" altLang="en-US" sz="28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23215" y="1442085"/>
            <a:ext cx="11546205" cy="4472940"/>
          </a:xfrm>
          <a:prstGeom prst="rect">
            <a:avLst/>
          </a:prstGeom>
        </p:spPr>
      </p:pic>
      <p:sp>
        <p:nvSpPr>
          <p:cNvPr id="3" name="文本框 2"/>
          <p:cNvSpPr txBox="1"/>
          <p:nvPr/>
        </p:nvSpPr>
        <p:spPr>
          <a:xfrm>
            <a:off x="548005" y="325755"/>
            <a:ext cx="3671570" cy="521970"/>
          </a:xfrm>
          <a:prstGeom prst="rect">
            <a:avLst/>
          </a:prstGeom>
          <a:noFill/>
        </p:spPr>
        <p:txBody>
          <a:bodyPr wrap="square" rtlCol="0">
            <a:spAutoFit/>
          </a:bodyPr>
          <a:p>
            <a:r>
              <a:rPr lang="zh-CN" altLang="en-US" sz="2800">
                <a:solidFill>
                  <a:schemeClr val="accent1"/>
                </a:solidFill>
                <a:effectLst>
                  <a:outerShdw blurRad="38100" dist="25400" dir="5400000" algn="ctr" rotWithShape="0">
                    <a:srgbClr val="6E747A">
                      <a:alpha val="43000"/>
                    </a:srgbClr>
                  </a:outerShdw>
                </a:effectLst>
              </a:rPr>
              <a:t>产品化</a:t>
            </a:r>
            <a:endParaRPr lang="zh-CN" altLang="en-US" sz="28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7650" y="1318260"/>
            <a:ext cx="11696700" cy="4221480"/>
          </a:xfrm>
          <a:prstGeom prst="rect">
            <a:avLst/>
          </a:prstGeom>
        </p:spPr>
      </p:pic>
      <p:sp>
        <p:nvSpPr>
          <p:cNvPr id="3" name="文本框 2"/>
          <p:cNvSpPr txBox="1"/>
          <p:nvPr/>
        </p:nvSpPr>
        <p:spPr>
          <a:xfrm>
            <a:off x="548005" y="325755"/>
            <a:ext cx="3671570" cy="521970"/>
          </a:xfrm>
          <a:prstGeom prst="rect">
            <a:avLst/>
          </a:prstGeom>
          <a:noFill/>
        </p:spPr>
        <p:txBody>
          <a:bodyPr wrap="square" rtlCol="0">
            <a:spAutoFit/>
          </a:bodyPr>
          <a:p>
            <a:r>
              <a:rPr lang="zh-CN" altLang="en-US" sz="2800">
                <a:solidFill>
                  <a:schemeClr val="accent1"/>
                </a:solidFill>
                <a:effectLst>
                  <a:outerShdw blurRad="38100" dist="25400" dir="5400000" algn="ctr" rotWithShape="0">
                    <a:srgbClr val="6E747A">
                      <a:alpha val="43000"/>
                    </a:srgbClr>
                  </a:outerShdw>
                </a:effectLst>
              </a:rPr>
              <a:t>产品化</a:t>
            </a:r>
            <a:endParaRPr lang="zh-CN" altLang="en-US" sz="28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73075" y="748665"/>
            <a:ext cx="5236845" cy="5662930"/>
          </a:xfrm>
          <a:prstGeom prst="rect">
            <a:avLst/>
          </a:prstGeom>
        </p:spPr>
      </p:pic>
      <p:pic>
        <p:nvPicPr>
          <p:cNvPr id="4" name="图片 3"/>
          <p:cNvPicPr>
            <a:picLocks noChangeAspect="1"/>
          </p:cNvPicPr>
          <p:nvPr/>
        </p:nvPicPr>
        <p:blipFill>
          <a:blip r:embed="rId3"/>
          <a:stretch>
            <a:fillRect/>
          </a:stretch>
        </p:blipFill>
        <p:spPr>
          <a:xfrm>
            <a:off x="6477000" y="243205"/>
            <a:ext cx="3627120" cy="6673850"/>
          </a:xfrm>
          <a:prstGeom prst="rect">
            <a:avLst/>
          </a:prstGeom>
        </p:spPr>
      </p:pic>
      <p:sp>
        <p:nvSpPr>
          <p:cNvPr id="5" name="文本框 4"/>
          <p:cNvSpPr txBox="1"/>
          <p:nvPr/>
        </p:nvSpPr>
        <p:spPr>
          <a:xfrm>
            <a:off x="508635" y="159385"/>
            <a:ext cx="3542665" cy="398780"/>
          </a:xfrm>
          <a:prstGeom prst="rect">
            <a:avLst/>
          </a:prstGeom>
          <a:noFill/>
        </p:spPr>
        <p:txBody>
          <a:bodyPr wrap="square" rtlCol="0">
            <a:spAutoFit/>
          </a:bodyPr>
          <a:p>
            <a:r>
              <a:rPr lang="zh-CN" altLang="en-US" sz="2000">
                <a:solidFill>
                  <a:schemeClr val="accent1"/>
                </a:solidFill>
                <a:effectLst>
                  <a:outerShdw blurRad="38100" dist="25400" dir="5400000" algn="ctr" rotWithShape="0">
                    <a:srgbClr val="6E747A">
                      <a:alpha val="43000"/>
                    </a:srgbClr>
                  </a:outerShdw>
                </a:effectLst>
              </a:rPr>
              <a:t>人才需求</a:t>
            </a:r>
            <a:endParaRPr lang="zh-CN" altLang="en-US" sz="20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48055" y="659130"/>
            <a:ext cx="3627120" cy="5669915"/>
          </a:xfrm>
          <a:prstGeom prst="rect">
            <a:avLst/>
          </a:prstGeom>
        </p:spPr>
      </p:pic>
      <p:pic>
        <p:nvPicPr>
          <p:cNvPr id="3" name="图片 2"/>
          <p:cNvPicPr>
            <a:picLocks noChangeAspect="1"/>
          </p:cNvPicPr>
          <p:nvPr/>
        </p:nvPicPr>
        <p:blipFill>
          <a:blip r:embed="rId3"/>
          <a:stretch>
            <a:fillRect/>
          </a:stretch>
        </p:blipFill>
        <p:spPr>
          <a:xfrm>
            <a:off x="5974080" y="153035"/>
            <a:ext cx="3634740" cy="6382385"/>
          </a:xfrm>
          <a:prstGeom prst="rect">
            <a:avLst/>
          </a:prstGeom>
        </p:spPr>
      </p:pic>
      <p:sp>
        <p:nvSpPr>
          <p:cNvPr id="4" name="文本框 3"/>
          <p:cNvSpPr txBox="1"/>
          <p:nvPr/>
        </p:nvSpPr>
        <p:spPr>
          <a:xfrm>
            <a:off x="301625" y="121920"/>
            <a:ext cx="4013200" cy="398780"/>
          </a:xfrm>
          <a:prstGeom prst="rect">
            <a:avLst/>
          </a:prstGeom>
          <a:noFill/>
        </p:spPr>
        <p:txBody>
          <a:bodyPr wrap="square" rtlCol="0">
            <a:spAutoFit/>
          </a:bodyPr>
          <a:p>
            <a:r>
              <a:rPr lang="zh-CN" altLang="en-US" sz="2000" b="1">
                <a:solidFill>
                  <a:schemeClr val="accent1"/>
                </a:solidFill>
                <a:effectLst>
                  <a:outerShdw blurRad="38100" dist="25400" dir="5400000" algn="ctr" rotWithShape="0">
                    <a:srgbClr val="6E747A">
                      <a:alpha val="43000"/>
                    </a:srgbClr>
                  </a:outerShdw>
                </a:effectLst>
              </a:rPr>
              <a:t>接私活</a:t>
            </a:r>
            <a:endParaRPr lang="zh-CN" altLang="en-US" sz="20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960245" y="3075940"/>
            <a:ext cx="7912735" cy="706755"/>
          </a:xfrm>
          <a:prstGeom prst="rect">
            <a:avLst/>
          </a:prstGeom>
          <a:noFill/>
        </p:spPr>
        <p:txBody>
          <a:bodyPr wrap="square" rtlCol="0">
            <a:spAutoFit/>
          </a:bodyPr>
          <a:p>
            <a:r>
              <a:rPr lang="zh-CN" altLang="en-US" sz="4000" b="1" i="1">
                <a:solidFill>
                  <a:schemeClr val="accent1"/>
                </a:solidFill>
                <a:effectLst>
                  <a:outerShdw blurRad="38100" dist="25400" dir="5400000" algn="ctr" rotWithShape="0">
                    <a:srgbClr val="6E747A">
                      <a:alpha val="43000"/>
                    </a:srgbClr>
                  </a:outerShdw>
                </a:effectLst>
              </a:rPr>
              <a:t>全力以赴，全世界都会为你让路！</a:t>
            </a:r>
            <a:endParaRPr lang="zh-CN" altLang="en-US" sz="4000" b="1" i="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38810" y="1144905"/>
            <a:ext cx="10405110" cy="4914900"/>
          </a:xfrm>
          <a:prstGeom prst="rect">
            <a:avLst/>
          </a:prstGeom>
        </p:spPr>
      </p:pic>
      <p:sp>
        <p:nvSpPr>
          <p:cNvPr id="3" name="文本框 2"/>
          <p:cNvSpPr txBox="1"/>
          <p:nvPr/>
        </p:nvSpPr>
        <p:spPr>
          <a:xfrm>
            <a:off x="638810" y="365125"/>
            <a:ext cx="3122930" cy="521970"/>
          </a:xfrm>
          <a:prstGeom prst="rect">
            <a:avLst/>
          </a:prstGeom>
          <a:noFill/>
        </p:spPr>
        <p:txBody>
          <a:bodyPr wrap="square" rtlCol="0">
            <a:spAutoFit/>
          </a:bodyPr>
          <a:p>
            <a:r>
              <a:rPr lang="zh-CN" altLang="en-US" sz="2800" b="1">
                <a:solidFill>
                  <a:schemeClr val="accent1"/>
                </a:solidFill>
                <a:effectLst>
                  <a:outerShdw blurRad="38100" dist="25400" dir="5400000" algn="ctr" rotWithShape="0">
                    <a:srgbClr val="6E747A">
                      <a:alpha val="43000"/>
                    </a:srgbClr>
                  </a:outerShdw>
                </a:effectLst>
              </a:rPr>
              <a:t>微信小程序</a:t>
            </a:r>
            <a:endParaRPr lang="zh-CN" altLang="en-US" sz="28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13690" y="1137920"/>
            <a:ext cx="11172825" cy="5280660"/>
          </a:xfrm>
          <a:prstGeom prst="rect">
            <a:avLst/>
          </a:prstGeom>
        </p:spPr>
      </p:pic>
      <p:sp>
        <p:nvSpPr>
          <p:cNvPr id="4" name="文本框 3"/>
          <p:cNvSpPr txBox="1"/>
          <p:nvPr/>
        </p:nvSpPr>
        <p:spPr>
          <a:xfrm>
            <a:off x="438785" y="355600"/>
            <a:ext cx="4609465" cy="521970"/>
          </a:xfrm>
          <a:prstGeom prst="rect">
            <a:avLst/>
          </a:prstGeom>
          <a:noFill/>
        </p:spPr>
        <p:txBody>
          <a:bodyPr wrap="square" rtlCol="0">
            <a:spAutoFit/>
          </a:bodyPr>
          <a:p>
            <a:r>
              <a:rPr lang="zh-CN" altLang="en-US" sz="2800" b="1">
                <a:solidFill>
                  <a:schemeClr val="accent1"/>
                </a:solidFill>
                <a:effectLst>
                  <a:outerShdw blurRad="38100" dist="25400" dir="5400000" algn="ctr" rotWithShape="0">
                    <a:srgbClr val="6E747A">
                      <a:alpha val="43000"/>
                    </a:srgbClr>
                  </a:outerShdw>
                </a:effectLst>
              </a:rPr>
              <a:t>支付宝小程序</a:t>
            </a:r>
            <a:endParaRPr lang="zh-CN" altLang="en-US" sz="28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76250" y="1209675"/>
            <a:ext cx="11239500" cy="4946015"/>
          </a:xfrm>
          <a:prstGeom prst="rect">
            <a:avLst/>
          </a:prstGeom>
        </p:spPr>
      </p:pic>
      <p:sp>
        <p:nvSpPr>
          <p:cNvPr id="5" name="文本框 4"/>
          <p:cNvSpPr txBox="1"/>
          <p:nvPr/>
        </p:nvSpPr>
        <p:spPr>
          <a:xfrm>
            <a:off x="438785" y="355600"/>
            <a:ext cx="4609465" cy="521970"/>
          </a:xfrm>
          <a:prstGeom prst="rect">
            <a:avLst/>
          </a:prstGeom>
          <a:noFill/>
        </p:spPr>
        <p:txBody>
          <a:bodyPr wrap="square" rtlCol="0">
            <a:spAutoFit/>
          </a:bodyPr>
          <a:p>
            <a:r>
              <a:rPr lang="zh-CN" altLang="en-US" sz="2800" b="1">
                <a:solidFill>
                  <a:schemeClr val="accent1"/>
                </a:solidFill>
                <a:effectLst>
                  <a:outerShdw blurRad="38100" dist="25400" dir="5400000" algn="ctr" rotWithShape="0">
                    <a:srgbClr val="6E747A">
                      <a:alpha val="43000"/>
                    </a:srgbClr>
                  </a:outerShdw>
                </a:effectLst>
              </a:rPr>
              <a:t>字节跳动小程序</a:t>
            </a:r>
            <a:endParaRPr lang="zh-CN" altLang="en-US" sz="28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67030" y="1580515"/>
            <a:ext cx="11457940" cy="3819525"/>
          </a:xfrm>
          <a:prstGeom prst="rect">
            <a:avLst/>
          </a:prstGeom>
        </p:spPr>
      </p:pic>
      <p:sp>
        <p:nvSpPr>
          <p:cNvPr id="4" name="文本框 3"/>
          <p:cNvSpPr txBox="1"/>
          <p:nvPr/>
        </p:nvSpPr>
        <p:spPr>
          <a:xfrm>
            <a:off x="438785" y="355600"/>
            <a:ext cx="4609465" cy="521970"/>
          </a:xfrm>
          <a:prstGeom prst="rect">
            <a:avLst/>
          </a:prstGeom>
          <a:noFill/>
        </p:spPr>
        <p:txBody>
          <a:bodyPr wrap="square" rtlCol="0">
            <a:spAutoFit/>
          </a:bodyPr>
          <a:p>
            <a:r>
              <a:rPr lang="zh-CN" altLang="en-US" sz="2800" b="1">
                <a:solidFill>
                  <a:schemeClr val="accent1"/>
                </a:solidFill>
                <a:effectLst>
                  <a:outerShdw blurRad="38100" dist="25400" dir="5400000" algn="ctr" rotWithShape="0">
                    <a:srgbClr val="6E747A">
                      <a:alpha val="43000"/>
                    </a:srgbClr>
                  </a:outerShdw>
                </a:effectLst>
              </a:rPr>
              <a:t>百度小程序</a:t>
            </a:r>
            <a:endParaRPr lang="zh-CN" altLang="en-US" sz="28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438785" y="355600"/>
            <a:ext cx="4609465" cy="521970"/>
          </a:xfrm>
          <a:prstGeom prst="rect">
            <a:avLst/>
          </a:prstGeom>
          <a:noFill/>
        </p:spPr>
        <p:txBody>
          <a:bodyPr wrap="square" rtlCol="0">
            <a:spAutoFit/>
          </a:bodyPr>
          <a:p>
            <a:r>
              <a:rPr lang="en-US" altLang="zh-CN" sz="2800" b="1">
                <a:solidFill>
                  <a:schemeClr val="accent1"/>
                </a:solidFill>
                <a:effectLst>
                  <a:outerShdw blurRad="38100" dist="25400" dir="5400000" algn="ctr" rotWithShape="0">
                    <a:srgbClr val="6E747A">
                      <a:alpha val="43000"/>
                    </a:srgbClr>
                  </a:outerShdw>
                </a:effectLst>
              </a:rPr>
              <a:t>QQ</a:t>
            </a:r>
            <a:r>
              <a:rPr lang="zh-CN" altLang="en-US" sz="2800" b="1">
                <a:solidFill>
                  <a:schemeClr val="accent1"/>
                </a:solidFill>
                <a:effectLst>
                  <a:outerShdw blurRad="38100" dist="25400" dir="5400000" algn="ctr" rotWithShape="0">
                    <a:srgbClr val="6E747A">
                      <a:alpha val="43000"/>
                    </a:srgbClr>
                  </a:outerShdw>
                </a:effectLst>
              </a:rPr>
              <a:t>小程序</a:t>
            </a:r>
            <a:endParaRPr lang="zh-CN" altLang="en-US" sz="2800" b="1">
              <a:solidFill>
                <a:schemeClr val="accent1"/>
              </a:solidFill>
              <a:effectLst>
                <a:outerShdw blurRad="38100" dist="25400" dir="5400000" algn="ctr" rotWithShape="0">
                  <a:srgbClr val="6E747A">
                    <a:alpha val="43000"/>
                  </a:srgbClr>
                </a:outerShdw>
              </a:effectLst>
            </a:endParaRPr>
          </a:p>
        </p:txBody>
      </p:sp>
      <p:pic>
        <p:nvPicPr>
          <p:cNvPr id="3" name="图片 2"/>
          <p:cNvPicPr>
            <a:picLocks noChangeAspect="1"/>
          </p:cNvPicPr>
          <p:nvPr/>
        </p:nvPicPr>
        <p:blipFill>
          <a:blip r:embed="rId2"/>
          <a:stretch>
            <a:fillRect/>
          </a:stretch>
        </p:blipFill>
        <p:spPr>
          <a:xfrm>
            <a:off x="584200" y="1100455"/>
            <a:ext cx="11276330" cy="50215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47395" y="1223645"/>
            <a:ext cx="10116820" cy="4799965"/>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1、自带推广</a:t>
            </a:r>
            <a:endParaRPr lang="zh-CN" altLang="en-US" b="1">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上线小程序，免费开通附近的小程序后，5公里范围内的微信用户都能看到你，解决当下商家广告无处可打的尴尬。5公里排名根据距离来排名，和店铺品牌大小没有关系，也就是说，用户离你越近，你就排得越前。</a:t>
            </a:r>
            <a:endParaRPr lang="zh-CN" altLang="en-US" b="1">
              <a:solidFill>
                <a:schemeClr val="accent1"/>
              </a:solidFill>
              <a:effectLst>
                <a:outerShdw blurRad="38100" dist="25400" dir="5400000" algn="ctr" rotWithShape="0">
                  <a:srgbClr val="6E747A">
                    <a:alpha val="43000"/>
                  </a:srgbClr>
                </a:outerShdw>
              </a:effectLst>
            </a:endParaRPr>
          </a:p>
          <a:p>
            <a:endParaRPr lang="zh-CN" altLang="en-US" b="1">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2、触手可及，用完即走</a:t>
            </a:r>
            <a:endParaRPr lang="zh-CN" altLang="en-US" b="1">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小程序是一种无需下载安装即可使用的应用，能以最低成本触达用户。随着小程序市场的打开，在未来两年内，80%的 App 都将会被取代，而且小程序还可以将图标生成到手机桌面，不占内存。</a:t>
            </a:r>
            <a:endParaRPr lang="zh-CN" altLang="en-US" b="1">
              <a:solidFill>
                <a:schemeClr val="accent1"/>
              </a:solidFill>
              <a:effectLst>
                <a:outerShdw blurRad="38100" dist="25400" dir="5400000" algn="ctr" rotWithShape="0">
                  <a:srgbClr val="6E747A">
                    <a:alpha val="43000"/>
                  </a:srgbClr>
                </a:outerShdw>
              </a:effectLst>
            </a:endParaRPr>
          </a:p>
          <a:p>
            <a:endParaRPr lang="zh-CN" altLang="en-US" b="1">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3、搜索</a:t>
            </a:r>
            <a:endParaRPr lang="zh-CN" altLang="en-US" b="1">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微信 + 搜狗形成微生态中强大的搜索引擎，配合相关的关键字可以让你的公司、实体店曝光在全国微信用户面前。而且，微信搜索页面还有小程序的快捷入口，为常用的小程序带来更多的曝光和开启机会。</a:t>
            </a:r>
            <a:endParaRPr lang="zh-CN" altLang="en-US" b="1">
              <a:solidFill>
                <a:schemeClr val="accent1"/>
              </a:solidFill>
              <a:effectLst>
                <a:outerShdw blurRad="38100" dist="25400" dir="5400000" algn="ctr" rotWithShape="0">
                  <a:srgbClr val="6E747A">
                    <a:alpha val="43000"/>
                  </a:srgbClr>
                </a:outerShdw>
              </a:effectLst>
            </a:endParaRPr>
          </a:p>
          <a:p>
            <a:endParaRPr lang="zh-CN" altLang="en-US" b="1">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4、小程序码</a:t>
            </a:r>
            <a:endParaRPr lang="zh-CN" altLang="en-US" b="1">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再小的店也有自己的品牌！一张小程序码可以让消费者看到你店里的详细经营情况和折扣优惠卷，非常方便！长得也跟二维码不一样，在场景中推广打开率更高。</a:t>
            </a:r>
            <a:endParaRPr lang="zh-CN" altLang="en-US" b="1">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888365" y="394970"/>
            <a:ext cx="4609465" cy="521970"/>
          </a:xfrm>
          <a:prstGeom prst="rect">
            <a:avLst/>
          </a:prstGeom>
          <a:noFill/>
        </p:spPr>
        <p:txBody>
          <a:bodyPr wrap="square" rtlCol="0">
            <a:spAutoFit/>
          </a:bodyPr>
          <a:p>
            <a:r>
              <a:rPr lang="zh-CN" altLang="en-US" sz="2800" b="1">
                <a:solidFill>
                  <a:schemeClr val="accent1"/>
                </a:solidFill>
                <a:effectLst>
                  <a:outerShdw blurRad="38100" dist="25400" dir="5400000" algn="ctr" rotWithShape="0">
                    <a:srgbClr val="6E747A">
                      <a:alpha val="43000"/>
                    </a:srgbClr>
                  </a:outerShdw>
                </a:effectLst>
              </a:rPr>
              <a:t>小程序特点和优势</a:t>
            </a:r>
            <a:endParaRPr lang="zh-CN" altLang="en-US" sz="28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908050" y="1841500"/>
            <a:ext cx="10376535" cy="3415030"/>
          </a:xfrm>
          <a:prstGeom prst="rect">
            <a:avLst/>
          </a:prstGeom>
          <a:noFill/>
        </p:spPr>
        <p:txBody>
          <a:bodyPr wrap="square" rtlCol="0">
            <a:spAutoFit/>
          </a:bodyPr>
          <a:p>
            <a:r>
              <a:rPr lang="zh-CN" altLang="en-US" b="1">
                <a:solidFill>
                  <a:schemeClr val="accent1"/>
                </a:solidFill>
                <a:effectLst>
                  <a:outerShdw blurRad="38100" dist="25400" dir="5400000" algn="ctr" rotWithShape="0">
                    <a:srgbClr val="6E747A">
                      <a:alpha val="43000"/>
                    </a:srgbClr>
                  </a:outerShdw>
                </a:effectLst>
              </a:rPr>
              <a:t>小程序自身优势</a:t>
            </a:r>
            <a:endParaRPr lang="zh-CN" altLang="en-US" b="1">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1.去中心化，核心功能齐全</a:t>
            </a:r>
            <a:endParaRPr lang="zh-CN" altLang="en-US" b="1">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 小程序自身定位是“随取随用”，相当于是轻量化的APP：微信小程序将APP的功能细化，针对性地保留核心功能，提升解决问题的精准度。</a:t>
            </a:r>
            <a:endParaRPr lang="zh-CN" altLang="en-US" b="1">
              <a:solidFill>
                <a:schemeClr val="accent1"/>
              </a:solidFill>
              <a:effectLst>
                <a:outerShdw blurRad="38100" dist="25400" dir="5400000" algn="ctr" rotWithShape="0">
                  <a:srgbClr val="6E747A">
                    <a:alpha val="43000"/>
                  </a:srgbClr>
                </a:outerShdw>
              </a:effectLst>
            </a:endParaRPr>
          </a:p>
          <a:p>
            <a:endParaRPr lang="zh-CN" altLang="en-US" b="1">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2.媲美APP，用户体验佳</a:t>
            </a:r>
            <a:endParaRPr lang="zh-CN" altLang="en-US" b="1">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在用户体验方面，小程序模块式自由填充，可上传高清头图、目前也实现了产品视频的投放，在用户体验方面不输原生APP。</a:t>
            </a:r>
            <a:endParaRPr lang="zh-CN" altLang="en-US" b="1">
              <a:solidFill>
                <a:schemeClr val="accent1"/>
              </a:solidFill>
              <a:effectLst>
                <a:outerShdw blurRad="38100" dist="25400" dir="5400000" algn="ctr" rotWithShape="0">
                  <a:srgbClr val="6E747A">
                    <a:alpha val="43000"/>
                  </a:srgbClr>
                </a:outerShdw>
              </a:effectLst>
            </a:endParaRPr>
          </a:p>
          <a:p>
            <a:endParaRPr lang="zh-CN" altLang="en-US" b="1">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3.解放用户手机空间、节省流量</a:t>
            </a:r>
            <a:endParaRPr lang="zh-CN" altLang="en-US" b="1">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  小程序无需安装、无需下载、耗流低，彻底解放用户手机空间，帮助用户节省流量。同时可以在手机桌面快捷保存、方便二次使用，在这点上完全KO原生APP。</a:t>
            </a:r>
            <a:endParaRPr lang="zh-CN" altLang="en-US" b="1">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888365" y="394970"/>
            <a:ext cx="4609465" cy="521970"/>
          </a:xfrm>
          <a:prstGeom prst="rect">
            <a:avLst/>
          </a:prstGeom>
          <a:noFill/>
        </p:spPr>
        <p:txBody>
          <a:bodyPr wrap="square" rtlCol="0">
            <a:spAutoFit/>
          </a:bodyPr>
          <a:p>
            <a:r>
              <a:rPr lang="zh-CN" altLang="en-US" sz="2800" b="1">
                <a:solidFill>
                  <a:schemeClr val="accent1"/>
                </a:solidFill>
                <a:effectLst>
                  <a:outerShdw blurRad="38100" dist="25400" dir="5400000" algn="ctr" rotWithShape="0">
                    <a:srgbClr val="6E747A">
                      <a:alpha val="43000"/>
                    </a:srgbClr>
                  </a:outerShdw>
                </a:effectLst>
              </a:rPr>
              <a:t>小程序特点和优势</a:t>
            </a:r>
            <a:endParaRPr lang="zh-CN" altLang="en-US" sz="28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43305" y="262890"/>
            <a:ext cx="8764270" cy="2171700"/>
          </a:xfrm>
          <a:prstGeom prst="rect">
            <a:avLst/>
          </a:prstGeom>
        </p:spPr>
      </p:pic>
      <p:sp>
        <p:nvSpPr>
          <p:cNvPr id="4" name="文本框 3"/>
          <p:cNvSpPr txBox="1"/>
          <p:nvPr/>
        </p:nvSpPr>
        <p:spPr>
          <a:xfrm>
            <a:off x="1226820" y="2624455"/>
            <a:ext cx="10206355" cy="3969385"/>
          </a:xfrm>
          <a:prstGeom prst="rect">
            <a:avLst/>
          </a:prstGeom>
          <a:noFill/>
        </p:spPr>
        <p:txBody>
          <a:bodyPr wrap="square" rtlCol="0">
            <a:spAutoFit/>
            <a:scene3d>
              <a:camera prst="orthographicFront"/>
              <a:lightRig rig="threePt" dir="t"/>
            </a:scene3d>
          </a:bodyPr>
          <a:p>
            <a:pPr algn="l"/>
            <a:r>
              <a:rPr lang="en-US" altLang="zh-CN" sz="2000" b="1">
                <a:solidFill>
                  <a:schemeClr val="accent1"/>
                </a:solidFill>
                <a:effectLst>
                  <a:outerShdw blurRad="38100" dist="25400" dir="5400000" algn="ctr" rotWithShape="0">
                    <a:srgbClr val="6E747A">
                      <a:alpha val="43000"/>
                    </a:srgbClr>
                  </a:outerShdw>
                </a:effectLst>
              </a:rPr>
              <a:t> </a:t>
            </a:r>
            <a:r>
              <a:rPr lang="en-US" altLang="zh-CN" sz="2800" b="1">
                <a:ln/>
                <a:solidFill>
                  <a:schemeClr val="accent1"/>
                </a:solidFill>
                <a:effectLst>
                  <a:outerShdw blurRad="38100" dist="25400" dir="5400000" algn="ctr" rotWithShape="0">
                    <a:srgbClr val="6E747A">
                      <a:alpha val="43000"/>
                    </a:srgbClr>
                  </a:outerShdw>
                </a:effectLst>
              </a:rPr>
              <a:t>   </a:t>
            </a:r>
            <a:r>
              <a:rPr lang="zh-CN" altLang="en-US" sz="2800" b="1">
                <a:ln/>
                <a:solidFill>
                  <a:schemeClr val="accent1"/>
                </a:solidFill>
                <a:effectLst>
                  <a:outerShdw blurRad="38100" dist="25400" dir="5400000" algn="ctr" rotWithShape="0">
                    <a:srgbClr val="6E747A">
                      <a:alpha val="43000"/>
                    </a:srgbClr>
                  </a:outerShdw>
                </a:effectLst>
              </a:rPr>
              <a:t>1、WXML（WeiXin Mark Language，标记语言）；</a:t>
            </a:r>
            <a:endParaRPr lang="zh-CN" altLang="en-US" sz="2800" b="1">
              <a:ln/>
              <a:solidFill>
                <a:schemeClr val="accent1"/>
              </a:solidFill>
              <a:effectLst>
                <a:outerShdw blurRad="38100" dist="25400" dir="5400000" algn="ctr" rotWithShape="0">
                  <a:srgbClr val="6E747A">
                    <a:alpha val="43000"/>
                  </a:srgbClr>
                </a:outerShdw>
              </a:effectLst>
            </a:endParaRPr>
          </a:p>
          <a:p>
            <a:pPr algn="l"/>
            <a:endParaRPr lang="zh-CN" altLang="en-US" sz="2800" b="1">
              <a:ln/>
              <a:solidFill>
                <a:schemeClr val="accent1"/>
              </a:solidFill>
              <a:effectLst>
                <a:outerShdw blurRad="38100" dist="25400" dir="5400000" algn="ctr" rotWithShape="0">
                  <a:srgbClr val="6E747A">
                    <a:alpha val="43000"/>
                  </a:srgbClr>
                </a:outerShdw>
              </a:effectLst>
            </a:endParaRPr>
          </a:p>
          <a:p>
            <a:pPr algn="l"/>
            <a:r>
              <a:rPr lang="zh-CN" altLang="en-US" sz="2800" b="1">
                <a:ln/>
                <a:solidFill>
                  <a:schemeClr val="accent1"/>
                </a:solidFill>
                <a:effectLst>
                  <a:outerShdw blurRad="38100" dist="25400" dir="5400000" algn="ctr" rotWithShape="0">
                    <a:srgbClr val="6E747A">
                      <a:alpha val="43000"/>
                    </a:srgbClr>
                  </a:outerShdw>
                </a:effectLst>
              </a:rPr>
              <a:t>　　</a:t>
            </a:r>
            <a:endParaRPr lang="zh-CN" altLang="en-US" sz="2800" b="1">
              <a:ln/>
              <a:solidFill>
                <a:schemeClr val="accent1"/>
              </a:solidFill>
              <a:effectLst>
                <a:outerShdw blurRad="38100" dist="25400" dir="5400000" algn="ctr" rotWithShape="0">
                  <a:srgbClr val="6E747A">
                    <a:alpha val="43000"/>
                  </a:srgbClr>
                </a:outerShdw>
              </a:effectLst>
            </a:endParaRPr>
          </a:p>
          <a:p>
            <a:pPr algn="l"/>
            <a:endParaRPr lang="zh-CN" altLang="en-US" sz="2800" b="1">
              <a:ln/>
              <a:solidFill>
                <a:schemeClr val="accent1"/>
              </a:solidFill>
              <a:effectLst>
                <a:outerShdw blurRad="38100" dist="25400" dir="5400000" algn="ctr" rotWithShape="0">
                  <a:srgbClr val="6E747A">
                    <a:alpha val="43000"/>
                  </a:srgbClr>
                </a:outerShdw>
              </a:effectLst>
            </a:endParaRPr>
          </a:p>
          <a:p>
            <a:pPr algn="l"/>
            <a:r>
              <a:rPr lang="zh-CN" altLang="en-US" sz="2800" b="1">
                <a:ln/>
                <a:solidFill>
                  <a:schemeClr val="accent1"/>
                </a:solidFill>
                <a:effectLst>
                  <a:outerShdw blurRad="38100" dist="25400" dir="5400000" algn="ctr" rotWithShape="0">
                    <a:srgbClr val="6E747A">
                      <a:alpha val="43000"/>
                    </a:srgbClr>
                  </a:outerShdw>
                </a:effectLst>
              </a:rPr>
              <a:t>　　2、WXSS（WeiXin Style Sheet，样式表）；</a:t>
            </a:r>
            <a:endParaRPr lang="zh-CN" altLang="en-US" sz="2800" b="1">
              <a:ln/>
              <a:solidFill>
                <a:schemeClr val="accent1"/>
              </a:solidFill>
              <a:effectLst>
                <a:outerShdw blurRad="38100" dist="25400" dir="5400000" algn="ctr" rotWithShape="0">
                  <a:srgbClr val="6E747A">
                    <a:alpha val="43000"/>
                  </a:srgbClr>
                </a:outerShdw>
              </a:effectLst>
            </a:endParaRPr>
          </a:p>
          <a:p>
            <a:pPr algn="l"/>
            <a:endParaRPr lang="zh-CN" altLang="en-US" sz="2800" b="1">
              <a:ln/>
              <a:solidFill>
                <a:schemeClr val="accent1"/>
              </a:solidFill>
              <a:effectLst>
                <a:outerShdw blurRad="38100" dist="25400" dir="5400000" algn="ctr" rotWithShape="0">
                  <a:srgbClr val="6E747A">
                    <a:alpha val="43000"/>
                  </a:srgbClr>
                </a:outerShdw>
              </a:effectLst>
            </a:endParaRPr>
          </a:p>
          <a:p>
            <a:pPr algn="l"/>
            <a:r>
              <a:rPr lang="zh-CN" altLang="en-US" sz="2800" b="1">
                <a:ln/>
                <a:solidFill>
                  <a:schemeClr val="accent1"/>
                </a:solidFill>
                <a:effectLst>
                  <a:outerShdw blurRad="38100" dist="25400" dir="5400000" algn="ctr" rotWithShape="0">
                    <a:srgbClr val="6E747A">
                      <a:alpha val="43000"/>
                    </a:srgbClr>
                  </a:outerShdw>
                </a:effectLst>
              </a:rPr>
              <a:t>　　</a:t>
            </a:r>
            <a:endParaRPr lang="zh-CN" altLang="en-US" sz="2800" b="1">
              <a:ln/>
              <a:solidFill>
                <a:schemeClr val="accent1"/>
              </a:solidFill>
              <a:effectLst>
                <a:outerShdw blurRad="38100" dist="25400" dir="5400000" algn="ctr" rotWithShape="0">
                  <a:srgbClr val="6E747A">
                    <a:alpha val="43000"/>
                  </a:srgbClr>
                </a:outerShdw>
              </a:effectLst>
            </a:endParaRPr>
          </a:p>
          <a:p>
            <a:pPr algn="l"/>
            <a:endParaRPr lang="zh-CN" altLang="en-US" sz="2800" b="1">
              <a:ln/>
              <a:solidFill>
                <a:schemeClr val="accent1"/>
              </a:solidFill>
              <a:effectLst>
                <a:outerShdw blurRad="38100" dist="25400" dir="5400000" algn="ctr" rotWithShape="0">
                  <a:srgbClr val="6E747A">
                    <a:alpha val="43000"/>
                  </a:srgbClr>
                </a:outerShdw>
              </a:effectLst>
            </a:endParaRPr>
          </a:p>
          <a:p>
            <a:pPr algn="l"/>
            <a:r>
              <a:rPr lang="zh-CN" altLang="en-US" sz="2800" b="1">
                <a:ln/>
                <a:solidFill>
                  <a:schemeClr val="accent1"/>
                </a:solidFill>
                <a:effectLst>
                  <a:outerShdw blurRad="38100" dist="25400" dir="5400000" algn="ctr" rotWithShape="0">
                    <a:srgbClr val="6E747A">
                      <a:alpha val="43000"/>
                    </a:srgbClr>
                  </a:outerShdw>
                </a:effectLst>
              </a:rPr>
              <a:t>　　3、JS（小程序的主体）</a:t>
            </a:r>
            <a:endParaRPr lang="zh-CN" altLang="en-US" sz="2800" b="1">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DOC_GUID" val="{e10c0d42-0a14-49a9-aecd-eaa69bff5c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天汇智码</Template>
  <TotalTime>0</TotalTime>
  <Words>797</Words>
  <Application>WPS 演示</Application>
  <PresentationFormat>宽屏</PresentationFormat>
  <Paragraphs>62</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Arial</vt:lpstr>
      <vt:lpstr>宋体</vt:lpstr>
      <vt:lpstr>Wingdings</vt:lpstr>
      <vt:lpstr>等线 Light</vt:lpstr>
      <vt:lpstr>等线</vt:lpstr>
      <vt:lpstr>微软雅黑</vt:lpstr>
      <vt:lpstr>Arial Unicode MS</vt:lpstr>
      <vt:lpstr>Calibri</vt:lpstr>
      <vt:lpstr>Office 主题​​</vt:lpstr>
      <vt:lpstr>1_Office 主题​​</vt:lpstr>
      <vt:lpstr>小程序生态圈和开发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天汇智码 软件开发课程介绍</dc:title>
  <dc:creator>WangRui</dc:creator>
  <cp:lastModifiedBy>李欣</cp:lastModifiedBy>
  <cp:revision>49</cp:revision>
  <dcterms:created xsi:type="dcterms:W3CDTF">2018-06-01T14:08:00Z</dcterms:created>
  <dcterms:modified xsi:type="dcterms:W3CDTF">2020-01-03T12:41:19Z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