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/>
  <p:notesSz cx="6858000" cy="9144000"/>
  <p:embeddedFontLst>
    <p:embeddedFont>
      <p:font typeface="Clear Sans" panose="020B0604020202020204" charset="0"/>
      <p:regular r:id="rId10"/>
    </p:embeddedFont>
    <p:embeddedFont>
      <p:font typeface="Clear Sans Bold" panose="020B0604020202020204" charset="0"/>
      <p:regular r:id="rId11"/>
    </p:embeddedFont>
    <p:embeddedFont>
      <p:font typeface="ศึกษา" panose="020B0604020202020204" charset="-34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21A80C-7BBF-FD48-7C27-60F155DD7AB6}" v="12" dt="2024-02-19T14:21:42.1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an David Rodriguez Forero" userId="S::ian.rodriguez9@soy.sena.edu.co::5de3e54f-94a0-4326-8e8a-2dffa278be49" providerId="AD" clId="Web-{8221A80C-7BBF-FD48-7C27-60F155DD7AB6}"/>
    <pc:docChg chg="modSld">
      <pc:chgData name="Ian David Rodriguez Forero" userId="S::ian.rodriguez9@soy.sena.edu.co::5de3e54f-94a0-4326-8e8a-2dffa278be49" providerId="AD" clId="Web-{8221A80C-7BBF-FD48-7C27-60F155DD7AB6}" dt="2024-02-19T14:21:42.184" v="9" actId="14100"/>
      <pc:docMkLst>
        <pc:docMk/>
      </pc:docMkLst>
      <pc:sldChg chg="addSp delSp modSp">
        <pc:chgData name="Ian David Rodriguez Forero" userId="S::ian.rodriguez9@soy.sena.edu.co::5de3e54f-94a0-4326-8e8a-2dffa278be49" providerId="AD" clId="Web-{8221A80C-7BBF-FD48-7C27-60F155DD7AB6}" dt="2024-02-19T14:21:42.184" v="9" actId="14100"/>
        <pc:sldMkLst>
          <pc:docMk/>
          <pc:sldMk cId="0" sldId="261"/>
        </pc:sldMkLst>
        <pc:spChg chg="del mod">
          <ac:chgData name="Ian David Rodriguez Forero" userId="S::ian.rodriguez9@soy.sena.edu.co::5de3e54f-94a0-4326-8e8a-2dffa278be49" providerId="AD" clId="Web-{8221A80C-7BBF-FD48-7C27-60F155DD7AB6}" dt="2024-02-19T14:20:53.995" v="3"/>
          <ac:spMkLst>
            <pc:docMk/>
            <pc:sldMk cId="0" sldId="261"/>
            <ac:spMk id="5" creationId="{00000000-0000-0000-0000-000000000000}"/>
          </ac:spMkLst>
        </pc:spChg>
        <pc:spChg chg="del">
          <ac:chgData name="Ian David Rodriguez Forero" userId="S::ian.rodriguez9@soy.sena.edu.co::5de3e54f-94a0-4326-8e8a-2dffa278be49" providerId="AD" clId="Web-{8221A80C-7BBF-FD48-7C27-60F155DD7AB6}" dt="2024-02-19T14:21:16.621" v="4"/>
          <ac:spMkLst>
            <pc:docMk/>
            <pc:sldMk cId="0" sldId="261"/>
            <ac:spMk id="6" creationId="{00000000-0000-0000-0000-000000000000}"/>
          </ac:spMkLst>
        </pc:spChg>
        <pc:picChg chg="add mod">
          <ac:chgData name="Ian David Rodriguez Forero" userId="S::ian.rodriguez9@soy.sena.edu.co::5de3e54f-94a0-4326-8e8a-2dffa278be49" providerId="AD" clId="Web-{8221A80C-7BBF-FD48-7C27-60F155DD7AB6}" dt="2024-02-19T14:21:42.184" v="9" actId="14100"/>
          <ac:picMkLst>
            <pc:docMk/>
            <pc:sldMk cId="0" sldId="261"/>
            <ac:picMk id="7" creationId="{B8796CE5-B1C9-D574-D190-08283325C32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22.png"/><Relationship Id="rId18" Type="http://schemas.openxmlformats.org/officeDocument/2006/relationships/image" Target="../media/image5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17" Type="http://schemas.openxmlformats.org/officeDocument/2006/relationships/image" Target="../media/image4.png"/><Relationship Id="rId2" Type="http://schemas.openxmlformats.org/officeDocument/2006/relationships/image" Target="../media/image1.jpeg"/><Relationship Id="rId16" Type="http://schemas.openxmlformats.org/officeDocument/2006/relationships/image" Target="../media/image25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Relationship Id="rId14" Type="http://schemas.openxmlformats.org/officeDocument/2006/relationships/image" Target="../media/image2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5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29.svg"/><Relationship Id="rId4" Type="http://schemas.openxmlformats.org/officeDocument/2006/relationships/image" Target="../media/image3.svg"/><Relationship Id="rId9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5244515" y="923317"/>
            <a:ext cx="7798970" cy="2832889"/>
          </a:xfrm>
          <a:custGeom>
            <a:avLst/>
            <a:gdLst/>
            <a:ahLst/>
            <a:cxnLst/>
            <a:rect l="l" t="t" r="r" b="b"/>
            <a:pathLst>
              <a:path w="7798970" h="2832889">
                <a:moveTo>
                  <a:pt x="0" y="0"/>
                </a:moveTo>
                <a:lnTo>
                  <a:pt x="7798970" y="0"/>
                </a:lnTo>
                <a:lnTo>
                  <a:pt x="7798970" y="2832888"/>
                </a:lnTo>
                <a:lnTo>
                  <a:pt x="0" y="283288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b="-175300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028700" y="1028700"/>
            <a:ext cx="2087486" cy="2087486"/>
          </a:xfrm>
          <a:custGeom>
            <a:avLst/>
            <a:gdLst/>
            <a:ahLst/>
            <a:cxnLst/>
            <a:rect l="l" t="t" r="r" b="b"/>
            <a:pathLst>
              <a:path w="2087486" h="2087486">
                <a:moveTo>
                  <a:pt x="0" y="0"/>
                </a:moveTo>
                <a:lnTo>
                  <a:pt x="2087486" y="0"/>
                </a:lnTo>
                <a:lnTo>
                  <a:pt x="2087486" y="2087486"/>
                </a:lnTo>
                <a:lnTo>
                  <a:pt x="0" y="208748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5171814" y="7138256"/>
            <a:ext cx="2087486" cy="2087486"/>
          </a:xfrm>
          <a:custGeom>
            <a:avLst/>
            <a:gdLst/>
            <a:ahLst/>
            <a:cxnLst/>
            <a:rect l="l" t="t" r="r" b="b"/>
            <a:pathLst>
              <a:path w="2087486" h="2087486">
                <a:moveTo>
                  <a:pt x="0" y="0"/>
                </a:moveTo>
                <a:lnTo>
                  <a:pt x="2087486" y="0"/>
                </a:lnTo>
                <a:lnTo>
                  <a:pt x="2087486" y="2087486"/>
                </a:lnTo>
                <a:lnTo>
                  <a:pt x="0" y="208748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flipV="1">
            <a:off x="5244515" y="6392854"/>
            <a:ext cx="7798970" cy="2832889"/>
          </a:xfrm>
          <a:custGeom>
            <a:avLst/>
            <a:gdLst/>
            <a:ahLst/>
            <a:cxnLst/>
            <a:rect l="l" t="t" r="r" b="b"/>
            <a:pathLst>
              <a:path w="7798970" h="2832889">
                <a:moveTo>
                  <a:pt x="0" y="2832888"/>
                </a:moveTo>
                <a:lnTo>
                  <a:pt x="7798970" y="2832888"/>
                </a:lnTo>
                <a:lnTo>
                  <a:pt x="7798970" y="0"/>
                </a:lnTo>
                <a:lnTo>
                  <a:pt x="0" y="0"/>
                </a:lnTo>
                <a:lnTo>
                  <a:pt x="0" y="2832888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b="-175300"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4703464" y="7510887"/>
            <a:ext cx="1082102" cy="1082102"/>
          </a:xfrm>
          <a:custGeom>
            <a:avLst/>
            <a:gdLst/>
            <a:ahLst/>
            <a:cxnLst/>
            <a:rect l="l" t="t" r="r" b="b"/>
            <a:pathLst>
              <a:path w="1082102" h="1082102">
                <a:moveTo>
                  <a:pt x="0" y="0"/>
                </a:moveTo>
                <a:lnTo>
                  <a:pt x="1082102" y="0"/>
                </a:lnTo>
                <a:lnTo>
                  <a:pt x="1082102" y="1082102"/>
                </a:lnTo>
                <a:lnTo>
                  <a:pt x="0" y="108210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-10800000">
            <a:off x="12502434" y="1796327"/>
            <a:ext cx="1082102" cy="1082102"/>
          </a:xfrm>
          <a:custGeom>
            <a:avLst/>
            <a:gdLst/>
            <a:ahLst/>
            <a:cxnLst/>
            <a:rect l="l" t="t" r="r" b="b"/>
            <a:pathLst>
              <a:path w="1082102" h="1082102">
                <a:moveTo>
                  <a:pt x="0" y="0"/>
                </a:moveTo>
                <a:lnTo>
                  <a:pt x="1082102" y="0"/>
                </a:lnTo>
                <a:lnTo>
                  <a:pt x="1082102" y="1082102"/>
                </a:lnTo>
                <a:lnTo>
                  <a:pt x="0" y="108210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3550918" y="3214040"/>
            <a:ext cx="11186164" cy="21878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7993"/>
              </a:lnSpc>
              <a:spcBef>
                <a:spcPct val="0"/>
              </a:spcBef>
            </a:pPr>
            <a:r>
              <a:rPr lang="en-US" sz="12852">
                <a:solidFill>
                  <a:srgbClr val="FFFFFF"/>
                </a:solidFill>
                <a:latin typeface="Clear Sans Bold"/>
              </a:rPr>
              <a:t>CyberTrade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4804946" y="5665769"/>
            <a:ext cx="8122411" cy="13779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26"/>
              </a:lnSpc>
            </a:pPr>
            <a:r>
              <a:rPr lang="en-US" sz="3947">
                <a:solidFill>
                  <a:srgbClr val="FFFFFF"/>
                </a:solidFill>
                <a:latin typeface="Clear Sans"/>
              </a:rPr>
              <a:t>Tu destino para compras sin rumbo.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10704" y="8554889"/>
            <a:ext cx="3584901" cy="1540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76157" lvl="1" indent="-188078" algn="ctr">
              <a:lnSpc>
                <a:spcPts val="2439"/>
              </a:lnSpc>
              <a:buFont typeface="Arial"/>
              <a:buChar char="•"/>
            </a:pPr>
            <a:r>
              <a:rPr lang="en-US" sz="1742">
                <a:solidFill>
                  <a:srgbClr val="FFFFFF"/>
                </a:solidFill>
                <a:latin typeface="Clear Sans"/>
              </a:rPr>
              <a:t>Ian Rodríguez</a:t>
            </a:r>
          </a:p>
          <a:p>
            <a:pPr marL="376157" lvl="1" indent="-188078" algn="ctr">
              <a:lnSpc>
                <a:spcPts val="2439"/>
              </a:lnSpc>
              <a:buFont typeface="Arial"/>
              <a:buChar char="•"/>
            </a:pPr>
            <a:r>
              <a:rPr lang="en-US" sz="1742">
                <a:solidFill>
                  <a:srgbClr val="FFFFFF"/>
                </a:solidFill>
                <a:latin typeface="Clear Sans"/>
              </a:rPr>
              <a:t>Julian Heredia</a:t>
            </a:r>
          </a:p>
          <a:p>
            <a:pPr marL="376157" lvl="1" indent="-188078" algn="ctr">
              <a:lnSpc>
                <a:spcPts val="2439"/>
              </a:lnSpc>
              <a:buFont typeface="Arial"/>
              <a:buChar char="•"/>
            </a:pPr>
            <a:r>
              <a:rPr lang="en-US" sz="1742">
                <a:solidFill>
                  <a:srgbClr val="FFFFFF"/>
                </a:solidFill>
                <a:latin typeface="Clear Sans"/>
              </a:rPr>
              <a:t>Diego Guerra</a:t>
            </a:r>
          </a:p>
          <a:p>
            <a:pPr marL="376157" lvl="1" indent="-188078" algn="ctr">
              <a:lnSpc>
                <a:spcPts val="2439"/>
              </a:lnSpc>
              <a:buFont typeface="Arial"/>
              <a:buChar char="•"/>
            </a:pPr>
            <a:r>
              <a:rPr lang="en-US" sz="1742">
                <a:solidFill>
                  <a:srgbClr val="FFFFFF"/>
                </a:solidFill>
                <a:latin typeface="Clear Sans"/>
              </a:rPr>
              <a:t>Sergio Rueda</a:t>
            </a:r>
          </a:p>
          <a:p>
            <a:pPr marL="376157" lvl="1" indent="-188078" algn="ctr">
              <a:lnSpc>
                <a:spcPts val="2439"/>
              </a:lnSpc>
              <a:buFont typeface="Arial"/>
              <a:buChar char="•"/>
            </a:pPr>
            <a:r>
              <a:rPr lang="en-US" sz="1742">
                <a:solidFill>
                  <a:srgbClr val="FFFFFF"/>
                </a:solidFill>
                <a:latin typeface="Clear Sans"/>
              </a:rPr>
              <a:t>Jonatan Bedoya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4100122" y="429107"/>
            <a:ext cx="3584901" cy="3032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39"/>
              </a:lnSpc>
            </a:pPr>
            <a:r>
              <a:rPr lang="en-US" sz="1742">
                <a:solidFill>
                  <a:srgbClr val="FFFFFF"/>
                </a:solidFill>
                <a:latin typeface="Clear Sans"/>
              </a:rPr>
              <a:t>By: BioHub Software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6690543" y="8717249"/>
            <a:ext cx="568757" cy="568757"/>
          </a:xfrm>
          <a:custGeom>
            <a:avLst/>
            <a:gdLst/>
            <a:ahLst/>
            <a:cxnLst/>
            <a:rect l="l" t="t" r="r" b="b"/>
            <a:pathLst>
              <a:path w="568757" h="568757">
                <a:moveTo>
                  <a:pt x="0" y="0"/>
                </a:moveTo>
                <a:lnTo>
                  <a:pt x="568757" y="0"/>
                </a:lnTo>
                <a:lnTo>
                  <a:pt x="568757" y="568758"/>
                </a:lnTo>
                <a:lnTo>
                  <a:pt x="0" y="56875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6690543" y="1028700"/>
            <a:ext cx="568757" cy="568757"/>
          </a:xfrm>
          <a:custGeom>
            <a:avLst/>
            <a:gdLst/>
            <a:ahLst/>
            <a:cxnLst/>
            <a:rect l="l" t="t" r="r" b="b"/>
            <a:pathLst>
              <a:path w="568757" h="568757">
                <a:moveTo>
                  <a:pt x="0" y="0"/>
                </a:moveTo>
                <a:lnTo>
                  <a:pt x="568757" y="0"/>
                </a:lnTo>
                <a:lnTo>
                  <a:pt x="568757" y="568757"/>
                </a:lnTo>
                <a:lnTo>
                  <a:pt x="0" y="56875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288352" y="2206579"/>
            <a:ext cx="8002647" cy="5331764"/>
          </a:xfrm>
          <a:custGeom>
            <a:avLst/>
            <a:gdLst/>
            <a:ahLst/>
            <a:cxnLst/>
            <a:rect l="l" t="t" r="r" b="b"/>
            <a:pathLst>
              <a:path w="8002647" h="5331764">
                <a:moveTo>
                  <a:pt x="0" y="0"/>
                </a:moveTo>
                <a:lnTo>
                  <a:pt x="8002647" y="0"/>
                </a:lnTo>
                <a:lnTo>
                  <a:pt x="8002647" y="5331764"/>
                </a:lnTo>
                <a:lnTo>
                  <a:pt x="0" y="533176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288352" y="2206579"/>
            <a:ext cx="8002647" cy="5331764"/>
          </a:xfrm>
          <a:custGeom>
            <a:avLst/>
            <a:gdLst/>
            <a:ahLst/>
            <a:cxnLst/>
            <a:rect l="l" t="t" r="r" b="b"/>
            <a:pathLst>
              <a:path w="8002647" h="5331764">
                <a:moveTo>
                  <a:pt x="0" y="0"/>
                </a:moveTo>
                <a:lnTo>
                  <a:pt x="8002647" y="0"/>
                </a:lnTo>
                <a:lnTo>
                  <a:pt x="8002647" y="5331764"/>
                </a:lnTo>
                <a:lnTo>
                  <a:pt x="0" y="533176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t="-7663" b="-7663"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8693651" y="1650816"/>
            <a:ext cx="7996891" cy="1313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10767"/>
              </a:lnSpc>
              <a:spcBef>
                <a:spcPct val="0"/>
              </a:spcBef>
            </a:pPr>
            <a:r>
              <a:rPr lang="en-US" sz="7690">
                <a:solidFill>
                  <a:srgbClr val="FFFFFF"/>
                </a:solidFill>
                <a:latin typeface="Clear Sans Bold"/>
              </a:rPr>
              <a:t>Objetivo General: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8693651" y="3173032"/>
            <a:ext cx="8565649" cy="38257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957"/>
              </a:lnSpc>
              <a:spcBef>
                <a:spcPct val="0"/>
              </a:spcBef>
            </a:pPr>
            <a:r>
              <a:rPr lang="en-US" sz="3541">
                <a:solidFill>
                  <a:srgbClr val="FFFFFF"/>
                </a:solidFill>
                <a:latin typeface="ศึกษา"/>
              </a:rPr>
              <a:t>Desarrollar un aplicativo de ventas, que facilite la interacción entre vendedores y compradores, proporcionando una plataforma intuitiva y segura para la compra y venta de productos, así como también, otros servicios diversos.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1477" r="-21477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0089817" y="6887762"/>
            <a:ext cx="870615" cy="870615"/>
            <a:chOff x="0" y="0"/>
            <a:chExt cx="6350000" cy="6350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5" name="Freeform 5"/>
          <p:cNvSpPr/>
          <p:nvPr/>
        </p:nvSpPr>
        <p:spPr>
          <a:xfrm>
            <a:off x="10242765" y="7053618"/>
            <a:ext cx="564720" cy="568271"/>
          </a:xfrm>
          <a:custGeom>
            <a:avLst/>
            <a:gdLst/>
            <a:ahLst/>
            <a:cxnLst/>
            <a:rect l="l" t="t" r="r" b="b"/>
            <a:pathLst>
              <a:path w="564720" h="568271">
                <a:moveTo>
                  <a:pt x="0" y="0"/>
                </a:moveTo>
                <a:lnTo>
                  <a:pt x="564719" y="0"/>
                </a:lnTo>
                <a:lnTo>
                  <a:pt x="564719" y="568271"/>
                </a:lnTo>
                <a:lnTo>
                  <a:pt x="0" y="56827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403177" y="4862200"/>
            <a:ext cx="870615" cy="870615"/>
            <a:chOff x="0" y="0"/>
            <a:chExt cx="6350000" cy="63500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8" name="Freeform 8"/>
          <p:cNvSpPr/>
          <p:nvPr/>
        </p:nvSpPr>
        <p:spPr>
          <a:xfrm>
            <a:off x="556125" y="4977965"/>
            <a:ext cx="564720" cy="639086"/>
          </a:xfrm>
          <a:custGeom>
            <a:avLst/>
            <a:gdLst/>
            <a:ahLst/>
            <a:cxnLst/>
            <a:rect l="l" t="t" r="r" b="b"/>
            <a:pathLst>
              <a:path w="564720" h="639086">
                <a:moveTo>
                  <a:pt x="0" y="0"/>
                </a:moveTo>
                <a:lnTo>
                  <a:pt x="564719" y="0"/>
                </a:lnTo>
                <a:lnTo>
                  <a:pt x="564719" y="639086"/>
                </a:lnTo>
                <a:lnTo>
                  <a:pt x="0" y="63908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grpSp>
        <p:nvGrpSpPr>
          <p:cNvPr id="9" name="Group 9"/>
          <p:cNvGrpSpPr/>
          <p:nvPr/>
        </p:nvGrpSpPr>
        <p:grpSpPr>
          <a:xfrm>
            <a:off x="10127466" y="4971244"/>
            <a:ext cx="870615" cy="870615"/>
            <a:chOff x="0" y="0"/>
            <a:chExt cx="6350000" cy="63500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11" name="Freeform 11"/>
          <p:cNvSpPr/>
          <p:nvPr/>
        </p:nvSpPr>
        <p:spPr>
          <a:xfrm>
            <a:off x="10268577" y="5200099"/>
            <a:ext cx="588393" cy="396898"/>
          </a:xfrm>
          <a:custGeom>
            <a:avLst/>
            <a:gdLst/>
            <a:ahLst/>
            <a:cxnLst/>
            <a:rect l="l" t="t" r="r" b="b"/>
            <a:pathLst>
              <a:path w="588393" h="396898">
                <a:moveTo>
                  <a:pt x="0" y="0"/>
                </a:moveTo>
                <a:lnTo>
                  <a:pt x="588393" y="0"/>
                </a:lnTo>
                <a:lnTo>
                  <a:pt x="588393" y="396898"/>
                </a:lnTo>
                <a:lnTo>
                  <a:pt x="0" y="39689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grpSp>
        <p:nvGrpSpPr>
          <p:cNvPr id="12" name="Group 12"/>
          <p:cNvGrpSpPr/>
          <p:nvPr/>
        </p:nvGrpSpPr>
        <p:grpSpPr>
          <a:xfrm>
            <a:off x="10089817" y="3286714"/>
            <a:ext cx="870615" cy="870615"/>
            <a:chOff x="0" y="0"/>
            <a:chExt cx="6350000" cy="63500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14" name="Freeform 14"/>
          <p:cNvSpPr/>
          <p:nvPr/>
        </p:nvSpPr>
        <p:spPr>
          <a:xfrm>
            <a:off x="10295168" y="3436524"/>
            <a:ext cx="459912" cy="570997"/>
          </a:xfrm>
          <a:custGeom>
            <a:avLst/>
            <a:gdLst/>
            <a:ahLst/>
            <a:cxnLst/>
            <a:rect l="l" t="t" r="r" b="b"/>
            <a:pathLst>
              <a:path w="459912" h="570997">
                <a:moveTo>
                  <a:pt x="0" y="0"/>
                </a:moveTo>
                <a:lnTo>
                  <a:pt x="459912" y="0"/>
                </a:lnTo>
                <a:lnTo>
                  <a:pt x="459912" y="570996"/>
                </a:lnTo>
                <a:lnTo>
                  <a:pt x="0" y="57099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grpSp>
        <p:nvGrpSpPr>
          <p:cNvPr id="15" name="Group 15"/>
          <p:cNvGrpSpPr/>
          <p:nvPr/>
        </p:nvGrpSpPr>
        <p:grpSpPr>
          <a:xfrm>
            <a:off x="403177" y="6361282"/>
            <a:ext cx="870615" cy="870615"/>
            <a:chOff x="0" y="0"/>
            <a:chExt cx="6350000" cy="63500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17" name="Group 17"/>
          <p:cNvGrpSpPr/>
          <p:nvPr/>
        </p:nvGrpSpPr>
        <p:grpSpPr>
          <a:xfrm>
            <a:off x="403177" y="7906770"/>
            <a:ext cx="870615" cy="870615"/>
            <a:chOff x="0" y="0"/>
            <a:chExt cx="6350000" cy="63500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19" name="Group 19"/>
          <p:cNvGrpSpPr/>
          <p:nvPr/>
        </p:nvGrpSpPr>
        <p:grpSpPr>
          <a:xfrm>
            <a:off x="403177" y="3362935"/>
            <a:ext cx="870615" cy="870615"/>
            <a:chOff x="0" y="0"/>
            <a:chExt cx="6350000" cy="63500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21" name="Freeform 21"/>
          <p:cNvSpPr/>
          <p:nvPr/>
        </p:nvSpPr>
        <p:spPr>
          <a:xfrm>
            <a:off x="507903" y="8136772"/>
            <a:ext cx="661163" cy="471229"/>
          </a:xfrm>
          <a:custGeom>
            <a:avLst/>
            <a:gdLst/>
            <a:ahLst/>
            <a:cxnLst/>
            <a:rect l="l" t="t" r="r" b="b"/>
            <a:pathLst>
              <a:path w="661163" h="471229">
                <a:moveTo>
                  <a:pt x="0" y="0"/>
                </a:moveTo>
                <a:lnTo>
                  <a:pt x="661163" y="0"/>
                </a:lnTo>
                <a:lnTo>
                  <a:pt x="661163" y="471229"/>
                </a:lnTo>
                <a:lnTo>
                  <a:pt x="0" y="471229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22" name="Freeform 22"/>
          <p:cNvSpPr/>
          <p:nvPr/>
        </p:nvSpPr>
        <p:spPr>
          <a:xfrm>
            <a:off x="559320" y="6517425"/>
            <a:ext cx="558329" cy="558329"/>
          </a:xfrm>
          <a:custGeom>
            <a:avLst/>
            <a:gdLst/>
            <a:ahLst/>
            <a:cxnLst/>
            <a:rect l="l" t="t" r="r" b="b"/>
            <a:pathLst>
              <a:path w="558329" h="558329">
                <a:moveTo>
                  <a:pt x="0" y="0"/>
                </a:moveTo>
                <a:lnTo>
                  <a:pt x="558329" y="0"/>
                </a:lnTo>
                <a:lnTo>
                  <a:pt x="558329" y="558329"/>
                </a:lnTo>
                <a:lnTo>
                  <a:pt x="0" y="55832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</p:sp>
      <p:sp>
        <p:nvSpPr>
          <p:cNvPr id="23" name="Freeform 23"/>
          <p:cNvSpPr/>
          <p:nvPr/>
        </p:nvSpPr>
        <p:spPr>
          <a:xfrm>
            <a:off x="552521" y="3439156"/>
            <a:ext cx="571927" cy="718173"/>
          </a:xfrm>
          <a:custGeom>
            <a:avLst/>
            <a:gdLst/>
            <a:ahLst/>
            <a:cxnLst/>
            <a:rect l="l" t="t" r="r" b="b"/>
            <a:pathLst>
              <a:path w="571927" h="718173">
                <a:moveTo>
                  <a:pt x="0" y="0"/>
                </a:moveTo>
                <a:lnTo>
                  <a:pt x="571927" y="0"/>
                </a:lnTo>
                <a:lnTo>
                  <a:pt x="571927" y="718173"/>
                </a:lnTo>
                <a:lnTo>
                  <a:pt x="0" y="718173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</p:spPr>
      </p:sp>
      <p:sp>
        <p:nvSpPr>
          <p:cNvPr id="24" name="Freeform 24"/>
          <p:cNvSpPr/>
          <p:nvPr/>
        </p:nvSpPr>
        <p:spPr>
          <a:xfrm>
            <a:off x="708309" y="745958"/>
            <a:ext cx="565483" cy="565483"/>
          </a:xfrm>
          <a:custGeom>
            <a:avLst/>
            <a:gdLst/>
            <a:ahLst/>
            <a:cxnLst/>
            <a:rect l="l" t="t" r="r" b="b"/>
            <a:pathLst>
              <a:path w="565483" h="565483">
                <a:moveTo>
                  <a:pt x="0" y="0"/>
                </a:moveTo>
                <a:lnTo>
                  <a:pt x="565483" y="0"/>
                </a:lnTo>
                <a:lnTo>
                  <a:pt x="565483" y="565484"/>
                </a:lnTo>
                <a:lnTo>
                  <a:pt x="0" y="56548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</p:spPr>
      </p:sp>
      <p:sp>
        <p:nvSpPr>
          <p:cNvPr id="25" name="Freeform 25"/>
          <p:cNvSpPr/>
          <p:nvPr/>
        </p:nvSpPr>
        <p:spPr>
          <a:xfrm>
            <a:off x="9524334" y="8975558"/>
            <a:ext cx="565483" cy="565483"/>
          </a:xfrm>
          <a:custGeom>
            <a:avLst/>
            <a:gdLst/>
            <a:ahLst/>
            <a:cxnLst/>
            <a:rect l="l" t="t" r="r" b="b"/>
            <a:pathLst>
              <a:path w="565483" h="565483">
                <a:moveTo>
                  <a:pt x="0" y="0"/>
                </a:moveTo>
                <a:lnTo>
                  <a:pt x="565483" y="0"/>
                </a:lnTo>
                <a:lnTo>
                  <a:pt x="565483" y="565484"/>
                </a:lnTo>
                <a:lnTo>
                  <a:pt x="0" y="56548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</p:spPr>
      </p:sp>
      <p:sp>
        <p:nvSpPr>
          <p:cNvPr id="26" name="TextBox 26"/>
          <p:cNvSpPr txBox="1"/>
          <p:nvPr/>
        </p:nvSpPr>
        <p:spPr>
          <a:xfrm>
            <a:off x="953191" y="1437289"/>
            <a:ext cx="8533283" cy="11015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009"/>
              </a:lnSpc>
              <a:spcBef>
                <a:spcPct val="0"/>
              </a:spcBef>
            </a:pPr>
            <a:r>
              <a:rPr lang="en-US" sz="6435">
                <a:solidFill>
                  <a:srgbClr val="FFFFFF"/>
                </a:solidFill>
                <a:latin typeface="Clear Sans Bold"/>
              </a:rPr>
              <a:t>Objetivos Específicos: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1195435" y="4804235"/>
            <a:ext cx="6461885" cy="13508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05"/>
              </a:lnSpc>
            </a:pPr>
            <a:r>
              <a:rPr lang="en-US" sz="1861">
                <a:solidFill>
                  <a:srgbClr val="FFFFFF"/>
                </a:solidFill>
                <a:latin typeface="ศึกษา"/>
              </a:rPr>
              <a:t>Implementar herramientas de análisis y estadísticas para monitorear el rendimiento del aplicativo, identificar áreas de mejora y tomar decisiones basadas en datos para optimizar la experiencia del usuario.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558558" y="3262499"/>
            <a:ext cx="6585545" cy="12280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50"/>
              </a:lnSpc>
            </a:pPr>
            <a:r>
              <a:rPr lang="en-US" sz="2250">
                <a:solidFill>
                  <a:srgbClr val="FFFFFF"/>
                </a:solidFill>
                <a:latin typeface="ศึกษา"/>
              </a:rPr>
              <a:t>Diseñar una interfaz de usuario atractiva y fácil de usar, que promueva una experiencia de compra satisfactoria para los usuarios.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1195435" y="3199604"/>
            <a:ext cx="6461885" cy="947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423"/>
              </a:lnSpc>
            </a:pPr>
            <a:r>
              <a:rPr lang="en-US" sz="1730">
                <a:solidFill>
                  <a:srgbClr val="FFFFFF"/>
                </a:solidFill>
                <a:latin typeface="ศึกษา"/>
              </a:rPr>
              <a:t>Desarrollar un sistema de calificación y reseñas que fomente la confianza entre compradores y vendedores, y promueva la calidad de los productos y servicios ofrecidos en la plataforma.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463716" y="4712974"/>
            <a:ext cx="8626101" cy="10712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40"/>
              </a:lnSpc>
            </a:pPr>
            <a:r>
              <a:rPr lang="en-US" sz="1957">
                <a:solidFill>
                  <a:srgbClr val="FFFFFF"/>
                </a:solidFill>
                <a:latin typeface="ศึกษา"/>
              </a:rPr>
              <a:t>Implementar un sistema de gestión de usuarios que permita a los vendedores registrar y administrar sus productos, así como a los compradores crear perfiles y realizar compras de manera segura.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558558" y="6254327"/>
            <a:ext cx="6706404" cy="10684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32"/>
              </a:lnSpc>
            </a:pPr>
            <a:r>
              <a:rPr lang="en-US" sz="1952">
                <a:solidFill>
                  <a:srgbClr val="FFFFFF"/>
                </a:solidFill>
                <a:latin typeface="ศึกษา"/>
              </a:rPr>
              <a:t>Integrar funciones de búsqueda avanzada y filtros para mejorar la navegación y facilitar la búsqueda de productos específicos por parte de los usuarios.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11157785" y="6811562"/>
            <a:ext cx="6461885" cy="14646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59"/>
              </a:lnSpc>
            </a:pPr>
            <a:r>
              <a:rPr lang="en-US" sz="2042">
                <a:solidFill>
                  <a:srgbClr val="FFFFFF"/>
                </a:solidFill>
                <a:latin typeface="ศึกษา"/>
              </a:rPr>
              <a:t>Proporcionar un soporte técnico eficiente y receptivo para resolver cualquier problema técnico o duda que puedan tener los usuarios durante su experiencia en la plataforma.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1463716" y="7897266"/>
            <a:ext cx="6359294" cy="10217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03"/>
              </a:lnSpc>
            </a:pPr>
            <a:r>
              <a:rPr lang="en-US" sz="1859">
                <a:solidFill>
                  <a:srgbClr val="FFFFFF"/>
                </a:solidFill>
                <a:latin typeface="ศึกษา"/>
              </a:rPr>
              <a:t>Establecer un sistema de pago seguro que garantice transacciones fiables y proteja la información financiera de los usuarios.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28700" y="8692817"/>
            <a:ext cx="565483" cy="565483"/>
          </a:xfrm>
          <a:custGeom>
            <a:avLst/>
            <a:gdLst/>
            <a:ahLst/>
            <a:cxnLst/>
            <a:rect l="l" t="t" r="r" b="b"/>
            <a:pathLst>
              <a:path w="565483" h="565483">
                <a:moveTo>
                  <a:pt x="0" y="0"/>
                </a:moveTo>
                <a:lnTo>
                  <a:pt x="565483" y="0"/>
                </a:lnTo>
                <a:lnTo>
                  <a:pt x="565483" y="565483"/>
                </a:lnTo>
                <a:lnTo>
                  <a:pt x="0" y="56548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6693817" y="1028700"/>
            <a:ext cx="565483" cy="565483"/>
          </a:xfrm>
          <a:custGeom>
            <a:avLst/>
            <a:gdLst/>
            <a:ahLst/>
            <a:cxnLst/>
            <a:rect l="l" t="t" r="r" b="b"/>
            <a:pathLst>
              <a:path w="565483" h="565483">
                <a:moveTo>
                  <a:pt x="0" y="0"/>
                </a:moveTo>
                <a:lnTo>
                  <a:pt x="565483" y="0"/>
                </a:lnTo>
                <a:lnTo>
                  <a:pt x="565483" y="565483"/>
                </a:lnTo>
                <a:lnTo>
                  <a:pt x="0" y="56548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823941" y="3631761"/>
            <a:ext cx="14640118" cy="55302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418"/>
              </a:lnSpc>
              <a:spcBef>
                <a:spcPct val="0"/>
              </a:spcBef>
            </a:pPr>
            <a:r>
              <a:rPr lang="en-US" sz="3870">
                <a:solidFill>
                  <a:srgbClr val="FFFFFF"/>
                </a:solidFill>
                <a:latin typeface="ศึกษา"/>
              </a:rPr>
              <a:t>Radica en la necesidad de desarrollar una plataforma de ventas que ofrezca confiabilidad y seguridad a los usuarios, así como una propuesta de valor única que la distinga de la competencia existente. Esta plataforma debe abordar las preocupaciones de los usuarios en cuanto a la seguridad de las transacciones y la calidad de los productos y servicios ofrecidos, al tiempo que proporciona una experiencia de usuario satisfactoria que fomente la participación y la fidelización.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878520" y="520979"/>
            <a:ext cx="12530959" cy="26991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852"/>
              </a:lnSpc>
              <a:spcBef>
                <a:spcPct val="0"/>
              </a:spcBef>
            </a:pPr>
            <a:r>
              <a:rPr lang="en-US" sz="7752">
                <a:solidFill>
                  <a:srgbClr val="FFFFFF"/>
                </a:solidFill>
                <a:latin typeface="Clear Sans Bold"/>
              </a:rPr>
              <a:t>Planteamiento del problema: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109640" y="4430063"/>
            <a:ext cx="13711534" cy="29535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730"/>
              </a:lnSpc>
              <a:spcBef>
                <a:spcPct val="0"/>
              </a:spcBef>
            </a:pPr>
            <a:r>
              <a:rPr lang="en-US" sz="4093">
                <a:solidFill>
                  <a:srgbClr val="FFFFFF"/>
                </a:solidFill>
                <a:latin typeface="ศึกษา"/>
              </a:rPr>
              <a:t>¿Cómo podemos desarrollar un aplicativo de ventas que garantice la seguridad de las transacciones, promueva la confianza entre vendedores y compradores, y ofrezca una experiencia de usuario intuitiva y satisfactoria?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3130908" y="382319"/>
            <a:ext cx="11662125" cy="32408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2994"/>
              </a:lnSpc>
              <a:spcBef>
                <a:spcPct val="0"/>
              </a:spcBef>
            </a:pPr>
            <a:r>
              <a:rPr lang="en-US" sz="9282">
                <a:solidFill>
                  <a:srgbClr val="FFFFFF"/>
                </a:solidFill>
                <a:latin typeface="Clear Sans Bold"/>
              </a:rPr>
              <a:t>Pregunta Problematizadora:</a:t>
            </a:r>
          </a:p>
        </p:txBody>
      </p:sp>
      <p:sp>
        <p:nvSpPr>
          <p:cNvPr id="5" name="Freeform 5"/>
          <p:cNvSpPr/>
          <p:nvPr/>
        </p:nvSpPr>
        <p:spPr>
          <a:xfrm rot="-8224685">
            <a:off x="755431" y="5088064"/>
            <a:ext cx="980207" cy="980207"/>
          </a:xfrm>
          <a:custGeom>
            <a:avLst/>
            <a:gdLst/>
            <a:ahLst/>
            <a:cxnLst/>
            <a:rect l="l" t="t" r="r" b="b"/>
            <a:pathLst>
              <a:path w="980207" h="980207">
                <a:moveTo>
                  <a:pt x="0" y="0"/>
                </a:moveTo>
                <a:lnTo>
                  <a:pt x="980207" y="0"/>
                </a:lnTo>
                <a:lnTo>
                  <a:pt x="980207" y="980206"/>
                </a:lnTo>
                <a:lnTo>
                  <a:pt x="0" y="98020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8100000" flipH="1">
            <a:off x="16195631" y="5087608"/>
            <a:ext cx="980207" cy="980207"/>
          </a:xfrm>
          <a:custGeom>
            <a:avLst/>
            <a:gdLst/>
            <a:ahLst/>
            <a:cxnLst/>
            <a:rect l="l" t="t" r="r" b="b"/>
            <a:pathLst>
              <a:path w="980207" h="980207">
                <a:moveTo>
                  <a:pt x="980206" y="0"/>
                </a:moveTo>
                <a:lnTo>
                  <a:pt x="0" y="0"/>
                </a:lnTo>
                <a:lnTo>
                  <a:pt x="0" y="980206"/>
                </a:lnTo>
                <a:lnTo>
                  <a:pt x="980206" y="980206"/>
                </a:lnTo>
                <a:lnTo>
                  <a:pt x="980206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28700" y="8692817"/>
            <a:ext cx="565483" cy="565483"/>
          </a:xfrm>
          <a:custGeom>
            <a:avLst/>
            <a:gdLst/>
            <a:ahLst/>
            <a:cxnLst/>
            <a:rect l="l" t="t" r="r" b="b"/>
            <a:pathLst>
              <a:path w="565483" h="565483">
                <a:moveTo>
                  <a:pt x="0" y="0"/>
                </a:moveTo>
                <a:lnTo>
                  <a:pt x="565483" y="0"/>
                </a:lnTo>
                <a:lnTo>
                  <a:pt x="565483" y="565483"/>
                </a:lnTo>
                <a:lnTo>
                  <a:pt x="0" y="56548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6693817" y="1028700"/>
            <a:ext cx="565483" cy="565483"/>
          </a:xfrm>
          <a:custGeom>
            <a:avLst/>
            <a:gdLst/>
            <a:ahLst/>
            <a:cxnLst/>
            <a:rect l="l" t="t" r="r" b="b"/>
            <a:pathLst>
              <a:path w="565483" h="565483">
                <a:moveTo>
                  <a:pt x="0" y="0"/>
                </a:moveTo>
                <a:lnTo>
                  <a:pt x="565483" y="0"/>
                </a:lnTo>
                <a:lnTo>
                  <a:pt x="565483" y="565483"/>
                </a:lnTo>
                <a:lnTo>
                  <a:pt x="0" y="56548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pic>
        <p:nvPicPr>
          <p:cNvPr id="7" name="Imagen 6" descr="Escala de tiempo&#10;&#10;Descripción generada automáticamente">
            <a:extLst>
              <a:ext uri="{FF2B5EF4-FFF2-40B4-BE49-F238E27FC236}">
                <a16:creationId xmlns:a16="http://schemas.microsoft.com/office/drawing/2014/main" id="{B8796CE5-B1C9-D574-D190-08283325C3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878" y="502391"/>
            <a:ext cx="17274395" cy="932731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4582486" y="822478"/>
            <a:ext cx="8783692" cy="3190578"/>
          </a:xfrm>
          <a:custGeom>
            <a:avLst/>
            <a:gdLst/>
            <a:ahLst/>
            <a:cxnLst/>
            <a:rect l="l" t="t" r="r" b="b"/>
            <a:pathLst>
              <a:path w="8783692" h="3190578">
                <a:moveTo>
                  <a:pt x="0" y="0"/>
                </a:moveTo>
                <a:lnTo>
                  <a:pt x="8783692" y="0"/>
                </a:lnTo>
                <a:lnTo>
                  <a:pt x="8783692" y="3190577"/>
                </a:lnTo>
                <a:lnTo>
                  <a:pt x="0" y="319057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b="-175300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594183" y="3889230"/>
            <a:ext cx="14755595" cy="29956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22064" lvl="1" indent="-361032" algn="l">
              <a:lnSpc>
                <a:spcPts val="4682"/>
              </a:lnSpc>
              <a:buFont typeface="Arial"/>
              <a:buChar char="•"/>
            </a:pPr>
            <a:r>
              <a:rPr lang="en-US" sz="3344">
                <a:solidFill>
                  <a:srgbClr val="FFFFFF"/>
                </a:solidFill>
                <a:latin typeface="ศึกษา"/>
              </a:rPr>
              <a:t>El proyecto surge de la necesidad de satisfacer la creciente demanda de plataformas de comercio electrónico confiables y seguras. Su objetivo es facilitar la interacción entre vendedores y compradores, promoviendo la confianza a través de sistemas de calificación y reseñas. Además, busca contribuir al crecimiento continuo del comercio electrónico a nivel global.</a:t>
            </a:r>
          </a:p>
        </p:txBody>
      </p:sp>
      <p:sp>
        <p:nvSpPr>
          <p:cNvPr id="5" name="Freeform 5"/>
          <p:cNvSpPr/>
          <p:nvPr/>
        </p:nvSpPr>
        <p:spPr>
          <a:xfrm flipV="1">
            <a:off x="4582486" y="6884902"/>
            <a:ext cx="8783692" cy="3190578"/>
          </a:xfrm>
          <a:custGeom>
            <a:avLst/>
            <a:gdLst/>
            <a:ahLst/>
            <a:cxnLst/>
            <a:rect l="l" t="t" r="r" b="b"/>
            <a:pathLst>
              <a:path w="8783692" h="3190578">
                <a:moveTo>
                  <a:pt x="0" y="3190578"/>
                </a:moveTo>
                <a:lnTo>
                  <a:pt x="8783692" y="3190578"/>
                </a:lnTo>
                <a:lnTo>
                  <a:pt x="8783692" y="0"/>
                </a:lnTo>
                <a:lnTo>
                  <a:pt x="0" y="0"/>
                </a:lnTo>
                <a:lnTo>
                  <a:pt x="0" y="3190578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b="-175300"/>
            </a:stretch>
          </a:blipFill>
        </p:spPr>
      </p:sp>
      <p:sp>
        <p:nvSpPr>
          <p:cNvPr id="6" name="Freeform 6"/>
          <p:cNvSpPr/>
          <p:nvPr/>
        </p:nvSpPr>
        <p:spPr>
          <a:xfrm rot="-8224685">
            <a:off x="538597" y="4652941"/>
            <a:ext cx="980207" cy="980207"/>
          </a:xfrm>
          <a:custGeom>
            <a:avLst/>
            <a:gdLst/>
            <a:ahLst/>
            <a:cxnLst/>
            <a:rect l="l" t="t" r="r" b="b"/>
            <a:pathLst>
              <a:path w="980207" h="980207">
                <a:moveTo>
                  <a:pt x="0" y="0"/>
                </a:moveTo>
                <a:lnTo>
                  <a:pt x="980206" y="0"/>
                </a:lnTo>
                <a:lnTo>
                  <a:pt x="980206" y="980206"/>
                </a:lnTo>
                <a:lnTo>
                  <a:pt x="0" y="98020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8100000" flipH="1">
            <a:off x="16733475" y="4653397"/>
            <a:ext cx="980207" cy="980207"/>
          </a:xfrm>
          <a:custGeom>
            <a:avLst/>
            <a:gdLst/>
            <a:ahLst/>
            <a:cxnLst/>
            <a:rect l="l" t="t" r="r" b="b"/>
            <a:pathLst>
              <a:path w="980207" h="980207">
                <a:moveTo>
                  <a:pt x="980207" y="0"/>
                </a:moveTo>
                <a:lnTo>
                  <a:pt x="0" y="0"/>
                </a:lnTo>
                <a:lnTo>
                  <a:pt x="0" y="980206"/>
                </a:lnTo>
                <a:lnTo>
                  <a:pt x="980207" y="980206"/>
                </a:lnTo>
                <a:lnTo>
                  <a:pt x="980207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6693817" y="8692817"/>
            <a:ext cx="565483" cy="565483"/>
          </a:xfrm>
          <a:custGeom>
            <a:avLst/>
            <a:gdLst/>
            <a:ahLst/>
            <a:cxnLst/>
            <a:rect l="l" t="t" r="r" b="b"/>
            <a:pathLst>
              <a:path w="565483" h="565483">
                <a:moveTo>
                  <a:pt x="0" y="0"/>
                </a:moveTo>
                <a:lnTo>
                  <a:pt x="565483" y="0"/>
                </a:lnTo>
                <a:lnTo>
                  <a:pt x="565483" y="565483"/>
                </a:lnTo>
                <a:lnTo>
                  <a:pt x="0" y="56548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028700" y="1028700"/>
            <a:ext cx="565483" cy="565483"/>
          </a:xfrm>
          <a:custGeom>
            <a:avLst/>
            <a:gdLst/>
            <a:ahLst/>
            <a:cxnLst/>
            <a:rect l="l" t="t" r="r" b="b"/>
            <a:pathLst>
              <a:path w="565483" h="565483">
                <a:moveTo>
                  <a:pt x="0" y="0"/>
                </a:moveTo>
                <a:lnTo>
                  <a:pt x="565483" y="0"/>
                </a:lnTo>
                <a:lnTo>
                  <a:pt x="565483" y="565483"/>
                </a:lnTo>
                <a:lnTo>
                  <a:pt x="0" y="56548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rot="-5400000">
            <a:off x="-24638" y="8504829"/>
            <a:ext cx="1806809" cy="1757532"/>
          </a:xfrm>
          <a:custGeom>
            <a:avLst/>
            <a:gdLst/>
            <a:ahLst/>
            <a:cxnLst/>
            <a:rect l="l" t="t" r="r" b="b"/>
            <a:pathLst>
              <a:path w="1806809" h="1757532">
                <a:moveTo>
                  <a:pt x="0" y="0"/>
                </a:moveTo>
                <a:lnTo>
                  <a:pt x="1806809" y="0"/>
                </a:lnTo>
                <a:lnTo>
                  <a:pt x="1806809" y="1757533"/>
                </a:lnTo>
                <a:lnTo>
                  <a:pt x="0" y="175753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-5400000" flipH="1" flipV="1">
            <a:off x="16505829" y="24638"/>
            <a:ext cx="1806809" cy="1757532"/>
          </a:xfrm>
          <a:custGeom>
            <a:avLst/>
            <a:gdLst/>
            <a:ahLst/>
            <a:cxnLst/>
            <a:rect l="l" t="t" r="r" b="b"/>
            <a:pathLst>
              <a:path w="1806809" h="1757532">
                <a:moveTo>
                  <a:pt x="1806809" y="1757533"/>
                </a:moveTo>
                <a:lnTo>
                  <a:pt x="0" y="1757533"/>
                </a:lnTo>
                <a:lnTo>
                  <a:pt x="0" y="0"/>
                </a:lnTo>
                <a:lnTo>
                  <a:pt x="1806809" y="0"/>
                </a:lnTo>
                <a:lnTo>
                  <a:pt x="1806809" y="1757533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5351778" y="1823161"/>
            <a:ext cx="7240406" cy="13499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1036"/>
              </a:lnSpc>
              <a:spcBef>
                <a:spcPct val="0"/>
              </a:spcBef>
            </a:pPr>
            <a:r>
              <a:rPr lang="en-US" sz="7883">
                <a:solidFill>
                  <a:srgbClr val="FFFFFF"/>
                </a:solidFill>
                <a:latin typeface="Clear Sans Bold"/>
              </a:rPr>
              <a:t>Justificación.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A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491589" y="2135645"/>
            <a:ext cx="9304823" cy="5630546"/>
          </a:xfrm>
          <a:custGeom>
            <a:avLst/>
            <a:gdLst/>
            <a:ahLst/>
            <a:cxnLst/>
            <a:rect l="l" t="t" r="r" b="b"/>
            <a:pathLst>
              <a:path w="9304823" h="5630546">
                <a:moveTo>
                  <a:pt x="0" y="0"/>
                </a:moveTo>
                <a:lnTo>
                  <a:pt x="9304822" y="0"/>
                </a:lnTo>
                <a:lnTo>
                  <a:pt x="9304822" y="5630546"/>
                </a:lnTo>
                <a:lnTo>
                  <a:pt x="0" y="56305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Personalizado</PresentationFormat>
  <Paragraphs>0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CyberTrade</dc:title>
  <cp:revision>8</cp:revision>
  <dcterms:created xsi:type="dcterms:W3CDTF">2006-08-16T00:00:00Z</dcterms:created>
  <dcterms:modified xsi:type="dcterms:W3CDTF">2024-02-19T14:21:46Z</dcterms:modified>
  <dc:identifier>DAF8q-eYnjI</dc:identifier>
</cp:coreProperties>
</file>