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Yeseva One" charset="1" panose="00000500000000000000"/>
      <p:regular r:id="rId17"/>
    </p:embeddedFont>
    <p:embeddedFont>
      <p:font typeface="Kollektif" charset="1" panose="020B0604020101010102"/>
      <p:regular r:id="rId18"/>
    </p:embeddedFont>
    <p:embeddedFont>
      <p:font typeface="Zico Display Inline" charset="1" panose="00000000000000000000"/>
      <p:regular r:id="rId22"/>
    </p:embeddedFont>
    <p:embeddedFont>
      <p:font typeface="ITC Magnifico Daytime Heavy" charset="1" panose="02000A07080000020004"/>
      <p:regular r:id="rId23"/>
    </p:embeddedFont>
    <p:embeddedFont>
      <p:font typeface="Canva Sans Bold" charset="1" panose="020B0803030501040103"/>
      <p:regular r:id="rId25"/>
    </p:embeddedFont>
    <p:embeddedFont>
      <p:font typeface="Canva Sans" charset="1" panose="020B0503030501040103"/>
      <p:regular r:id="rId29"/>
    </p:embeddedFont>
    <p:embeddedFont>
      <p:font typeface="Open Sans Bold" charset="1" panose="020B0806030504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notesSlides/notesSlide3.xml" Type="http://schemas.openxmlformats.org/officeDocument/2006/relationships/notesSlide"/><Relationship Id="rId27" Target="notesSlides/notesSlide4.xml" Type="http://schemas.openxmlformats.org/officeDocument/2006/relationships/notesSlide"/><Relationship Id="rId28" Target="notesSlides/notesSlide5.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6.xml" Type="http://schemas.openxmlformats.org/officeDocument/2006/relationships/notesSlide"/><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wanted to see what the top rated movies/shows. In this slide, you can see the top 10 movies and shows on the HBO platform. First we collected shows and movies using the same platform and then cleaned the data, sort_value function was used to group the data. Then we were able to visualize the top 10 movies and shows.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What streaming platform offers the widest variety of movies and shows based on release year?  From the graph we can see that Amazon has tons of shows to choose from from various decades, increasing its ability to capture a larger audience.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thing we looked at was the makeup of each platform’s titles based on rating.  For example, you have a family with young children, What platform offers the most family friendly television and movies? It’s important when you have a family to supply content for everyone so we wanted to know who is providing shows for everyone. After categorizing the the various ratings given to shows we narrowed our data down to four data labels; Children, Family, Teen, Mature. If you had a younger family Netflix appears to be the best platform for kids. Not pictured here is the HBO graph which appears to be the best for a more mature audience with ~48% mature ratings.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What genres of tv shows or movies interest you the most, what do you not enjoy?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wanted to understand which platform provided the highest quality of content for movies. We began by collecting and analyzing all scores for all movies found on the three platforms. We then created an aggregate summary of the data, computing the mean median mode std and var which allowed us to make this beautiful box plot! The orange line represents the median of the data while the green dot represents the mean. The box itself houses a majority of the data with the ends of each being the extremes. As you can see HBO appears to have a larger amount of highly rated movies and a higher overall average. If you value movies HBO is the place as you’re likely to find a better movie there.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we wanted to see if the number of seasons for a show could be used to predict their IMDb scores. When we compared the IMDb Scores of shows with their amount of seasons it appears there is not a significant relationship with the two variables. This is most apparent by the funnel shape seen in the data. There is a cluster between 1-5 seasons, this may be part of the recent likability of “limited series” shows.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2" Target="../notesSlides/notesSlide3.xml" Type="http://schemas.openxmlformats.org/officeDocument/2006/relationships/notesSlide"/><Relationship Id="rId3" Target="../media/image30.pn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8.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12" Target="../media/image48.png" Type="http://schemas.openxmlformats.org/officeDocument/2006/relationships/image"/><Relationship Id="rId2" Target="../notesSlides/notesSlide5.xml" Type="http://schemas.openxmlformats.org/officeDocument/2006/relationships/notesSlide"/><Relationship Id="rId3" Target="../media/image38.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8.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30184" y="4845467"/>
            <a:ext cx="7351517" cy="6161908"/>
          </a:xfrm>
          <a:custGeom>
            <a:avLst/>
            <a:gdLst/>
            <a:ahLst/>
            <a:cxnLst/>
            <a:rect r="r" b="b" t="t" l="l"/>
            <a:pathLst>
              <a:path h="6161908" w="7351517">
                <a:moveTo>
                  <a:pt x="0" y="0"/>
                </a:moveTo>
                <a:lnTo>
                  <a:pt x="7351517" y="0"/>
                </a:lnTo>
                <a:lnTo>
                  <a:pt x="7351517" y="6161908"/>
                </a:lnTo>
                <a:lnTo>
                  <a:pt x="0" y="61619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780596" y="3683722"/>
            <a:ext cx="10726808" cy="2752725"/>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FFFFFF"/>
                </a:solidFill>
                <a:latin typeface="Yeseva One Bold"/>
              </a:rPr>
              <a:t>A Data Analytics Project</a:t>
            </a:r>
          </a:p>
        </p:txBody>
      </p:sp>
      <p:sp>
        <p:nvSpPr>
          <p:cNvPr name="Freeform 5" id="5"/>
          <p:cNvSpPr/>
          <p:nvPr/>
        </p:nvSpPr>
        <p:spPr>
          <a:xfrm flipH="true" flipV="false" rot="1057904">
            <a:off x="13907800" y="625481"/>
            <a:ext cx="4971166" cy="4350613"/>
          </a:xfrm>
          <a:custGeom>
            <a:avLst/>
            <a:gdLst/>
            <a:ahLst/>
            <a:cxnLst/>
            <a:rect r="r" b="b" t="t" l="l"/>
            <a:pathLst>
              <a:path h="4350613" w="4971166">
                <a:moveTo>
                  <a:pt x="4971166" y="0"/>
                </a:moveTo>
                <a:lnTo>
                  <a:pt x="0" y="0"/>
                </a:lnTo>
                <a:lnTo>
                  <a:pt x="0" y="4350614"/>
                </a:lnTo>
                <a:lnTo>
                  <a:pt x="4971166" y="4350614"/>
                </a:lnTo>
                <a:lnTo>
                  <a:pt x="49711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6574427" y="863123"/>
            <a:ext cx="5139146" cy="1728115"/>
            <a:chOff x="0" y="0"/>
            <a:chExt cx="6852195" cy="2304153"/>
          </a:xfrm>
        </p:grpSpPr>
        <p:sp>
          <p:nvSpPr>
            <p:cNvPr name="Freeform 13" id="13"/>
            <p:cNvSpPr/>
            <p:nvPr/>
          </p:nvSpPr>
          <p:spPr>
            <a:xfrm flipH="false" flipV="false" rot="0">
              <a:off x="4534116" y="74306"/>
              <a:ext cx="2318079" cy="2229847"/>
            </a:xfrm>
            <a:custGeom>
              <a:avLst/>
              <a:gdLst/>
              <a:ahLst/>
              <a:cxnLst/>
              <a:rect r="r" b="b" t="t" l="l"/>
              <a:pathLst>
                <a:path h="2229847" w="2318079">
                  <a:moveTo>
                    <a:pt x="0" y="0"/>
                  </a:moveTo>
                  <a:lnTo>
                    <a:pt x="2318079" y="0"/>
                  </a:lnTo>
                  <a:lnTo>
                    <a:pt x="2318079" y="2229847"/>
                  </a:lnTo>
                  <a:lnTo>
                    <a:pt x="0" y="2229847"/>
                  </a:lnTo>
                  <a:lnTo>
                    <a:pt x="0" y="0"/>
                  </a:lnTo>
                  <a:close/>
                </a:path>
              </a:pathLst>
            </a:custGeom>
            <a:blipFill>
              <a:blip r:embed="rId11"/>
              <a:stretch>
                <a:fillRect l="0" t="0" r="0" b="0"/>
              </a:stretch>
            </a:blipFill>
          </p:spPr>
        </p:sp>
        <p:sp>
          <p:nvSpPr>
            <p:cNvPr name="Freeform 14" id="14"/>
            <p:cNvSpPr/>
            <p:nvPr/>
          </p:nvSpPr>
          <p:spPr>
            <a:xfrm flipH="false" flipV="false" rot="0">
              <a:off x="0" y="0"/>
              <a:ext cx="2339454" cy="2250409"/>
            </a:xfrm>
            <a:custGeom>
              <a:avLst/>
              <a:gdLst/>
              <a:ahLst/>
              <a:cxnLst/>
              <a:rect r="r" b="b" t="t" l="l"/>
              <a:pathLst>
                <a:path h="2250409" w="2339454">
                  <a:moveTo>
                    <a:pt x="0" y="0"/>
                  </a:moveTo>
                  <a:lnTo>
                    <a:pt x="2339454" y="0"/>
                  </a:lnTo>
                  <a:lnTo>
                    <a:pt x="2339454" y="2250409"/>
                  </a:lnTo>
                  <a:lnTo>
                    <a:pt x="0" y="2250409"/>
                  </a:lnTo>
                  <a:lnTo>
                    <a:pt x="0" y="0"/>
                  </a:lnTo>
                  <a:close/>
                </a:path>
              </a:pathLst>
            </a:custGeom>
            <a:blipFill>
              <a:blip r:embed="rId12"/>
              <a:stretch>
                <a:fillRect l="0" t="0" r="0" b="0"/>
              </a:stretch>
            </a:blipFill>
          </p:spPr>
        </p:sp>
        <p:sp>
          <p:nvSpPr>
            <p:cNvPr name="Freeform 15" id="15"/>
            <p:cNvSpPr/>
            <p:nvPr/>
          </p:nvSpPr>
          <p:spPr>
            <a:xfrm flipH="false" flipV="false" rot="0">
              <a:off x="2260200" y="76080"/>
              <a:ext cx="2316234" cy="2228073"/>
            </a:xfrm>
            <a:custGeom>
              <a:avLst/>
              <a:gdLst/>
              <a:ahLst/>
              <a:cxnLst/>
              <a:rect r="r" b="b" t="t" l="l"/>
              <a:pathLst>
                <a:path h="2228073" w="2316234">
                  <a:moveTo>
                    <a:pt x="0" y="0"/>
                  </a:moveTo>
                  <a:lnTo>
                    <a:pt x="2316234" y="0"/>
                  </a:lnTo>
                  <a:lnTo>
                    <a:pt x="2316234" y="2228073"/>
                  </a:lnTo>
                  <a:lnTo>
                    <a:pt x="0" y="2228073"/>
                  </a:lnTo>
                  <a:lnTo>
                    <a:pt x="0" y="0"/>
                  </a:lnTo>
                  <a:close/>
                </a:path>
              </a:pathLst>
            </a:custGeom>
            <a:blipFill>
              <a:blip r:embed="rId13"/>
              <a:stretch>
                <a:fillRect l="0" t="0" r="0" b="0"/>
              </a:stretch>
            </a:blipFill>
          </p:spPr>
        </p:sp>
      </p:grpSp>
      <p:sp>
        <p:nvSpPr>
          <p:cNvPr name="TextBox 16" id="16"/>
          <p:cNvSpPr txBox="true"/>
          <p:nvPr/>
        </p:nvSpPr>
        <p:spPr>
          <a:xfrm rot="0">
            <a:off x="3780596" y="2657913"/>
            <a:ext cx="10726808" cy="826788"/>
          </a:xfrm>
          <a:prstGeom prst="rect">
            <a:avLst/>
          </a:prstGeom>
        </p:spPr>
        <p:txBody>
          <a:bodyPr anchor="t" rtlCol="false" tIns="0" lIns="0" bIns="0" rIns="0">
            <a:spAutoFit/>
          </a:bodyPr>
          <a:lstStyle/>
          <a:p>
            <a:pPr algn="ctr">
              <a:lnSpc>
                <a:spcPts val="6824"/>
              </a:lnSpc>
              <a:spcBef>
                <a:spcPct val="0"/>
              </a:spcBef>
            </a:pPr>
            <a:r>
              <a:rPr lang="en-US" sz="4549">
                <a:solidFill>
                  <a:srgbClr val="C5E5E0"/>
                </a:solidFill>
                <a:latin typeface="Kollektif"/>
              </a:rPr>
              <a:t>“Streaming Platforms”</a:t>
            </a:r>
          </a:p>
        </p:txBody>
      </p:sp>
      <p:sp>
        <p:nvSpPr>
          <p:cNvPr name="TextBox 17" id="17"/>
          <p:cNvSpPr txBox="true"/>
          <p:nvPr/>
        </p:nvSpPr>
        <p:spPr>
          <a:xfrm rot="0">
            <a:off x="3780596" y="6503122"/>
            <a:ext cx="10726808" cy="826788"/>
          </a:xfrm>
          <a:prstGeom prst="rect">
            <a:avLst/>
          </a:prstGeom>
        </p:spPr>
        <p:txBody>
          <a:bodyPr anchor="t" rtlCol="false" tIns="0" lIns="0" bIns="0" rIns="0">
            <a:spAutoFit/>
          </a:bodyPr>
          <a:lstStyle/>
          <a:p>
            <a:pPr algn="ctr">
              <a:lnSpc>
                <a:spcPts val="6824"/>
              </a:lnSpc>
              <a:spcBef>
                <a:spcPct val="0"/>
              </a:spcBef>
            </a:pPr>
            <a:r>
              <a:rPr lang="en-US" sz="4549">
                <a:solidFill>
                  <a:srgbClr val="C5E5E0"/>
                </a:solidFill>
                <a:latin typeface="Kollektif"/>
              </a:rPr>
              <a:t>Part 1: Data Analysis</a:t>
            </a:r>
          </a:p>
        </p:txBody>
      </p:sp>
      <p:sp>
        <p:nvSpPr>
          <p:cNvPr name="TextBox 18" id="18"/>
          <p:cNvSpPr txBox="true"/>
          <p:nvPr/>
        </p:nvSpPr>
        <p:spPr>
          <a:xfrm rot="0">
            <a:off x="5829300" y="8033202"/>
            <a:ext cx="6629400" cy="1577521"/>
          </a:xfrm>
          <a:prstGeom prst="rect">
            <a:avLst/>
          </a:prstGeom>
        </p:spPr>
        <p:txBody>
          <a:bodyPr anchor="t" rtlCol="false" tIns="0" lIns="0" bIns="0" rIns="0">
            <a:spAutoFit/>
          </a:bodyPr>
          <a:lstStyle/>
          <a:p>
            <a:pPr algn="ctr">
              <a:lnSpc>
                <a:spcPts val="4217"/>
              </a:lnSpc>
            </a:pPr>
            <a:r>
              <a:rPr lang="en-US" sz="2811">
                <a:solidFill>
                  <a:srgbClr val="C5E5E0"/>
                </a:solidFill>
                <a:latin typeface="Kollektif"/>
              </a:rPr>
              <a:t>By: Zachary Mason</a:t>
            </a:r>
          </a:p>
          <a:p>
            <a:pPr algn="ctr">
              <a:lnSpc>
                <a:spcPts val="4217"/>
              </a:lnSpc>
            </a:pPr>
            <a:r>
              <a:rPr lang="en-US" sz="2811">
                <a:solidFill>
                  <a:srgbClr val="C5E5E0"/>
                </a:solidFill>
                <a:latin typeface="Kollektif"/>
              </a:rPr>
              <a:t>Nic Mallet</a:t>
            </a:r>
          </a:p>
          <a:p>
            <a:pPr algn="ctr">
              <a:lnSpc>
                <a:spcPts val="4217"/>
              </a:lnSpc>
              <a:spcBef>
                <a:spcPct val="0"/>
              </a:spcBef>
            </a:pPr>
            <a:r>
              <a:rPr lang="en-US" sz="2811">
                <a:solidFill>
                  <a:srgbClr val="C5E5E0"/>
                </a:solidFill>
                <a:latin typeface="Kollektif"/>
              </a:rPr>
              <a:t>Mauricio Gil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86287"/>
        </a:solidFill>
      </p:bgPr>
    </p:bg>
    <p:spTree>
      <p:nvGrpSpPr>
        <p:cNvPr id="1" name=""/>
        <p:cNvGrpSpPr/>
        <p:nvPr/>
      </p:nvGrpSpPr>
      <p:grpSpPr>
        <a:xfrm>
          <a:off x="0" y="0"/>
          <a:ext cx="0" cy="0"/>
          <a:chOff x="0" y="0"/>
          <a:chExt cx="0" cy="0"/>
        </a:xfrm>
      </p:grpSpPr>
      <p:sp>
        <p:nvSpPr>
          <p:cNvPr name="TextBox 2" id="2"/>
          <p:cNvSpPr txBox="true"/>
          <p:nvPr/>
        </p:nvSpPr>
        <p:spPr>
          <a:xfrm rot="0">
            <a:off x="771525" y="2782462"/>
            <a:ext cx="16744950" cy="3756025"/>
          </a:xfrm>
          <a:prstGeom prst="rect">
            <a:avLst/>
          </a:prstGeom>
        </p:spPr>
        <p:txBody>
          <a:bodyPr anchor="t" rtlCol="false" tIns="0" lIns="0" bIns="0" rIns="0">
            <a:spAutoFit/>
          </a:bodyPr>
          <a:lstStyle/>
          <a:p>
            <a:pPr algn="ctr" marL="0" indent="0" lvl="0">
              <a:lnSpc>
                <a:spcPts val="30799"/>
              </a:lnSpc>
              <a:spcBef>
                <a:spcPct val="0"/>
              </a:spcBef>
            </a:pPr>
            <a:r>
              <a:rPr lang="en-US" sz="21999">
                <a:solidFill>
                  <a:srgbClr val="FFFFFF"/>
                </a:solidFill>
                <a:latin typeface="Open Sans Bold"/>
              </a:rPr>
              <a:t>The End</a:t>
            </a:r>
          </a:p>
        </p:txBody>
      </p:sp>
      <p:sp>
        <p:nvSpPr>
          <p:cNvPr name="Freeform 3" id="3"/>
          <p:cNvSpPr/>
          <p:nvPr/>
        </p:nvSpPr>
        <p:spPr>
          <a:xfrm flipH="false" flipV="false" rot="0">
            <a:off x="13692794" y="-384234"/>
            <a:ext cx="4318969" cy="4114800"/>
          </a:xfrm>
          <a:custGeom>
            <a:avLst/>
            <a:gdLst/>
            <a:ahLst/>
            <a:cxnLst/>
            <a:rect r="r" b="b" t="t" l="l"/>
            <a:pathLst>
              <a:path h="4114800" w="4318969">
                <a:moveTo>
                  <a:pt x="0" y="0"/>
                </a:moveTo>
                <a:lnTo>
                  <a:pt x="4318970" y="0"/>
                </a:lnTo>
                <a:lnTo>
                  <a:pt x="431897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71525" y="214592"/>
            <a:ext cx="3304630" cy="3178848"/>
          </a:xfrm>
          <a:custGeom>
            <a:avLst/>
            <a:gdLst/>
            <a:ahLst/>
            <a:cxnLst/>
            <a:rect r="r" b="b" t="t" l="l"/>
            <a:pathLst>
              <a:path h="3178848" w="3304630">
                <a:moveTo>
                  <a:pt x="0" y="0"/>
                </a:moveTo>
                <a:lnTo>
                  <a:pt x="3304630" y="0"/>
                </a:lnTo>
                <a:lnTo>
                  <a:pt x="3304630" y="3178848"/>
                </a:lnTo>
                <a:lnTo>
                  <a:pt x="0" y="3178848"/>
                </a:lnTo>
                <a:lnTo>
                  <a:pt x="0" y="0"/>
                </a:lnTo>
                <a:close/>
              </a:path>
            </a:pathLst>
          </a:custGeom>
          <a:blipFill>
            <a:blip r:embed="rId4"/>
            <a:stretch>
              <a:fillRect l="0" t="0" r="0" b="0"/>
            </a:stretch>
          </a:blipFill>
        </p:spPr>
      </p:sp>
      <p:sp>
        <p:nvSpPr>
          <p:cNvPr name="Freeform 5" id="5"/>
          <p:cNvSpPr/>
          <p:nvPr/>
        </p:nvSpPr>
        <p:spPr>
          <a:xfrm flipH="false" flipV="false" rot="0">
            <a:off x="7669638" y="7000213"/>
            <a:ext cx="2948723" cy="2836488"/>
          </a:xfrm>
          <a:custGeom>
            <a:avLst/>
            <a:gdLst/>
            <a:ahLst/>
            <a:cxnLst/>
            <a:rect r="r" b="b" t="t" l="l"/>
            <a:pathLst>
              <a:path h="2836488" w="2948723">
                <a:moveTo>
                  <a:pt x="0" y="0"/>
                </a:moveTo>
                <a:lnTo>
                  <a:pt x="2948724" y="0"/>
                </a:lnTo>
                <a:lnTo>
                  <a:pt x="2948724" y="2836488"/>
                </a:lnTo>
                <a:lnTo>
                  <a:pt x="0" y="2836488"/>
                </a:lnTo>
                <a:lnTo>
                  <a:pt x="0" y="0"/>
                </a:lnTo>
                <a:close/>
              </a:path>
            </a:pathLst>
          </a:custGeom>
          <a:blipFill>
            <a:blip r:embed="rId5"/>
            <a:stretch>
              <a:fillRect l="0" t="0" r="0" b="0"/>
            </a:stretch>
          </a:blipFill>
        </p:spPr>
      </p:sp>
      <p:sp>
        <p:nvSpPr>
          <p:cNvPr name="Freeform 6" id="6"/>
          <p:cNvSpPr/>
          <p:nvPr/>
        </p:nvSpPr>
        <p:spPr>
          <a:xfrm flipH="false" flipV="false" rot="0">
            <a:off x="12509022" y="7233357"/>
            <a:ext cx="5007453" cy="2603344"/>
          </a:xfrm>
          <a:custGeom>
            <a:avLst/>
            <a:gdLst/>
            <a:ahLst/>
            <a:cxnLst/>
            <a:rect r="r" b="b" t="t" l="l"/>
            <a:pathLst>
              <a:path h="2603344" w="5007453">
                <a:moveTo>
                  <a:pt x="0" y="0"/>
                </a:moveTo>
                <a:lnTo>
                  <a:pt x="5007453" y="0"/>
                </a:lnTo>
                <a:lnTo>
                  <a:pt x="5007453" y="2603344"/>
                </a:lnTo>
                <a:lnTo>
                  <a:pt x="0" y="2603344"/>
                </a:lnTo>
                <a:lnTo>
                  <a:pt x="0" y="0"/>
                </a:lnTo>
                <a:close/>
              </a:path>
            </a:pathLst>
          </a:custGeom>
          <a:blipFill>
            <a:blip r:embed="rId6"/>
            <a:stretch>
              <a:fillRect l="0" t="0" r="0" b="0"/>
            </a:stretch>
          </a:blipFill>
        </p:spPr>
      </p:sp>
      <p:sp>
        <p:nvSpPr>
          <p:cNvPr name="Freeform 7" id="7"/>
          <p:cNvSpPr/>
          <p:nvPr/>
        </p:nvSpPr>
        <p:spPr>
          <a:xfrm flipH="false" flipV="false" rot="0">
            <a:off x="-1487527" y="4587833"/>
            <a:ext cx="7351517" cy="6161908"/>
          </a:xfrm>
          <a:custGeom>
            <a:avLst/>
            <a:gdLst/>
            <a:ahLst/>
            <a:cxnLst/>
            <a:rect r="r" b="b" t="t" l="l"/>
            <a:pathLst>
              <a:path h="6161908" w="7351517">
                <a:moveTo>
                  <a:pt x="0" y="0"/>
                </a:moveTo>
                <a:lnTo>
                  <a:pt x="7351517" y="0"/>
                </a:lnTo>
                <a:lnTo>
                  <a:pt x="7351517" y="6161909"/>
                </a:lnTo>
                <a:lnTo>
                  <a:pt x="0" y="61619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descr="abstract header"/>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Blue Cross"/>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abstract header"/>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descr="Blue Cross"/>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55029" y="3914775"/>
            <a:ext cx="12777942" cy="2447925"/>
          </a:xfrm>
          <a:prstGeom prst="rect">
            <a:avLst/>
          </a:prstGeom>
        </p:spPr>
        <p:txBody>
          <a:bodyPr anchor="t" rtlCol="false" tIns="0" lIns="0" bIns="0" rIns="0">
            <a:spAutoFit/>
          </a:bodyPr>
          <a:lstStyle/>
          <a:p>
            <a:pPr algn="ctr">
              <a:lnSpc>
                <a:spcPts val="9600"/>
              </a:lnSpc>
            </a:pPr>
            <a:r>
              <a:rPr lang="en-US" sz="8000">
                <a:solidFill>
                  <a:srgbClr val="FFFFFF"/>
                </a:solidFill>
                <a:latin typeface="Yeseva One Bold"/>
              </a:rPr>
              <a:t>Questions?</a:t>
            </a:r>
          </a:p>
          <a:p>
            <a:pPr algn="ctr" marL="0" indent="0" lvl="0">
              <a:lnSpc>
                <a:spcPts val="96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1526931" y="2440086"/>
            <a:ext cx="8686421" cy="6249735"/>
            <a:chOff x="0" y="0"/>
            <a:chExt cx="11581894" cy="8332979"/>
          </a:xfrm>
        </p:grpSpPr>
        <p:sp>
          <p:nvSpPr>
            <p:cNvPr name="TextBox 4" id="4"/>
            <p:cNvSpPr txBox="true"/>
            <p:nvPr/>
          </p:nvSpPr>
          <p:spPr>
            <a:xfrm rot="0">
              <a:off x="1818230" y="-182183"/>
              <a:ext cx="9763664" cy="1186815"/>
            </a:xfrm>
            <a:prstGeom prst="rect">
              <a:avLst/>
            </a:prstGeom>
          </p:spPr>
          <p:txBody>
            <a:bodyPr anchor="t" rtlCol="false" tIns="0" lIns="0" bIns="0" rIns="0">
              <a:spAutoFit/>
            </a:bodyPr>
            <a:lstStyle/>
            <a:p>
              <a:pPr algn="l">
                <a:lnSpc>
                  <a:spcPts val="8400"/>
                </a:lnSpc>
              </a:pPr>
              <a:r>
                <a:rPr lang="en-US" sz="4200">
                  <a:solidFill>
                    <a:srgbClr val="174076"/>
                  </a:solidFill>
                  <a:latin typeface="Kollektif"/>
                </a:rPr>
                <a:t>What We Wanted to Know</a:t>
              </a:r>
            </a:p>
          </p:txBody>
        </p:sp>
        <p:grpSp>
          <p:nvGrpSpPr>
            <p:cNvPr name="Group 5" id="5"/>
            <p:cNvGrpSpPr/>
            <p:nvPr/>
          </p:nvGrpSpPr>
          <p:grpSpPr>
            <a:xfrm rot="0">
              <a:off x="0" y="0"/>
              <a:ext cx="1029332" cy="1029332"/>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7" id="7"/>
            <p:cNvSpPr txBox="true"/>
            <p:nvPr/>
          </p:nvSpPr>
          <p:spPr>
            <a:xfrm rot="0">
              <a:off x="151192" y="8317"/>
              <a:ext cx="726948" cy="869823"/>
            </a:xfrm>
            <a:prstGeom prst="rect">
              <a:avLst/>
            </a:prstGeom>
          </p:spPr>
          <p:txBody>
            <a:bodyPr anchor="t" rtlCol="false" tIns="0" lIns="0" bIns="0" rIns="0">
              <a:spAutoFit/>
            </a:bodyPr>
            <a:lstStyle/>
            <a:p>
              <a:pPr algn="ctr">
                <a:lnSpc>
                  <a:spcPts val="5652"/>
                </a:lnSpc>
              </a:pPr>
              <a:r>
                <a:rPr lang="en-US" sz="3600">
                  <a:solidFill>
                    <a:srgbClr val="FFFFFF"/>
                  </a:solidFill>
                  <a:latin typeface="Yeseva One Bold"/>
                </a:rPr>
                <a:t>1</a:t>
              </a:r>
            </a:p>
          </p:txBody>
        </p:sp>
        <p:sp>
          <p:nvSpPr>
            <p:cNvPr name="TextBox 8" id="8"/>
            <p:cNvSpPr txBox="true"/>
            <p:nvPr/>
          </p:nvSpPr>
          <p:spPr>
            <a:xfrm rot="0">
              <a:off x="1818230" y="1012575"/>
              <a:ext cx="9763664" cy="118681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Kollektif"/>
                </a:rPr>
                <a:t>The Emmy Nominees Are...</a:t>
              </a:r>
            </a:p>
          </p:txBody>
        </p:sp>
        <p:grpSp>
          <p:nvGrpSpPr>
            <p:cNvPr name="Group 9" id="9"/>
            <p:cNvGrpSpPr/>
            <p:nvPr/>
          </p:nvGrpSpPr>
          <p:grpSpPr>
            <a:xfrm rot="0">
              <a:off x="0" y="1191788"/>
              <a:ext cx="1029332" cy="102933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11" id="11"/>
            <p:cNvSpPr txBox="true"/>
            <p:nvPr/>
          </p:nvSpPr>
          <p:spPr>
            <a:xfrm rot="0">
              <a:off x="151192" y="1228221"/>
              <a:ext cx="726948" cy="869823"/>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Yeseva One Bold"/>
                </a:rPr>
                <a:t>2</a:t>
              </a:r>
            </a:p>
          </p:txBody>
        </p:sp>
        <p:sp>
          <p:nvSpPr>
            <p:cNvPr name="TextBox 12" id="12"/>
            <p:cNvSpPr txBox="true"/>
            <p:nvPr/>
          </p:nvSpPr>
          <p:spPr>
            <a:xfrm rot="0">
              <a:off x="1818230" y="3432780"/>
              <a:ext cx="9763664" cy="118681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Kollektif"/>
                </a:rPr>
                <a:t>We Do It For the Kids</a:t>
              </a:r>
            </a:p>
          </p:txBody>
        </p:sp>
        <p:grpSp>
          <p:nvGrpSpPr>
            <p:cNvPr name="Group 13" id="13"/>
            <p:cNvGrpSpPr/>
            <p:nvPr/>
          </p:nvGrpSpPr>
          <p:grpSpPr>
            <a:xfrm rot="0">
              <a:off x="0" y="3606052"/>
              <a:ext cx="1029332" cy="1029332"/>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15" id="15"/>
            <p:cNvSpPr txBox="true"/>
            <p:nvPr/>
          </p:nvSpPr>
          <p:spPr>
            <a:xfrm rot="0">
              <a:off x="151192" y="3614369"/>
              <a:ext cx="726948" cy="869823"/>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Yeseva One Bold"/>
                </a:rPr>
                <a:t>4</a:t>
              </a:r>
            </a:p>
          </p:txBody>
        </p:sp>
        <p:sp>
          <p:nvSpPr>
            <p:cNvPr name="TextBox 16" id="16"/>
            <p:cNvSpPr txBox="true"/>
            <p:nvPr/>
          </p:nvSpPr>
          <p:spPr>
            <a:xfrm rot="0">
              <a:off x="1818230" y="2209978"/>
              <a:ext cx="9763664" cy="118681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Kollektif"/>
                </a:rPr>
                <a:t>Who Has the Time?!</a:t>
              </a:r>
            </a:p>
          </p:txBody>
        </p:sp>
        <p:grpSp>
          <p:nvGrpSpPr>
            <p:cNvPr name="Group 17" id="17"/>
            <p:cNvGrpSpPr/>
            <p:nvPr/>
          </p:nvGrpSpPr>
          <p:grpSpPr>
            <a:xfrm rot="0">
              <a:off x="0" y="2386220"/>
              <a:ext cx="1029332" cy="1029332"/>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19" id="19"/>
            <p:cNvSpPr txBox="true"/>
            <p:nvPr/>
          </p:nvSpPr>
          <p:spPr>
            <a:xfrm rot="0">
              <a:off x="151192" y="2394537"/>
              <a:ext cx="726948" cy="869823"/>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Yeseva One Bold"/>
                </a:rPr>
                <a:t>3</a:t>
              </a:r>
            </a:p>
          </p:txBody>
        </p:sp>
        <p:grpSp>
          <p:nvGrpSpPr>
            <p:cNvPr name="Group 20" id="20"/>
            <p:cNvGrpSpPr/>
            <p:nvPr/>
          </p:nvGrpSpPr>
          <p:grpSpPr>
            <a:xfrm rot="0">
              <a:off x="0" y="4838584"/>
              <a:ext cx="1029332" cy="1029332"/>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22" id="22"/>
            <p:cNvSpPr txBox="true"/>
            <p:nvPr/>
          </p:nvSpPr>
          <p:spPr>
            <a:xfrm rot="0">
              <a:off x="151192" y="4846901"/>
              <a:ext cx="726948" cy="869823"/>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FFFFFF"/>
                  </a:solidFill>
                  <a:latin typeface="Yeseva One Bold"/>
                </a:rPr>
                <a:t>5</a:t>
              </a:r>
            </a:p>
          </p:txBody>
        </p:sp>
        <p:sp>
          <p:nvSpPr>
            <p:cNvPr name="TextBox 23" id="23"/>
            <p:cNvSpPr txBox="true"/>
            <p:nvPr/>
          </p:nvSpPr>
          <p:spPr>
            <a:xfrm rot="0">
              <a:off x="1818230" y="4505209"/>
              <a:ext cx="9763664" cy="118681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Kollektif"/>
                </a:rPr>
                <a:t>What a Drama Queen</a:t>
              </a:r>
            </a:p>
          </p:txBody>
        </p:sp>
        <p:grpSp>
          <p:nvGrpSpPr>
            <p:cNvPr name="Group 24" id="24"/>
            <p:cNvGrpSpPr/>
            <p:nvPr/>
          </p:nvGrpSpPr>
          <p:grpSpPr>
            <a:xfrm rot="0">
              <a:off x="0" y="6071116"/>
              <a:ext cx="1029332" cy="1029332"/>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26" id="26"/>
            <p:cNvSpPr txBox="true"/>
            <p:nvPr/>
          </p:nvSpPr>
          <p:spPr>
            <a:xfrm rot="0">
              <a:off x="151192" y="6079433"/>
              <a:ext cx="726948" cy="869823"/>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FFFFFF"/>
                  </a:solidFill>
                  <a:latin typeface="Yeseva One Bold"/>
                </a:rPr>
                <a:t>6</a:t>
              </a:r>
            </a:p>
          </p:txBody>
        </p:sp>
        <p:sp>
          <p:nvSpPr>
            <p:cNvPr name="TextBox 27" id="27"/>
            <p:cNvSpPr txBox="true"/>
            <p:nvPr/>
          </p:nvSpPr>
          <p:spPr>
            <a:xfrm rot="0">
              <a:off x="1818230" y="5737741"/>
              <a:ext cx="9763664" cy="118681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Kollektif"/>
                </a:rPr>
                <a:t>HBO: The Home for Movies</a:t>
              </a:r>
            </a:p>
          </p:txBody>
        </p:sp>
        <p:grpSp>
          <p:nvGrpSpPr>
            <p:cNvPr name="Group 28" id="28"/>
            <p:cNvGrpSpPr/>
            <p:nvPr/>
          </p:nvGrpSpPr>
          <p:grpSpPr>
            <a:xfrm rot="0">
              <a:off x="0" y="7303648"/>
              <a:ext cx="1029332" cy="1029332"/>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30" id="30"/>
            <p:cNvSpPr txBox="true"/>
            <p:nvPr/>
          </p:nvSpPr>
          <p:spPr>
            <a:xfrm rot="0">
              <a:off x="151192" y="7311964"/>
              <a:ext cx="726948" cy="869823"/>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FFFFFF"/>
                  </a:solidFill>
                  <a:latin typeface="Yeseva One Bold"/>
                </a:rPr>
                <a:t>7</a:t>
              </a:r>
            </a:p>
          </p:txBody>
        </p:sp>
        <p:sp>
          <p:nvSpPr>
            <p:cNvPr name="TextBox 31" id="31"/>
            <p:cNvSpPr txBox="true"/>
            <p:nvPr/>
          </p:nvSpPr>
          <p:spPr>
            <a:xfrm rot="0">
              <a:off x="1818230" y="6970273"/>
              <a:ext cx="9763664" cy="118681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Kollektif"/>
                </a:rPr>
                <a:t>The More Seasons the Better?</a:t>
              </a:r>
            </a:p>
          </p:txBody>
        </p:sp>
      </p:grpSp>
      <p:sp>
        <p:nvSpPr>
          <p:cNvPr name="Freeform 32" id="32"/>
          <p:cNvSpPr/>
          <p:nvPr/>
        </p:nvSpPr>
        <p:spPr>
          <a:xfrm flipH="true" flipV="false" rot="7966260">
            <a:off x="13543040" y="4905459"/>
            <a:ext cx="15296673" cy="7258967"/>
          </a:xfrm>
          <a:custGeom>
            <a:avLst/>
            <a:gdLst/>
            <a:ahLst/>
            <a:cxnLst/>
            <a:rect r="r" b="b" t="t" l="l"/>
            <a:pathLst>
              <a:path h="7258967" w="15296673">
                <a:moveTo>
                  <a:pt x="15296672" y="0"/>
                </a:moveTo>
                <a:lnTo>
                  <a:pt x="0" y="0"/>
                </a:lnTo>
                <a:lnTo>
                  <a:pt x="0" y="7258966"/>
                </a:lnTo>
                <a:lnTo>
                  <a:pt x="15296672" y="7258966"/>
                </a:lnTo>
                <a:lnTo>
                  <a:pt x="1529667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3" id="33"/>
          <p:cNvSpPr/>
          <p:nvPr/>
        </p:nvSpPr>
        <p:spPr>
          <a:xfrm flipH="false" flipV="false" rot="0">
            <a:off x="11453520" y="1185152"/>
            <a:ext cx="6304011" cy="4114800"/>
          </a:xfrm>
          <a:custGeom>
            <a:avLst/>
            <a:gdLst/>
            <a:ahLst/>
            <a:cxnLst/>
            <a:rect r="r" b="b" t="t" l="l"/>
            <a:pathLst>
              <a:path h="4114800" w="6304011">
                <a:moveTo>
                  <a:pt x="0" y="0"/>
                </a:moveTo>
                <a:lnTo>
                  <a:pt x="6304011" y="0"/>
                </a:lnTo>
                <a:lnTo>
                  <a:pt x="630401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1453520" y="6003156"/>
            <a:ext cx="6304011" cy="3664206"/>
          </a:xfrm>
          <a:custGeom>
            <a:avLst/>
            <a:gdLst/>
            <a:ahLst/>
            <a:cxnLst/>
            <a:rect r="r" b="b" t="t" l="l"/>
            <a:pathLst>
              <a:path h="3664206" w="6304011">
                <a:moveTo>
                  <a:pt x="0" y="0"/>
                </a:moveTo>
                <a:lnTo>
                  <a:pt x="6304011" y="0"/>
                </a:lnTo>
                <a:lnTo>
                  <a:pt x="6304011" y="3664206"/>
                </a:lnTo>
                <a:lnTo>
                  <a:pt x="0" y="3664206"/>
                </a:lnTo>
                <a:lnTo>
                  <a:pt x="0" y="0"/>
                </a:lnTo>
                <a:close/>
              </a:path>
            </a:pathLst>
          </a:custGeom>
          <a:blipFill>
            <a:blip r:embed="rId7"/>
            <a:stretch>
              <a:fillRect l="0" t="0" r="0" b="0"/>
            </a:stretch>
          </a:blipFill>
        </p:spPr>
      </p:sp>
      <p:sp>
        <p:nvSpPr>
          <p:cNvPr name="TextBox 35" id="35"/>
          <p:cNvSpPr txBox="true"/>
          <p:nvPr/>
        </p:nvSpPr>
        <p:spPr>
          <a:xfrm rot="0">
            <a:off x="1028700" y="627940"/>
            <a:ext cx="8273290"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Yeseva One Bold"/>
              </a:rPr>
              <a:t>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1028700" y="1019175"/>
            <a:ext cx="12083290"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Yeseva One Bold"/>
              </a:rPr>
              <a:t>What We Wanted to Know</a:t>
            </a:r>
          </a:p>
        </p:txBody>
      </p:sp>
      <p:grpSp>
        <p:nvGrpSpPr>
          <p:cNvPr name="Group 4" id="4"/>
          <p:cNvGrpSpPr/>
          <p:nvPr/>
        </p:nvGrpSpPr>
        <p:grpSpPr>
          <a:xfrm rot="0">
            <a:off x="1513178" y="2674340"/>
            <a:ext cx="10930749" cy="6891691"/>
            <a:chOff x="0" y="0"/>
            <a:chExt cx="9942966" cy="6268907"/>
          </a:xfrm>
        </p:grpSpPr>
        <p:sp>
          <p:nvSpPr>
            <p:cNvPr name="Freeform 5" id="5"/>
            <p:cNvSpPr/>
            <p:nvPr/>
          </p:nvSpPr>
          <p:spPr>
            <a:xfrm flipH="false" flipV="false" rot="0">
              <a:off x="0" y="0"/>
              <a:ext cx="9942967" cy="6268908"/>
            </a:xfrm>
            <a:custGeom>
              <a:avLst/>
              <a:gdLst/>
              <a:ahLst/>
              <a:cxnLst/>
              <a:rect r="r" b="b" t="t" l="l"/>
              <a:pathLst>
                <a:path h="6268908" w="9942967">
                  <a:moveTo>
                    <a:pt x="9818506" y="6268907"/>
                  </a:moveTo>
                  <a:lnTo>
                    <a:pt x="124460" y="6268907"/>
                  </a:lnTo>
                  <a:cubicBezTo>
                    <a:pt x="55880" y="6268907"/>
                    <a:pt x="0" y="6213027"/>
                    <a:pt x="0" y="6144447"/>
                  </a:cubicBezTo>
                  <a:lnTo>
                    <a:pt x="0" y="124460"/>
                  </a:lnTo>
                  <a:cubicBezTo>
                    <a:pt x="0" y="55880"/>
                    <a:pt x="55880" y="0"/>
                    <a:pt x="124460" y="0"/>
                  </a:cubicBezTo>
                  <a:lnTo>
                    <a:pt x="9818506" y="0"/>
                  </a:lnTo>
                  <a:cubicBezTo>
                    <a:pt x="9887086" y="0"/>
                    <a:pt x="9942967" y="55880"/>
                    <a:pt x="9942967" y="124460"/>
                  </a:cubicBezTo>
                  <a:lnTo>
                    <a:pt x="9942967" y="6144447"/>
                  </a:lnTo>
                  <a:cubicBezTo>
                    <a:pt x="9942967" y="6213027"/>
                    <a:pt x="9887086" y="6268908"/>
                    <a:pt x="9818506" y="6268908"/>
                  </a:cubicBezTo>
                  <a:close/>
                </a:path>
              </a:pathLst>
            </a:custGeom>
            <a:gradFill rotWithShape="true">
              <a:gsLst>
                <a:gs pos="0">
                  <a:srgbClr val="CDFFD8">
                    <a:alpha val="100000"/>
                  </a:srgbClr>
                </a:gs>
                <a:gs pos="100000">
                  <a:srgbClr val="94B9FF">
                    <a:alpha val="100000"/>
                  </a:srgbClr>
                </a:gs>
              </a:gsLst>
              <a:lin ang="0"/>
            </a:gradFill>
          </p:spPr>
        </p:sp>
      </p:grpSp>
      <p:sp>
        <p:nvSpPr>
          <p:cNvPr name="Freeform 6" id="6"/>
          <p:cNvSpPr/>
          <p:nvPr/>
        </p:nvSpPr>
        <p:spPr>
          <a:xfrm flipH="false" flipV="false" rot="-2052242">
            <a:off x="13171924" y="5538773"/>
            <a:ext cx="5842399" cy="4387665"/>
          </a:xfrm>
          <a:custGeom>
            <a:avLst/>
            <a:gdLst/>
            <a:ahLst/>
            <a:cxnLst/>
            <a:rect r="r" b="b" t="t" l="l"/>
            <a:pathLst>
              <a:path h="4387665" w="5842399">
                <a:moveTo>
                  <a:pt x="0" y="0"/>
                </a:moveTo>
                <a:lnTo>
                  <a:pt x="5842399" y="0"/>
                </a:lnTo>
                <a:lnTo>
                  <a:pt x="5842399" y="4387665"/>
                </a:lnTo>
                <a:lnTo>
                  <a:pt x="0" y="43876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102874" y="3468425"/>
            <a:ext cx="9934943" cy="5217795"/>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174076"/>
                </a:solidFill>
                <a:latin typeface="Kollektif"/>
              </a:rPr>
              <a:t>What are the top 20 shows and movies on each SS (streaming service)</a:t>
            </a:r>
          </a:p>
          <a:p>
            <a:pPr algn="l" marL="604519" indent="-302260" lvl="1">
              <a:lnSpc>
                <a:spcPts val="4199"/>
              </a:lnSpc>
              <a:buFont typeface="Arial"/>
              <a:buChar char="•"/>
            </a:pPr>
            <a:r>
              <a:rPr lang="en-US" sz="2799">
                <a:solidFill>
                  <a:srgbClr val="174076"/>
                </a:solidFill>
                <a:latin typeface="Kollektif"/>
              </a:rPr>
              <a:t>Which SS had a greater variety of shows based on release year (50’s, 70’s, 90’s, etc.)</a:t>
            </a:r>
          </a:p>
          <a:p>
            <a:pPr algn="l" marL="604519" indent="-302260" lvl="1">
              <a:lnSpc>
                <a:spcPts val="4199"/>
              </a:lnSpc>
              <a:buFont typeface="Arial"/>
              <a:buChar char="•"/>
            </a:pPr>
            <a:r>
              <a:rPr lang="en-US" sz="2799">
                <a:solidFill>
                  <a:srgbClr val="174076"/>
                </a:solidFill>
                <a:latin typeface="Kollektif"/>
              </a:rPr>
              <a:t>What is the average rating on each platform (G, PG, T, R)</a:t>
            </a:r>
          </a:p>
          <a:p>
            <a:pPr algn="l" marL="604519" indent="-302260" lvl="1">
              <a:lnSpc>
                <a:spcPts val="4199"/>
              </a:lnSpc>
              <a:buFont typeface="Arial"/>
              <a:buChar char="•"/>
            </a:pPr>
            <a:r>
              <a:rPr lang="en-US" sz="2799">
                <a:solidFill>
                  <a:srgbClr val="174076"/>
                </a:solidFill>
                <a:latin typeface="Kollektif"/>
              </a:rPr>
              <a:t>Comparing genres counts</a:t>
            </a:r>
            <a:r>
              <a:rPr lang="en-US" sz="2799">
                <a:solidFill>
                  <a:srgbClr val="174076"/>
                </a:solidFill>
                <a:latin typeface="Kollektif"/>
              </a:rPr>
              <a:t> for each</a:t>
            </a:r>
            <a:r>
              <a:rPr lang="en-US" sz="2799">
                <a:solidFill>
                  <a:srgbClr val="174076"/>
                </a:solidFill>
                <a:latin typeface="Kollektif"/>
              </a:rPr>
              <a:t> SS</a:t>
            </a:r>
          </a:p>
          <a:p>
            <a:pPr algn="l" marL="604519" indent="-302260" lvl="1">
              <a:lnSpc>
                <a:spcPts val="4199"/>
              </a:lnSpc>
              <a:buFont typeface="Arial"/>
              <a:buChar char="•"/>
            </a:pPr>
            <a:r>
              <a:rPr lang="en-US" sz="2799">
                <a:solidFill>
                  <a:srgbClr val="174076"/>
                </a:solidFill>
                <a:latin typeface="Kollektif"/>
              </a:rPr>
              <a:t>What is the average IMDb score for each SS</a:t>
            </a:r>
          </a:p>
          <a:p>
            <a:pPr algn="l" marL="604519" indent="-302260" lvl="1">
              <a:lnSpc>
                <a:spcPts val="4199"/>
              </a:lnSpc>
              <a:buFont typeface="Arial"/>
              <a:buChar char="•"/>
            </a:pPr>
            <a:r>
              <a:rPr lang="en-US" sz="2799">
                <a:solidFill>
                  <a:srgbClr val="174076"/>
                </a:solidFill>
                <a:latin typeface="Kollektif"/>
              </a:rPr>
              <a:t>Does the number of seasons per show influence its IMDb</a:t>
            </a:r>
            <a:r>
              <a:rPr lang="en-US" sz="2799">
                <a:solidFill>
                  <a:srgbClr val="174076"/>
                </a:solidFill>
                <a:latin typeface="Kollektif"/>
              </a:rPr>
              <a:t> score</a:t>
            </a:r>
          </a:p>
          <a:p>
            <a:pPr algn="l">
              <a:lnSpc>
                <a:spcPts val="4199"/>
              </a:lnSpc>
            </a:pPr>
          </a:p>
        </p:txBody>
      </p:sp>
      <p:sp>
        <p:nvSpPr>
          <p:cNvPr name="Freeform 8" id="8"/>
          <p:cNvSpPr/>
          <p:nvPr/>
        </p:nvSpPr>
        <p:spPr>
          <a:xfrm flipH="true" flipV="false" rot="1885362">
            <a:off x="13851576" y="208660"/>
            <a:ext cx="4251926" cy="3193213"/>
          </a:xfrm>
          <a:custGeom>
            <a:avLst/>
            <a:gdLst/>
            <a:ahLst/>
            <a:cxnLst/>
            <a:rect r="r" b="b" t="t" l="l"/>
            <a:pathLst>
              <a:path h="3193213" w="4251926">
                <a:moveTo>
                  <a:pt x="4251926" y="0"/>
                </a:moveTo>
                <a:lnTo>
                  <a:pt x="0" y="0"/>
                </a:lnTo>
                <a:lnTo>
                  <a:pt x="0" y="3193213"/>
                </a:lnTo>
                <a:lnTo>
                  <a:pt x="4251926" y="3193213"/>
                </a:lnTo>
                <a:lnTo>
                  <a:pt x="425192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370531" y="2544551"/>
            <a:ext cx="14684105" cy="6950859"/>
            <a:chOff x="0" y="0"/>
            <a:chExt cx="3867419" cy="1830679"/>
          </a:xfrm>
        </p:grpSpPr>
        <p:sp>
          <p:nvSpPr>
            <p:cNvPr name="Freeform 3" id="3"/>
            <p:cNvSpPr/>
            <p:nvPr/>
          </p:nvSpPr>
          <p:spPr>
            <a:xfrm flipH="false" flipV="false" rot="0">
              <a:off x="0" y="0"/>
              <a:ext cx="3867419" cy="1830679"/>
            </a:xfrm>
            <a:custGeom>
              <a:avLst/>
              <a:gdLst/>
              <a:ahLst/>
              <a:cxnLst/>
              <a:rect r="r" b="b" t="t" l="l"/>
              <a:pathLst>
                <a:path h="1830679" w="3867419">
                  <a:moveTo>
                    <a:pt x="0" y="0"/>
                  </a:moveTo>
                  <a:lnTo>
                    <a:pt x="3867419" y="0"/>
                  </a:lnTo>
                  <a:lnTo>
                    <a:pt x="3867419" y="1830679"/>
                  </a:lnTo>
                  <a:lnTo>
                    <a:pt x="0" y="1830679"/>
                  </a:lnTo>
                  <a:close/>
                </a:path>
              </a:pathLst>
            </a:custGeom>
            <a:solidFill>
              <a:srgbClr val="C5E5DE"/>
            </a:solidFill>
          </p:spPr>
        </p:sp>
        <p:sp>
          <p:nvSpPr>
            <p:cNvPr name="TextBox 4" id="4"/>
            <p:cNvSpPr txBox="true"/>
            <p:nvPr/>
          </p:nvSpPr>
          <p:spPr>
            <a:xfrm>
              <a:off x="0" y="-85725"/>
              <a:ext cx="3867419" cy="1916404"/>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16060066" y="4850212"/>
            <a:ext cx="4245611" cy="4645198"/>
          </a:xfrm>
          <a:custGeom>
            <a:avLst/>
            <a:gdLst/>
            <a:ahLst/>
            <a:cxnLst/>
            <a:rect r="r" b="b" t="t" l="l"/>
            <a:pathLst>
              <a:path h="4645198" w="4245611">
                <a:moveTo>
                  <a:pt x="0" y="0"/>
                </a:moveTo>
                <a:lnTo>
                  <a:pt x="4245611" y="0"/>
                </a:lnTo>
                <a:lnTo>
                  <a:pt x="4245611" y="4645198"/>
                </a:lnTo>
                <a:lnTo>
                  <a:pt x="0" y="4645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825342" y="1108508"/>
            <a:ext cx="13383482"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000000"/>
                </a:solidFill>
                <a:latin typeface="Yeseva One Bold"/>
              </a:rPr>
              <a:t>The Emmy Nominees are...</a:t>
            </a:r>
          </a:p>
        </p:txBody>
      </p:sp>
      <p:sp>
        <p:nvSpPr>
          <p:cNvPr name="Freeform 7" id="7"/>
          <p:cNvSpPr/>
          <p:nvPr/>
        </p:nvSpPr>
        <p:spPr>
          <a:xfrm flipH="true" flipV="false" rot="5400000">
            <a:off x="-6282459" y="2492922"/>
            <a:ext cx="11171019" cy="5301156"/>
          </a:xfrm>
          <a:custGeom>
            <a:avLst/>
            <a:gdLst/>
            <a:ahLst/>
            <a:cxnLst/>
            <a:rect r="r" b="b" t="t" l="l"/>
            <a:pathLst>
              <a:path h="5301156" w="11171019">
                <a:moveTo>
                  <a:pt x="11171019" y="0"/>
                </a:moveTo>
                <a:lnTo>
                  <a:pt x="0" y="0"/>
                </a:lnTo>
                <a:lnTo>
                  <a:pt x="0" y="5301156"/>
                </a:lnTo>
                <a:lnTo>
                  <a:pt x="11171019" y="5301156"/>
                </a:lnTo>
                <a:lnTo>
                  <a:pt x="111710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2934375">
            <a:off x="15888054" y="-110767"/>
            <a:ext cx="3247343" cy="3552975"/>
          </a:xfrm>
          <a:custGeom>
            <a:avLst/>
            <a:gdLst/>
            <a:ahLst/>
            <a:cxnLst/>
            <a:rect r="r" b="b" t="t" l="l"/>
            <a:pathLst>
              <a:path h="3552975" w="3247343">
                <a:moveTo>
                  <a:pt x="0" y="0"/>
                </a:moveTo>
                <a:lnTo>
                  <a:pt x="3247343" y="0"/>
                </a:lnTo>
                <a:lnTo>
                  <a:pt x="3247343" y="3552975"/>
                </a:lnTo>
                <a:lnTo>
                  <a:pt x="0" y="35529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545012" y="4692015"/>
            <a:ext cx="6202514" cy="3363200"/>
          </a:xfrm>
          <a:custGeom>
            <a:avLst/>
            <a:gdLst/>
            <a:ahLst/>
            <a:cxnLst/>
            <a:rect r="r" b="b" t="t" l="l"/>
            <a:pathLst>
              <a:path h="3363200" w="6202514">
                <a:moveTo>
                  <a:pt x="0" y="0"/>
                </a:moveTo>
                <a:lnTo>
                  <a:pt x="6202515" y="0"/>
                </a:lnTo>
                <a:lnTo>
                  <a:pt x="6202515" y="3363199"/>
                </a:lnTo>
                <a:lnTo>
                  <a:pt x="0" y="3363199"/>
                </a:lnTo>
                <a:lnTo>
                  <a:pt x="0" y="0"/>
                </a:lnTo>
                <a:close/>
              </a:path>
            </a:pathLst>
          </a:custGeom>
          <a:blipFill>
            <a:blip r:embed="rId7"/>
            <a:stretch>
              <a:fillRect l="-2598" t="0" r="-2126" b="0"/>
            </a:stretch>
          </a:blipFill>
        </p:spPr>
      </p:sp>
      <p:sp>
        <p:nvSpPr>
          <p:cNvPr name="Freeform 10" id="10"/>
          <p:cNvSpPr/>
          <p:nvPr/>
        </p:nvSpPr>
        <p:spPr>
          <a:xfrm flipH="false" flipV="false" rot="0">
            <a:off x="9026769" y="4692015"/>
            <a:ext cx="7770468" cy="3363200"/>
          </a:xfrm>
          <a:custGeom>
            <a:avLst/>
            <a:gdLst/>
            <a:ahLst/>
            <a:cxnLst/>
            <a:rect r="r" b="b" t="t" l="l"/>
            <a:pathLst>
              <a:path h="3363200" w="7770468">
                <a:moveTo>
                  <a:pt x="0" y="0"/>
                </a:moveTo>
                <a:lnTo>
                  <a:pt x="7770468" y="0"/>
                </a:lnTo>
                <a:lnTo>
                  <a:pt x="7770468" y="3363199"/>
                </a:lnTo>
                <a:lnTo>
                  <a:pt x="0" y="3363199"/>
                </a:lnTo>
                <a:lnTo>
                  <a:pt x="0" y="0"/>
                </a:lnTo>
                <a:close/>
              </a:path>
            </a:pathLst>
          </a:custGeom>
          <a:blipFill>
            <a:blip r:embed="rId8"/>
            <a:stretch>
              <a:fillRect l="-669" t="-1555" r="-1174" b="0"/>
            </a:stretch>
          </a:blipFill>
        </p:spPr>
      </p:sp>
      <p:sp>
        <p:nvSpPr>
          <p:cNvPr name="TextBox 11" id="11"/>
          <p:cNvSpPr txBox="true"/>
          <p:nvPr/>
        </p:nvSpPr>
        <p:spPr>
          <a:xfrm rot="0">
            <a:off x="3855763" y="3260945"/>
            <a:ext cx="3165665" cy="995234"/>
          </a:xfrm>
          <a:prstGeom prst="rect">
            <a:avLst/>
          </a:prstGeom>
        </p:spPr>
        <p:txBody>
          <a:bodyPr anchor="t" rtlCol="false" tIns="0" lIns="0" bIns="0" rIns="0">
            <a:spAutoFit/>
          </a:bodyPr>
          <a:lstStyle/>
          <a:p>
            <a:pPr algn="ctr">
              <a:lnSpc>
                <a:spcPts val="8011"/>
              </a:lnSpc>
            </a:pPr>
            <a:r>
              <a:rPr lang="en-US" sz="5722">
                <a:solidFill>
                  <a:srgbClr val="174076"/>
                </a:solidFill>
                <a:latin typeface="Zico Display Inline"/>
              </a:rPr>
              <a:t>Shows</a:t>
            </a:r>
          </a:p>
        </p:txBody>
      </p:sp>
      <p:sp>
        <p:nvSpPr>
          <p:cNvPr name="TextBox 12" id="12"/>
          <p:cNvSpPr txBox="true"/>
          <p:nvPr/>
        </p:nvSpPr>
        <p:spPr>
          <a:xfrm rot="0">
            <a:off x="11500615" y="3396776"/>
            <a:ext cx="4092107" cy="972517"/>
          </a:xfrm>
          <a:prstGeom prst="rect">
            <a:avLst/>
          </a:prstGeom>
        </p:spPr>
        <p:txBody>
          <a:bodyPr anchor="t" rtlCol="false" tIns="0" lIns="0" bIns="0" rIns="0">
            <a:spAutoFit/>
          </a:bodyPr>
          <a:lstStyle/>
          <a:p>
            <a:pPr algn="ctr">
              <a:lnSpc>
                <a:spcPts val="7665"/>
              </a:lnSpc>
            </a:pPr>
            <a:r>
              <a:rPr lang="en-US" sz="5475">
                <a:solidFill>
                  <a:srgbClr val="174076"/>
                </a:solidFill>
                <a:latin typeface="ITC Magnifico Daytime Heavy"/>
              </a:rPr>
              <a:t>Movies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5400000">
            <a:off x="11165700" y="2803572"/>
            <a:ext cx="11273416" cy="5349748"/>
          </a:xfrm>
          <a:custGeom>
            <a:avLst/>
            <a:gdLst/>
            <a:ahLst/>
            <a:cxnLst/>
            <a:rect r="r" b="b" t="t" l="l"/>
            <a:pathLst>
              <a:path h="5349748" w="11273416">
                <a:moveTo>
                  <a:pt x="11273416" y="0"/>
                </a:moveTo>
                <a:lnTo>
                  <a:pt x="0" y="0"/>
                </a:lnTo>
                <a:lnTo>
                  <a:pt x="0" y="5349749"/>
                </a:lnTo>
                <a:lnTo>
                  <a:pt x="11273416" y="5349749"/>
                </a:lnTo>
                <a:lnTo>
                  <a:pt x="1127341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true" flipV="false" rot="0">
            <a:off x="13406351" y="3436593"/>
            <a:ext cx="4225314" cy="5821707"/>
          </a:xfrm>
          <a:custGeom>
            <a:avLst/>
            <a:gdLst/>
            <a:ahLst/>
            <a:cxnLst/>
            <a:rect r="r" b="b" t="t" l="l"/>
            <a:pathLst>
              <a:path h="5821707" w="4225314">
                <a:moveTo>
                  <a:pt x="4225314" y="0"/>
                </a:moveTo>
                <a:lnTo>
                  <a:pt x="0" y="0"/>
                </a:lnTo>
                <a:lnTo>
                  <a:pt x="0" y="5821707"/>
                </a:lnTo>
                <a:lnTo>
                  <a:pt x="4225314" y="5821707"/>
                </a:lnTo>
                <a:lnTo>
                  <a:pt x="4225314"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4389821" y="1504072"/>
            <a:ext cx="8000695" cy="8533813"/>
            <a:chOff x="0" y="0"/>
            <a:chExt cx="864993" cy="922631"/>
          </a:xfrm>
        </p:grpSpPr>
        <p:sp>
          <p:nvSpPr>
            <p:cNvPr name="Freeform 5" id="5"/>
            <p:cNvSpPr/>
            <p:nvPr/>
          </p:nvSpPr>
          <p:spPr>
            <a:xfrm flipH="false" flipV="false" rot="0">
              <a:off x="0" y="0"/>
              <a:ext cx="864993" cy="922631"/>
            </a:xfrm>
            <a:custGeom>
              <a:avLst/>
              <a:gdLst/>
              <a:ahLst/>
              <a:cxnLst/>
              <a:rect r="r" b="b" t="t" l="l"/>
              <a:pathLst>
                <a:path h="922631" w="864993">
                  <a:moveTo>
                    <a:pt x="0" y="0"/>
                  </a:moveTo>
                  <a:lnTo>
                    <a:pt x="864993" y="0"/>
                  </a:lnTo>
                  <a:lnTo>
                    <a:pt x="864993" y="922631"/>
                  </a:lnTo>
                  <a:lnTo>
                    <a:pt x="0" y="922631"/>
                  </a:lnTo>
                  <a:close/>
                </a:path>
              </a:pathLst>
            </a:custGeom>
            <a:blipFill>
              <a:blip r:embed="rId7"/>
              <a:stretch>
                <a:fillRect l="-543" t="0" r="-543" b="0"/>
              </a:stretch>
            </a:blipFill>
          </p:spPr>
        </p:sp>
      </p:grpSp>
      <p:sp>
        <p:nvSpPr>
          <p:cNvPr name="TextBox 6" id="6"/>
          <p:cNvSpPr txBox="true"/>
          <p:nvPr/>
        </p:nvSpPr>
        <p:spPr>
          <a:xfrm rot="0">
            <a:off x="805701" y="575309"/>
            <a:ext cx="9816419" cy="773689"/>
          </a:xfrm>
          <a:prstGeom prst="rect">
            <a:avLst/>
          </a:prstGeom>
        </p:spPr>
        <p:txBody>
          <a:bodyPr anchor="t" rtlCol="false" tIns="0" lIns="0" bIns="0" rIns="0">
            <a:spAutoFit/>
          </a:bodyPr>
          <a:lstStyle/>
          <a:p>
            <a:pPr algn="l" marL="0" indent="0" lvl="0">
              <a:lnSpc>
                <a:spcPts val="5710"/>
              </a:lnSpc>
            </a:pPr>
            <a:r>
              <a:rPr lang="en-US" sz="5710">
                <a:solidFill>
                  <a:srgbClr val="174076"/>
                </a:solidFill>
                <a:latin typeface="Yeseva One"/>
              </a:rPr>
              <a:t>Who Has the Time?</a:t>
            </a:r>
          </a:p>
        </p:txBody>
      </p:sp>
      <p:grpSp>
        <p:nvGrpSpPr>
          <p:cNvPr name="Group 7" id="7"/>
          <p:cNvGrpSpPr/>
          <p:nvPr/>
        </p:nvGrpSpPr>
        <p:grpSpPr>
          <a:xfrm rot="0">
            <a:off x="332935" y="3012647"/>
            <a:ext cx="3600092" cy="4261706"/>
            <a:chOff x="0" y="0"/>
            <a:chExt cx="1218042" cy="1441890"/>
          </a:xfrm>
        </p:grpSpPr>
        <p:sp>
          <p:nvSpPr>
            <p:cNvPr name="Freeform 8" id="8"/>
            <p:cNvSpPr/>
            <p:nvPr/>
          </p:nvSpPr>
          <p:spPr>
            <a:xfrm flipH="false" flipV="false" rot="0">
              <a:off x="0" y="0"/>
              <a:ext cx="1218042" cy="1441890"/>
            </a:xfrm>
            <a:custGeom>
              <a:avLst/>
              <a:gdLst/>
              <a:ahLst/>
              <a:cxnLst/>
              <a:rect r="r" b="b" t="t" l="l"/>
              <a:pathLst>
                <a:path h="1441890" w="1218042">
                  <a:moveTo>
                    <a:pt x="109674" y="0"/>
                  </a:moveTo>
                  <a:lnTo>
                    <a:pt x="1108368" y="0"/>
                  </a:lnTo>
                  <a:cubicBezTo>
                    <a:pt x="1137455" y="0"/>
                    <a:pt x="1165351" y="11555"/>
                    <a:pt x="1185919" y="32123"/>
                  </a:cubicBezTo>
                  <a:cubicBezTo>
                    <a:pt x="1206487" y="52691"/>
                    <a:pt x="1218042" y="80587"/>
                    <a:pt x="1218042" y="109674"/>
                  </a:cubicBezTo>
                  <a:lnTo>
                    <a:pt x="1218042" y="1332216"/>
                  </a:lnTo>
                  <a:cubicBezTo>
                    <a:pt x="1218042" y="1361303"/>
                    <a:pt x="1206487" y="1389199"/>
                    <a:pt x="1185919" y="1409767"/>
                  </a:cubicBezTo>
                  <a:cubicBezTo>
                    <a:pt x="1165351" y="1430335"/>
                    <a:pt x="1137455" y="1441890"/>
                    <a:pt x="1108368" y="1441890"/>
                  </a:cubicBezTo>
                  <a:lnTo>
                    <a:pt x="109674" y="1441890"/>
                  </a:lnTo>
                  <a:cubicBezTo>
                    <a:pt x="80587" y="1441890"/>
                    <a:pt x="52691" y="1430335"/>
                    <a:pt x="32123" y="1409767"/>
                  </a:cubicBezTo>
                  <a:cubicBezTo>
                    <a:pt x="11555" y="1389199"/>
                    <a:pt x="0" y="1361303"/>
                    <a:pt x="0" y="1332216"/>
                  </a:cubicBezTo>
                  <a:lnTo>
                    <a:pt x="0" y="109674"/>
                  </a:lnTo>
                  <a:cubicBezTo>
                    <a:pt x="0" y="80587"/>
                    <a:pt x="11555" y="52691"/>
                    <a:pt x="32123" y="32123"/>
                  </a:cubicBezTo>
                  <a:cubicBezTo>
                    <a:pt x="52691" y="11555"/>
                    <a:pt x="80587" y="0"/>
                    <a:pt x="109674" y="0"/>
                  </a:cubicBezTo>
                  <a:close/>
                </a:path>
              </a:pathLst>
            </a:custGeom>
            <a:solidFill>
              <a:srgbClr val="99C6BF"/>
            </a:solidFill>
          </p:spPr>
        </p:sp>
        <p:sp>
          <p:nvSpPr>
            <p:cNvPr name="TextBox 9" id="9"/>
            <p:cNvSpPr txBox="true"/>
            <p:nvPr/>
          </p:nvSpPr>
          <p:spPr>
            <a:xfrm>
              <a:off x="0" y="-85725"/>
              <a:ext cx="1218042" cy="1527615"/>
            </a:xfrm>
            <a:prstGeom prst="rect">
              <a:avLst/>
            </a:prstGeom>
          </p:spPr>
          <p:txBody>
            <a:bodyPr anchor="ctr" rtlCol="false" tIns="50800" lIns="50800" bIns="50800" rIns="50800"/>
            <a:lstStyle/>
            <a:p>
              <a:pPr algn="ctr">
                <a:lnSpc>
                  <a:spcPts val="3150"/>
                </a:lnSpc>
              </a:pPr>
            </a:p>
          </p:txBody>
        </p:sp>
      </p:grpSp>
      <p:sp>
        <p:nvSpPr>
          <p:cNvPr name="TextBox 10" id="10"/>
          <p:cNvSpPr txBox="true"/>
          <p:nvPr/>
        </p:nvSpPr>
        <p:spPr>
          <a:xfrm rot="0">
            <a:off x="381645" y="3912565"/>
            <a:ext cx="3502673" cy="1858413"/>
          </a:xfrm>
          <a:prstGeom prst="rect">
            <a:avLst/>
          </a:prstGeom>
        </p:spPr>
        <p:txBody>
          <a:bodyPr anchor="t" rtlCol="false" tIns="0" lIns="0" bIns="0" rIns="0">
            <a:spAutoFit/>
          </a:bodyPr>
          <a:lstStyle/>
          <a:p>
            <a:pPr algn="ctr">
              <a:lnSpc>
                <a:spcPts val="3705"/>
              </a:lnSpc>
            </a:pPr>
            <a:r>
              <a:rPr lang="en-US" sz="2646">
                <a:solidFill>
                  <a:srgbClr val="000000"/>
                </a:solidFill>
                <a:latin typeface="Canva Sans Bold"/>
              </a:rPr>
              <a:t>Which platform offers content for all ages?</a:t>
            </a:r>
          </a:p>
          <a:p>
            <a:pPr algn="ctr">
              <a:lnSpc>
                <a:spcPts val="370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8888" r="-48" b="-38974"/>
            </a:stretch>
          </a:blipFill>
        </p:spPr>
      </p:sp>
      <p:sp>
        <p:nvSpPr>
          <p:cNvPr name="Freeform 3" id="3"/>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3672799" y="1359808"/>
            <a:ext cx="8235649" cy="8927192"/>
            <a:chOff x="0" y="0"/>
            <a:chExt cx="10980866" cy="11902923"/>
          </a:xfrm>
        </p:grpSpPr>
        <p:sp>
          <p:nvSpPr>
            <p:cNvPr name="Freeform 10" id="10"/>
            <p:cNvSpPr/>
            <p:nvPr/>
          </p:nvSpPr>
          <p:spPr>
            <a:xfrm flipH="false" flipV="false" rot="0">
              <a:off x="0" y="0"/>
              <a:ext cx="10980866" cy="11902923"/>
            </a:xfrm>
            <a:custGeom>
              <a:avLst/>
              <a:gdLst/>
              <a:ahLst/>
              <a:cxnLst/>
              <a:rect r="r" b="b" t="t" l="l"/>
              <a:pathLst>
                <a:path h="11902923" w="10980866">
                  <a:moveTo>
                    <a:pt x="0" y="0"/>
                  </a:moveTo>
                  <a:lnTo>
                    <a:pt x="10980866" y="0"/>
                  </a:lnTo>
                  <a:lnTo>
                    <a:pt x="10980866" y="11902923"/>
                  </a:lnTo>
                  <a:lnTo>
                    <a:pt x="0" y="119029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339613" y="694621"/>
              <a:ext cx="10292925" cy="7940755"/>
              <a:chOff x="0" y="0"/>
              <a:chExt cx="1823976" cy="1407155"/>
            </a:xfrm>
          </p:grpSpPr>
          <p:sp>
            <p:nvSpPr>
              <p:cNvPr name="Freeform 12" id="12"/>
              <p:cNvSpPr/>
              <p:nvPr/>
            </p:nvSpPr>
            <p:spPr>
              <a:xfrm flipH="false" flipV="false" rot="0">
                <a:off x="0" y="0"/>
                <a:ext cx="1823976" cy="1407155"/>
              </a:xfrm>
              <a:custGeom>
                <a:avLst/>
                <a:gdLst/>
                <a:ahLst/>
                <a:cxnLst/>
                <a:rect r="r" b="b" t="t" l="l"/>
                <a:pathLst>
                  <a:path h="1407155" w="1823976">
                    <a:moveTo>
                      <a:pt x="0" y="0"/>
                    </a:moveTo>
                    <a:lnTo>
                      <a:pt x="1823976" y="0"/>
                    </a:lnTo>
                    <a:lnTo>
                      <a:pt x="1823976" y="1407155"/>
                    </a:lnTo>
                    <a:lnTo>
                      <a:pt x="0" y="1407155"/>
                    </a:lnTo>
                    <a:close/>
                  </a:path>
                </a:pathLst>
              </a:custGeom>
              <a:solidFill>
                <a:srgbClr val="F7FBFF"/>
              </a:solidFill>
            </p:spPr>
          </p:sp>
          <p:sp>
            <p:nvSpPr>
              <p:cNvPr name="TextBox 13" id="13"/>
              <p:cNvSpPr txBox="true"/>
              <p:nvPr/>
            </p:nvSpPr>
            <p:spPr>
              <a:xfrm>
                <a:off x="0" y="-85725"/>
                <a:ext cx="1823976" cy="1492880"/>
              </a:xfrm>
              <a:prstGeom prst="rect">
                <a:avLst/>
              </a:prstGeom>
            </p:spPr>
            <p:txBody>
              <a:bodyPr anchor="ctr" rtlCol="false" tIns="50800" lIns="50800" bIns="50800" rIns="50800"/>
              <a:lstStyle/>
              <a:p>
                <a:pPr algn="ctr">
                  <a:lnSpc>
                    <a:spcPts val="3149"/>
                  </a:lnSpc>
                </a:pPr>
              </a:p>
            </p:txBody>
          </p:sp>
        </p:grpSp>
      </p:grpSp>
      <p:sp>
        <p:nvSpPr>
          <p:cNvPr name="Freeform 14" id="14"/>
          <p:cNvSpPr/>
          <p:nvPr/>
        </p:nvSpPr>
        <p:spPr>
          <a:xfrm flipH="false" flipV="false" rot="0">
            <a:off x="4145301" y="1484655"/>
            <a:ext cx="6880615" cy="6300639"/>
          </a:xfrm>
          <a:custGeom>
            <a:avLst/>
            <a:gdLst/>
            <a:ahLst/>
            <a:cxnLst/>
            <a:rect r="r" b="b" t="t" l="l"/>
            <a:pathLst>
              <a:path h="6300639" w="6880615">
                <a:moveTo>
                  <a:pt x="0" y="0"/>
                </a:moveTo>
                <a:lnTo>
                  <a:pt x="6880614" y="0"/>
                </a:lnTo>
                <a:lnTo>
                  <a:pt x="6880614" y="6300639"/>
                </a:lnTo>
                <a:lnTo>
                  <a:pt x="0" y="6300639"/>
                </a:lnTo>
                <a:lnTo>
                  <a:pt x="0" y="0"/>
                </a:lnTo>
                <a:close/>
              </a:path>
            </a:pathLst>
          </a:custGeom>
          <a:blipFill>
            <a:blip r:embed="rId10"/>
            <a:stretch>
              <a:fillRect l="0" t="0" r="0" b="0"/>
            </a:stretch>
          </a:blipFill>
        </p:spPr>
      </p:sp>
      <p:grpSp>
        <p:nvGrpSpPr>
          <p:cNvPr name="Group 15" id="15"/>
          <p:cNvGrpSpPr/>
          <p:nvPr/>
        </p:nvGrpSpPr>
        <p:grpSpPr>
          <a:xfrm rot="0">
            <a:off x="13331193" y="2888710"/>
            <a:ext cx="4624754" cy="5474677"/>
            <a:chOff x="0" y="0"/>
            <a:chExt cx="1218042" cy="1441890"/>
          </a:xfrm>
        </p:grpSpPr>
        <p:sp>
          <p:nvSpPr>
            <p:cNvPr name="Freeform 16" id="16"/>
            <p:cNvSpPr/>
            <p:nvPr/>
          </p:nvSpPr>
          <p:spPr>
            <a:xfrm flipH="false" flipV="false" rot="0">
              <a:off x="0" y="0"/>
              <a:ext cx="1218042" cy="1441890"/>
            </a:xfrm>
            <a:custGeom>
              <a:avLst/>
              <a:gdLst/>
              <a:ahLst/>
              <a:cxnLst/>
              <a:rect r="r" b="b" t="t" l="l"/>
              <a:pathLst>
                <a:path h="1441890" w="1218042">
                  <a:moveTo>
                    <a:pt x="85375" y="0"/>
                  </a:moveTo>
                  <a:lnTo>
                    <a:pt x="1132667" y="0"/>
                  </a:lnTo>
                  <a:cubicBezTo>
                    <a:pt x="1155310" y="0"/>
                    <a:pt x="1177026" y="8995"/>
                    <a:pt x="1193036" y="25006"/>
                  </a:cubicBezTo>
                  <a:cubicBezTo>
                    <a:pt x="1209047" y="41017"/>
                    <a:pt x="1218042" y="62732"/>
                    <a:pt x="1218042" y="85375"/>
                  </a:cubicBezTo>
                  <a:lnTo>
                    <a:pt x="1218042" y="1356515"/>
                  </a:lnTo>
                  <a:cubicBezTo>
                    <a:pt x="1218042" y="1403667"/>
                    <a:pt x="1179818" y="1441890"/>
                    <a:pt x="1132667" y="1441890"/>
                  </a:cubicBezTo>
                  <a:lnTo>
                    <a:pt x="85375" y="1441890"/>
                  </a:lnTo>
                  <a:cubicBezTo>
                    <a:pt x="38224" y="1441890"/>
                    <a:pt x="0" y="1403667"/>
                    <a:pt x="0" y="1356515"/>
                  </a:cubicBezTo>
                  <a:lnTo>
                    <a:pt x="0" y="85375"/>
                  </a:lnTo>
                  <a:cubicBezTo>
                    <a:pt x="0" y="62732"/>
                    <a:pt x="8995" y="41017"/>
                    <a:pt x="25006" y="25006"/>
                  </a:cubicBezTo>
                  <a:cubicBezTo>
                    <a:pt x="41017" y="8995"/>
                    <a:pt x="62732" y="0"/>
                    <a:pt x="85375" y="0"/>
                  </a:cubicBezTo>
                  <a:close/>
                </a:path>
              </a:pathLst>
            </a:custGeom>
            <a:solidFill>
              <a:srgbClr val="99C6BF"/>
            </a:solidFill>
          </p:spPr>
        </p:sp>
        <p:sp>
          <p:nvSpPr>
            <p:cNvPr name="TextBox 17" id="17"/>
            <p:cNvSpPr txBox="true"/>
            <p:nvPr/>
          </p:nvSpPr>
          <p:spPr>
            <a:xfrm>
              <a:off x="0" y="-85725"/>
              <a:ext cx="1218042" cy="1527615"/>
            </a:xfrm>
            <a:prstGeom prst="rect">
              <a:avLst/>
            </a:prstGeom>
          </p:spPr>
          <p:txBody>
            <a:bodyPr anchor="ctr" rtlCol="false" tIns="50800" lIns="50800" bIns="50800" rIns="50800"/>
            <a:lstStyle/>
            <a:p>
              <a:pPr algn="ctr">
                <a:lnSpc>
                  <a:spcPts val="3150"/>
                </a:lnSpc>
              </a:pPr>
            </a:p>
          </p:txBody>
        </p:sp>
      </p:grpSp>
      <p:sp>
        <p:nvSpPr>
          <p:cNvPr name="TextBox 18" id="18"/>
          <p:cNvSpPr txBox="true"/>
          <p:nvPr/>
        </p:nvSpPr>
        <p:spPr>
          <a:xfrm rot="0">
            <a:off x="11278709" y="323121"/>
            <a:ext cx="7009291" cy="2184589"/>
          </a:xfrm>
          <a:prstGeom prst="rect">
            <a:avLst/>
          </a:prstGeom>
        </p:spPr>
        <p:txBody>
          <a:bodyPr anchor="t" rtlCol="false" tIns="0" lIns="0" bIns="0" rIns="0">
            <a:spAutoFit/>
          </a:bodyPr>
          <a:lstStyle/>
          <a:p>
            <a:pPr algn="ctr" marL="0" indent="0" lvl="0">
              <a:lnSpc>
                <a:spcPts val="8541"/>
              </a:lnSpc>
            </a:pPr>
            <a:r>
              <a:rPr lang="en-US" sz="7764">
                <a:solidFill>
                  <a:srgbClr val="FFFFFF"/>
                </a:solidFill>
                <a:latin typeface="Yeseva One Bold"/>
              </a:rPr>
              <a:t>We Do It for the Kids</a:t>
            </a:r>
          </a:p>
        </p:txBody>
      </p:sp>
      <p:sp>
        <p:nvSpPr>
          <p:cNvPr name="TextBox 19" id="19"/>
          <p:cNvSpPr txBox="true"/>
          <p:nvPr/>
        </p:nvSpPr>
        <p:spPr>
          <a:xfrm rot="0">
            <a:off x="233440" y="3142193"/>
            <a:ext cx="3439359" cy="2385736"/>
          </a:xfrm>
          <a:prstGeom prst="rect">
            <a:avLst/>
          </a:prstGeom>
        </p:spPr>
        <p:txBody>
          <a:bodyPr anchor="t" rtlCol="false" tIns="0" lIns="0" bIns="0" rIns="0">
            <a:spAutoFit/>
          </a:bodyPr>
          <a:lstStyle/>
          <a:p>
            <a:pPr algn="ctr">
              <a:lnSpc>
                <a:spcPts val="6343"/>
              </a:lnSpc>
            </a:pPr>
            <a:r>
              <a:rPr lang="en-US" sz="4530">
                <a:solidFill>
                  <a:srgbClr val="FFFFFF"/>
                </a:solidFill>
                <a:latin typeface="Canva Sans Bold"/>
              </a:rPr>
              <a:t>Distribution of Ratings on Netflix  </a:t>
            </a:r>
          </a:p>
        </p:txBody>
      </p:sp>
      <p:sp>
        <p:nvSpPr>
          <p:cNvPr name="TextBox 20" id="20"/>
          <p:cNvSpPr txBox="true"/>
          <p:nvPr/>
        </p:nvSpPr>
        <p:spPr>
          <a:xfrm rot="0">
            <a:off x="13393767" y="3202254"/>
            <a:ext cx="4499607"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Who has the most family friendly platform?</a:t>
            </a:r>
          </a:p>
          <a:p>
            <a:pPr algn="ctr">
              <a:lnSpc>
                <a:spcPts val="4759"/>
              </a:lnSpc>
            </a:pPr>
          </a:p>
          <a:p>
            <a:pPr algn="ctr">
              <a:lnSpc>
                <a:spcPts val="4759"/>
              </a:lnSpc>
            </a:pPr>
            <a:r>
              <a:rPr lang="en-US" sz="3399">
                <a:solidFill>
                  <a:srgbClr val="000000"/>
                </a:solidFill>
                <a:latin typeface="Canva Sans Bold"/>
              </a:rPr>
              <a:t>Children ratings include : TV-Y7 ,TV-Y, TV-G, TV-Y7-FV</a:t>
            </a:r>
          </a:p>
          <a:p>
            <a:pPr algn="ctr">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8888" r="-48" b="-38974"/>
            </a:stretch>
          </a:blipFill>
        </p:spPr>
      </p:sp>
      <p:sp>
        <p:nvSpPr>
          <p:cNvPr name="TextBox 3" id="3"/>
          <p:cNvSpPr txBox="true"/>
          <p:nvPr/>
        </p:nvSpPr>
        <p:spPr>
          <a:xfrm rot="0">
            <a:off x="3377201" y="976679"/>
            <a:ext cx="11533599" cy="973457"/>
          </a:xfrm>
          <a:prstGeom prst="rect">
            <a:avLst/>
          </a:prstGeom>
        </p:spPr>
        <p:txBody>
          <a:bodyPr anchor="t" rtlCol="false" tIns="0" lIns="0" bIns="0" rIns="0">
            <a:spAutoFit/>
          </a:bodyPr>
          <a:lstStyle/>
          <a:p>
            <a:pPr algn="ctr" marL="0" indent="0" lvl="0">
              <a:lnSpc>
                <a:spcPts val="7200"/>
              </a:lnSpc>
            </a:pPr>
            <a:r>
              <a:rPr lang="en-US" sz="7200">
                <a:solidFill>
                  <a:srgbClr val="174076"/>
                </a:solidFill>
                <a:latin typeface="Yeseva One Bold"/>
              </a:rPr>
              <a:t>What a Drama Queen</a:t>
            </a:r>
          </a:p>
        </p:txBody>
      </p:sp>
      <p:sp>
        <p:nvSpPr>
          <p:cNvPr name="Freeform 4" id="4"/>
          <p:cNvSpPr/>
          <p:nvPr/>
        </p:nvSpPr>
        <p:spPr>
          <a:xfrm flipH="true" flipV="true" rot="5400000">
            <a:off x="-4277354" y="2267407"/>
            <a:ext cx="11219604" cy="5324212"/>
          </a:xfrm>
          <a:custGeom>
            <a:avLst/>
            <a:gdLst/>
            <a:ahLst/>
            <a:cxnLst/>
            <a:rect r="r" b="b" t="t" l="l"/>
            <a:pathLst>
              <a:path h="5324212" w="11219604">
                <a:moveTo>
                  <a:pt x="11219603" y="5324212"/>
                </a:moveTo>
                <a:lnTo>
                  <a:pt x="0" y="5324212"/>
                </a:lnTo>
                <a:lnTo>
                  <a:pt x="0" y="0"/>
                </a:lnTo>
                <a:lnTo>
                  <a:pt x="11219603" y="0"/>
                </a:lnTo>
                <a:lnTo>
                  <a:pt x="11219603" y="53242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326527">
            <a:off x="-285958" y="4700683"/>
            <a:ext cx="5332141" cy="5296210"/>
          </a:xfrm>
          <a:custGeom>
            <a:avLst/>
            <a:gdLst/>
            <a:ahLst/>
            <a:cxnLst/>
            <a:rect r="r" b="b" t="t" l="l"/>
            <a:pathLst>
              <a:path h="5296210" w="5332141">
                <a:moveTo>
                  <a:pt x="0" y="0"/>
                </a:moveTo>
                <a:lnTo>
                  <a:pt x="5332141" y="0"/>
                </a:lnTo>
                <a:lnTo>
                  <a:pt x="5332141" y="5296210"/>
                </a:lnTo>
                <a:lnTo>
                  <a:pt x="0" y="52962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281993" y="1028700"/>
            <a:ext cx="3228882" cy="3207124"/>
          </a:xfrm>
          <a:custGeom>
            <a:avLst/>
            <a:gdLst/>
            <a:ahLst/>
            <a:cxnLst/>
            <a:rect r="r" b="b" t="t" l="l"/>
            <a:pathLst>
              <a:path h="3207124" w="3228882">
                <a:moveTo>
                  <a:pt x="3228881" y="0"/>
                </a:moveTo>
                <a:lnTo>
                  <a:pt x="0" y="0"/>
                </a:lnTo>
                <a:lnTo>
                  <a:pt x="0" y="3207124"/>
                </a:lnTo>
                <a:lnTo>
                  <a:pt x="3228881" y="3207124"/>
                </a:lnTo>
                <a:lnTo>
                  <a:pt x="322888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5190768">
            <a:off x="15419964" y="-574862"/>
            <a:ext cx="3228882" cy="3207124"/>
          </a:xfrm>
          <a:custGeom>
            <a:avLst/>
            <a:gdLst/>
            <a:ahLst/>
            <a:cxnLst/>
            <a:rect r="r" b="b" t="t" l="l"/>
            <a:pathLst>
              <a:path h="3207124" w="3228882">
                <a:moveTo>
                  <a:pt x="3228882" y="0"/>
                </a:moveTo>
                <a:lnTo>
                  <a:pt x="0" y="0"/>
                </a:lnTo>
                <a:lnTo>
                  <a:pt x="0" y="3207124"/>
                </a:lnTo>
                <a:lnTo>
                  <a:pt x="3228882" y="3207124"/>
                </a:lnTo>
                <a:lnTo>
                  <a:pt x="322888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84136" y="2301770"/>
            <a:ext cx="14919727" cy="7347966"/>
          </a:xfrm>
          <a:custGeom>
            <a:avLst/>
            <a:gdLst/>
            <a:ahLst/>
            <a:cxnLst/>
            <a:rect r="r" b="b" t="t" l="l"/>
            <a:pathLst>
              <a:path h="7347966" w="14919727">
                <a:moveTo>
                  <a:pt x="0" y="0"/>
                </a:moveTo>
                <a:lnTo>
                  <a:pt x="14919728" y="0"/>
                </a:lnTo>
                <a:lnTo>
                  <a:pt x="14919728" y="7347966"/>
                </a:lnTo>
                <a:lnTo>
                  <a:pt x="0" y="7347966"/>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8888" r="-48" b="-38974"/>
            </a:stretch>
          </a:blipFill>
        </p:spPr>
      </p:sp>
      <p:sp>
        <p:nvSpPr>
          <p:cNvPr name="Freeform 3" id="3"/>
          <p:cNvSpPr/>
          <p:nvPr/>
        </p:nvSpPr>
        <p:spPr>
          <a:xfrm flipH="true" flipV="false" rot="0">
            <a:off x="-422547" y="8428956"/>
            <a:ext cx="19120450" cy="9073522"/>
          </a:xfrm>
          <a:custGeom>
            <a:avLst/>
            <a:gdLst/>
            <a:ahLst/>
            <a:cxnLst/>
            <a:rect r="r" b="b" t="t" l="l"/>
            <a:pathLst>
              <a:path h="9073522" w="19120450">
                <a:moveTo>
                  <a:pt x="19120450" y="0"/>
                </a:moveTo>
                <a:lnTo>
                  <a:pt x="0" y="0"/>
                </a:lnTo>
                <a:lnTo>
                  <a:pt x="0" y="9073522"/>
                </a:lnTo>
                <a:lnTo>
                  <a:pt x="19120450" y="9073522"/>
                </a:lnTo>
                <a:lnTo>
                  <a:pt x="191204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436835">
            <a:off x="15568976" y="-195409"/>
            <a:ext cx="2641774" cy="2953203"/>
          </a:xfrm>
          <a:custGeom>
            <a:avLst/>
            <a:gdLst/>
            <a:ahLst/>
            <a:cxnLst/>
            <a:rect r="r" b="b" t="t" l="l"/>
            <a:pathLst>
              <a:path h="2953203" w="2641774">
                <a:moveTo>
                  <a:pt x="0" y="0"/>
                </a:moveTo>
                <a:lnTo>
                  <a:pt x="2641775" y="0"/>
                </a:lnTo>
                <a:lnTo>
                  <a:pt x="2641775" y="2953203"/>
                </a:lnTo>
                <a:lnTo>
                  <a:pt x="0" y="295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518115" y="581943"/>
            <a:ext cx="11251769" cy="883990"/>
          </a:xfrm>
          <a:prstGeom prst="rect">
            <a:avLst/>
          </a:prstGeom>
        </p:spPr>
        <p:txBody>
          <a:bodyPr anchor="t" rtlCol="false" tIns="0" lIns="0" bIns="0" rIns="0">
            <a:spAutoFit/>
          </a:bodyPr>
          <a:lstStyle/>
          <a:p>
            <a:pPr algn="ctr" marL="0" indent="0" lvl="0">
              <a:lnSpc>
                <a:spcPts val="6897"/>
              </a:lnSpc>
              <a:spcBef>
                <a:spcPct val="0"/>
              </a:spcBef>
            </a:pPr>
            <a:r>
              <a:rPr lang="en-US" sz="5747">
                <a:solidFill>
                  <a:srgbClr val="174076"/>
                </a:solidFill>
                <a:latin typeface="Yeseva One Bold"/>
              </a:rPr>
              <a:t>HBO: The Home for Movies</a:t>
            </a:r>
          </a:p>
        </p:txBody>
      </p:sp>
      <p:sp>
        <p:nvSpPr>
          <p:cNvPr name="Freeform 6" id="6"/>
          <p:cNvSpPr/>
          <p:nvPr/>
        </p:nvSpPr>
        <p:spPr>
          <a:xfrm flipH="false" flipV="false" rot="-540806">
            <a:off x="1987637" y="960924"/>
            <a:ext cx="2233558" cy="2042287"/>
          </a:xfrm>
          <a:custGeom>
            <a:avLst/>
            <a:gdLst/>
            <a:ahLst/>
            <a:cxnLst/>
            <a:rect r="r" b="b" t="t" l="l"/>
            <a:pathLst>
              <a:path h="2042287" w="2233558">
                <a:moveTo>
                  <a:pt x="0" y="0"/>
                </a:moveTo>
                <a:lnTo>
                  <a:pt x="2233559" y="0"/>
                </a:lnTo>
                <a:lnTo>
                  <a:pt x="2233559" y="2042287"/>
                </a:lnTo>
                <a:lnTo>
                  <a:pt x="0" y="20422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806939">
            <a:off x="-219808" y="-116142"/>
            <a:ext cx="2208513" cy="3595364"/>
          </a:xfrm>
          <a:custGeom>
            <a:avLst/>
            <a:gdLst/>
            <a:ahLst/>
            <a:cxnLst/>
            <a:rect r="r" b="b" t="t" l="l"/>
            <a:pathLst>
              <a:path h="3595364" w="2208513">
                <a:moveTo>
                  <a:pt x="2208513" y="0"/>
                </a:moveTo>
                <a:lnTo>
                  <a:pt x="0" y="0"/>
                </a:lnTo>
                <a:lnTo>
                  <a:pt x="0" y="3595364"/>
                </a:lnTo>
                <a:lnTo>
                  <a:pt x="2208513" y="3595364"/>
                </a:lnTo>
                <a:lnTo>
                  <a:pt x="220851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028700" y="3767847"/>
            <a:ext cx="7070223" cy="2751306"/>
            <a:chOff x="0" y="0"/>
            <a:chExt cx="9426964" cy="3668408"/>
          </a:xfrm>
        </p:grpSpPr>
        <p:grpSp>
          <p:nvGrpSpPr>
            <p:cNvPr name="Group 9" id="9"/>
            <p:cNvGrpSpPr/>
            <p:nvPr/>
          </p:nvGrpSpPr>
          <p:grpSpPr>
            <a:xfrm rot="0">
              <a:off x="0" y="0"/>
              <a:ext cx="9426964" cy="3668408"/>
              <a:chOff x="0" y="0"/>
              <a:chExt cx="6000872" cy="2335179"/>
            </a:xfrm>
          </p:grpSpPr>
          <p:sp>
            <p:nvSpPr>
              <p:cNvPr name="Freeform 10" id="10"/>
              <p:cNvSpPr/>
              <p:nvPr/>
            </p:nvSpPr>
            <p:spPr>
              <a:xfrm flipH="false" flipV="false" rot="0">
                <a:off x="0" y="0"/>
                <a:ext cx="6000872" cy="2335179"/>
              </a:xfrm>
              <a:custGeom>
                <a:avLst/>
                <a:gdLst/>
                <a:ahLst/>
                <a:cxnLst/>
                <a:rect r="r" b="b" t="t" l="l"/>
                <a:pathLst>
                  <a:path h="2335179" w="6000872">
                    <a:moveTo>
                      <a:pt x="5876411" y="2335179"/>
                    </a:moveTo>
                    <a:lnTo>
                      <a:pt x="124460" y="2335179"/>
                    </a:lnTo>
                    <a:cubicBezTo>
                      <a:pt x="55880" y="2335179"/>
                      <a:pt x="0" y="2279299"/>
                      <a:pt x="0" y="2210719"/>
                    </a:cubicBezTo>
                    <a:lnTo>
                      <a:pt x="0" y="124460"/>
                    </a:lnTo>
                    <a:cubicBezTo>
                      <a:pt x="0" y="55880"/>
                      <a:pt x="55880" y="0"/>
                      <a:pt x="124460" y="0"/>
                    </a:cubicBezTo>
                    <a:lnTo>
                      <a:pt x="5876411" y="0"/>
                    </a:lnTo>
                    <a:cubicBezTo>
                      <a:pt x="5944991" y="0"/>
                      <a:pt x="6000872" y="55880"/>
                      <a:pt x="6000872" y="124460"/>
                    </a:cubicBezTo>
                    <a:lnTo>
                      <a:pt x="6000872" y="2210719"/>
                    </a:lnTo>
                    <a:cubicBezTo>
                      <a:pt x="6000872" y="2279299"/>
                      <a:pt x="5944991" y="2335179"/>
                      <a:pt x="5876411" y="2335179"/>
                    </a:cubicBezTo>
                    <a:close/>
                  </a:path>
                </a:pathLst>
              </a:custGeom>
              <a:solidFill>
                <a:srgbClr val="C5E6DF"/>
              </a:solidFill>
            </p:spPr>
          </p:sp>
        </p:grpSp>
        <p:sp>
          <p:nvSpPr>
            <p:cNvPr name="TextBox 11" id="11"/>
            <p:cNvSpPr txBox="true"/>
            <p:nvPr/>
          </p:nvSpPr>
          <p:spPr>
            <a:xfrm rot="0">
              <a:off x="483405" y="1025002"/>
              <a:ext cx="8460154" cy="1551728"/>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What is the average IMDb Score for each platform?</a:t>
              </a:r>
            </a:p>
          </p:txBody>
        </p:sp>
      </p:grpSp>
      <p:sp>
        <p:nvSpPr>
          <p:cNvPr name="Freeform 12" id="12"/>
          <p:cNvSpPr/>
          <p:nvPr/>
        </p:nvSpPr>
        <p:spPr>
          <a:xfrm flipH="false" flipV="false" rot="0">
            <a:off x="9137678" y="1982067"/>
            <a:ext cx="8610985" cy="6446888"/>
          </a:xfrm>
          <a:custGeom>
            <a:avLst/>
            <a:gdLst/>
            <a:ahLst/>
            <a:cxnLst/>
            <a:rect r="r" b="b" t="t" l="l"/>
            <a:pathLst>
              <a:path h="6446888" w="8610985">
                <a:moveTo>
                  <a:pt x="0" y="0"/>
                </a:moveTo>
                <a:lnTo>
                  <a:pt x="8610985" y="0"/>
                </a:lnTo>
                <a:lnTo>
                  <a:pt x="8610985" y="6446889"/>
                </a:lnTo>
                <a:lnTo>
                  <a:pt x="0" y="6446889"/>
                </a:lnTo>
                <a:lnTo>
                  <a:pt x="0" y="0"/>
                </a:lnTo>
                <a:close/>
              </a:path>
            </a:pathLst>
          </a:custGeom>
          <a:blipFill>
            <a:blip r:embed="rId1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8888" r="-48" b="-38974"/>
            </a:stretch>
          </a:blipFill>
        </p:spPr>
      </p:sp>
      <p:sp>
        <p:nvSpPr>
          <p:cNvPr name="Freeform 3" id="3"/>
          <p:cNvSpPr/>
          <p:nvPr/>
        </p:nvSpPr>
        <p:spPr>
          <a:xfrm flipH="true" flipV="false" rot="0">
            <a:off x="-422547" y="8620207"/>
            <a:ext cx="19120450" cy="9073522"/>
          </a:xfrm>
          <a:custGeom>
            <a:avLst/>
            <a:gdLst/>
            <a:ahLst/>
            <a:cxnLst/>
            <a:rect r="r" b="b" t="t" l="l"/>
            <a:pathLst>
              <a:path h="9073522" w="19120450">
                <a:moveTo>
                  <a:pt x="19120450" y="0"/>
                </a:moveTo>
                <a:lnTo>
                  <a:pt x="0" y="0"/>
                </a:lnTo>
                <a:lnTo>
                  <a:pt x="0" y="9073522"/>
                </a:lnTo>
                <a:lnTo>
                  <a:pt x="19120450" y="9073522"/>
                </a:lnTo>
                <a:lnTo>
                  <a:pt x="191204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5381855" y="1608695"/>
            <a:ext cx="7788060" cy="8632733"/>
            <a:chOff x="0" y="0"/>
            <a:chExt cx="6392069" cy="7085337"/>
          </a:xfrm>
        </p:grpSpPr>
        <p:sp>
          <p:nvSpPr>
            <p:cNvPr name="Freeform 5" id="5"/>
            <p:cNvSpPr/>
            <p:nvPr/>
          </p:nvSpPr>
          <p:spPr>
            <a:xfrm flipH="false" flipV="false" rot="0">
              <a:off x="0" y="0"/>
              <a:ext cx="6392070" cy="7085337"/>
            </a:xfrm>
            <a:custGeom>
              <a:avLst/>
              <a:gdLst/>
              <a:ahLst/>
              <a:cxnLst/>
              <a:rect r="r" b="b" t="t" l="l"/>
              <a:pathLst>
                <a:path h="7085337" w="6392070">
                  <a:moveTo>
                    <a:pt x="6267609" y="7085337"/>
                  </a:moveTo>
                  <a:lnTo>
                    <a:pt x="124460" y="7085337"/>
                  </a:lnTo>
                  <a:cubicBezTo>
                    <a:pt x="55880" y="7085337"/>
                    <a:pt x="0" y="7029457"/>
                    <a:pt x="0" y="6960877"/>
                  </a:cubicBezTo>
                  <a:lnTo>
                    <a:pt x="0" y="124460"/>
                  </a:lnTo>
                  <a:cubicBezTo>
                    <a:pt x="0" y="55880"/>
                    <a:pt x="55880" y="0"/>
                    <a:pt x="124460" y="0"/>
                  </a:cubicBezTo>
                  <a:lnTo>
                    <a:pt x="6267610" y="0"/>
                  </a:lnTo>
                  <a:cubicBezTo>
                    <a:pt x="6336190" y="0"/>
                    <a:pt x="6392070" y="55880"/>
                    <a:pt x="6392070" y="124460"/>
                  </a:cubicBezTo>
                  <a:lnTo>
                    <a:pt x="6392070" y="6960877"/>
                  </a:lnTo>
                  <a:cubicBezTo>
                    <a:pt x="6392070" y="7029457"/>
                    <a:pt x="6336190" y="7085337"/>
                    <a:pt x="6267610" y="7085337"/>
                  </a:cubicBezTo>
                  <a:close/>
                </a:path>
              </a:pathLst>
            </a:custGeom>
            <a:gradFill rotWithShape="true">
              <a:gsLst>
                <a:gs pos="0">
                  <a:srgbClr val="A6A6A6">
                    <a:alpha val="100000"/>
                  </a:srgbClr>
                </a:gs>
                <a:gs pos="100000">
                  <a:srgbClr val="FFFFFF">
                    <a:alpha val="100000"/>
                  </a:srgbClr>
                </a:gs>
              </a:gsLst>
              <a:lin ang="0"/>
            </a:gradFill>
          </p:spPr>
        </p:sp>
      </p:grpSp>
      <p:sp>
        <p:nvSpPr>
          <p:cNvPr name="Freeform 6" id="6"/>
          <p:cNvSpPr/>
          <p:nvPr/>
        </p:nvSpPr>
        <p:spPr>
          <a:xfrm flipH="false" flipV="false" rot="0">
            <a:off x="-409903" y="359688"/>
            <a:ext cx="3568393" cy="3122949"/>
          </a:xfrm>
          <a:custGeom>
            <a:avLst/>
            <a:gdLst/>
            <a:ahLst/>
            <a:cxnLst/>
            <a:rect r="r" b="b" t="t" l="l"/>
            <a:pathLst>
              <a:path h="3122949" w="3568393">
                <a:moveTo>
                  <a:pt x="0" y="0"/>
                </a:moveTo>
                <a:lnTo>
                  <a:pt x="3568393" y="0"/>
                </a:lnTo>
                <a:lnTo>
                  <a:pt x="3568393" y="3122949"/>
                </a:lnTo>
                <a:lnTo>
                  <a:pt x="0" y="31229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5129510" y="359688"/>
            <a:ext cx="3568393" cy="3122949"/>
          </a:xfrm>
          <a:custGeom>
            <a:avLst/>
            <a:gdLst/>
            <a:ahLst/>
            <a:cxnLst/>
            <a:rect r="r" b="b" t="t" l="l"/>
            <a:pathLst>
              <a:path h="3122949" w="3568393">
                <a:moveTo>
                  <a:pt x="3568393" y="0"/>
                </a:moveTo>
                <a:lnTo>
                  <a:pt x="0" y="0"/>
                </a:lnTo>
                <a:lnTo>
                  <a:pt x="0" y="3122949"/>
                </a:lnTo>
                <a:lnTo>
                  <a:pt x="3568393" y="3122949"/>
                </a:lnTo>
                <a:lnTo>
                  <a:pt x="35683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85155" y="2572111"/>
            <a:ext cx="8284239" cy="7246981"/>
          </a:xfrm>
          <a:custGeom>
            <a:avLst/>
            <a:gdLst/>
            <a:ahLst/>
            <a:cxnLst/>
            <a:rect r="r" b="b" t="t" l="l"/>
            <a:pathLst>
              <a:path h="7246981" w="8284239">
                <a:moveTo>
                  <a:pt x="0" y="0"/>
                </a:moveTo>
                <a:lnTo>
                  <a:pt x="8284239" y="0"/>
                </a:lnTo>
                <a:lnTo>
                  <a:pt x="8284239" y="7246981"/>
                </a:lnTo>
                <a:lnTo>
                  <a:pt x="0" y="7246981"/>
                </a:lnTo>
                <a:lnTo>
                  <a:pt x="0" y="0"/>
                </a:lnTo>
                <a:close/>
              </a:path>
            </a:pathLst>
          </a:custGeom>
          <a:blipFill>
            <a:blip r:embed="rId8"/>
            <a:stretch>
              <a:fillRect l="0" t="0" r="0" b="0"/>
            </a:stretch>
          </a:blipFill>
        </p:spPr>
      </p:sp>
      <p:sp>
        <p:nvSpPr>
          <p:cNvPr name="TextBox 9" id="9"/>
          <p:cNvSpPr txBox="true"/>
          <p:nvPr/>
        </p:nvSpPr>
        <p:spPr>
          <a:xfrm rot="0">
            <a:off x="3679502" y="340638"/>
            <a:ext cx="11674735" cy="2038861"/>
          </a:xfrm>
          <a:prstGeom prst="rect">
            <a:avLst/>
          </a:prstGeom>
        </p:spPr>
        <p:txBody>
          <a:bodyPr anchor="t" rtlCol="false" tIns="0" lIns="0" bIns="0" rIns="0">
            <a:spAutoFit/>
          </a:bodyPr>
          <a:lstStyle/>
          <a:p>
            <a:pPr algn="ctr" marL="0" indent="0" lvl="0">
              <a:lnSpc>
                <a:spcPts val="7952"/>
              </a:lnSpc>
              <a:spcBef>
                <a:spcPct val="0"/>
              </a:spcBef>
            </a:pPr>
            <a:r>
              <a:rPr lang="en-US" sz="6626">
                <a:solidFill>
                  <a:srgbClr val="174076"/>
                </a:solidFill>
                <a:latin typeface="Yeseva One Bold"/>
              </a:rPr>
              <a:t>The More Seasons the Better?</a:t>
            </a:r>
          </a:p>
        </p:txBody>
      </p:sp>
      <p:sp>
        <p:nvSpPr>
          <p:cNvPr name="TextBox 10" id="10"/>
          <p:cNvSpPr txBox="true"/>
          <p:nvPr/>
        </p:nvSpPr>
        <p:spPr>
          <a:xfrm rot="0">
            <a:off x="175846" y="4575175"/>
            <a:ext cx="4323778" cy="1731159"/>
          </a:xfrm>
          <a:prstGeom prst="rect">
            <a:avLst/>
          </a:prstGeom>
        </p:spPr>
        <p:txBody>
          <a:bodyPr anchor="t" rtlCol="false" tIns="0" lIns="0" bIns="0" rIns="0">
            <a:spAutoFit/>
          </a:bodyPr>
          <a:lstStyle/>
          <a:p>
            <a:pPr algn="ctr">
              <a:lnSpc>
                <a:spcPts val="3469"/>
              </a:lnSpc>
            </a:pPr>
            <a:r>
              <a:rPr lang="en-US" sz="2312">
                <a:solidFill>
                  <a:srgbClr val="174076"/>
                </a:solidFill>
                <a:latin typeface="Canva Sans Bold"/>
              </a:rPr>
              <a:t>Does the number of seasons impact the shows IMDb Score?</a:t>
            </a:r>
          </a:p>
          <a:p>
            <a:pPr algn="ctr">
              <a:lnSpc>
                <a:spcPts val="3469"/>
              </a:lnSpc>
            </a:pPr>
          </a:p>
        </p:txBody>
      </p:sp>
      <p:sp>
        <p:nvSpPr>
          <p:cNvPr name="TextBox 11" id="11"/>
          <p:cNvSpPr txBox="true"/>
          <p:nvPr/>
        </p:nvSpPr>
        <p:spPr>
          <a:xfrm rot="0">
            <a:off x="13592251" y="4565650"/>
            <a:ext cx="4460001" cy="914400"/>
          </a:xfrm>
          <a:prstGeom prst="rect">
            <a:avLst/>
          </a:prstGeom>
        </p:spPr>
        <p:txBody>
          <a:bodyPr anchor="t" rtlCol="false" tIns="0" lIns="0" bIns="0" rIns="0">
            <a:spAutoFit/>
          </a:bodyPr>
          <a:lstStyle/>
          <a:p>
            <a:pPr algn="ctr">
              <a:lnSpc>
                <a:spcPts val="3749"/>
              </a:lnSpc>
            </a:pPr>
            <a:r>
              <a:rPr lang="en-US" sz="2499">
                <a:solidFill>
                  <a:srgbClr val="174076"/>
                </a:solidFill>
                <a:latin typeface="Canva Sans Bold"/>
              </a:rPr>
              <a:t>How have limited series impacted television?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DAGFWSj-6Yc</dc:identifier>
  <dcterms:modified xsi:type="dcterms:W3CDTF">2011-08-01T06:04:30Z</dcterms:modified>
  <cp:revision>1</cp:revision>
  <dc:title>Streaming Platforms</dc:title>
</cp:coreProperties>
</file>