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67" r:id="rId10"/>
    <p:sldId id="270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8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822395"/>
            <a:ext cx="8645802" cy="336529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Sivas cumhuriyet üniversitesi</a:t>
            </a:r>
            <a:br>
              <a:rPr lang="tr-TR" dirty="0"/>
            </a:br>
            <a:r>
              <a:rPr lang="tr-TR" dirty="0"/>
              <a:t>bilgisayar mühendisliği</a:t>
            </a:r>
            <a:br>
              <a:rPr lang="tr-TR" dirty="0"/>
            </a:br>
            <a:br>
              <a:rPr lang="tr-TR" dirty="0"/>
            </a:br>
            <a:r>
              <a:rPr lang="tr-TR" dirty="0"/>
              <a:t>bil4006 gömülü sistemler dersi</a:t>
            </a:r>
            <a:br>
              <a:rPr lang="tr-TR" dirty="0"/>
            </a:br>
            <a:r>
              <a:rPr lang="tr-TR" dirty="0"/>
              <a:t>ödev 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4114" y="4862287"/>
            <a:ext cx="3576825" cy="13721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2017123047</a:t>
            </a:r>
          </a:p>
          <a:p>
            <a:pPr>
              <a:lnSpc>
                <a:spcPct val="100000"/>
              </a:lnSpc>
            </a:pP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Yüsra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dağılma</a:t>
            </a:r>
          </a:p>
        </p:txBody>
      </p:sp>
    </p:spTree>
    <p:extLst>
      <p:ext uri="{BB962C8B-B14F-4D97-AF65-F5344CB8AC3E}">
        <p14:creationId xmlns:p14="http://schemas.microsoft.com/office/powerpoint/2010/main" val="30925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8216" y="477840"/>
            <a:ext cx="9878254" cy="1907551"/>
          </a:xfrm>
        </p:spPr>
        <p:txBody>
          <a:bodyPr>
            <a:normAutofit fontScale="90000"/>
          </a:bodyPr>
          <a:lstStyle/>
          <a:p>
            <a:r>
              <a:rPr lang="tr-TR" b="1" i="0" u="sng" dirty="0">
                <a:effectLst/>
                <a:latin typeface="Roboto"/>
              </a:rPr>
              <a:t>Yağmur </a:t>
            </a:r>
            <a:r>
              <a:rPr lang="tr-TR" b="1" i="0" u="sng" dirty="0" err="1">
                <a:effectLst/>
                <a:latin typeface="Roboto"/>
              </a:rPr>
              <a:t>Sensörü</a:t>
            </a:r>
            <a:r>
              <a:rPr lang="tr-TR" b="1" i="0" u="sng" dirty="0">
                <a:effectLst/>
                <a:latin typeface="Roboto"/>
              </a:rPr>
              <a:t> (</a:t>
            </a:r>
            <a:r>
              <a:rPr lang="tr-TR" b="1" i="0" u="sng" dirty="0" err="1">
                <a:effectLst/>
                <a:latin typeface="Roboto"/>
              </a:rPr>
              <a:t>Rain</a:t>
            </a:r>
            <a:r>
              <a:rPr lang="tr-TR" b="1" i="0" u="sng" dirty="0">
                <a:effectLst/>
                <a:latin typeface="Roboto"/>
              </a:rPr>
              <a:t> Sensor) Nedir?</a:t>
            </a:r>
            <a:br>
              <a:rPr lang="tr-TR" b="0" i="0" dirty="0">
                <a:solidFill>
                  <a:srgbClr val="111111"/>
                </a:solidFill>
                <a:effectLst/>
                <a:latin typeface="Roboto"/>
              </a:rPr>
            </a:br>
            <a:endParaRPr lang="tr-TR" b="0" i="0" dirty="0">
              <a:effectLst/>
              <a:latin typeface="Roboto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8216" y="2605707"/>
            <a:ext cx="9228896" cy="3774453"/>
          </a:xfrm>
        </p:spPr>
        <p:txBody>
          <a:bodyPr>
            <a:noAutofit/>
          </a:bodyPr>
          <a:lstStyle/>
          <a:p>
            <a:pPr algn="l"/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Bu tip </a:t>
            </a:r>
            <a:r>
              <a:rPr lang="tr-TR" sz="24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su seviyesi ölçümü, su damlası tespiti ve yağmur </a:t>
            </a:r>
            <a:r>
              <a:rPr lang="tr-TR" sz="24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sensörleri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olarak kullanılabilirler. </a:t>
            </a:r>
            <a:r>
              <a:rPr lang="tr-TR" sz="2400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Yağmur </a:t>
            </a:r>
            <a:r>
              <a:rPr lang="tr-TR" sz="2400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sensörleri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, üzerlerinde su düştüğünde bağlı olduğu kontrolcüye bilgi sinyali gönderirler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Open Sans"/>
              </a:rPr>
              <a:t>.</a:t>
            </a:r>
            <a:endParaRPr lang="tr-TR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8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930" y="708992"/>
            <a:ext cx="8897592" cy="195469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Dijital metre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930" y="3349488"/>
            <a:ext cx="8645802" cy="20971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HC-SR04 </a:t>
            </a:r>
            <a:r>
              <a:rPr lang="tr-TR" sz="2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ultrasonik</a:t>
            </a:r>
            <a:r>
              <a:rPr lang="tr-T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</a:t>
            </a:r>
            <a:r>
              <a:rPr lang="tr-T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, 2×16 LCD ekran kullanarak </a:t>
            </a:r>
            <a:r>
              <a:rPr lang="tr-TR" sz="2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ultrasonik</a:t>
            </a:r>
            <a:r>
              <a:rPr lang="tr-T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sensöre</a:t>
            </a:r>
            <a:r>
              <a:rPr lang="tr-T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karşı hareket eden nesnenin </a:t>
            </a:r>
            <a:r>
              <a:rPr lang="tr-TR" sz="2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uzaklıklığı</a:t>
            </a:r>
            <a:r>
              <a:rPr lang="tr-T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lcd</a:t>
            </a:r>
            <a:r>
              <a:rPr lang="tr-T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ekrana ‘cm’ cinsinden yazılmasını sağlayan uygulama yapılacaktır.</a:t>
            </a:r>
            <a:endParaRPr lang="tr-TR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1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822395"/>
            <a:ext cx="8645802" cy="1973814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Sıcaklık sensor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4591"/>
            <a:ext cx="8645802" cy="16623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tmp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sıcaklık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sensörü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kullanılarak sıcaklık bilgisine göre bir LED’in yakılıp söndürülmesi amaçlanmıştır.</a:t>
            </a:r>
          </a:p>
        </p:txBody>
      </p:sp>
    </p:spTree>
    <p:extLst>
      <p:ext uri="{BB962C8B-B14F-4D97-AF65-F5344CB8AC3E}">
        <p14:creationId xmlns:p14="http://schemas.microsoft.com/office/powerpoint/2010/main" val="305128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946" y="1090749"/>
            <a:ext cx="9652966" cy="1662389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Işığa duyarlı </a:t>
            </a:r>
            <a:r>
              <a:rPr lang="tr-TR" dirty="0" err="1"/>
              <a:t>sensör</a:t>
            </a:r>
            <a:r>
              <a:rPr lang="tr-TR" dirty="0"/>
              <a:t>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8946" y="3750365"/>
            <a:ext cx="8645802" cy="16623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Ldr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Sensörünün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ışığın şiddetine göre direncinin değişmesi ile bir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pin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üzerine değilken bir gerilim akmaktadır. Gerilim miktarının ölçülmesi ile ışığın şiddetinin bir göstergesi olan bilgi elde edilmektedir.</a:t>
            </a:r>
          </a:p>
        </p:txBody>
      </p:sp>
    </p:spTree>
    <p:extLst>
      <p:ext uri="{BB962C8B-B14F-4D97-AF65-F5344CB8AC3E}">
        <p14:creationId xmlns:p14="http://schemas.microsoft.com/office/powerpoint/2010/main" val="291904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451" y="1146313"/>
            <a:ext cx="10103540" cy="111980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Pır </a:t>
            </a:r>
            <a:r>
              <a:rPr lang="tr-TR" dirty="0" err="1"/>
              <a:t>sensorü</a:t>
            </a:r>
            <a:r>
              <a:rPr lang="tr-TR" dirty="0"/>
              <a:t> kontrol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451" y="3308073"/>
            <a:ext cx="9745732" cy="24814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Uygulamada piyasada PIR (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Passive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Infrared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) olarak bilinen harekete karşı duyarlı bir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kullanılacaktır.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Sensörden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gelen bilgiye göre bir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lcd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ekrana hareket durumunu verecektir.</a:t>
            </a:r>
          </a:p>
        </p:txBody>
      </p:sp>
    </p:spTree>
    <p:extLst>
      <p:ext uri="{BB962C8B-B14F-4D97-AF65-F5344CB8AC3E}">
        <p14:creationId xmlns:p14="http://schemas.microsoft.com/office/powerpoint/2010/main" val="345131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703" y="715618"/>
            <a:ext cx="9272440" cy="546746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Ödev tanımı : </a:t>
            </a:r>
          </a:p>
          <a:p>
            <a:pPr algn="just">
              <a:lnSpc>
                <a:spcPct val="100000"/>
              </a:lnSpc>
            </a:pPr>
            <a:r>
              <a:rPr lang="tr-TR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arduıno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sensorler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hakında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bilgilendirme.</a:t>
            </a:r>
          </a:p>
          <a:p>
            <a:pPr>
              <a:lnSpc>
                <a:spcPct val="100000"/>
              </a:lnSpc>
            </a:pP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4 farklı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kullanarak uygulama 	</a:t>
            </a:r>
          </a:p>
          <a:p>
            <a:pPr>
              <a:lnSpc>
                <a:spcPct val="100000"/>
              </a:lnSpc>
            </a:pP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yapma.</a:t>
            </a:r>
          </a:p>
          <a:p>
            <a:pPr>
              <a:lnSpc>
                <a:spcPct val="100000"/>
              </a:lnSpc>
            </a:pPr>
            <a:r>
              <a:rPr lang="tr-TR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Amaç :</a:t>
            </a:r>
          </a:p>
          <a:p>
            <a:pPr>
              <a:lnSpc>
                <a:spcPct val="100000"/>
              </a:lnSpc>
            </a:pPr>
            <a:r>
              <a:rPr lang="tr-TR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sensörler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hakkında bilgilenme ve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arduıno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	ile bu </a:t>
            </a:r>
            <a:r>
              <a:rPr lang="tr-T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sensörleri</a:t>
            </a: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kullanabilme.</a:t>
            </a:r>
          </a:p>
          <a:p>
            <a:pPr>
              <a:lnSpc>
                <a:spcPct val="100000"/>
              </a:lnSpc>
            </a:pPr>
            <a:endParaRPr lang="tr-TR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tr-T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Referans kaynak : </a:t>
            </a:r>
            <a:r>
              <a:rPr lang="tr-T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https://maker.robotistan.com/robot-kontrolculeri-sensorler/</a:t>
            </a:r>
          </a:p>
        </p:txBody>
      </p:sp>
    </p:spTree>
    <p:extLst>
      <p:ext uri="{BB962C8B-B14F-4D97-AF65-F5344CB8AC3E}">
        <p14:creationId xmlns:p14="http://schemas.microsoft.com/office/powerpoint/2010/main" val="250479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644" y="1113283"/>
            <a:ext cx="6018328" cy="1020317"/>
          </a:xfrm>
        </p:spPr>
        <p:txBody>
          <a:bodyPr>
            <a:normAutofit/>
          </a:bodyPr>
          <a:lstStyle/>
          <a:p>
            <a:r>
              <a:rPr lang="tr-TR" dirty="0" err="1"/>
              <a:t>Sensör</a:t>
            </a:r>
            <a:r>
              <a:rPr lang="tr-TR" dirty="0"/>
              <a:t> nedir?     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8785" y="2133601"/>
            <a:ext cx="6248636" cy="435428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tr-TR" sz="18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Robot projelerimizde ışık, sıcaklık, mesafe gibi fiziksel büyüklükleri elektrik sinyallerine dönüştürmek ve bu bilgileri işleyecek karar mekanizmaları kurabilmek için </a:t>
            </a:r>
            <a:r>
              <a:rPr lang="tr-TR" sz="18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sensörleri</a:t>
            </a:r>
            <a:r>
              <a:rPr lang="tr-TR" sz="18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kullanırız.</a:t>
            </a:r>
          </a:p>
          <a:p>
            <a:pPr>
              <a:lnSpc>
                <a:spcPct val="110000"/>
              </a:lnSpc>
            </a:pPr>
            <a:r>
              <a:rPr lang="tr-TR" sz="1800" b="1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Analog </a:t>
            </a:r>
            <a:r>
              <a:rPr lang="tr-TR" sz="1800" b="1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</a:t>
            </a:r>
            <a:r>
              <a:rPr lang="tr-TR" sz="18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, algıladıkları fiziksel büyüklüğe orantılı olarak değişen bir akım veya gerilim çıktısı verirler. </a:t>
            </a:r>
          </a:p>
          <a:p>
            <a:pPr>
              <a:lnSpc>
                <a:spcPct val="110000"/>
              </a:lnSpc>
            </a:pPr>
            <a:r>
              <a:rPr lang="tr-TR" sz="1800" b="1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Dijital </a:t>
            </a:r>
            <a:r>
              <a:rPr lang="tr-TR" sz="1800" b="1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</a:t>
            </a:r>
            <a:r>
              <a:rPr lang="tr-TR" sz="18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 ise genellikle I2C, SPI, </a:t>
            </a:r>
            <a:r>
              <a:rPr lang="tr-TR" sz="18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OneWire</a:t>
            </a:r>
            <a:r>
              <a:rPr lang="tr-TR" sz="18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</a:t>
            </a:r>
            <a:r>
              <a:rPr lang="tr-TR" sz="18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vb</a:t>
            </a:r>
            <a:r>
              <a:rPr lang="tr-TR" sz="18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bir haberleşme protokolü aracılığıyla bilgisayar (mikroişlemci) ile konuşurlar.</a:t>
            </a:r>
            <a:endParaRPr lang="tr-TR" sz="1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C83687B2-FF63-4443-900A-751D29D97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B189E9A-AAC8-4F63-88EB-CA2890CC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74" y="2570495"/>
            <a:ext cx="3178638" cy="17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4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5968" y="197367"/>
            <a:ext cx="4281867" cy="105568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Sensör</a:t>
            </a:r>
            <a:r>
              <a:rPr lang="tr-TR" dirty="0"/>
              <a:t> çeşitleri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923" y="1692275"/>
            <a:ext cx="4625565" cy="448151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2">
                    <a:lumMod val="25000"/>
                    <a:lumOff val="75000"/>
                  </a:schemeClr>
                </a:solidFill>
              </a:rPr>
              <a:t>Mesafe </a:t>
            </a:r>
            <a:r>
              <a:rPr lang="tr-TR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sensörleri</a:t>
            </a:r>
            <a:endParaRPr lang="tr-TR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25000"/>
                    <a:lumOff val="75000"/>
                  </a:schemeClr>
                </a:solidFill>
              </a:rPr>
              <a:t>Kuvvet/ağırlık/basınç </a:t>
            </a:r>
            <a:r>
              <a:rPr lang="tr-TR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sensörleri</a:t>
            </a:r>
            <a:endParaRPr lang="tr-TR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25000"/>
                    <a:lumOff val="75000"/>
                  </a:schemeClr>
                </a:solidFill>
              </a:rPr>
              <a:t>Eğim </a:t>
            </a:r>
            <a:r>
              <a:rPr lang="tr-TR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sensörleri</a:t>
            </a:r>
            <a:endParaRPr lang="tr-TR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25000"/>
                    <a:lumOff val="75000"/>
                  </a:schemeClr>
                </a:solidFill>
              </a:rPr>
              <a:t>Manyetik </a:t>
            </a:r>
            <a:r>
              <a:rPr lang="tr-TR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sensörler</a:t>
            </a:r>
            <a:endParaRPr lang="tr-TR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Sıcaklık/nem/su seviyesi </a:t>
            </a:r>
            <a:r>
              <a:rPr lang="tr-TR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sensörleri</a:t>
            </a:r>
            <a:endParaRPr lang="tr-TR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Ses </a:t>
            </a:r>
            <a:r>
              <a:rPr lang="tr-TR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sensörleri</a:t>
            </a:r>
            <a:endParaRPr lang="tr-TR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25000"/>
                    <a:lumOff val="75000"/>
                  </a:schemeClr>
                </a:solidFill>
              </a:rPr>
              <a:t>Işık/ renk </a:t>
            </a:r>
            <a:r>
              <a:rPr lang="tr-TR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sensörleri</a:t>
            </a:r>
            <a:endParaRPr lang="tr-TR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5" name="Picture 4" descr="Elektronik devre kartı">
            <a:extLst>
              <a:ext uri="{FF2B5EF4-FFF2-40B4-BE49-F238E27FC236}">
                <a16:creationId xmlns:a16="http://schemas.microsoft.com/office/drawing/2014/main" id="{94138A87-915E-4AD3-A258-96728C018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32" r="-1" b="-1"/>
          <a:stretch/>
        </p:blipFill>
        <p:spPr>
          <a:xfrm>
            <a:off x="-5596" y="10"/>
            <a:ext cx="7045194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73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062FACA-67B4-4AA3-B7B8-5E3F4021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C8E93044-298F-466C-BDCB-8C8C571D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602854B-BAF2-470C-AC13-E2E4A85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620E898D-3DF2-4727-9A21-EA54BD6665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r="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E0DEA12-DBDB-4932-A58A-AD12F8FC8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E5B616EB-3C8C-470D-B5E3-67AF304EC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5604C76-39C6-45A8-8EAD-A2F10F3A9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77C8B299-3DD2-4B05-8FD2-9C8C2BC5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4A0B2460-68D5-4CAB-B5BA-B65829702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71F3A331-01D5-43EA-A0D2-FB213F63F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CD96654E-833C-459A-A7B6-81B90BA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367A766A-8141-4F64-8E85-5EFEE4601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97EE8C2A-E7CD-4915-8970-A3788593D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FBF80060-924C-45AB-8D16-378C8D79B7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EEC59062-69B8-43AF-A89A-78D8491D0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C3013D7A-5594-455B-92B0-FE5D41B30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B159F285-127B-4DEA-95C2-C54FCB83DC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650FF21C-1B9B-49E3-BCA7-A07590CB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6EAC5B46-465C-408A-B503-D8962829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005CF94B-45E2-4E99-92AD-A5A96E31F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4327188B-B7BE-42B8-A3A4-DAEB584A6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8335D33B-453E-4B24-BE93-32B6104472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EAF69EED-AAD8-4F55-8939-0191297B8A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2BE46C1F-9254-4C6B-A31B-250928D89D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FBA3A25F-4A3E-4AA5-8260-915FD0A617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4081195A-67F8-4C25-942F-FD68B1293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1449B595-E918-413B-9230-34D9910A6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tr-TR" sz="4400" b="1" i="0" u="sng">
                <a:effectLst/>
                <a:latin typeface="Roboto"/>
              </a:rPr>
              <a:t>Ultrasonik Sensör Nedir?</a:t>
            </a:r>
            <a:endParaRPr lang="tr-TR" sz="4400" b="0" i="0">
              <a:effectLst/>
              <a:latin typeface="Roboto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tr-TR" sz="1600" b="0" i="1">
                <a:effectLst/>
                <a:latin typeface="Open Sans"/>
              </a:rPr>
              <a:t>Ultrasonik sensör</a:t>
            </a:r>
            <a:r>
              <a:rPr lang="tr-TR" sz="1600" b="0" i="0">
                <a:effectLst/>
                <a:latin typeface="Open Sans"/>
              </a:rPr>
              <a:t> ismini “</a:t>
            </a:r>
            <a:r>
              <a:rPr lang="tr-TR" sz="1600" b="1" i="0">
                <a:effectLst/>
                <a:latin typeface="Open Sans"/>
              </a:rPr>
              <a:t>ultra</a:t>
            </a:r>
            <a:r>
              <a:rPr lang="tr-TR" sz="1600" b="0" i="0">
                <a:effectLst/>
                <a:latin typeface="Open Sans"/>
              </a:rPr>
              <a:t>” ve “</a:t>
            </a:r>
            <a:r>
              <a:rPr lang="tr-TR" sz="1600" b="1" i="0">
                <a:effectLst/>
                <a:latin typeface="Open Sans"/>
              </a:rPr>
              <a:t>sonic</a:t>
            </a:r>
            <a:r>
              <a:rPr lang="tr-TR" sz="1600" b="0" i="0">
                <a:effectLst/>
                <a:latin typeface="Open Sans"/>
              </a:rPr>
              <a:t>” kelimelerinin birleşmesinden alır. “Daha yüksek ses” anlamına gelmektedir. Bu sensörler mesafe ölçme amaçlı kullanılmaktadırlar.</a:t>
            </a:r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198430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822395"/>
            <a:ext cx="9480687" cy="1231692"/>
          </a:xfrm>
        </p:spPr>
        <p:txBody>
          <a:bodyPr>
            <a:normAutofit fontScale="90000"/>
          </a:bodyPr>
          <a:lstStyle/>
          <a:p>
            <a:pPr algn="l"/>
            <a:r>
              <a:rPr lang="tr-TR" b="1" i="0" u="sng" dirty="0" err="1">
                <a:effectLst/>
                <a:latin typeface="Roboto"/>
              </a:rPr>
              <a:t>Infra-Red</a:t>
            </a:r>
            <a:r>
              <a:rPr lang="tr-TR" b="1" i="0" u="sng" dirty="0">
                <a:effectLst/>
                <a:latin typeface="Roboto"/>
              </a:rPr>
              <a:t> (Kızılötesi) </a:t>
            </a:r>
            <a:r>
              <a:rPr lang="tr-TR" b="1" i="0" u="sng" dirty="0" err="1">
                <a:effectLst/>
                <a:latin typeface="Roboto"/>
              </a:rPr>
              <a:t>Sensör</a:t>
            </a:r>
            <a:r>
              <a:rPr lang="tr-TR" b="1" i="0" u="sng" dirty="0">
                <a:effectLst/>
                <a:latin typeface="Roboto"/>
              </a:rPr>
              <a:t> Nedir?</a:t>
            </a:r>
            <a:endParaRPr lang="tr-TR" b="0" i="0" dirty="0">
              <a:effectLst/>
              <a:latin typeface="Roboto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6" y="2261151"/>
            <a:ext cx="9228896" cy="3774453"/>
          </a:xfrm>
        </p:spPr>
        <p:txBody>
          <a:bodyPr>
            <a:noAutofit/>
          </a:bodyPr>
          <a:lstStyle/>
          <a:p>
            <a:pPr algn="l"/>
            <a:r>
              <a:rPr lang="tr-TR" sz="2400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Kızılötesi </a:t>
            </a:r>
            <a:r>
              <a:rPr lang="tr-TR" sz="2400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 mesafe ve karanlık/aydınlık algılama amaçlarıyla kullanılan </a:t>
            </a:r>
            <a:r>
              <a:rPr lang="tr-TR" sz="24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sensörlerdir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.</a:t>
            </a:r>
          </a:p>
          <a:p>
            <a:pPr algn="l"/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Kızılötesi </a:t>
            </a:r>
            <a:r>
              <a:rPr lang="tr-TR" sz="24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sensörlerin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yapısında genellikle kızılötesi ışın yayan bir LED ve bu ışının yansımasını kontrol eden bir foto </a:t>
            </a:r>
            <a:r>
              <a:rPr lang="tr-TR" sz="24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komponent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bulunur.</a:t>
            </a:r>
          </a:p>
          <a:p>
            <a:pPr>
              <a:lnSpc>
                <a:spcPct val="100000"/>
              </a:lnSpc>
            </a:pPr>
            <a:r>
              <a:rPr lang="tr-TR" sz="24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Sensörün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içinde bulunan LED, kontrol etmek istediğimiz bilgi ile aynı dalga boyuna sahip bir ışın üretir. Bu ışının şiddetini kullanıcı kontrol edebilir</a:t>
            </a:r>
            <a:endParaRPr lang="tr-TR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5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62FACA-67B4-4AA3-B7B8-5E3F4021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8E93044-298F-466C-BDCB-8C8C571D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602854B-BAF2-470C-AC13-E2E4A85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8F9D714A-6D02-43C8-A56A-5440A0D03D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b="58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E0DEA12-DBDB-4932-A58A-AD12F8FC8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E5B616EB-3C8C-470D-B5E3-67AF304EC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604C76-39C6-45A8-8EAD-A2F10F3A9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7C8B299-3DD2-4B05-8FD2-9C8C2BC5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4A0B2460-68D5-4CAB-B5BA-B65829702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71F3A331-01D5-43EA-A0D2-FB213F63F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CD96654E-833C-459A-A7B6-81B90BA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67A766A-8141-4F64-8E85-5EFEE4601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97EE8C2A-E7CD-4915-8970-A3788593D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FBF80060-924C-45AB-8D16-378C8D79B7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EEC59062-69B8-43AF-A89A-78D8491D0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C3013D7A-5594-455B-92B0-FE5D41B30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B159F285-127B-4DEA-95C2-C54FCB83DC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650FF21C-1B9B-49E3-BCA7-A07590CB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6EAC5B46-465C-408A-B503-D8962829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005CF94B-45E2-4E99-92AD-A5A96E31F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4327188B-B7BE-42B8-A3A4-DAEB584A6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8335D33B-453E-4B24-BE93-32B6104472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EAF69EED-AAD8-4F55-8939-0191297B8A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2BE46C1F-9254-4C6B-A31B-250928D89D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FBA3A25F-4A3E-4AA5-8260-915FD0A617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4081195A-67F8-4C25-942F-FD68B1293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1449B595-E918-413B-9230-34D9910A6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BR" sz="3000" b="1" i="0" u="sng">
                <a:effectLst/>
                <a:latin typeface="Roboto"/>
              </a:rPr>
              <a:t>Passive Infra-Red (PIR) Sensörü Nedir?</a:t>
            </a:r>
            <a:br>
              <a:rPr lang="pt-BR" sz="3000" b="0" i="0">
                <a:effectLst/>
                <a:latin typeface="Roboto"/>
              </a:rPr>
            </a:br>
            <a:endParaRPr lang="tr-TR" sz="3000" b="0" i="0">
              <a:effectLst/>
              <a:latin typeface="Roboto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60474"/>
            <a:ext cx="6857999" cy="119459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tr-TR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PIR </a:t>
            </a:r>
            <a:r>
              <a:rPr lang="tr-TR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sensörleri</a:t>
            </a:r>
            <a:r>
              <a:rPr lang="tr-TR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 ortamdaki sıcaklık ve kızılötesi dalga değişimlerine göre hareket algılayan </a:t>
            </a:r>
            <a:r>
              <a:rPr lang="tr-TR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sensörlerdir</a:t>
            </a:r>
            <a:r>
              <a:rPr lang="tr-TR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. Bu yüzden hem kızılötesi hem termal </a:t>
            </a:r>
            <a:r>
              <a:rPr lang="tr-TR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</a:t>
            </a:r>
            <a:r>
              <a:rPr lang="tr-TR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mantığına sahiptir.</a:t>
            </a:r>
            <a:endParaRPr lang="tr-TR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320" y="650118"/>
            <a:ext cx="9818619" cy="1536491"/>
          </a:xfrm>
        </p:spPr>
        <p:txBody>
          <a:bodyPr>
            <a:normAutofit/>
          </a:bodyPr>
          <a:lstStyle/>
          <a:p>
            <a:r>
              <a:rPr lang="tr-TR" b="1" i="0" u="sng" dirty="0" err="1">
                <a:effectLst/>
                <a:latin typeface="Roboto"/>
              </a:rPr>
              <a:t>Hall</a:t>
            </a:r>
            <a:r>
              <a:rPr lang="tr-TR" b="1" i="0" u="sng" dirty="0">
                <a:effectLst/>
                <a:latin typeface="Roboto"/>
              </a:rPr>
              <a:t> </a:t>
            </a:r>
            <a:r>
              <a:rPr lang="tr-TR" b="1" i="0" u="sng" dirty="0" err="1">
                <a:effectLst/>
                <a:latin typeface="Roboto"/>
              </a:rPr>
              <a:t>Effect</a:t>
            </a:r>
            <a:r>
              <a:rPr lang="tr-TR" b="1" i="0" u="sng" dirty="0">
                <a:effectLst/>
                <a:latin typeface="Roboto"/>
              </a:rPr>
              <a:t> </a:t>
            </a:r>
            <a:r>
              <a:rPr lang="tr-TR" b="1" i="0" u="sng" dirty="0" err="1">
                <a:effectLst/>
                <a:latin typeface="Roboto"/>
              </a:rPr>
              <a:t>Sensör</a:t>
            </a:r>
            <a:r>
              <a:rPr lang="tr-TR" b="1" i="0" u="sng" dirty="0">
                <a:effectLst/>
                <a:latin typeface="Roboto"/>
              </a:rPr>
              <a:t> Nedir?</a:t>
            </a:r>
            <a:br>
              <a:rPr lang="tr-TR" b="0" i="0" dirty="0">
                <a:effectLst/>
                <a:latin typeface="Roboto"/>
              </a:rPr>
            </a:br>
            <a:endParaRPr lang="tr-TR" b="0" i="0" dirty="0">
              <a:effectLst/>
              <a:latin typeface="Roboto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320" y="2433429"/>
            <a:ext cx="9228896" cy="3774453"/>
          </a:xfrm>
        </p:spPr>
        <p:txBody>
          <a:bodyPr>
            <a:noAutofit/>
          </a:bodyPr>
          <a:lstStyle/>
          <a:p>
            <a:pPr algn="l"/>
            <a:r>
              <a:rPr lang="tr-TR" sz="2400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Hall</a:t>
            </a:r>
            <a:r>
              <a:rPr lang="tr-TR" sz="2400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</a:t>
            </a:r>
            <a:r>
              <a:rPr lang="tr-TR" sz="2400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effect</a:t>
            </a:r>
            <a:r>
              <a:rPr lang="tr-TR" sz="2400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</a:t>
            </a:r>
            <a:r>
              <a:rPr lang="tr-TR" sz="2400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sensörleri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, manyetik alan algılayarak sinyal çıkışı sağlayan </a:t>
            </a:r>
            <a:r>
              <a:rPr lang="tr-TR" sz="24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sensörlerdir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. Bu </a:t>
            </a:r>
            <a:r>
              <a:rPr lang="tr-TR" sz="24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mesafe, hız, akım algılamada ve konumlandırmada kullanılırlar.</a:t>
            </a:r>
            <a:endParaRPr lang="tr-TR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5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CA298-7EE4-4CC4-97D3-B8853606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8216" y="517596"/>
            <a:ext cx="9918010" cy="1775030"/>
          </a:xfrm>
        </p:spPr>
        <p:txBody>
          <a:bodyPr>
            <a:normAutofit/>
          </a:bodyPr>
          <a:lstStyle/>
          <a:p>
            <a:r>
              <a:rPr lang="tr-TR" b="1" i="0" u="sng" dirty="0">
                <a:effectLst/>
                <a:latin typeface="Roboto"/>
              </a:rPr>
              <a:t>NTC/PTC </a:t>
            </a:r>
            <a:r>
              <a:rPr lang="tr-TR" b="1" i="0" u="sng" dirty="0" err="1">
                <a:effectLst/>
                <a:latin typeface="Roboto"/>
              </a:rPr>
              <a:t>Sensörleri</a:t>
            </a:r>
            <a:r>
              <a:rPr lang="tr-TR" b="1" i="0" u="sng" dirty="0">
                <a:effectLst/>
                <a:latin typeface="Roboto"/>
              </a:rPr>
              <a:t> Nedir?</a:t>
            </a:r>
            <a:br>
              <a:rPr lang="tr-TR" b="0" i="0" dirty="0">
                <a:solidFill>
                  <a:srgbClr val="111111"/>
                </a:solidFill>
                <a:effectLst/>
                <a:latin typeface="Roboto"/>
              </a:rPr>
            </a:br>
            <a:endParaRPr lang="tr-TR" b="0" i="0" dirty="0">
              <a:effectLst/>
              <a:latin typeface="Roboto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BDEDA4-AB98-4727-8071-3480FED91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8216" y="1969604"/>
            <a:ext cx="9599958" cy="4272170"/>
          </a:xfrm>
        </p:spPr>
        <p:txBody>
          <a:bodyPr>
            <a:noAutofit/>
          </a:bodyPr>
          <a:lstStyle/>
          <a:p>
            <a:pPr algn="l"/>
            <a:r>
              <a:rPr lang="tr-TR" sz="2400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NTC (</a:t>
            </a:r>
            <a:r>
              <a:rPr lang="tr-TR" sz="2400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Negative</a:t>
            </a:r>
            <a:r>
              <a:rPr lang="tr-TR" sz="2400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</a:t>
            </a:r>
            <a:r>
              <a:rPr lang="tr-TR" sz="2400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Temperature</a:t>
            </a:r>
            <a:r>
              <a:rPr lang="tr-TR" sz="2400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</a:t>
            </a:r>
            <a:r>
              <a:rPr lang="tr-TR" sz="2400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Coefficient</a:t>
            </a:r>
            <a:r>
              <a:rPr lang="tr-TR" sz="2400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) ve PTC (</a:t>
            </a:r>
            <a:r>
              <a:rPr lang="tr-TR" sz="2400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Positive</a:t>
            </a:r>
            <a:r>
              <a:rPr lang="tr-TR" sz="2400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</a:t>
            </a:r>
            <a:r>
              <a:rPr lang="tr-TR" sz="2400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Temperature</a:t>
            </a:r>
            <a:r>
              <a:rPr lang="tr-TR" sz="2400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</a:t>
            </a:r>
            <a:r>
              <a:rPr lang="tr-TR" sz="2400" b="0" i="1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Coefficient</a:t>
            </a:r>
            <a:r>
              <a:rPr lang="tr-TR" sz="2400" b="0" i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)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 ısıya duyarlı dirençlerdir. Yukarıda da bahsettiğimiz gibi bu </a:t>
            </a:r>
            <a:r>
              <a:rPr lang="tr-TR" sz="24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sensörler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kendileri bir sinyal üretip geri dönüşünü beklemez, doğrudan ortamdan etkilenirler.</a:t>
            </a:r>
          </a:p>
          <a:p>
            <a:pPr algn="l"/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NTC, üzerine düşen sıcaklık arttıkça sahip olduğu direnç değeri düşer. Yani algıladığı ısı değeri ile ters orantılıdır. </a:t>
            </a:r>
            <a:r>
              <a:rPr lang="tr-TR" sz="2400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PTC’nin</a:t>
            </a:r>
            <a:r>
              <a:rPr lang="tr-TR" sz="24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Open Sans"/>
              </a:rPr>
              <a:t> ise üzerine düşen sıcaklık arttıkça sahip olduğu direnç değeri de artar. Yani ısı ile doğru orantılıdır.</a:t>
            </a:r>
          </a:p>
          <a:p>
            <a:pPr algn="l"/>
            <a:endParaRPr lang="tr-TR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56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730</TotalTime>
  <Words>541</Words>
  <Application>Microsoft Office PowerPoint</Application>
  <PresentationFormat>Geniş ekran</PresentationFormat>
  <Paragraphs>46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Open Sans</vt:lpstr>
      <vt:lpstr>Roboto</vt:lpstr>
      <vt:lpstr>Tw Cen MT</vt:lpstr>
      <vt:lpstr>Devre</vt:lpstr>
      <vt:lpstr>Sivas cumhuriyet üniversitesi bilgisayar mühendisliği  bil4006 gömülü sistemler dersi ödev 3</vt:lpstr>
      <vt:lpstr>PowerPoint Sunusu</vt:lpstr>
      <vt:lpstr>Sensör nedir?      </vt:lpstr>
      <vt:lpstr>Sensör çeşitleri</vt:lpstr>
      <vt:lpstr>Ultrasonik Sensör Nedir?</vt:lpstr>
      <vt:lpstr>Infra-Red (Kızılötesi) Sensör Nedir?</vt:lpstr>
      <vt:lpstr>Passive Infra-Red (PIR) Sensörü Nedir? </vt:lpstr>
      <vt:lpstr>Hall Effect Sensör Nedir? </vt:lpstr>
      <vt:lpstr>NTC/PTC Sensörleri Nedir? </vt:lpstr>
      <vt:lpstr>Yağmur Sensörü (Rain Sensor) Nedir? </vt:lpstr>
      <vt:lpstr>Dijital metre uygulaması</vt:lpstr>
      <vt:lpstr>Sıcaklık sensor uygulaması</vt:lpstr>
      <vt:lpstr>Işığa duyarlı sensör uygulaması</vt:lpstr>
      <vt:lpstr>Pır sensorü kontrol uygulaması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Yüsra Dağılma</dc:creator>
  <cp:lastModifiedBy>Yüsra Dağılma</cp:lastModifiedBy>
  <cp:revision>2</cp:revision>
  <dcterms:created xsi:type="dcterms:W3CDTF">2021-04-19T14:17:04Z</dcterms:created>
  <dcterms:modified xsi:type="dcterms:W3CDTF">2021-04-20T02:28:01Z</dcterms:modified>
</cp:coreProperties>
</file>