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D6A6821-CFD7-40BB-B50D-6763443C7547}">
  <a:tblStyle styleName="Table_0" styleId="{6D6A6821-CFD7-40BB-B50D-6763443C754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7DE883B2-D576-4DF7-83E0-F7F4461D6F7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AEB11BB8-7A90-4FAB-BCE2-814515D006E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5D692035-F7C3-4317-8CA1-7D55B40AC54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1C3E8A7C-C364-49FB-B9AD-16A7BD45033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802E5EB8-F7B2-49AA-87F6-4EF964FAE14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l.wikipedia.org/wiki/Ruby_on_Rails" Type="http://schemas.openxmlformats.org/officeDocument/2006/relationships/hyperlink" TargetMode="External" Id="rId4"/><Relationship Target="http://pl.wikipedia.org/wiki/Ruby_(j%C4%99zyk_programowania)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456178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12889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podstawy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1674" x="2899063"/>
            <a:ext cy="2509274" cx="317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Literały </a:t>
            </a:r>
            <a:r>
              <a:rPr sz="1800" lang="en"/>
              <a:t>(wybrane)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063375" x="457200"/>
            <a:ext cy="3862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</a:rPr>
              <a:t>Literałów używa się w celu przedstawienia wartości w JavaScript. Są one ustalonymi wartościami, a nie zmiennymi, które dosłownie podajesz w swoim skrypcie (Tablica, Boolean, Float, Integer, Object)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rtl="0" lvl="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000" lang="en">
                <a:solidFill>
                  <a:srgbClr val="000000"/>
                </a:solidFill>
              </a:rPr>
              <a:t>Literał tablicy: </a:t>
            </a:r>
            <a:r>
              <a:rPr sz="1000" lang="en">
                <a:solidFill>
                  <a:srgbClr val="000000"/>
                </a:solidFill>
              </a:rPr>
              <a:t>kawy = ["Arabica", "Columbiana", "Zbożowa"]</a:t>
            </a:r>
          </a:p>
          <a:p>
            <a:pPr rtl="0" lvl="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000" lang="en">
                <a:solidFill>
                  <a:srgbClr val="000000"/>
                </a:solidFill>
              </a:rPr>
              <a:t>Literały znakowe (String):</a:t>
            </a:r>
          </a:p>
          <a:p>
            <a:pPr rtl="0" lvl="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000" lang="en">
                <a:solidFill>
                  <a:srgbClr val="000000"/>
                </a:solidFill>
              </a:rPr>
              <a:t>Literały znakowe to zero lub więcej znaków zamkniętych w podwójnych (") lub pojedynczych (') znacznikach cytatu. Łańcuch znaków musi być ograniczony przez znaczniki tego samego typu, a więc obydwa pojedyncze lub obydwa podwójne znaki cytatu. Poniżej umieszczono przykłady literałów znakowych:</a:t>
            </a:r>
          </a:p>
          <a:p>
            <a:pPr rtl="0" lvl="0" indent="-279400" marL="45720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>
                <a:solidFill>
                  <a:srgbClr val="000000"/>
                </a:solidFill>
              </a:rPr>
              <a:t>"bla"</a:t>
            </a:r>
          </a:p>
          <a:p>
            <a:pPr rtl="0" lvl="0" indent="-279400" marL="45720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>
                <a:solidFill>
                  <a:srgbClr val="000000"/>
                </a:solidFill>
              </a:rPr>
              <a:t>'bla'</a:t>
            </a:r>
          </a:p>
          <a:p>
            <a:pPr rtl="0" lvl="0" indent="-279400" marL="45720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>
                <a:solidFill>
                  <a:srgbClr val="000000"/>
                </a:solidFill>
              </a:rPr>
              <a:t>"1234"</a:t>
            </a:r>
          </a:p>
          <a:p>
            <a:pPr rtl="0" lvl="0" indent="-279400" marL="45720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>
                <a:solidFill>
                  <a:srgbClr val="000000"/>
                </a:solidFill>
              </a:rPr>
              <a:t>"jedna linia \n kolejna linia"</a:t>
            </a:r>
          </a:p>
          <a:p>
            <a:pPr rtl="0" lvl="0" indent="-279400" marL="45720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>
                <a:solidFill>
                  <a:srgbClr val="000000"/>
                </a:solidFill>
              </a:rPr>
              <a:t>"kot Ali"</a:t>
            </a:r>
          </a:p>
          <a:p>
            <a:pPr rtl="0" lvl="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000" lang="en">
                <a:solidFill>
                  <a:srgbClr val="000000"/>
                </a:solidFill>
              </a:rPr>
              <a:t>Możesz wywołać dowolną metodę obiektu String na wartości literału znakowego - JavaScript automatycznie skonwertuje literał znakowy do tymczasowego obiektu String, wywoła metodę, a następnie pozbędzie się tymczasowego obiektu String. Możesz również użyć własności String.length z literałem znakowym:</a:t>
            </a:r>
          </a:p>
          <a:p>
            <a:pPr rtl="0" lvl="0" indent="-279400" marL="45720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">
                <a:solidFill>
                  <a:srgbClr val="000000"/>
                </a:solidFill>
              </a:rPr>
              <a:t>"kot Ali".length</a:t>
            </a:r>
          </a:p>
          <a:p>
            <a:pPr rtl="0" lvl="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rtl="0" lvl="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1800" lang="en">
                <a:solidFill>
                  <a:srgbClr val="000000"/>
                </a:solidFill>
              </a:rPr>
              <a:t>Znaki specjalne, które możesz użyć w łańcuchach znaków JavaScript.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y="1227050" x="7145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{802E5EB8-F7B2-49AA-87F6-4EF964FAE148}</a:tableStyleId>
              </a:tblPr>
              <a:tblGrid>
                <a:gridCol w="3552000"/>
                <a:gridCol w="3552000"/>
              </a:tblGrid>
              <a:tr h="347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Znak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Znaczenie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</a:tr>
              <a:tr h="347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>
                          <a:solidFill>
                            <a:srgbClr val="4D4E53"/>
                          </a:solidFill>
                        </a:rPr>
                        <a:t>\b</a:t>
                      </a:r>
                    </a:p>
                  </a:txBody>
                  <a:tcPr marR="142875" marB="47625" marT="4762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rgbClr val="4D4E53"/>
                          </a:solidFill>
                        </a:rPr>
                        <a:t>Backspace</a:t>
                      </a:r>
                    </a:p>
                  </a:txBody>
                  <a:tcPr marR="142875" marB="47625" marT="47625" marL="142875"/>
                </a:tc>
              </a:tr>
              <a:tr h="347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>
                          <a:solidFill>
                            <a:srgbClr val="4D4E53"/>
                          </a:solidFill>
                        </a:rPr>
                        <a:t>\f</a:t>
                      </a:r>
                    </a:p>
                  </a:txBody>
                  <a:tcPr marR="142875" marB="47625" marT="4762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rgbClr val="4D4E53"/>
                          </a:solidFill>
                        </a:rPr>
                        <a:t>Nowa strona</a:t>
                      </a:r>
                    </a:p>
                  </a:txBody>
                  <a:tcPr marR="142875" marB="47625" marT="47625" marL="142875"/>
                </a:tc>
              </a:tr>
              <a:tr h="347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>
                          <a:solidFill>
                            <a:srgbClr val="4D4E53"/>
                          </a:solidFill>
                        </a:rPr>
                        <a:t>\n</a:t>
                      </a:r>
                    </a:p>
                  </a:txBody>
                  <a:tcPr marR="142875" marB="47625" marT="4762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rgbClr val="4D4E53"/>
                          </a:solidFill>
                        </a:rPr>
                        <a:t>Nowa linia</a:t>
                      </a:r>
                    </a:p>
                  </a:txBody>
                  <a:tcPr marR="142875" marB="47625" marT="47625" marL="142875"/>
                </a:tc>
              </a:tr>
              <a:tr h="347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>
                          <a:solidFill>
                            <a:srgbClr val="4D4E53"/>
                          </a:solidFill>
                        </a:rPr>
                        <a:t>\r</a:t>
                      </a:r>
                    </a:p>
                  </a:txBody>
                  <a:tcPr marR="142875" marB="47625" marT="4762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rgbClr val="4D4E53"/>
                          </a:solidFill>
                        </a:rPr>
                        <a:t>Powrót karetki</a:t>
                      </a:r>
                    </a:p>
                  </a:txBody>
                  <a:tcPr marR="142875" marB="47625" marT="47625" marL="142875"/>
                </a:tc>
              </a:tr>
              <a:tr h="347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>
                          <a:solidFill>
                            <a:srgbClr val="4D4E53"/>
                          </a:solidFill>
                        </a:rPr>
                        <a:t>\t</a:t>
                      </a:r>
                    </a:p>
                  </a:txBody>
                  <a:tcPr marR="142875" marB="47625" marT="4762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rgbClr val="4D4E53"/>
                          </a:solidFill>
                        </a:rPr>
                        <a:t>Tabulacja</a:t>
                      </a:r>
                    </a:p>
                  </a:txBody>
                  <a:tcPr marR="142875" marB="47625" marT="47625" marL="142875"/>
                </a:tc>
              </a:tr>
              <a:tr h="347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>
                          <a:solidFill>
                            <a:srgbClr val="4D4E53"/>
                          </a:solidFill>
                        </a:rPr>
                        <a:t>\v</a:t>
                      </a:r>
                    </a:p>
                  </a:txBody>
                  <a:tcPr marR="142875" marB="47625" marT="4762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rgbClr val="4D4E53"/>
                          </a:solidFill>
                        </a:rPr>
                        <a:t>Tabulacja pionowa</a:t>
                      </a:r>
                    </a:p>
                  </a:txBody>
                  <a:tcPr marR="142875" marB="47625" marT="47625" marL="142875"/>
                </a:tc>
              </a:tr>
              <a:tr h="347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>
                          <a:solidFill>
                            <a:srgbClr val="4D4E53"/>
                          </a:solidFill>
                        </a:rPr>
                        <a:t>\'</a:t>
                      </a:r>
                    </a:p>
                  </a:txBody>
                  <a:tcPr marR="142875" marB="47625" marT="4762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rgbClr val="4D4E53"/>
                          </a:solidFill>
                        </a:rPr>
                        <a:t>Apostrof lub pojedynczy cudzysłów</a:t>
                      </a:r>
                    </a:p>
                  </a:txBody>
                  <a:tcPr marR="142875" marB="47625" marT="47625" marL="142875"/>
                </a:tc>
              </a:tr>
              <a:tr h="347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>
                          <a:solidFill>
                            <a:srgbClr val="4D4E53"/>
                          </a:solidFill>
                        </a:rPr>
                        <a:t>\"</a:t>
                      </a:r>
                    </a:p>
                  </a:txBody>
                  <a:tcPr marR="142875" marB="47625" marT="4762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rgbClr val="4D4E53"/>
                          </a:solidFill>
                        </a:rPr>
                        <a:t>Podwójny cudzysłów</a:t>
                      </a:r>
                    </a:p>
                  </a:txBody>
                  <a:tcPr marR="142875" marB="47625" marT="47625" marL="142875"/>
                </a:tc>
              </a:tr>
              <a:tr h="347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>
                          <a:solidFill>
                            <a:srgbClr val="4D4E53"/>
                          </a:solidFill>
                        </a:rPr>
                        <a:t>\\</a:t>
                      </a:r>
                    </a:p>
                  </a:txBody>
                  <a:tcPr marR="142875" marB="47625" marT="4762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rgbClr val="4D4E53"/>
                          </a:solidFill>
                        </a:rPr>
                        <a:t>Lewy ukośnik (\).</a:t>
                      </a:r>
                    </a:p>
                  </a:txBody>
                  <a:tcPr marR="142875" marB="47625" marT="47625" marL="1428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Komentarze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400" lang="en">
                <a:solidFill>
                  <a:srgbClr val="000000"/>
                </a:solidFill>
              </a:rPr>
              <a:t>Uwagi od programisty wyjaśniające działanie kodu. Komentarze są ignorowane przez interpreter.</a:t>
            </a:r>
          </a:p>
          <a:p>
            <a:pPr rtl="0" lvl="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  <a:t>// tekst komentarza</a:t>
            </a:r>
          </a:p>
          <a:p>
            <a:pPr rtl="0" lvl="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  <a:t>/* wieloliniowy tekst komentarza */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// To jest komentarz jednoliniowy.</a:t>
            </a:r>
            <a:b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var intAge = 37; //To jest inny komentarz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/* To jest komentarz wieloliniowy.</a:t>
            </a:r>
            <a:b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  Może być dowolnie długi i zawierać dowolne znaki,</a:t>
            </a:r>
            <a:b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  za wyjątkiem innych komentarzy wieloliniowych. */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Instrukcja warunkowa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if (twierdzenie){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wyrażenie które zostanie wykonane jeżeli twierdzenie zwróci true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if (expression){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wyrażenie które zostanie wykonane jeżeli twierdzenie zwróci true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}else{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wyrażenie które zostanie wykonane jeżeli twierdzenie zwróci false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425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400" lang="en"/>
              <a:t>Przykład:</a:t>
            </a:r>
          </a:p>
          <a:p>
            <a:pPr rtl="0" lvl="0">
              <a:lnSpc>
                <a:spcPct val="1425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  <a:t>if (cipher_char == from_char) {</a:t>
            </a:r>
            <a:b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  <a:t>   result = result + to_char</a:t>
            </a:r>
            <a:b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  <a:t>   x++}</a:t>
            </a:r>
            <a:b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b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solidFill>
                  <a:srgbClr val="4D4E53"/>
                </a:solidFill>
                <a:latin typeface="Courier New"/>
                <a:ea typeface="Courier New"/>
                <a:cs typeface="Courier New"/>
                <a:sym typeface="Courier New"/>
              </a:rPr>
              <a:t>   result = result + clear_char</a:t>
            </a:r>
          </a:p>
          <a:p>
            <a:pPr rtl="0" lvl="0">
              <a:lnSpc>
                <a:spcPct val="1425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 w RubyOnRails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Zasady: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04800" marL="457200">
              <a:lnSpc>
                <a:spcPct val="16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222222"/>
                </a:solidFill>
              </a:rPr>
              <a:t>Organizuj swoje skrypty wg logiki w folderze </a:t>
            </a:r>
            <a:r>
              <a:rPr b="1" sz="1200" lang="en">
                <a:solidFill>
                  <a:srgbClr val="222222"/>
                </a:solidFill>
              </a:rPr>
              <a:t>app/assets/javascripts/</a:t>
            </a:r>
            <a:r>
              <a:rPr sz="1200" lang="en">
                <a:solidFill>
                  <a:srgbClr val="222222"/>
                </a:solidFill>
              </a:rPr>
              <a:t> </a:t>
            </a:r>
          </a:p>
          <a:p>
            <a:pPr rtl="0" lvl="0" indent="-304800" marL="457200">
              <a:lnSpc>
                <a:spcPct val="16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222222"/>
                </a:solidFill>
              </a:rPr>
              <a:t>Kopiuj zewnętrzne biblioteki JavaScript (takie jak pluginy jQuery) do </a:t>
            </a:r>
            <a:r>
              <a:rPr b="1" sz="1200" lang="en">
                <a:solidFill>
                  <a:srgbClr val="222222"/>
                </a:solidFill>
              </a:rPr>
              <a:t>vendor/assets/javascripts</a:t>
            </a:r>
            <a:r>
              <a:rPr sz="1200" lang="en">
                <a:solidFill>
                  <a:srgbClr val="222222"/>
                </a:solidFill>
              </a:rPr>
              <a:t>.</a:t>
            </a:r>
          </a:p>
          <a:p>
            <a:pPr rtl="0" lvl="0" indent="-304800" marL="457200">
              <a:lnSpc>
                <a:spcPct val="16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222222"/>
                </a:solidFill>
              </a:rPr>
              <a:t>Pozwól aby railsowy Asset Pipeline połączył je w jeden skompresowany plik </a:t>
            </a:r>
            <a:r>
              <a:rPr b="1" sz="1200" lang="en">
                <a:solidFill>
                  <a:srgbClr val="222222"/>
                </a:solidFill>
              </a:rPr>
              <a:t>application.js</a:t>
            </a:r>
            <a:r>
              <a:rPr sz="1200" lang="en">
                <a:solidFill>
                  <a:srgbClr val="222222"/>
                </a:solidFill>
              </a:rPr>
              <a:t>.</a:t>
            </a:r>
          </a:p>
          <a:p>
            <a:pPr rtl="0" lvl="0" indent="-304800" marL="457200">
              <a:lnSpc>
                <a:spcPct val="16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222222"/>
                </a:solidFill>
              </a:rPr>
              <a:t>Dodaj pliki skryptów do listy w pliku </a:t>
            </a:r>
            <a:r>
              <a:rPr b="1" sz="1200" lang="en">
                <a:solidFill>
                  <a:srgbClr val="222222"/>
                </a:solidFill>
              </a:rPr>
              <a:t>app/assets/javascripts/application.js</a:t>
            </a:r>
            <a:r>
              <a:rPr sz="1200" lang="en">
                <a:solidFill>
                  <a:srgbClr val="222222"/>
                </a:solidFill>
              </a:rPr>
              <a:t>.</a:t>
            </a:r>
          </a:p>
          <a:p>
            <a:pPr rtl="0" lvl="0" indent="-304800" marL="457200">
              <a:lnSpc>
                <a:spcPct val="16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rgbClr val="222222"/>
                </a:solidFill>
              </a:rPr>
              <a:t>sprawdzaj czy skrypt jest dostępny dla aplikacji w </a:t>
            </a:r>
            <a:r>
              <a:rPr sz="1200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http://localhost:3000/assets/application.js</a:t>
            </a:r>
            <a:r>
              <a:rPr sz="1200" lang="en"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222222"/>
                </a:solidFill>
              </a:rPr>
              <a:t>W większości aplikacji nie ma potrzeby bezpośredniego dodawania zewnętrznych bibliotek JavaScript w widokach. Wykorzystuje się railsowy Asset Pipeline, nawet w przypadkach skryptów wykorzystywanych tylko na jednej stronie. Kopiuj zewnętrzne skrypty do swojej aplikacji, dzięki temu zwiększysz wydajność dzięki Asset Pipeline oraz unikniesz komplikacji.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DOM - Document Object Model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537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252525"/>
                </a:solidFill>
              </a:rPr>
              <a:t>Obiektowy model dokumentu</a:t>
            </a:r>
            <a:r>
              <a:rPr sz="1800" lang="en">
                <a:solidFill>
                  <a:srgbClr val="252525"/>
                </a:solidFill>
              </a:rPr>
              <a:t> (</a:t>
            </a:r>
            <a:r>
              <a:rPr sz="1800" lang="en" i="1">
                <a:solidFill>
                  <a:srgbClr val="252525"/>
                </a:solidFill>
              </a:rPr>
              <a:t>Document Object Model</a:t>
            </a:r>
            <a:r>
              <a:rPr sz="1800" lang="en">
                <a:solidFill>
                  <a:srgbClr val="252525"/>
                </a:solidFill>
              </a:rPr>
              <a:t>, </a:t>
            </a:r>
            <a:r>
              <a:rPr b="1" sz="1800" lang="en">
                <a:solidFill>
                  <a:srgbClr val="252525"/>
                </a:solidFill>
              </a:rPr>
              <a:t>DOM</a:t>
            </a:r>
            <a:r>
              <a:rPr sz="1800" lang="en">
                <a:solidFill>
                  <a:srgbClr val="252525"/>
                </a:solidFill>
              </a:rPr>
              <a:t>) – sposób reprezentacji złożonych dokumentów XML i HTML w postaci modelu obiektowego. Model ten jest niezależny od platformy i języka programow</a:t>
            </a:r>
            <a:r>
              <a:rPr sz="1800" lang="en">
                <a:solidFill>
                  <a:srgbClr val="000000"/>
                </a:solidFill>
              </a:rPr>
              <a:t>ania.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5889346"/>
            <a:ext cy="3725700" cx="279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jQuery </a:t>
            </a:r>
            <a:r>
              <a:rPr sz="2400" lang="en">
                <a:solidFill>
                  <a:srgbClr val="000000"/>
                </a:solidFill>
              </a:rPr>
              <a:t>- podstawy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solidFill>
                  <a:srgbClr val="000000"/>
                </a:solidFill>
              </a:rPr>
              <a:t>Biblioteka jQuery pozwala na łatwą manipulację strony HTML. Zapewnia narzędzia, które pozwalają wychwytywać interakcję użytkowników z twoją stroną, tworzyć animacje oraz pozwalają komunikować się z serwerem bez przeładowania strony.</a:t>
            </a:r>
          </a:p>
          <a:p>
            <a:pPr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solidFill>
                  <a:srgbClr val="000000"/>
                </a:solidFill>
              </a:rPr>
              <a:t>Bibliotek jQuery dostarcza funkcję jQuery() która pozwala zaznaczać elementy używając selektorów css.</a:t>
            </a:r>
          </a:p>
          <a:p>
            <a:pPr rtl="0" lv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200" lang="en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listItems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z="1200" lang="en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'li'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rtl="0" lv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Skrót funkcji jQuery: $</a:t>
            </a:r>
          </a:p>
          <a:p>
            <a:pPr rtl="0" lv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200" lang="en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listItems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z="1200" lang="en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'li'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rtl="0" lv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- $(document).ready()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400" lang="en">
                <a:solidFill>
                  <a:srgbClr val="000000"/>
                </a:solidFill>
              </a:rPr>
              <a:t>Zanim będziemy mogli bezpiecznie używać jQuery do wszystkiego na naszej stronie, musimy upewnić się, że stan strony jest gotowy na manipulacje. Z jQuery osiągniemy to poprzez zagnieżdżenie kodu w funkcji, a następnie przekazaniu tej fun</a:t>
            </a:r>
            <a:r>
              <a:rPr sz="1400" lang="en">
                <a:solidFill>
                  <a:srgbClr val="000000"/>
                </a:solidFill>
              </a:rPr>
              <a:t>kcji do:</a:t>
            </a:r>
          </a:p>
          <a:p>
            <a:pPr rtl="0" lv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100" lang="en">
                <a:solidFill>
                  <a:srgbClr val="333333"/>
                </a:solidFill>
              </a:rPr>
              <a:t> </a:t>
            </a:r>
            <a:r>
              <a:rPr sz="11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$(document).ready()</a:t>
            </a:r>
            <a:r>
              <a:rPr sz="1100" lang="en">
                <a:solidFill>
                  <a:srgbClr val="333333"/>
                </a:solidFill>
              </a:rPr>
              <a:t>.</a:t>
            </a:r>
          </a:p>
          <a:p>
            <a:pPr algn="r" rtl="0" lv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algn="l" rtl="0" lv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).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ready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lang="en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rtl="0" lvl="0" indent="0" mar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z="1200" lang="en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'ready!'</a:t>
            </a: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rtl="0" lvl="0" indent="0" mar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- znajdź element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15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solidFill>
                  <a:srgbClr val="000000"/>
                </a:solidFill>
              </a:rPr>
              <a:t>Najprostszą rzeczą do której możemy wykorzystać jQuery to odnaleźć jakiś element i coś z nim zrobić. Aby to zrobić wystarczy przekazać selektor CSS do funkcji $().</a:t>
            </a:r>
          </a:p>
          <a:p>
            <a:pPr rtl="0" lvl="0" indent="0" marL="24130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z="1000" lang="en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'#header'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sz="1000"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znajdź element z ID 'header'</a:t>
            </a:r>
          </a:p>
          <a:p>
            <a:pPr rtl="0" lvl="0" indent="0" marL="24130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z="1000" lang="en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'li'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);      </a:t>
            </a:r>
            <a:r>
              <a:rPr sz="1000"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znajdź wszystkie elementy listy html na strone</a:t>
            </a:r>
          </a:p>
          <a:p>
            <a:pPr rtl="0" lvl="0" indent="0" marL="24130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z="1000" lang="en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'ul li'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);   </a:t>
            </a:r>
            <a:r>
              <a:rPr sz="1000"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znajdź elementy listy znajdujące się w unordered list &lt;ul&gt;</a:t>
            </a:r>
          </a:p>
          <a:p>
            <a:pPr rtl="0" indent="0" marL="24130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z="1000" lang="en">
                <a:solidFill>
                  <a:srgbClr val="AA1111"/>
                </a:solidFill>
                <a:latin typeface="Courier New"/>
                <a:ea typeface="Courier New"/>
                <a:cs typeface="Courier New"/>
                <a:sym typeface="Courier New"/>
              </a:rPr>
              <a:t>'.person'</a:t>
            </a:r>
            <a:r>
              <a:rPr sz="1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sz="1000"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znajdź wszystkie element z klasą ‘person’</a:t>
            </a:r>
          </a:p>
          <a:p>
            <a:pPr rtl="0" lvl="0" indent="0" marL="24130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400" lang="en">
                <a:solidFill>
                  <a:srgbClr val="000000"/>
                </a:solidFill>
              </a:rPr>
              <a:t>Ważne, aby zrozumieć, że każde wyszukanie elementów, będzie zawierać tylko te elementy, które istniały na stronie w momencie wywołania wyszukiwania. Więc jeżeli napiszesz z:</a:t>
            </a:r>
            <a:r>
              <a:rPr sz="1400" lang="en">
                <a:solidFill>
                  <a:srgbClr val="000000"/>
                </a:solidFill>
              </a:rPr>
              <a:t> </a:t>
            </a:r>
            <a:r>
              <a:rPr sz="14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var anchors = $( 'a' );</a:t>
            </a:r>
            <a:r>
              <a:rPr sz="1400" lang="en">
                <a:solidFill>
                  <a:srgbClr val="000000"/>
                </a:solidFill>
              </a:rPr>
              <a:t>  a później dodasz kolejny element &lt;a&gt;, wtedy twoja zmienna anchors nie będzie zawierała nowego elementu.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- tworzenie elementów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888888"/>
                </a:solidFill>
              </a:rPr>
              <a:t>$( '&lt;p&gt;' ); // creates a new &lt;p&gt; element with no content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888888"/>
                </a:solidFill>
              </a:rPr>
              <a:t>$( '&lt;p&gt;Hello!&lt;/p&gt;' ); // creates a new &lt;p&gt; element with content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888888"/>
                </a:solidFill>
              </a:rPr>
              <a:t>$( '&lt;p class="greet"&gt;Hello!&lt;/p&gt;' ); // creates a new &lt;p&gt; with content and class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Zwróćcie uwagę, że stworzony element nie pokaże się na stronie, ponieważ nie będzie go w obrębie naszego DOM’u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Sposoby na dodanie elementu do DOM’u: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888888"/>
                </a:solidFill>
              </a:rPr>
              <a:t>.append(&lt;element&gt;) , .prepend(&lt;element&gt;) , .after(&lt;element&gt;), .before(&lt;element&gt;)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888888"/>
                </a:solidFill>
              </a:rPr>
              <a:t>$(document).ready(function(){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200" lang="en">
                <a:solidFill>
                  <a:srgbClr val="888888"/>
                </a:solidFill>
              </a:rPr>
              <a:t>var hello = $( '&lt;p class="greet"&gt;Hello!&lt;/p&gt;' );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200" lang="en">
                <a:solidFill>
                  <a:srgbClr val="888888"/>
                </a:solidFill>
              </a:rPr>
              <a:t>$(‘body’).append(hello);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888888"/>
                </a:solidFill>
              </a:rPr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 to:	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JavaScript to lekki, interpretowany, skryptowy, obiektowy język programowania, który steruje każdą przeglądarką.</a:t>
            </a:r>
            <a:br>
              <a:rPr sz="1800" lang="en"/>
            </a:br>
            <a:br>
              <a:rPr sz="1800" lang="en"/>
            </a:br>
            <a:r>
              <a:rPr sz="1800" lang="en"/>
              <a:t>Firmy tworzące przeglądarki (Google, Apple, Microsoft, Mozilla oraz inne) uzgodniły, aby używać JavaScript jako standardowego języka programowania w przeglądarce.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Ajax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00150" x="457200"/>
            <a:ext cy="410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Asynchronous JavaScript and XML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Ajax nie jest technologią samą w sobie, lecz terminem określającym "nowe" podejście do jednoczesnego, wspólnego wykorzystania istniejących technologii takich jak: HTML, XHTML, kaskadowe arkusze stylów, JavaScript, obiektowy model dokumentu, XML.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Dzięki modelowi AJAX, aplikacje sieciowe są w stanie dokonywać szybkich, przyrostowych aktualizacji w interfejsie użytkownika bez potrzeby przeładowywania całej strony WWW.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W efekcie aplikacja wydaje się być szybsza i zdecydowanie lepiej reaguje na akcje użytkownika.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CoffeScript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en">
                <a:solidFill>
                  <a:srgbClr val="000000"/>
                </a:solidFill>
              </a:rPr>
              <a:t>CoffeeScript</a:t>
            </a:r>
            <a:r>
              <a:rPr sz="1800" lang="en">
                <a:solidFill>
                  <a:srgbClr val="000000"/>
                </a:solidFill>
              </a:rPr>
              <a:t> to język programowania kompilowany do JavaScriptu, dzięki czemu kod skryptu skraca się o około ⅓ bez strat dla szybkości działania.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CoffeeScript cieszy się stosunkowo dużą popularnością w społeczności programistów</a:t>
            </a:r>
            <a:r>
              <a:rPr sz="1800" lang="en">
                <a:solidFill>
                  <a:srgbClr val="252525"/>
                </a:solidFill>
              </a:rPr>
              <a:t> </a:t>
            </a:r>
            <a:r>
              <a:rPr sz="1800" lang="en">
                <a:solidFill>
                  <a:srgbClr val="0B0080"/>
                </a:solidFill>
                <a:hlinkClick r:id="rId3"/>
              </a:rPr>
              <a:t>Ruby'ego</a:t>
            </a:r>
            <a:r>
              <a:rPr sz="1800" lang="en">
                <a:solidFill>
                  <a:srgbClr val="252525"/>
                </a:solidFill>
              </a:rPr>
              <a:t>. </a:t>
            </a:r>
            <a:r>
              <a:rPr sz="1800" lang="en">
                <a:solidFill>
                  <a:srgbClr val="000000"/>
                </a:solidFill>
              </a:rPr>
              <a:t>CoffeeScript jest domyślnym językiem po stronie klienta w </a:t>
            </a:r>
            <a:r>
              <a:rPr sz="1800" lang="en">
                <a:solidFill>
                  <a:srgbClr val="0B0080"/>
                </a:solidFill>
                <a:hlinkClick r:id="rId4"/>
              </a:rPr>
              <a:t>Ruby on Rails</a:t>
            </a:r>
            <a:r>
              <a:rPr sz="1800" lang="en">
                <a:solidFill>
                  <a:srgbClr val="252525"/>
                </a:solidFill>
              </a:rPr>
              <a:t> </a:t>
            </a:r>
            <a:r>
              <a:rPr sz="1800" lang="en">
                <a:solidFill>
                  <a:srgbClr val="000000"/>
                </a:solidFill>
              </a:rPr>
              <a:t>od wersji 3.1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Operatory 						</a:t>
            </a:r>
            <a:r>
              <a:rPr sz="2400" lang="en"/>
              <a:t>var A = 10, B = 20;</a:t>
            </a:r>
          </a:p>
        </p:txBody>
      </p:sp>
      <p:graphicFrame>
        <p:nvGraphicFramePr>
          <p:cNvPr id="37" name="Shape 37"/>
          <p:cNvGraphicFramePr/>
          <p:nvPr/>
        </p:nvGraphicFramePr>
        <p:xfrm>
          <a:off y="1397200" x="8132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{6D6A6821-CFD7-40BB-B50D-6763443C7547}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Operator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Opis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Przykład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+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Dodawanie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A + B = 30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-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Odejmowanie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A - B = -10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*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Mnożenie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A * B = 200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/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Dzielenie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 / A = 2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%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Modulo - reszta z dzielenia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B % A = 0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++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Inkrementacja - zwiększa wartość o 1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A++ = 11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--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Dekrementacja - zmniejsza wartość o 1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/>
                        <a:t>A-- = 9</a:t>
                      </a:r>
                    </a:p>
                  </a:txBody>
                  <a:tcPr marR="28575" marB="19050" marT="19050" marL="28575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Operatory porównania	</a:t>
            </a:r>
          </a:p>
        </p:txBody>
      </p:sp>
      <p:graphicFrame>
        <p:nvGraphicFramePr>
          <p:cNvPr id="43" name="Shape 43"/>
          <p:cNvGraphicFramePr/>
          <p:nvPr/>
        </p:nvGraphicFramePr>
        <p:xfrm>
          <a:off y="1392700" x="8132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{7DE883B2-D576-4DF7-83E0-F7F4461D6F7C}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Operator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Opis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Przykład (A = 10, B = 20)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równa się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 == B) = false.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różni się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 != B) = true.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większe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 &gt; B) = false.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mniejsze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 &lt; B) = true.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większe lub równe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 &gt;= B) = false.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mniejsze lub równe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 &lt;= B) = true.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===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równa się wg wartości oraz typu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 == B) = false.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Operatory logiczne</a:t>
            </a:r>
          </a:p>
        </p:txBody>
      </p:sp>
      <p:graphicFrame>
        <p:nvGraphicFramePr>
          <p:cNvPr id="49" name="Shape 49"/>
          <p:cNvGraphicFramePr/>
          <p:nvPr/>
        </p:nvGraphicFramePr>
        <p:xfrm>
          <a:off y="1689250" x="8381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{AEB11BB8-7A90-4FAB-BCE2-814515D006E1}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Operator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Opis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Przykład (A = 10, B = 20)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&amp;&amp;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 &amp;&amp; B) = true.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||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 || B) = true.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- negacja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!(A &amp;&amp; B) = false.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Operatory przypisania</a:t>
            </a:r>
          </a:p>
        </p:txBody>
      </p:sp>
      <p:graphicFrame>
        <p:nvGraphicFramePr>
          <p:cNvPr id="55" name="Shape 55"/>
          <p:cNvGraphicFramePr/>
          <p:nvPr/>
        </p:nvGraphicFramePr>
        <p:xfrm>
          <a:off y="1561100" x="9204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{5D692035-F7C3-4317-8CA1-7D55B40AC540}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Operator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Opis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Przykład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zwykłe przypisanie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 = A + B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dodawanie i </a:t>
                      </a:r>
                      <a:r>
                        <a:rPr sz="800"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przypisanie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 += A to C = C + A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odejmowanie i </a:t>
                      </a:r>
                      <a:r>
                        <a:rPr sz="800"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przypisanie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 -= A to C = C - A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mnożenie i </a:t>
                      </a:r>
                      <a:r>
                        <a:rPr sz="800"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przypisanie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 *= A to C = C * A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dzielenie i </a:t>
                      </a:r>
                      <a:r>
                        <a:rPr sz="800"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przypisanie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 /= A to C = C / A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%=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module i </a:t>
                      </a:r>
                      <a:r>
                        <a:rPr sz="800"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przypisanie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8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 %= A to C = C % A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Wartości 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y="1561125" x="7557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{1C3E8A7C-C364-49FB-B9AD-16A7BD45033C}</a:tableStyleId>
              </a:tblPr>
              <a:tblGrid>
                <a:gridCol w="3619500"/>
                <a:gridCol w="3619500"/>
              </a:tblGrid>
              <a:tr h="371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Typ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800" lang="en"/>
                        <a:t>Przykład</a:t>
                      </a:r>
                    </a:p>
                  </a:txBody>
                  <a:tcPr marR="28575" marB="19050" marT="19050" anchor="b" marL="28575">
                    <a:solidFill>
                      <a:srgbClr val="CDCDCD"/>
                    </a:solidFill>
                  </a:tcPr>
                </a:tc>
              </a:tr>
              <a:tr h="371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43181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Number</a:t>
                      </a:r>
                    </a:p>
                  </a:txBody>
                  <a:tcPr marR="57150" marB="57150" marT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42, 3.14159</a:t>
                      </a:r>
                    </a:p>
                  </a:txBody>
                  <a:tcPr marR="57150" marB="57150" marT="57150" marL="57150"/>
                </a:tc>
              </a:tr>
              <a:tr h="371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43181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Boolean</a:t>
                      </a:r>
                    </a:p>
                  </a:txBody>
                  <a:tcPr marR="57150" marB="57150" marT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true / false</a:t>
                      </a:r>
                    </a:p>
                  </a:txBody>
                  <a:tcPr marR="57150" marB="57150" marT="57150" marL="57150"/>
                </a:tc>
              </a:tr>
              <a:tr h="371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43181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String</a:t>
                      </a:r>
                    </a:p>
                  </a:txBody>
                  <a:tcPr marR="57150" marB="57150" marT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"Hello World”</a:t>
                      </a:r>
                    </a:p>
                  </a:txBody>
                  <a:tcPr marR="57150" marB="57150" marT="57150" marL="57150"/>
                </a:tc>
              </a:tr>
              <a:tr h="371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</a:p>
                  </a:txBody>
                  <a:tcPr marR="57150" marB="57150" marT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klucz oznaczający pustą wartość</a:t>
                      </a:r>
                    </a:p>
                  </a:txBody>
                  <a:tcPr marR="57150" marB="57150" marT="57150" marL="57150"/>
                </a:tc>
              </a:tr>
              <a:tr h="714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undefined</a:t>
                      </a:r>
                    </a:p>
                  </a:txBody>
                  <a:tcPr marR="57150" marB="57150" marT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81818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Własność najwyższego rzędu (obok NaN i Infinity)</a:t>
                      </a:r>
                    </a:p>
                    <a:p>
                      <a:pPr rtl="0" lvl="0">
                        <a:lnSpc>
                          <a:spcPct val="81818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sz="1100" lang="en"/>
                        <a:t>Wartość niezdefiniowana.</a:t>
                      </a:r>
                    </a:p>
                  </a:txBody>
                  <a:tcPr marR="57150" marB="57150" marT="57150" marL="571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Zmienne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017125" x="42057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100"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answer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answer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"Thanks for all the fish..."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sz="1100"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"Zmienne są typowane dynamicznie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"The answer is "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sz="1100"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// "The answer is 42"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 is the answer"</a:t>
            </a:r>
            <a:r>
              <a:rPr sz="1100"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// "42 is the answer"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"37"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sz="1100"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// 30</a:t>
            </a: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"37"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sz="1100"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// "377"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100"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100" lang="en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"The value of a is "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sz="1100"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// logs "The value of a is undefined"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100" lang="en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"The value of b is "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sz="1100"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// throws ReferenceError exception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"1.1"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"1.1"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"1.11.1"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"1.1"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"1.1"</a:t>
            </a:r>
            <a:r>
              <a:rPr sz="1100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2.2</a:t>
            </a: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100"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Info: nawiasy dodane dla czytelności, nie są wymagane.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Funkcje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00"/>
                </a:solidFill>
              </a:rPr>
              <a:t>Na definicję funkcji składają się:</a:t>
            </a:r>
          </a:p>
          <a:p>
            <a:pPr rtl="0" lvl="0" indent="-317500" marL="45720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Nazwa funkcji.</a:t>
            </a:r>
          </a:p>
          <a:p>
            <a:pPr rtl="0" lvl="0" indent="-317500" marL="45720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Lista argumentów funkcji, otoczone nawiasami i oddzielone przecinkami.</a:t>
            </a:r>
          </a:p>
          <a:p>
            <a:pPr rtl="0" lvl="0" indent="-317500" marL="457200">
              <a:lnSpc>
                <a:spcPct val="81818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>
                <a:solidFill>
                  <a:srgbClr val="000000"/>
                </a:solidFill>
              </a:rPr>
              <a:t>Instrukcje JavaScript, które definiują funkcje, otoczone w nawiasach klamrowych, { }. Instrukcje w funkcji zawierają nazwę do innych funkcji zdefiniowane do aktualnej aplikacji.</a:t>
            </a:r>
          </a:p>
          <a:p>
            <a:pPr rtl="0">
              <a:lnSpc>
                <a:spcPct val="129545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function square(number) {</a:t>
            </a:r>
            <a:b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  return number * number;</a:t>
            </a:r>
            <a:b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29545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100"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square(5); </a:t>
            </a:r>
            <a:r>
              <a:rPr sz="1100"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25</a:t>
            </a:r>
          </a:p>
          <a:p>
            <a:pPr rtl="0">
              <a:lnSpc>
                <a:spcPct val="129545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sz="1100"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Funkcja jest oddzielnym blokiem kodu który może być wielokrotnie wyknowywany poprzez wywołanie.</a:t>
            </a:r>
          </a:p>
          <a:p>
            <a:pPr rtl="0">
              <a:lnSpc>
                <a:spcPct val="129545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000">
              <a:solidFill>
                <a:srgbClr val="4D4E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29545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000">
              <a:solidFill>
                <a:srgbClr val="4D4E5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