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7d564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b7d564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“Instruction”, “Research”, “Public service”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b7d564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b7d564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b7d564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b7d564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b7d564e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b7d564e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b7d564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b7d564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b7d564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b7d564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b7d564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b7d564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b7d564e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b7d564e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b7d564e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b7d564e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wanted:  Publications by university and department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b7d564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b7d564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wanted:  Publications by university and department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b7d564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b7d564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wanted:  Publications by university and department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7d564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b7d564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“Federal”, “State”, “Local”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by “Appropriations”, “Grants”, “Contracts”, “Private”, “Other”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aggregates: rev_operating “Total operating revenue” vs nonoperating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8QbQ-safjLiAtlQXMOfbPw9D-PFDS9z60CetymuV4Zg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8075"/>
            <a:ext cx="8520600" cy="11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Does it pay to be good?</a:t>
            </a:r>
            <a:endParaRPr b="1" sz="4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/>
              <a:t>A deep-dive into the relationship between performance and compensation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5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proposal submitted to The Data Incubator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Early Admissions Fall 2020 Cohort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Barbara Hidalgo-Sotelo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Higher-Ed: </a:t>
            </a:r>
            <a:r>
              <a:rPr b="1" lang="en"/>
              <a:t>Funding Trends, Expenditures</a:t>
            </a:r>
            <a:endParaRPr b="1"/>
          </a:p>
        </p:txBody>
      </p:sp>
      <p:sp>
        <p:nvSpPr>
          <p:cNvPr id="111" name="Google Shape;111;p22"/>
          <p:cNvSpPr txBox="1"/>
          <p:nvPr/>
        </p:nvSpPr>
        <p:spPr>
          <a:xfrm>
            <a:off x="6970200" y="3517300"/>
            <a:ext cx="1785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Exp_total_current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Exp_total_salaries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Exp_total_benefits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...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789125"/>
            <a:ext cx="5586276" cy="42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Proposal- </a:t>
            </a:r>
            <a:r>
              <a:rPr b="1" lang="en"/>
              <a:t>Next Steps, this data set</a:t>
            </a:r>
            <a:endParaRPr b="1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35500" y="923875"/>
            <a:ext cx="87063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probe the cost-per-student?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have confidence that my metrics of university performance are consistent with other’s rankings?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out published university ratings?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Next EDA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Sports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265500" y="3184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Link to starter-dataset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NFL teams and coaches tables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&lt;todo: get more data!&gt;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&lt;see ideas of where, here&gt;</a:t>
            </a:r>
            <a:endParaRPr sz="1600"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804375" y="1105075"/>
            <a:ext cx="422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</a:t>
            </a:r>
            <a:r>
              <a:rPr b="1" lang="en" sz="1600"/>
              <a:t>erformance</a:t>
            </a:r>
            <a:r>
              <a:rPr b="1" lang="en" sz="1600"/>
              <a:t> metrics</a:t>
            </a:r>
            <a:r>
              <a:rPr lang="en" sz="1600"/>
              <a:t> can include: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Team’s Win-Loss ratio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Team’s social media “Likes”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Coaches’ tenure with the 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 of </a:t>
            </a:r>
            <a:r>
              <a:rPr lang="en" sz="1600"/>
              <a:t>postseason</a:t>
            </a:r>
            <a:r>
              <a:rPr lang="en" sz="1600"/>
              <a:t> victories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 of </a:t>
            </a:r>
            <a:r>
              <a:rPr lang="en" sz="1600"/>
              <a:t>postseason</a:t>
            </a:r>
            <a:r>
              <a:rPr lang="en" sz="1600"/>
              <a:t> </a:t>
            </a:r>
            <a:r>
              <a:rPr lang="en" sz="1600"/>
              <a:t>appearances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Predictors</a:t>
            </a:r>
            <a:r>
              <a:rPr lang="en" sz="1600"/>
              <a:t> to include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Head coach salary package, annualized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 player’s avg salary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“Normal” player’s avg salary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 player’s # yrs in league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“Normal” player’s # yrs in league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Consider</a:t>
            </a:r>
            <a:r>
              <a:rPr lang="en" sz="1600"/>
              <a:t>:  Amateur v Pro, Men v Women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/>
              <a:t>More</a:t>
            </a:r>
            <a:r>
              <a:rPr lang="en" sz="4000" u="sng"/>
              <a:t> EDA</a:t>
            </a:r>
            <a:r>
              <a:rPr lang="en" sz="4000"/>
              <a:t>.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Publicly-traded companies’ CEO Compensation</a:t>
            </a:r>
            <a:endParaRPr sz="4000"/>
          </a:p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4804375" y="1105075"/>
            <a:ext cx="422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Performance metrics</a:t>
            </a:r>
            <a:r>
              <a:rPr lang="en" sz="1600"/>
              <a:t> can include: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Predictors</a:t>
            </a:r>
            <a:r>
              <a:rPr lang="en" sz="1600"/>
              <a:t> to include: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Consider</a:t>
            </a:r>
            <a:r>
              <a:rPr lang="en" sz="1600"/>
              <a:t>:  Company size, Years in business, Industry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126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Link to SEC financial statements archive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</a:t>
            </a:r>
            <a:r>
              <a:rPr lang="en" sz="1000"/>
              <a:t>I can locate information about executive pay in these types of filings: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a. Schedule DEF14A (annual proxy statement)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b. Form 10K (audited annual report)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c. Registration statements filed by the issuer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d. Form 8-K (current company information)&gt;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Overview- </a:t>
            </a:r>
            <a:r>
              <a:rPr b="1" lang="en"/>
              <a:t>Motivation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5500" y="847675"/>
            <a:ext cx="87063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pandemic-that-shall-not-be-named is disrupting global economies and societies in ways that make it hard to predict how lives and businesses will look in the future.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Taking a</a:t>
            </a:r>
            <a:r>
              <a:rPr lang="en"/>
              <a:t>n optimistic perspective, this represents an </a:t>
            </a:r>
            <a:r>
              <a:rPr lang="en"/>
              <a:t>opportunity</a:t>
            </a:r>
            <a:r>
              <a:rPr lang="en"/>
              <a:t> to evaluate and analyze historical trends where momentum does not promote a society’s values.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ideal that any citizen can, through equality of opportunity and hard work, </a:t>
            </a:r>
            <a:r>
              <a:rPr lang="en"/>
              <a:t>achieve</a:t>
            </a:r>
            <a:r>
              <a:rPr lang="en"/>
              <a:t> their goals and aspirations even gets a special name. But what does the data say?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project proposes to look at the relationship between performance and compensation metrics over the past 25 years for businesses of different types.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Having a better understanding of what correlates with “excellence” will help guide policymakers as economic stressors push business leaders towards efficiency without sacrificing quality.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Overview- </a:t>
            </a:r>
            <a:r>
              <a:rPr b="1" lang="en"/>
              <a:t>Brief Description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5500" y="923875"/>
            <a:ext cx="87288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propose to investigate the relationship between performance and compensation in three types of businesses: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leaders of publicly-traded companies (U.S.)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Coaches and players of competitive sports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Higher-education, specifically publicly-funded universities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this may seem suspiciously broad, I think the breadth can provide good opportunity for unexpected insights, as each domain has individually interesting characteristics and also has a relation to the other two domains.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This spreadsheet</a:t>
            </a:r>
            <a:r>
              <a:rPr lang="en"/>
              <a:t> is where I’m tracking the questions, variables and data sources that will underlie this investigation.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5500" y="923875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</a:t>
            </a:r>
            <a:r>
              <a:rPr lang="en"/>
              <a:t>alidate this approach with CEO compensation data, since I’ve read articles that address this topic.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I can replicate existing findings with a similar dataset.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more data from the SEC Financial Statements archive and check whether existing findings are validated.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U.S. higher-education data, first-pass. What’s interesting and novel?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***this is what’s presented so far as a part of my application***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NFL football salaries and win-loss ratios. Do a lit search on this topic, can I replicate existing findings?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data on basketball: NBA, WNBA, NCAA men’s and women’s bb.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trends similar?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r>
              <a:rPr lang="en"/>
              <a:t>- </a:t>
            </a:r>
            <a:r>
              <a:rPr b="1" lang="en"/>
              <a:t>Rationale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Challenge Section 1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Proposal- </a:t>
            </a:r>
            <a:r>
              <a:rPr b="1" lang="en"/>
              <a:t>Current Analysis Scope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35500" y="923875"/>
            <a:ext cx="88194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current time constraints, the remainder of this proposal will focus on generating insights in the domain of Higher-Ed.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Quote from main page of University of Texas at Austin: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We started with a constitutional mandate to be “a university of the first class.”</a:t>
            </a:r>
            <a:endParaRPr i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are looking at the relationship between these factors: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Admission rate		Are public universities becoming more selective?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earnings 		Have student’s earnings changed over time?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Graduation rate		Have graduation rates changed over time?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Funding sources</a:t>
            </a:r>
            <a:r>
              <a:rPr lang="en"/>
              <a:t> 		Do universities receive more money now than in the past?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Expenditures			</a:t>
            </a:r>
            <a:r>
              <a:rPr lang="en"/>
              <a:t>How has the pattern of expenditures changed over time?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Tuition rate 			What’s a good predictor of rising tuition rates?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Productivity			Track Expenditure on instruction / # of students enrolled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Higher-Ed:</a:t>
            </a:r>
            <a:r>
              <a:rPr lang="en"/>
              <a:t> </a:t>
            </a:r>
            <a:r>
              <a:rPr b="1" lang="en"/>
              <a:t>Admissions Trends</a:t>
            </a:r>
            <a:endParaRPr b="1"/>
          </a:p>
        </p:txBody>
      </p:sp>
      <p:sp>
        <p:nvSpPr>
          <p:cNvPr id="90" name="Google Shape;90;p19"/>
          <p:cNvSpPr txBox="1"/>
          <p:nvPr/>
        </p:nvSpPr>
        <p:spPr>
          <a:xfrm>
            <a:off x="7144375" y="216425"/>
            <a:ext cx="1785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number_applied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Number_admitted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Number_enrolled_total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admission_rate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789125"/>
            <a:ext cx="5461924" cy="42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Higher-Ed: </a:t>
            </a:r>
            <a:r>
              <a:rPr b="1" lang="en"/>
              <a:t>Graduation</a:t>
            </a:r>
            <a:r>
              <a:rPr b="1" lang="en"/>
              <a:t> Trends</a:t>
            </a:r>
            <a:endParaRPr b="1"/>
          </a:p>
        </p:txBody>
      </p:sp>
      <p:sp>
        <p:nvSpPr>
          <p:cNvPr id="97" name="Google Shape;97;p20"/>
          <p:cNvSpPr txBox="1"/>
          <p:nvPr/>
        </p:nvSpPr>
        <p:spPr>
          <a:xfrm>
            <a:off x="7144375" y="216425"/>
            <a:ext cx="1785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completers_150pct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completion_rate_150pct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909650"/>
            <a:ext cx="6466046" cy="42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Higher-Ed: </a:t>
            </a:r>
            <a:r>
              <a:rPr b="1" lang="en"/>
              <a:t>Funding</a:t>
            </a:r>
            <a:r>
              <a:rPr b="1" lang="en"/>
              <a:t> Trends, Revenue Streams</a:t>
            </a:r>
            <a:endParaRPr b="1"/>
          </a:p>
        </p:txBody>
      </p:sp>
      <p:sp>
        <p:nvSpPr>
          <p:cNvPr id="104" name="Google Shape;104;p21"/>
          <p:cNvSpPr txBox="1"/>
          <p:nvPr/>
        </p:nvSpPr>
        <p:spPr>
          <a:xfrm>
            <a:off x="6970200" y="3517300"/>
            <a:ext cx="1785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matic SC"/>
                <a:ea typeface="Amatic SC"/>
                <a:cs typeface="Amatic SC"/>
                <a:sym typeface="Amatic SC"/>
              </a:rPr>
              <a:t>rev_tuition_fees_gross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rev_tuition_fees_net</a:t>
            </a:r>
            <a:endParaRPr sz="1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73700"/>
            <a:ext cx="58163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