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319" r:id="rId5"/>
    <p:sldId id="259" r:id="rId6"/>
    <p:sldId id="261" r:id="rId7"/>
    <p:sldId id="314" r:id="rId8"/>
    <p:sldId id="315" r:id="rId9"/>
    <p:sldId id="320" r:id="rId10"/>
    <p:sldId id="311" r:id="rId11"/>
    <p:sldId id="313" r:id="rId12"/>
    <p:sldId id="316" r:id="rId13"/>
    <p:sldId id="317" r:id="rId14"/>
    <p:sldId id="318" r:id="rId15"/>
    <p:sldId id="308" r:id="rId16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3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23EEE1-5D52-45C6-B7EF-F0436EE91F2D}" v="86" dt="2023-04-13T12:47:12.069"/>
    <p1510:client id="{B15A5338-9629-444F-8A19-46742A59C7A7}" v="25" dt="2023-04-15T15:16:09.3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3D09C95-55C4-46B9-9E2B-EDFD85EE9DC5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2230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9609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462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8691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3175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9357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6010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6923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/>
          <p:nvPr/>
        </p:nvPicPr>
        <p:blipFill>
          <a:blip r:embed="rId14"/>
          <a:stretch/>
        </p:blipFill>
        <p:spPr>
          <a:xfrm>
            <a:off x="8010360" y="4802400"/>
            <a:ext cx="904320" cy="1735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94120" y="236880"/>
            <a:ext cx="8620920" cy="353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endParaRPr lang="en-US" sz="3600" spc="-114" dirty="0">
              <a:solidFill>
                <a:srgbClr val="DFE330"/>
              </a:solidFill>
              <a:latin typeface="M&amp;T Balto SemiLight"/>
            </a:endParaRPr>
          </a:p>
          <a:p>
            <a:pPr>
              <a:lnSpc>
                <a:spcPct val="90000"/>
              </a:lnSpc>
            </a:pPr>
            <a:r>
              <a:rPr lang="en-US" sz="3600" spc="-114" dirty="0">
                <a:solidFill>
                  <a:srgbClr val="DFE330"/>
                </a:solidFill>
                <a:latin typeface="M&amp;T Balto SemiLight"/>
              </a:rPr>
              <a:t>def </a:t>
            </a:r>
            <a:r>
              <a:rPr lang="en-US" sz="3600" spc="-114" dirty="0" err="1">
                <a:solidFill>
                  <a:srgbClr val="DFE330"/>
                </a:solidFill>
                <a:latin typeface="M&amp;T Balto SemiLight"/>
              </a:rPr>
              <a:t>ai_plus_you</a:t>
            </a:r>
            <a:r>
              <a:rPr lang="en-US" sz="3600" spc="-114" dirty="0">
                <a:solidFill>
                  <a:srgbClr val="DFE330"/>
                </a:solidFill>
                <a:latin typeface="M&amp;T Balto SemiLight"/>
              </a:rPr>
              <a:t>(developer):</a:t>
            </a:r>
          </a:p>
          <a:p>
            <a:pPr>
              <a:lnSpc>
                <a:spcPct val="90000"/>
              </a:lnSpc>
            </a:pPr>
            <a:r>
              <a:rPr lang="en-US" sz="3600" spc="-114" dirty="0">
                <a:solidFill>
                  <a:srgbClr val="DFE330"/>
                </a:solidFill>
                <a:latin typeface="M&amp;T Balto SemiLight"/>
              </a:rPr>
              <a:t>	response = </a:t>
            </a:r>
            <a:r>
              <a:rPr lang="en-US" sz="3600" spc="-114" dirty="0" err="1">
                <a:solidFill>
                  <a:srgbClr val="DFE330"/>
                </a:solidFill>
                <a:latin typeface="M&amp;T Balto SemiLight"/>
              </a:rPr>
              <a:t>ai.create</a:t>
            </a:r>
            <a:r>
              <a:rPr lang="en-US" sz="3600" spc="-114" dirty="0">
                <a:solidFill>
                  <a:srgbClr val="DFE330"/>
                </a:solidFill>
                <a:latin typeface="M&amp;T Balto SemiLight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3600" spc="-114" dirty="0">
                <a:solidFill>
                  <a:srgbClr val="DFE330"/>
                </a:solidFill>
                <a:latin typeface="M&amp;T Balto SemiLight"/>
              </a:rPr>
              <a:t>		prompt=developer,</a:t>
            </a:r>
          </a:p>
          <a:p>
            <a:pPr>
              <a:lnSpc>
                <a:spcPct val="90000"/>
              </a:lnSpc>
            </a:pPr>
            <a:r>
              <a:rPr lang="en-US" sz="3600" spc="-114" dirty="0">
                <a:solidFill>
                  <a:srgbClr val="DFE330"/>
                </a:solidFill>
                <a:latin typeface="M&amp;T Balto SemiLight"/>
              </a:rPr>
              <a:t>	)</a:t>
            </a:r>
          </a:p>
          <a:p>
            <a:pPr>
              <a:lnSpc>
                <a:spcPct val="90000"/>
              </a:lnSpc>
            </a:pPr>
            <a:r>
              <a:rPr lang="en-US" sz="3600" spc="-114" dirty="0">
                <a:solidFill>
                  <a:srgbClr val="DFE330"/>
                </a:solidFill>
                <a:latin typeface="M&amp;T Balto SemiLight"/>
              </a:rPr>
              <a:t>	return </a:t>
            </a:r>
            <a:r>
              <a:rPr lang="en-US" sz="3600" spc="-114" dirty="0" err="1">
                <a:solidFill>
                  <a:srgbClr val="DFE330"/>
                </a:solidFill>
                <a:latin typeface="M&amp;T Balto SemiLight"/>
              </a:rPr>
              <a:t>response.developer.awesome</a:t>
            </a:r>
            <a:endParaRPr lang="en-US" sz="3600" spc="-114" dirty="0">
              <a:solidFill>
                <a:srgbClr val="DFE330"/>
              </a:solidFill>
              <a:latin typeface="M&amp;T Balto SemiLight"/>
            </a:endParaRP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sz="3200" b="0" strike="noStrike" spc="-114" dirty="0">
              <a:solidFill>
                <a:srgbClr val="DFE330"/>
              </a:solidFill>
              <a:latin typeface="M&amp;T Balto SemiLight"/>
            </a:endParaRPr>
          </a:p>
          <a:p>
            <a:pPr>
              <a:lnSpc>
                <a:spcPct val="90000"/>
              </a:lnSpc>
            </a:pPr>
            <a:endParaRPr lang="en-US" sz="3200" b="0" strike="noStrike" spc="-1" dirty="0">
              <a:solidFill>
                <a:srgbClr val="DFE330"/>
              </a:solidFill>
              <a:latin typeface="M&amp;T Balto SemiLight" panose="020B0403040502020203" pitchFamily="34" charset="0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547560" y="4705200"/>
            <a:ext cx="1424880" cy="28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tabLst>
                <a:tab pos="0" algn="l"/>
              </a:tabLst>
            </a:pPr>
            <a:fld id="{D637471A-619E-4B4D-AD7E-AF6AD048A6D6}" type="slidenum">
              <a:rPr lang="en-US" sz="1050" b="0" strike="noStrike" spc="-1">
                <a:solidFill>
                  <a:srgbClr val="DFE330"/>
                </a:solidFill>
                <a:latin typeface="M&amp;T Balto SemiLight"/>
              </a:rPr>
              <a:t>1</a:t>
            </a:fld>
            <a:endParaRPr lang="en-US" sz="1050" b="0" strike="noStrike" spc="-1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476280" y="3979080"/>
            <a:ext cx="3944880" cy="52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7200">
            <a:noAutofit/>
          </a:bodyPr>
          <a:lstStyle/>
          <a:p>
            <a:pPr>
              <a:lnSpc>
                <a:spcPct val="10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en-US" sz="1050" b="1" strike="noStrike" spc="-1" dirty="0">
                <a:solidFill>
                  <a:srgbClr val="DFE330"/>
                </a:solidFill>
                <a:latin typeface="M&amp;T Balto Book"/>
              </a:rPr>
              <a:t>David Orlowski</a:t>
            </a:r>
            <a:endParaRPr lang="en-US" sz="105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294120" y="236880"/>
            <a:ext cx="7422356" cy="44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14" dirty="0">
                <a:solidFill>
                  <a:srgbClr val="DFE330"/>
                </a:solidFill>
                <a:latin typeface="M&amp;T Balto SemiLight"/>
              </a:rPr>
              <a:t>A new challenger has arrived!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547560" y="4705200"/>
            <a:ext cx="1424880" cy="28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tabLst>
                <a:tab pos="0" algn="l"/>
              </a:tabLst>
            </a:pPr>
            <a:fld id="{1A67404F-E15C-4200-BCC3-4AE6E7A5FC66}" type="slidenum">
              <a:rPr lang="en-US" sz="1050" b="0" strike="noStrike" spc="-1">
                <a:solidFill>
                  <a:srgbClr val="DFE330"/>
                </a:solidFill>
                <a:latin typeface="M&amp;T Balto SemiLight"/>
              </a:rPr>
              <a:t>10</a:t>
            </a:fld>
            <a:endParaRPr lang="en-US" sz="1050" b="0" strike="noStrike" spc="-1"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228600" y="1349197"/>
            <a:ext cx="7422356" cy="283952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0">
              <a:lnSpc>
                <a:spcPct val="90000"/>
              </a:lnSpc>
              <a:buClr>
                <a:srgbClr val="DFE330"/>
              </a:buClr>
              <a:buSzPct val="45000"/>
            </a:pPr>
            <a:endParaRPr lang="en-US" sz="2200" b="0" strike="noStrike" spc="-1" dirty="0">
              <a:solidFill>
                <a:srgbClr val="DFE330"/>
              </a:solidFill>
              <a:latin typeface="M&amp;T Balto SemiLight" panose="020B0403040502020203" pitchFamily="34" charset="0"/>
            </a:endParaRPr>
          </a:p>
          <a:p>
            <a:pPr marL="360">
              <a:lnSpc>
                <a:spcPct val="90000"/>
              </a:lnSpc>
              <a:buClr>
                <a:srgbClr val="DFE330"/>
              </a:buClr>
              <a:buSzPct val="45000"/>
            </a:pPr>
            <a:endParaRPr lang="en-US" sz="2200" b="0" strike="noStrike" spc="-1" dirty="0">
              <a:solidFill>
                <a:srgbClr val="DFE330"/>
              </a:solidFill>
              <a:latin typeface="M&amp;T Balto SemiLight" panose="020B0403040502020203" pitchFamily="34" charset="0"/>
            </a:endParaRPr>
          </a:p>
        </p:txBody>
      </p:sp>
      <p:sp>
        <p:nvSpPr>
          <p:cNvPr id="62" name="CustomShape 6"/>
          <p:cNvSpPr/>
          <p:nvPr/>
        </p:nvSpPr>
        <p:spPr>
          <a:xfrm>
            <a:off x="228600" y="3429000"/>
            <a:ext cx="2057040" cy="44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640">
              <a:lnSpc>
                <a:spcPct val="90000"/>
              </a:lnSpc>
              <a:buClr>
                <a:srgbClr val="DFE330"/>
              </a:buClr>
              <a:buSzPct val="45000"/>
              <a:buFont typeface="Wingdings" charset="2"/>
              <a:buChar char=""/>
            </a:pPr>
            <a:endParaRPr lang="en-US" sz="2200" b="0" strike="noStrike" spc="-1" dirty="0">
              <a:solidFill>
                <a:srgbClr val="DFE330"/>
              </a:solidFill>
              <a:latin typeface="Arial"/>
            </a:endParaRPr>
          </a:p>
        </p:txBody>
      </p:sp>
      <p:pic>
        <p:nvPicPr>
          <p:cNvPr id="2050" name="Picture 2" descr="Super Smash Bros Ultimate A New Foe Has Appeared Sound Effect - YouTube">
            <a:extLst>
              <a:ext uri="{FF2B5EF4-FFF2-40B4-BE49-F238E27FC236}">
                <a16:creationId xmlns:a16="http://schemas.microsoft.com/office/drawing/2014/main" id="{E22801D7-BD1E-4232-A8CC-2C4D6EA6D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5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2"/>
          <p:cNvSpPr/>
          <p:nvPr/>
        </p:nvSpPr>
        <p:spPr>
          <a:xfrm>
            <a:off x="547560" y="4705200"/>
            <a:ext cx="1424880" cy="28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tabLst>
                <a:tab pos="0" algn="l"/>
              </a:tabLst>
            </a:pPr>
            <a:fld id="{1A67404F-E15C-4200-BCC3-4AE6E7A5FC66}" type="slidenum">
              <a:rPr lang="en-US" sz="1050" b="0" strike="noStrike" spc="-1">
                <a:solidFill>
                  <a:srgbClr val="DFE330"/>
                </a:solidFill>
                <a:latin typeface="M&amp;T Balto SemiLight"/>
              </a:rPr>
              <a:t>11</a:t>
            </a:fld>
            <a:endParaRPr lang="en-US" sz="1050" b="0" strike="noStrike" spc="-1">
              <a:latin typeface="Arial"/>
            </a:endParaRPr>
          </a:p>
        </p:txBody>
      </p:sp>
      <p:sp>
        <p:nvSpPr>
          <p:cNvPr id="62" name="CustomShape 6"/>
          <p:cNvSpPr/>
          <p:nvPr/>
        </p:nvSpPr>
        <p:spPr>
          <a:xfrm>
            <a:off x="228600" y="3429000"/>
            <a:ext cx="2057040" cy="44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640">
              <a:lnSpc>
                <a:spcPct val="90000"/>
              </a:lnSpc>
              <a:buClr>
                <a:srgbClr val="DFE330"/>
              </a:buClr>
              <a:buSzPct val="45000"/>
              <a:buFont typeface="Wingdings" charset="2"/>
              <a:buChar char=""/>
            </a:pPr>
            <a:endParaRPr lang="en-US" sz="2200" b="0" strike="noStrike" spc="-1" dirty="0">
              <a:solidFill>
                <a:srgbClr val="DFE330"/>
              </a:solidFill>
              <a:latin typeface="Arial"/>
            </a:endParaRPr>
          </a:p>
        </p:txBody>
      </p:sp>
      <p:pic>
        <p:nvPicPr>
          <p:cNvPr id="4104" name="Picture 8" descr="Google Logo PNG">
            <a:extLst>
              <a:ext uri="{FF2B5EF4-FFF2-40B4-BE49-F238E27FC236}">
                <a16:creationId xmlns:a16="http://schemas.microsoft.com/office/drawing/2014/main" id="{34EDCC60-392C-464B-8C1E-0A8A978F3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2" y="19090"/>
            <a:ext cx="3330498" cy="112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stomShape 1">
            <a:extLst>
              <a:ext uri="{FF2B5EF4-FFF2-40B4-BE49-F238E27FC236}">
                <a16:creationId xmlns:a16="http://schemas.microsoft.com/office/drawing/2014/main" id="{91C64097-5742-4AEA-9690-9EA77F4D0BF0}"/>
              </a:ext>
            </a:extLst>
          </p:cNvPr>
          <p:cNvSpPr/>
          <p:nvPr/>
        </p:nvSpPr>
        <p:spPr>
          <a:xfrm>
            <a:off x="3224304" y="357410"/>
            <a:ext cx="4237295" cy="44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14" dirty="0">
                <a:solidFill>
                  <a:srgbClr val="DFE330"/>
                </a:solidFill>
                <a:latin typeface="M&amp;T Balto SemiLight"/>
              </a:rPr>
              <a:t>(Bard)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DEBB7696-B4C1-4537-9282-591B9A527660}"/>
              </a:ext>
            </a:extLst>
          </p:cNvPr>
          <p:cNvSpPr/>
          <p:nvPr/>
        </p:nvSpPr>
        <p:spPr>
          <a:xfrm>
            <a:off x="228600" y="1048116"/>
            <a:ext cx="8491654" cy="32432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114" dirty="0">
                <a:solidFill>
                  <a:srgbClr val="DFE330"/>
                </a:solidFill>
                <a:latin typeface="M&amp;T Balto SemiLight"/>
              </a:rPr>
              <a:t>Beta  &amp; waitlisted (because of course it is…)</a:t>
            </a:r>
          </a:p>
          <a:p>
            <a:pPr>
              <a:lnSpc>
                <a:spcPct val="90000"/>
              </a:lnSpc>
            </a:pPr>
            <a:endParaRPr lang="en-US" spc="-114" dirty="0">
              <a:solidFill>
                <a:srgbClr val="DFE330"/>
              </a:solidFill>
              <a:latin typeface="M&amp;T Balto SemiLight"/>
            </a:endParaRPr>
          </a:p>
          <a:p>
            <a:pPr>
              <a:lnSpc>
                <a:spcPct val="90000"/>
              </a:lnSpc>
            </a:pPr>
            <a:r>
              <a:rPr lang="en-US" sz="2000" spc="-114" dirty="0">
                <a:solidFill>
                  <a:srgbClr val="DFE330"/>
                </a:solidFill>
                <a:latin typeface="M&amp;T Balto SemiLight"/>
              </a:rPr>
              <a:t>Very fast</a:t>
            </a:r>
          </a:p>
          <a:p>
            <a:pPr>
              <a:lnSpc>
                <a:spcPct val="90000"/>
              </a:lnSpc>
            </a:pPr>
            <a:endParaRPr lang="en-US" spc="-114" dirty="0">
              <a:solidFill>
                <a:srgbClr val="DFE330"/>
              </a:solidFill>
              <a:latin typeface="M&amp;T Balto SemiLight"/>
            </a:endParaRPr>
          </a:p>
          <a:p>
            <a:pPr>
              <a:lnSpc>
                <a:spcPct val="90000"/>
              </a:lnSpc>
            </a:pPr>
            <a:r>
              <a:rPr lang="en-US" sz="2000" spc="-114" dirty="0">
                <a:solidFill>
                  <a:srgbClr val="DFE330"/>
                </a:solidFill>
                <a:latin typeface="M&amp;T Balto SemiLight"/>
              </a:rPr>
              <a:t>Reasonable responses</a:t>
            </a:r>
          </a:p>
          <a:p>
            <a:pPr>
              <a:lnSpc>
                <a:spcPct val="90000"/>
              </a:lnSpc>
            </a:pPr>
            <a:endParaRPr lang="en-US" spc="-114" dirty="0">
              <a:solidFill>
                <a:srgbClr val="DFE330"/>
              </a:solidFill>
              <a:latin typeface="M&amp;T Balto SemiLight"/>
            </a:endParaRPr>
          </a:p>
          <a:p>
            <a:pPr>
              <a:lnSpc>
                <a:spcPct val="90000"/>
              </a:lnSpc>
            </a:pPr>
            <a:r>
              <a:rPr lang="en-US" sz="2000" spc="-114" dirty="0">
                <a:solidFill>
                  <a:srgbClr val="DFE330"/>
                </a:solidFill>
                <a:latin typeface="M&amp;T Balto SemiLight"/>
              </a:rPr>
              <a:t>Does not have all capabilities of </a:t>
            </a:r>
            <a:r>
              <a:rPr lang="en-US" sz="2000" spc="-114" dirty="0" err="1">
                <a:solidFill>
                  <a:srgbClr val="DFE330"/>
                </a:solidFill>
                <a:latin typeface="M&amp;T Balto SemiLight"/>
              </a:rPr>
              <a:t>OpenAI</a:t>
            </a:r>
            <a:r>
              <a:rPr lang="en-US" sz="2000" spc="-114" dirty="0">
                <a:solidFill>
                  <a:srgbClr val="DFE330"/>
                </a:solidFill>
                <a:latin typeface="M&amp;T Balto SemiLight"/>
              </a:rPr>
              <a:t> / </a:t>
            </a:r>
            <a:r>
              <a:rPr lang="en-US" sz="2000" spc="-114" dirty="0" err="1">
                <a:solidFill>
                  <a:srgbClr val="DFE330"/>
                </a:solidFill>
                <a:latin typeface="M&amp;T Balto SemiLight"/>
              </a:rPr>
              <a:t>ChatGPT</a:t>
            </a:r>
            <a:endParaRPr lang="en-US" sz="2000" spc="-114" dirty="0">
              <a:solidFill>
                <a:srgbClr val="DFE330"/>
              </a:solidFill>
              <a:latin typeface="M&amp;T Balto SemiLight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spc="-114" dirty="0">
                <a:solidFill>
                  <a:srgbClr val="DFE330"/>
                </a:solidFill>
                <a:latin typeface="M&amp;T Balto SemiLight"/>
              </a:rPr>
              <a:t>Content &amp; quality are not equivalent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spc="-114" dirty="0">
                <a:solidFill>
                  <a:srgbClr val="DFE330"/>
                </a:solidFill>
                <a:latin typeface="M&amp;T Balto SemiLight"/>
              </a:rPr>
              <a:t>Seems to be more geared to search results (not surprising)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spc="-114" dirty="0">
                <a:solidFill>
                  <a:srgbClr val="DFE330"/>
                </a:solidFill>
                <a:latin typeface="M&amp;T Balto SemiLight"/>
              </a:rPr>
              <a:t>Probably going to be more specialized as opposed to general widespread usage (maybe?)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pc="-114" dirty="0">
              <a:solidFill>
                <a:srgbClr val="DFE330"/>
              </a:solidFill>
              <a:latin typeface="M&amp;T Balto SemiLight"/>
            </a:endParaRPr>
          </a:p>
          <a:p>
            <a:pPr>
              <a:lnSpc>
                <a:spcPct val="90000"/>
              </a:lnSpc>
            </a:pPr>
            <a:r>
              <a:rPr lang="en-US" sz="2000" spc="-114" dirty="0">
                <a:solidFill>
                  <a:srgbClr val="DFE330"/>
                </a:solidFill>
                <a:latin typeface="M&amp;T Balto SemiLight"/>
              </a:rPr>
              <a:t>Suggests there is room for both players!</a:t>
            </a:r>
          </a:p>
          <a:p>
            <a:pPr>
              <a:lnSpc>
                <a:spcPct val="90000"/>
              </a:lnSpc>
            </a:pP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5077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294120" y="236880"/>
            <a:ext cx="7422356" cy="44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14" dirty="0">
                <a:solidFill>
                  <a:srgbClr val="DFE330"/>
                </a:solidFill>
                <a:latin typeface="M&amp;T Balto SemiLight"/>
              </a:rPr>
              <a:t>Wrapping it up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547560" y="4705200"/>
            <a:ext cx="1424880" cy="28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tabLst>
                <a:tab pos="0" algn="l"/>
              </a:tabLst>
            </a:pPr>
            <a:fld id="{1A67404F-E15C-4200-BCC3-4AE6E7A5FC66}" type="slidenum">
              <a:rPr lang="en-US" sz="1050" b="0" strike="noStrike" spc="-1">
                <a:solidFill>
                  <a:srgbClr val="DFE330"/>
                </a:solidFill>
                <a:latin typeface="M&amp;T Balto SemiLight"/>
              </a:rPr>
              <a:t>12</a:t>
            </a:fld>
            <a:endParaRPr lang="en-US" sz="1050" b="0" strike="noStrike" spc="-1"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228600" y="1122883"/>
            <a:ext cx="7422356" cy="333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0">
              <a:lnSpc>
                <a:spcPct val="90000"/>
              </a:lnSpc>
              <a:buClr>
                <a:srgbClr val="DFE330"/>
              </a:buClr>
              <a:buSzPct val="45000"/>
            </a:pPr>
            <a:endParaRPr lang="en-US" sz="2200" spc="-1" dirty="0">
              <a:solidFill>
                <a:srgbClr val="DFE330"/>
              </a:solidFill>
              <a:latin typeface="M&amp;T Balto SemiLight" panose="020B0403040502020203" pitchFamily="34" charset="0"/>
            </a:endParaRPr>
          </a:p>
          <a:p>
            <a:pPr marL="360">
              <a:lnSpc>
                <a:spcPct val="90000"/>
              </a:lnSpc>
              <a:buClr>
                <a:srgbClr val="DFE330"/>
              </a:buClr>
              <a:buSzPct val="45000"/>
            </a:pPr>
            <a:r>
              <a:rPr lang="en-US" sz="3200" spc="-1" dirty="0">
                <a:solidFill>
                  <a:srgbClr val="DFE330"/>
                </a:solidFill>
                <a:latin typeface="M&amp;T Balto SemiLight" panose="020B0403040502020203" pitchFamily="34" charset="0"/>
              </a:rPr>
              <a:t>Did I use AI/</a:t>
            </a:r>
            <a:r>
              <a:rPr lang="en-US" sz="3200" spc="-1" dirty="0" err="1">
                <a:solidFill>
                  <a:srgbClr val="DFE330"/>
                </a:solidFill>
                <a:latin typeface="M&amp;T Balto SemiLight" panose="020B0403040502020203" pitchFamily="34" charset="0"/>
              </a:rPr>
              <a:t>ChatGPT</a:t>
            </a:r>
            <a:r>
              <a:rPr lang="en-US" sz="3200" spc="-1" dirty="0">
                <a:solidFill>
                  <a:srgbClr val="DFE330"/>
                </a:solidFill>
                <a:latin typeface="M&amp;T Balto SemiLight" panose="020B0403040502020203" pitchFamily="34" charset="0"/>
              </a:rPr>
              <a:t> to </a:t>
            </a:r>
          </a:p>
          <a:p>
            <a:pPr marL="360">
              <a:lnSpc>
                <a:spcPct val="90000"/>
              </a:lnSpc>
              <a:buClr>
                <a:srgbClr val="DFE330"/>
              </a:buClr>
              <a:buSzPct val="45000"/>
            </a:pPr>
            <a:r>
              <a:rPr lang="en-US" sz="3200" spc="-1" dirty="0">
                <a:solidFill>
                  <a:srgbClr val="DFE330"/>
                </a:solidFill>
                <a:latin typeface="M&amp;T Balto SemiLight" panose="020B0403040502020203" pitchFamily="34" charset="0"/>
              </a:rPr>
              <a:t>create this </a:t>
            </a:r>
          </a:p>
          <a:p>
            <a:pPr marL="360">
              <a:lnSpc>
                <a:spcPct val="90000"/>
              </a:lnSpc>
              <a:buClr>
                <a:srgbClr val="DFE330"/>
              </a:buClr>
              <a:buSzPct val="45000"/>
            </a:pPr>
            <a:r>
              <a:rPr lang="en-US" sz="3200" spc="-1" dirty="0">
                <a:solidFill>
                  <a:srgbClr val="DFE330"/>
                </a:solidFill>
                <a:latin typeface="M&amp;T Balto SemiLight" panose="020B0403040502020203" pitchFamily="34" charset="0"/>
              </a:rPr>
              <a:t>presentation?</a:t>
            </a:r>
          </a:p>
          <a:p>
            <a:pPr marL="360">
              <a:lnSpc>
                <a:spcPct val="90000"/>
              </a:lnSpc>
              <a:buClr>
                <a:srgbClr val="DFE330"/>
              </a:buClr>
              <a:buSzPct val="45000"/>
            </a:pPr>
            <a:endParaRPr lang="en-US" sz="3200" spc="-1" dirty="0">
              <a:solidFill>
                <a:srgbClr val="DFE330"/>
              </a:solidFill>
              <a:latin typeface="M&amp;T Balto SemiLight" panose="020B0403040502020203" pitchFamily="34" charset="0"/>
            </a:endParaRPr>
          </a:p>
          <a:p>
            <a:pPr marL="360">
              <a:lnSpc>
                <a:spcPct val="90000"/>
              </a:lnSpc>
              <a:buClr>
                <a:srgbClr val="DFE330"/>
              </a:buClr>
              <a:buSzPct val="45000"/>
            </a:pPr>
            <a:r>
              <a:rPr lang="en-US" sz="3200" spc="-1" dirty="0">
                <a:solidFill>
                  <a:srgbClr val="DFE330"/>
                </a:solidFill>
                <a:latin typeface="M&amp;T Balto SemiLight" panose="020B0403040502020203" pitchFamily="34" charset="0"/>
              </a:rPr>
              <a:t>Will </a:t>
            </a:r>
            <a:r>
              <a:rPr lang="en-US" sz="3200" spc="-1" dirty="0" err="1">
                <a:solidFill>
                  <a:srgbClr val="DFE330"/>
                </a:solidFill>
                <a:latin typeface="M&amp;T Balto SemiLight" panose="020B0403040502020203" pitchFamily="34" charset="0"/>
              </a:rPr>
              <a:t>ChatGPT</a:t>
            </a:r>
            <a:r>
              <a:rPr lang="en-US" sz="3200" spc="-1" dirty="0">
                <a:solidFill>
                  <a:srgbClr val="DFE330"/>
                </a:solidFill>
                <a:latin typeface="M&amp;T Balto SemiLight" panose="020B0403040502020203" pitchFamily="34" charset="0"/>
              </a:rPr>
              <a:t> or AI take </a:t>
            </a:r>
          </a:p>
          <a:p>
            <a:pPr marL="360">
              <a:lnSpc>
                <a:spcPct val="90000"/>
              </a:lnSpc>
              <a:buClr>
                <a:srgbClr val="DFE330"/>
              </a:buClr>
              <a:buSzPct val="45000"/>
            </a:pPr>
            <a:r>
              <a:rPr lang="en-US" sz="3200" spc="-1" dirty="0">
                <a:solidFill>
                  <a:srgbClr val="DFE330"/>
                </a:solidFill>
                <a:latin typeface="M&amp;T Balto SemiLight" panose="020B0403040502020203" pitchFamily="34" charset="0"/>
              </a:rPr>
              <a:t>your job?</a:t>
            </a:r>
          </a:p>
        </p:txBody>
      </p:sp>
      <p:sp>
        <p:nvSpPr>
          <p:cNvPr id="62" name="CustomShape 6"/>
          <p:cNvSpPr/>
          <p:nvPr/>
        </p:nvSpPr>
        <p:spPr>
          <a:xfrm>
            <a:off x="228600" y="3429000"/>
            <a:ext cx="2057040" cy="44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640">
              <a:lnSpc>
                <a:spcPct val="90000"/>
              </a:lnSpc>
              <a:buClr>
                <a:srgbClr val="DFE330"/>
              </a:buClr>
              <a:buSzPct val="45000"/>
              <a:buFont typeface="Wingdings" charset="2"/>
              <a:buChar char=""/>
            </a:pPr>
            <a:endParaRPr lang="en-US" sz="2200" b="0" strike="noStrike" spc="-1" dirty="0">
              <a:solidFill>
                <a:srgbClr val="DFE330"/>
              </a:solidFill>
              <a:latin typeface="Arial"/>
            </a:endParaRPr>
          </a:p>
        </p:txBody>
      </p:sp>
      <p:pic>
        <p:nvPicPr>
          <p:cNvPr id="1028" name="Picture 4" descr="Terminator will return in 2019 with the help of James Cameron - The Verge">
            <a:extLst>
              <a:ext uri="{FF2B5EF4-FFF2-40B4-BE49-F238E27FC236}">
                <a16:creationId xmlns:a16="http://schemas.microsoft.com/office/drawing/2014/main" id="{B6997F18-91ED-48BD-99E3-5A172B4C3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847" y="1302106"/>
            <a:ext cx="4192115" cy="279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785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294120" y="236880"/>
            <a:ext cx="7422356" cy="44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spc="-114" dirty="0">
                <a:solidFill>
                  <a:srgbClr val="DFE330"/>
                </a:solidFill>
                <a:latin typeface="M&amp;T Balto SemiLight"/>
              </a:rPr>
              <a:t>Your job is safe…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547560" y="4705200"/>
            <a:ext cx="1424880" cy="28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tabLst>
                <a:tab pos="0" algn="l"/>
              </a:tabLst>
            </a:pPr>
            <a:fld id="{1A67404F-E15C-4200-BCC3-4AE6E7A5FC66}" type="slidenum">
              <a:rPr lang="en-US" sz="1050" b="0" strike="noStrike" spc="-1">
                <a:solidFill>
                  <a:srgbClr val="DFE330"/>
                </a:solidFill>
                <a:latin typeface="M&amp;T Balto SemiLight"/>
              </a:rPr>
              <a:t>13</a:t>
            </a:fld>
            <a:endParaRPr lang="en-US" sz="1050" b="0" strike="noStrike" spc="-1">
              <a:latin typeface="Arial"/>
            </a:endParaRPr>
          </a:p>
        </p:txBody>
      </p:sp>
      <p:sp>
        <p:nvSpPr>
          <p:cNvPr id="62" name="CustomShape 6"/>
          <p:cNvSpPr/>
          <p:nvPr/>
        </p:nvSpPr>
        <p:spPr>
          <a:xfrm>
            <a:off x="228600" y="3429000"/>
            <a:ext cx="2057040" cy="44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640">
              <a:lnSpc>
                <a:spcPct val="90000"/>
              </a:lnSpc>
              <a:buClr>
                <a:srgbClr val="DFE330"/>
              </a:buClr>
              <a:buSzPct val="45000"/>
              <a:buFont typeface="Wingdings" charset="2"/>
              <a:buChar char=""/>
            </a:pPr>
            <a:endParaRPr lang="en-US" sz="2200" b="0" strike="noStrike" spc="-1" dirty="0">
              <a:solidFill>
                <a:srgbClr val="DFE33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8AA2D5-EB0C-45FB-8141-448C544D2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20" y="955498"/>
            <a:ext cx="4181756" cy="39511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DDF0F0-DC3D-4147-BB0B-A2D8BEF8B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984" y="1410629"/>
            <a:ext cx="4223416" cy="304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7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294120" y="236880"/>
            <a:ext cx="7422356" cy="44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spc="-114" dirty="0">
                <a:solidFill>
                  <a:srgbClr val="DFE330"/>
                </a:solidFill>
                <a:latin typeface="M&amp;T Balto SemiLight"/>
              </a:rPr>
              <a:t>…or is it?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547560" y="4705200"/>
            <a:ext cx="1424880" cy="28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tabLst>
                <a:tab pos="0" algn="l"/>
              </a:tabLst>
            </a:pPr>
            <a:fld id="{1A67404F-E15C-4200-BCC3-4AE6E7A5FC66}" type="slidenum">
              <a:rPr lang="en-US" sz="1050" b="0" strike="noStrike" spc="-1">
                <a:solidFill>
                  <a:srgbClr val="DFE330"/>
                </a:solidFill>
                <a:latin typeface="M&amp;T Balto SemiLight"/>
              </a:rPr>
              <a:t>14</a:t>
            </a:fld>
            <a:endParaRPr lang="en-US" sz="1050" b="0" strike="noStrike" spc="-1">
              <a:latin typeface="Arial"/>
            </a:endParaRPr>
          </a:p>
        </p:txBody>
      </p:sp>
      <p:sp>
        <p:nvSpPr>
          <p:cNvPr id="62" name="CustomShape 6"/>
          <p:cNvSpPr/>
          <p:nvPr/>
        </p:nvSpPr>
        <p:spPr>
          <a:xfrm>
            <a:off x="228600" y="3429000"/>
            <a:ext cx="2057040" cy="44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640">
              <a:lnSpc>
                <a:spcPct val="90000"/>
              </a:lnSpc>
              <a:buClr>
                <a:srgbClr val="DFE330"/>
              </a:buClr>
              <a:buSzPct val="45000"/>
              <a:buFont typeface="Wingdings" charset="2"/>
              <a:buChar char=""/>
            </a:pPr>
            <a:endParaRPr lang="en-US" sz="2200" b="0" strike="noStrike" spc="-1" dirty="0">
              <a:solidFill>
                <a:srgbClr val="DFE330"/>
              </a:solidFill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DDF0F0-DC3D-4147-BB0B-A2D8BEF8B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984" y="1410629"/>
            <a:ext cx="4223416" cy="3040860"/>
          </a:xfrm>
          <a:prstGeom prst="rect">
            <a:avLst/>
          </a:prstGeom>
        </p:spPr>
      </p:pic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38C4FEF1-366B-F837-0789-1EB4269C2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74" y="1075633"/>
            <a:ext cx="4037479" cy="390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61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A798-6386-4459-A803-EAAC1B6A5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867" y="39569"/>
            <a:ext cx="3990262" cy="8586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DFE330"/>
                </a:solidFill>
                <a:latin typeface="M&amp;T Balto SemiLight" panose="020B0403040502020203" pitchFamily="34" charset="0"/>
              </a:rPr>
              <a:t>Thank you!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BAA38F-4871-4271-B214-0EDEDEA0C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419" y="898169"/>
            <a:ext cx="3347161" cy="3347161"/>
          </a:xfrm>
          <a:prstGeom prst="rect">
            <a:avLst/>
          </a:prstGeom>
        </p:spPr>
      </p:pic>
      <p:sp>
        <p:nvSpPr>
          <p:cNvPr id="4" name="CustomShape 3">
            <a:extLst>
              <a:ext uri="{FF2B5EF4-FFF2-40B4-BE49-F238E27FC236}">
                <a16:creationId xmlns:a16="http://schemas.microsoft.com/office/drawing/2014/main" id="{1ABA2155-134F-466B-9520-004E243715F9}"/>
              </a:ext>
            </a:extLst>
          </p:cNvPr>
          <p:cNvSpPr/>
          <p:nvPr/>
        </p:nvSpPr>
        <p:spPr>
          <a:xfrm>
            <a:off x="2307758" y="4370832"/>
            <a:ext cx="4528481" cy="3851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0">
              <a:lnSpc>
                <a:spcPct val="90000"/>
              </a:lnSpc>
              <a:buClr>
                <a:srgbClr val="DFE330"/>
              </a:buClr>
              <a:buSzPct val="45000"/>
            </a:pPr>
            <a:r>
              <a:rPr lang="en-US" sz="2200" b="0" strike="noStrike" spc="-114" dirty="0">
                <a:solidFill>
                  <a:srgbClr val="DFE330"/>
                </a:solidFill>
                <a:latin typeface="M&amp;T Balto SemiLight"/>
              </a:rPr>
              <a:t>https://github.com/dagobah19/su-2023-ai</a:t>
            </a:r>
            <a:br>
              <a:rPr lang="en-US" sz="2200" b="0" strike="noStrike" spc="-114" dirty="0">
                <a:solidFill>
                  <a:srgbClr val="DFE330"/>
                </a:solidFill>
                <a:latin typeface="M&amp;T Balto SemiLight"/>
              </a:rPr>
            </a:br>
            <a:endParaRPr lang="en-US" sz="2200" b="0" strike="noStrike" spc="-114" dirty="0">
              <a:solidFill>
                <a:srgbClr val="DFE330"/>
              </a:solidFill>
              <a:latin typeface="M&amp;T Balto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202726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294120" y="236880"/>
            <a:ext cx="5420520" cy="90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14" dirty="0">
                <a:solidFill>
                  <a:srgbClr val="DFE330"/>
                </a:solidFill>
                <a:latin typeface="M&amp;T Balto SemiLight"/>
              </a:rPr>
              <a:t>The Dawn &amp; Emergence of AI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547560" y="4705200"/>
            <a:ext cx="1424880" cy="28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tabLst>
                <a:tab pos="0" algn="l"/>
              </a:tabLst>
            </a:pPr>
            <a:fld id="{AF2BD148-C382-414A-8AC7-D36A0C74AF1F}" type="slidenum">
              <a:rPr lang="en-US" sz="1050" b="0" strike="noStrike" spc="-1">
                <a:solidFill>
                  <a:srgbClr val="DFE330"/>
                </a:solidFill>
                <a:latin typeface="M&amp;T Balto SemiLight"/>
              </a:rPr>
              <a:t>2</a:t>
            </a:fld>
            <a:endParaRPr lang="en-US" sz="1050" b="0" strike="noStrike" spc="-1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5232196" y="0"/>
            <a:ext cx="3022796" cy="106623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1026" name="Picture 2" descr="Opinion: This is what happens when Skynet from 'Terminator' takes over the  stock market - MarketWatch">
            <a:extLst>
              <a:ext uri="{FF2B5EF4-FFF2-40B4-BE49-F238E27FC236}">
                <a16:creationId xmlns:a16="http://schemas.microsoft.com/office/drawing/2014/main" id="{28E42CF7-9A1C-4172-8915-121EAD474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971" y="80286"/>
            <a:ext cx="3401257" cy="191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2DAA0C65-4C0D-4FDC-B931-CA622504C3C5}"/>
              </a:ext>
            </a:extLst>
          </p:cNvPr>
          <p:cNvSpPr/>
          <p:nvPr/>
        </p:nvSpPr>
        <p:spPr>
          <a:xfrm>
            <a:off x="236781" y="1726314"/>
            <a:ext cx="4226357" cy="32432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spc="-114" dirty="0">
                <a:solidFill>
                  <a:srgbClr val="DFE330"/>
                </a:solidFill>
                <a:latin typeface="M&amp;T Balto SemiLight"/>
              </a:rPr>
              <a:t>Not an Ethics question for us to tackle today</a:t>
            </a:r>
          </a:p>
          <a:p>
            <a:pPr>
              <a:lnSpc>
                <a:spcPct val="90000"/>
              </a:lnSpc>
            </a:pPr>
            <a:endParaRPr lang="en-US" sz="3200" b="1" spc="-114" dirty="0">
              <a:solidFill>
                <a:srgbClr val="DFE330"/>
              </a:solidFill>
              <a:latin typeface="M&amp;T Balto SemiLight"/>
            </a:endParaRPr>
          </a:p>
          <a:p>
            <a:pPr>
              <a:lnSpc>
                <a:spcPct val="90000"/>
              </a:lnSpc>
            </a:pPr>
            <a:r>
              <a:rPr lang="en-US" sz="3200" spc="-114" dirty="0">
                <a:solidFill>
                  <a:srgbClr val="DFE330"/>
                </a:solidFill>
                <a:latin typeface="M&amp;T Balto SemiLight"/>
              </a:rPr>
              <a:t>No AI was used to create this presentation….or was it?</a:t>
            </a:r>
            <a:endParaRPr lang="en-US" sz="3200" b="0" strike="noStrike" spc="-114" dirty="0">
              <a:solidFill>
                <a:srgbClr val="DFE330"/>
              </a:solidFill>
              <a:latin typeface="M&amp;T Balto SemiLight"/>
            </a:endParaRPr>
          </a:p>
          <a:p>
            <a:pPr>
              <a:lnSpc>
                <a:spcPct val="90000"/>
              </a:lnSpc>
            </a:pPr>
            <a:endParaRPr lang="en-US" sz="1800" b="0" strike="noStrike" spc="-114" dirty="0">
              <a:solidFill>
                <a:srgbClr val="DFE330"/>
              </a:solidFill>
              <a:latin typeface="M&amp;T Balto SemiLight"/>
            </a:endParaRPr>
          </a:p>
        </p:txBody>
      </p:sp>
      <p:pic>
        <p:nvPicPr>
          <p:cNvPr id="1028" name="Picture 4" descr="Why those AI-generated portraits all over social media have artists on edge  | CBC Radio">
            <a:extLst>
              <a:ext uri="{FF2B5EF4-FFF2-40B4-BE49-F238E27FC236}">
                <a16:creationId xmlns:a16="http://schemas.microsoft.com/office/drawing/2014/main" id="{D8C86AB9-53D1-43A3-AA1D-72D9DA02D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584" y="2410815"/>
            <a:ext cx="3591644" cy="202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294120" y="236880"/>
            <a:ext cx="5420520" cy="90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14" dirty="0">
                <a:solidFill>
                  <a:srgbClr val="DFE330"/>
                </a:solidFill>
                <a:latin typeface="M&amp;T Balto SemiLight"/>
              </a:rPr>
              <a:t>What can we use AI for?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547560" y="4705200"/>
            <a:ext cx="1424880" cy="28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tabLst>
                <a:tab pos="0" algn="l"/>
              </a:tabLst>
            </a:pPr>
            <a:fld id="{AD287E86-8E3C-4920-AF13-74D1ADE90891}" type="slidenum">
              <a:rPr lang="en-US" sz="1050" b="0" strike="noStrike" spc="-1">
                <a:solidFill>
                  <a:srgbClr val="DFE330"/>
                </a:solidFill>
                <a:latin typeface="M&amp;T Balto SemiLight"/>
              </a:rPr>
              <a:t>3</a:t>
            </a:fld>
            <a:endParaRPr lang="en-US" sz="1050" b="0" strike="noStrike" spc="-1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9AF6B4C9-D427-4B1C-A619-66FAA5C44009}"/>
              </a:ext>
            </a:extLst>
          </p:cNvPr>
          <p:cNvSpPr/>
          <p:nvPr/>
        </p:nvSpPr>
        <p:spPr>
          <a:xfrm>
            <a:off x="294120" y="1064361"/>
            <a:ext cx="3641141" cy="32432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114" dirty="0">
                <a:solidFill>
                  <a:srgbClr val="DFE330"/>
                </a:solidFill>
                <a:latin typeface="M&amp;T Balto SemiLight"/>
              </a:rPr>
              <a:t>Art</a:t>
            </a:r>
            <a:br>
              <a:rPr lang="en-US" sz="2400" b="0" strike="noStrike" spc="-114" dirty="0">
                <a:solidFill>
                  <a:srgbClr val="DFE330"/>
                </a:solidFill>
                <a:latin typeface="M&amp;T Balto SemiLight"/>
              </a:rPr>
            </a:br>
            <a:endParaRPr lang="en-US" sz="2400" b="0" strike="noStrike" spc="-114" dirty="0">
              <a:solidFill>
                <a:srgbClr val="DFE330"/>
              </a:solidFill>
              <a:latin typeface="M&amp;T Balto SemiLight"/>
            </a:endParaRPr>
          </a:p>
          <a:p>
            <a:pPr>
              <a:lnSpc>
                <a:spcPct val="90000"/>
              </a:lnSpc>
            </a:pPr>
            <a:r>
              <a:rPr lang="en-US" sz="2400" spc="-114" dirty="0">
                <a:solidFill>
                  <a:srgbClr val="DFE330"/>
                </a:solidFill>
                <a:latin typeface="M&amp;T Balto SemiLight"/>
              </a:rPr>
              <a:t>Creative Writing</a:t>
            </a:r>
            <a:br>
              <a:rPr lang="en-US" sz="2400" spc="-114" dirty="0">
                <a:solidFill>
                  <a:srgbClr val="DFE330"/>
                </a:solidFill>
                <a:latin typeface="M&amp;T Balto SemiLight"/>
              </a:rPr>
            </a:br>
            <a:endParaRPr lang="en-US" sz="2400" spc="-114" dirty="0">
              <a:solidFill>
                <a:srgbClr val="DFE330"/>
              </a:solidFill>
              <a:latin typeface="M&amp;T Balto SemiLight"/>
            </a:endParaRPr>
          </a:p>
          <a:p>
            <a:pPr>
              <a:lnSpc>
                <a:spcPct val="90000"/>
              </a:lnSpc>
            </a:pPr>
            <a:r>
              <a:rPr lang="en-US" sz="2400" b="0" strike="noStrike" spc="-114" dirty="0">
                <a:solidFill>
                  <a:srgbClr val="DFE330"/>
                </a:solidFill>
                <a:latin typeface="M&amp;T Balto SemiLight"/>
              </a:rPr>
              <a:t>Code review &amp; generation</a:t>
            </a:r>
            <a:br>
              <a:rPr lang="en-US" sz="2400" b="0" strike="noStrike" spc="-114" dirty="0">
                <a:solidFill>
                  <a:srgbClr val="DFE330"/>
                </a:solidFill>
                <a:latin typeface="M&amp;T Balto SemiLight"/>
              </a:rPr>
            </a:br>
            <a:endParaRPr lang="en-US" sz="2400" b="0" strike="noStrike" spc="-114" dirty="0">
              <a:solidFill>
                <a:srgbClr val="DFE330"/>
              </a:solidFill>
              <a:latin typeface="M&amp;T Balto SemiLight"/>
            </a:endParaRPr>
          </a:p>
          <a:p>
            <a:pPr>
              <a:lnSpc>
                <a:spcPct val="90000"/>
              </a:lnSpc>
            </a:pPr>
            <a:r>
              <a:rPr lang="en-US" sz="2400" spc="-114" dirty="0">
                <a:solidFill>
                  <a:srgbClr val="DFE330"/>
                </a:solidFill>
                <a:latin typeface="M&amp;T Balto SemiLight"/>
              </a:rPr>
              <a:t>Summarizing (condensing lecture notes?)</a:t>
            </a:r>
          </a:p>
          <a:p>
            <a:pPr>
              <a:lnSpc>
                <a:spcPct val="90000"/>
              </a:lnSpc>
            </a:pPr>
            <a:endParaRPr lang="en-US" sz="2400" spc="-114" dirty="0">
              <a:solidFill>
                <a:srgbClr val="DFE330"/>
              </a:solidFill>
              <a:latin typeface="M&amp;T Balto SemiLight"/>
            </a:endParaRPr>
          </a:p>
          <a:p>
            <a:pPr>
              <a:lnSpc>
                <a:spcPct val="90000"/>
              </a:lnSpc>
            </a:pPr>
            <a:r>
              <a:rPr lang="en-US" sz="2400" spc="-114" dirty="0">
                <a:solidFill>
                  <a:srgbClr val="DFE330"/>
                </a:solidFill>
                <a:latin typeface="M&amp;T Balto SemiLight"/>
              </a:rPr>
              <a:t>Educational assistance</a:t>
            </a:r>
            <a:br>
              <a:rPr lang="en-US" sz="2400" spc="-114" dirty="0">
                <a:solidFill>
                  <a:srgbClr val="DFE330"/>
                </a:solidFill>
                <a:latin typeface="M&amp;T Balto SemiLight"/>
              </a:rPr>
            </a:br>
            <a:endParaRPr lang="en-US" sz="2400" spc="-114" dirty="0">
              <a:solidFill>
                <a:srgbClr val="DFE330"/>
              </a:solidFill>
              <a:latin typeface="M&amp;T Balto SemiLight"/>
            </a:endParaRPr>
          </a:p>
          <a:p>
            <a:pPr>
              <a:lnSpc>
                <a:spcPct val="90000"/>
              </a:lnSpc>
            </a:pPr>
            <a:br>
              <a:rPr lang="en-US" spc="-114" dirty="0">
                <a:solidFill>
                  <a:srgbClr val="DFE330"/>
                </a:solidFill>
                <a:latin typeface="M&amp;T Balto SemiLight"/>
              </a:rPr>
            </a:br>
            <a:endParaRPr lang="en-US" spc="-114" dirty="0">
              <a:solidFill>
                <a:srgbClr val="DFE330"/>
              </a:solidFill>
              <a:latin typeface="M&amp;T Balto SemiLight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3C05D174-4ADD-4C74-99FE-0CA920ED46CD}"/>
              </a:ext>
            </a:extLst>
          </p:cNvPr>
          <p:cNvSpPr/>
          <p:nvPr/>
        </p:nvSpPr>
        <p:spPr>
          <a:xfrm>
            <a:off x="4492143" y="1064361"/>
            <a:ext cx="3641141" cy="32432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114" dirty="0">
                <a:solidFill>
                  <a:srgbClr val="DFE330"/>
                </a:solidFill>
                <a:latin typeface="M&amp;T Balto SemiLight"/>
              </a:rPr>
              <a:t>Chats and  conversations</a:t>
            </a:r>
            <a:br>
              <a:rPr lang="en-US" sz="2400" b="0" strike="noStrike" spc="-114" dirty="0">
                <a:solidFill>
                  <a:srgbClr val="DFE330"/>
                </a:solidFill>
                <a:latin typeface="M&amp;T Balto SemiLight"/>
              </a:rPr>
            </a:br>
            <a:endParaRPr lang="en-US" sz="2400" b="0" strike="noStrike" spc="-114" dirty="0">
              <a:solidFill>
                <a:srgbClr val="DFE330"/>
              </a:solidFill>
              <a:latin typeface="M&amp;T Balto SemiLight"/>
            </a:endParaRPr>
          </a:p>
          <a:p>
            <a:pPr>
              <a:lnSpc>
                <a:spcPct val="90000"/>
              </a:lnSpc>
            </a:pPr>
            <a:r>
              <a:rPr lang="en-US" sz="2400" spc="-114" dirty="0">
                <a:solidFill>
                  <a:srgbClr val="DFE330"/>
                </a:solidFill>
                <a:latin typeface="M&amp;T Balto SemiLight"/>
              </a:rPr>
              <a:t>Customer sentiment / CS</a:t>
            </a:r>
            <a:br>
              <a:rPr lang="en-US" sz="2400" spc="-114" dirty="0">
                <a:solidFill>
                  <a:srgbClr val="DFE330"/>
                </a:solidFill>
                <a:latin typeface="M&amp;T Balto SemiLight"/>
              </a:rPr>
            </a:br>
            <a:endParaRPr lang="en-US" sz="2400" spc="-114" dirty="0">
              <a:solidFill>
                <a:srgbClr val="DFE330"/>
              </a:solidFill>
              <a:latin typeface="M&amp;T Balto SemiLight"/>
            </a:endParaRPr>
          </a:p>
          <a:p>
            <a:pPr>
              <a:lnSpc>
                <a:spcPct val="90000"/>
              </a:lnSpc>
            </a:pPr>
            <a:r>
              <a:rPr lang="en-US" sz="2400" b="0" strike="noStrike" spc="-114" dirty="0">
                <a:solidFill>
                  <a:srgbClr val="DFE330"/>
                </a:solidFill>
                <a:latin typeface="M&amp;T Balto SemiLight"/>
              </a:rPr>
              <a:t>Gaming! Generating NPCs &amp; dialog </a:t>
            </a:r>
            <a:br>
              <a:rPr lang="en-US" sz="2400" b="0" strike="noStrike" spc="-114" dirty="0">
                <a:solidFill>
                  <a:srgbClr val="DFE330"/>
                </a:solidFill>
                <a:latin typeface="M&amp;T Balto SemiLight"/>
              </a:rPr>
            </a:br>
            <a:br>
              <a:rPr lang="en-US" sz="2400" b="0" strike="noStrike" spc="-114" dirty="0">
                <a:solidFill>
                  <a:srgbClr val="DFE330"/>
                </a:solidFill>
                <a:latin typeface="M&amp;T Balto SemiLight"/>
              </a:rPr>
            </a:br>
            <a:r>
              <a:rPr lang="en-US" sz="2400" b="0" strike="noStrike" spc="-114" dirty="0">
                <a:solidFill>
                  <a:srgbClr val="DFE330"/>
                </a:solidFill>
                <a:latin typeface="M&amp;T Balto SemiLight"/>
              </a:rPr>
              <a:t>Translatio</a:t>
            </a:r>
            <a:r>
              <a:rPr lang="en-US" sz="2400" spc="-114" dirty="0">
                <a:solidFill>
                  <a:srgbClr val="DFE330"/>
                </a:solidFill>
                <a:latin typeface="M&amp;T Balto SemiLight"/>
              </a:rPr>
              <a:t>ns</a:t>
            </a:r>
          </a:p>
          <a:p>
            <a:pPr>
              <a:lnSpc>
                <a:spcPct val="90000"/>
              </a:lnSpc>
            </a:pPr>
            <a:endParaRPr lang="en-US" sz="2400" b="0" strike="noStrike" spc="-114" dirty="0">
              <a:solidFill>
                <a:srgbClr val="DFE330"/>
              </a:solidFill>
              <a:latin typeface="M&amp;T Balto SemiLight"/>
            </a:endParaRPr>
          </a:p>
          <a:p>
            <a:pPr>
              <a:lnSpc>
                <a:spcPct val="90000"/>
              </a:lnSpc>
            </a:pPr>
            <a:r>
              <a:rPr lang="en-US" sz="2400" spc="-114" dirty="0">
                <a:solidFill>
                  <a:srgbClr val="DFE330"/>
                </a:solidFill>
                <a:latin typeface="M&amp;T Balto SemiLight"/>
              </a:rPr>
              <a:t>Medical Diagnosis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294120" y="236880"/>
            <a:ext cx="5420520" cy="90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14" dirty="0">
                <a:solidFill>
                  <a:srgbClr val="DFE330"/>
                </a:solidFill>
                <a:latin typeface="M&amp;T Balto SemiLight"/>
              </a:rPr>
              <a:t>Where are we?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547560" y="4705200"/>
            <a:ext cx="1424880" cy="28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tabLst>
                <a:tab pos="0" algn="l"/>
              </a:tabLst>
            </a:pPr>
            <a:fld id="{AD287E86-8E3C-4920-AF13-74D1ADE90891}" type="slidenum">
              <a:rPr lang="en-US" sz="1050" b="0" strike="noStrike" spc="-1">
                <a:solidFill>
                  <a:srgbClr val="DFE330"/>
                </a:solidFill>
                <a:latin typeface="M&amp;T Balto SemiLight"/>
              </a:rPr>
              <a:t>4</a:t>
            </a:fld>
            <a:endParaRPr lang="en-US" sz="1050" b="0" strike="noStrike" spc="-1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9AF6B4C9-D427-4B1C-A619-66FAA5C44009}"/>
              </a:ext>
            </a:extLst>
          </p:cNvPr>
          <p:cNvSpPr/>
          <p:nvPr/>
        </p:nvSpPr>
        <p:spPr>
          <a:xfrm>
            <a:off x="-2416952" y="835875"/>
            <a:ext cx="4204850" cy="44345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br>
              <a:rPr lang="en-US" sz="2400" spc="-114" dirty="0">
                <a:solidFill>
                  <a:srgbClr val="DFE330"/>
                </a:solidFill>
                <a:latin typeface="M&amp;T Balto SemiLight"/>
              </a:rPr>
            </a:br>
            <a:endParaRPr lang="en-US" sz="2400" spc="-114" dirty="0">
              <a:solidFill>
                <a:srgbClr val="DFE330"/>
              </a:solidFill>
              <a:latin typeface="M&amp;T Balto SemiLight"/>
            </a:endParaRPr>
          </a:p>
          <a:p>
            <a:pPr>
              <a:lnSpc>
                <a:spcPct val="90000"/>
              </a:lnSpc>
            </a:pPr>
            <a:br>
              <a:rPr lang="en-US" spc="-114" dirty="0">
                <a:solidFill>
                  <a:srgbClr val="DFE330"/>
                </a:solidFill>
                <a:latin typeface="M&amp;T Balto SemiLight"/>
              </a:rPr>
            </a:br>
            <a:endParaRPr lang="en-US" spc="-114" dirty="0">
              <a:solidFill>
                <a:srgbClr val="DFE330"/>
              </a:solidFill>
              <a:latin typeface="M&amp;T Balto SemiLight"/>
            </a:endParaRPr>
          </a:p>
        </p:txBody>
      </p:sp>
      <p:pic>
        <p:nvPicPr>
          <p:cNvPr id="1026" name="Picture 2" descr="2 : S-curve of Innovation Diffusion | Download Scientific Diagram">
            <a:extLst>
              <a:ext uri="{FF2B5EF4-FFF2-40B4-BE49-F238E27FC236}">
                <a16:creationId xmlns:a16="http://schemas.microsoft.com/office/drawing/2014/main" id="{84517E34-B0B8-4878-8700-ADD694CB6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59" y="1358129"/>
            <a:ext cx="6034600" cy="294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stomShape 3">
            <a:extLst>
              <a:ext uri="{FF2B5EF4-FFF2-40B4-BE49-F238E27FC236}">
                <a16:creationId xmlns:a16="http://schemas.microsoft.com/office/drawing/2014/main" id="{A50EFF2D-5297-403E-B1A7-EEE4A9FA6AD0}"/>
              </a:ext>
            </a:extLst>
          </p:cNvPr>
          <p:cNvSpPr/>
          <p:nvPr/>
        </p:nvSpPr>
        <p:spPr>
          <a:xfrm>
            <a:off x="6464460" y="1358129"/>
            <a:ext cx="3251969" cy="25421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pc="-114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Maturity / Physical limit</a:t>
            </a:r>
          </a:p>
          <a:p>
            <a:pPr>
              <a:lnSpc>
                <a:spcPct val="90000"/>
              </a:lnSpc>
            </a:pPr>
            <a:br>
              <a:rPr lang="en-US" spc="-114" dirty="0">
                <a:solidFill>
                  <a:srgbClr val="DFE330"/>
                </a:solidFill>
                <a:latin typeface="M&amp;T Balto SemiLight"/>
              </a:rPr>
            </a:br>
            <a:endParaRPr lang="en-US" spc="-114" dirty="0">
              <a:solidFill>
                <a:srgbClr val="DFE330"/>
              </a:solidFill>
              <a:latin typeface="M&amp;T Balto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965831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294120" y="236880"/>
            <a:ext cx="7422356" cy="44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14" dirty="0">
                <a:solidFill>
                  <a:srgbClr val="DFE330"/>
                </a:solidFill>
                <a:latin typeface="M&amp;T Balto SemiLight"/>
              </a:rPr>
              <a:t>Let’s make YOU a better developer!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547560" y="4705200"/>
            <a:ext cx="1424880" cy="28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tabLst>
                <a:tab pos="0" algn="l"/>
              </a:tabLst>
            </a:pPr>
            <a:fld id="{1A67404F-E15C-4200-BCC3-4AE6E7A5FC66}" type="slidenum">
              <a:rPr lang="en-US" sz="1050" b="0" strike="noStrike" spc="-1">
                <a:solidFill>
                  <a:srgbClr val="DFE330"/>
                </a:solidFill>
                <a:latin typeface="M&amp;T Balto SemiLight"/>
              </a:rPr>
              <a:t>5</a:t>
            </a:fld>
            <a:endParaRPr lang="en-US" sz="1050" b="0" strike="noStrike" spc="-1"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228599" y="957780"/>
            <a:ext cx="8593531" cy="333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0">
              <a:lnSpc>
                <a:spcPct val="90000"/>
              </a:lnSpc>
              <a:buClr>
                <a:srgbClr val="DFE330"/>
              </a:buClr>
              <a:buSzPct val="45000"/>
            </a:pPr>
            <a:endParaRPr lang="en-US" sz="2200" spc="-1" dirty="0">
              <a:solidFill>
                <a:srgbClr val="DFE330"/>
              </a:solidFill>
              <a:latin typeface="M&amp;T Balto SemiLight" panose="020B0403040502020203" pitchFamily="34" charset="0"/>
            </a:endParaRPr>
          </a:p>
          <a:p>
            <a:pPr marL="360">
              <a:lnSpc>
                <a:spcPct val="90000"/>
              </a:lnSpc>
              <a:buClr>
                <a:srgbClr val="DFE330"/>
              </a:buClr>
              <a:buSzPct val="45000"/>
            </a:pPr>
            <a:r>
              <a:rPr lang="en-US" sz="2200" spc="-1" dirty="0">
                <a:solidFill>
                  <a:srgbClr val="DFE330"/>
                </a:solidFill>
                <a:latin typeface="M&amp;T Balto SemiLight" panose="020B0403040502020203" pitchFamily="34" charset="0"/>
              </a:rPr>
              <a:t>Access to information</a:t>
            </a:r>
          </a:p>
          <a:p>
            <a:pPr marL="360">
              <a:lnSpc>
                <a:spcPct val="90000"/>
              </a:lnSpc>
              <a:buClr>
                <a:srgbClr val="DFE330"/>
              </a:buClr>
              <a:buSzPct val="45000"/>
            </a:pPr>
            <a:endParaRPr lang="en-US" sz="2200" spc="-1" dirty="0">
              <a:solidFill>
                <a:srgbClr val="DFE330"/>
              </a:solidFill>
              <a:latin typeface="M&amp;T Balto SemiLight" panose="020B0403040502020203" pitchFamily="34" charset="0"/>
            </a:endParaRPr>
          </a:p>
          <a:p>
            <a:pPr marL="360">
              <a:lnSpc>
                <a:spcPct val="90000"/>
              </a:lnSpc>
              <a:buClr>
                <a:srgbClr val="DFE330"/>
              </a:buClr>
              <a:buSzPct val="45000"/>
            </a:pPr>
            <a:r>
              <a:rPr lang="en-US" sz="2200" spc="-1" dirty="0">
                <a:solidFill>
                  <a:srgbClr val="DFE330"/>
                </a:solidFill>
                <a:latin typeface="M&amp;T Balto SemiLight" panose="020B0403040502020203" pitchFamily="34" charset="0"/>
              </a:rPr>
              <a:t>AI is another “tool” in your development toolbox</a:t>
            </a:r>
          </a:p>
          <a:p>
            <a:pPr marL="360">
              <a:lnSpc>
                <a:spcPct val="90000"/>
              </a:lnSpc>
              <a:buClr>
                <a:srgbClr val="DFE330"/>
              </a:buClr>
              <a:buSzPct val="45000"/>
            </a:pPr>
            <a:endParaRPr lang="en-US" sz="2200" spc="-1" dirty="0">
              <a:solidFill>
                <a:srgbClr val="DFE330"/>
              </a:solidFill>
              <a:latin typeface="M&amp;T Balto SemiLight" panose="020B0403040502020203" pitchFamily="34" charset="0"/>
            </a:endParaRPr>
          </a:p>
          <a:p>
            <a:pPr marL="360">
              <a:lnSpc>
                <a:spcPct val="90000"/>
              </a:lnSpc>
              <a:buClr>
                <a:srgbClr val="DFE330"/>
              </a:buClr>
              <a:buSzPct val="45000"/>
            </a:pPr>
            <a:r>
              <a:rPr lang="en-US" sz="2200" spc="-1" dirty="0">
                <a:solidFill>
                  <a:srgbClr val="DFE330"/>
                </a:solidFill>
                <a:latin typeface="M&amp;T Balto SemiLight" panose="020B0403040502020203" pitchFamily="34" charset="0"/>
              </a:rPr>
              <a:t>We are going to build a basic language neutral code analyzer/review tool (conversational “linter”)</a:t>
            </a:r>
          </a:p>
          <a:p>
            <a:pPr marL="360">
              <a:lnSpc>
                <a:spcPct val="90000"/>
              </a:lnSpc>
              <a:buClr>
                <a:srgbClr val="DFE330"/>
              </a:buClr>
              <a:buSzPct val="45000"/>
            </a:pPr>
            <a:endParaRPr lang="en-US" sz="2200" b="0" strike="noStrike" spc="-1" dirty="0">
              <a:solidFill>
                <a:srgbClr val="DFE330"/>
              </a:solidFill>
              <a:latin typeface="M&amp;T Balto SemiLight" panose="020B0403040502020203" pitchFamily="34" charset="0"/>
            </a:endParaRPr>
          </a:p>
          <a:p>
            <a:pPr marL="360">
              <a:lnSpc>
                <a:spcPct val="90000"/>
              </a:lnSpc>
              <a:buClr>
                <a:srgbClr val="DFE330"/>
              </a:buClr>
              <a:buSzPct val="45000"/>
            </a:pPr>
            <a:r>
              <a:rPr lang="en-US" sz="2200" spc="-1" dirty="0">
                <a:solidFill>
                  <a:srgbClr val="DFE330"/>
                </a:solidFill>
                <a:latin typeface="M&amp;T Balto SemiLight" panose="020B0403040502020203" pitchFamily="34" charset="0"/>
              </a:rPr>
              <a:t>We will be using </a:t>
            </a:r>
            <a:r>
              <a:rPr lang="en-US" sz="2200" spc="-1" dirty="0" err="1">
                <a:solidFill>
                  <a:srgbClr val="DFE330"/>
                </a:solidFill>
                <a:latin typeface="M&amp;T Balto SemiLight" panose="020B0403040502020203" pitchFamily="34" charset="0"/>
              </a:rPr>
              <a:t>OpenAI</a:t>
            </a:r>
            <a:r>
              <a:rPr lang="en-US" sz="2200" spc="-1" dirty="0">
                <a:solidFill>
                  <a:srgbClr val="DFE330"/>
                </a:solidFill>
                <a:latin typeface="M&amp;T Balto SemiLight" panose="020B0403040502020203" pitchFamily="34" charset="0"/>
              </a:rPr>
              <a:t> (the makers of </a:t>
            </a:r>
            <a:r>
              <a:rPr lang="en-US" sz="2200" spc="-1" dirty="0" err="1">
                <a:solidFill>
                  <a:srgbClr val="DFE330"/>
                </a:solidFill>
                <a:latin typeface="M&amp;T Balto SemiLight" panose="020B0403040502020203" pitchFamily="34" charset="0"/>
              </a:rPr>
              <a:t>ChatGPT</a:t>
            </a:r>
            <a:r>
              <a:rPr lang="en-US" sz="2200" spc="-1" dirty="0">
                <a:solidFill>
                  <a:srgbClr val="DFE330"/>
                </a:solidFill>
                <a:latin typeface="M&amp;T Balto SemiLight" panose="020B0403040502020203" pitchFamily="34" charset="0"/>
              </a:rPr>
              <a:t>)</a:t>
            </a:r>
          </a:p>
        </p:txBody>
      </p:sp>
      <p:sp>
        <p:nvSpPr>
          <p:cNvPr id="62" name="CustomShape 6"/>
          <p:cNvSpPr/>
          <p:nvPr/>
        </p:nvSpPr>
        <p:spPr>
          <a:xfrm>
            <a:off x="228600" y="3429000"/>
            <a:ext cx="2057040" cy="44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640">
              <a:lnSpc>
                <a:spcPct val="90000"/>
              </a:lnSpc>
              <a:buClr>
                <a:srgbClr val="DFE330"/>
              </a:buClr>
              <a:buSzPct val="45000"/>
              <a:buFont typeface="Wingdings" charset="2"/>
              <a:buChar char=""/>
            </a:pPr>
            <a:endParaRPr lang="en-US" sz="2200" b="0" strike="noStrike" spc="-1" dirty="0">
              <a:solidFill>
                <a:srgbClr val="DFE33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316066" y="194465"/>
            <a:ext cx="5420520" cy="90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14" dirty="0" err="1">
                <a:solidFill>
                  <a:srgbClr val="DFE330"/>
                </a:solidFill>
                <a:latin typeface="M&amp;T Balto SemiLight"/>
              </a:rPr>
              <a:t>ChatGPT</a:t>
            </a:r>
            <a:r>
              <a:rPr lang="en-US" sz="3200" b="0" strike="noStrike" spc="-114" dirty="0">
                <a:solidFill>
                  <a:srgbClr val="DFE330"/>
                </a:solidFill>
                <a:latin typeface="M&amp;T Balto SemiLight"/>
              </a:rPr>
              <a:t> Example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547560" y="4705200"/>
            <a:ext cx="1424880" cy="28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tabLst>
                <a:tab pos="0" algn="l"/>
              </a:tabLst>
            </a:pPr>
            <a:fld id="{E6854664-977F-4961-B377-66C312E9847E}" type="slidenum">
              <a:rPr lang="en-US" sz="1050" b="0" strike="noStrike" spc="-1">
                <a:solidFill>
                  <a:srgbClr val="DFE330"/>
                </a:solidFill>
                <a:latin typeface="M&amp;T Balto SemiLight"/>
              </a:rPr>
              <a:t>6</a:t>
            </a:fld>
            <a:endParaRPr lang="en-US" sz="1050" b="0" strike="noStrike" spc="-1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55E25A55-C107-437C-BDEB-84DACAA505B1}"/>
              </a:ext>
            </a:extLst>
          </p:cNvPr>
          <p:cNvSpPr/>
          <p:nvPr/>
        </p:nvSpPr>
        <p:spPr>
          <a:xfrm>
            <a:off x="228600" y="1371599"/>
            <a:ext cx="4489704" cy="32432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114" dirty="0" err="1">
                <a:solidFill>
                  <a:srgbClr val="DFE330"/>
                </a:solidFill>
                <a:latin typeface="M&amp;T Balto SemiLight"/>
              </a:rPr>
              <a:t>ChatGPT</a:t>
            </a:r>
            <a:r>
              <a:rPr lang="en-US" sz="2400" b="0" strike="noStrike" spc="-114" dirty="0">
                <a:solidFill>
                  <a:srgbClr val="DFE330"/>
                </a:solidFill>
                <a:latin typeface="M&amp;T Balto SemiLight"/>
              </a:rPr>
              <a:t> is a natural language based, conversational AI driven by an </a:t>
            </a:r>
            <a:r>
              <a:rPr lang="en-US" sz="2400" b="0" strike="noStrike" spc="-114" dirty="0" err="1">
                <a:solidFill>
                  <a:srgbClr val="DFE330"/>
                </a:solidFill>
                <a:latin typeface="M&amp;T Balto SemiLight"/>
              </a:rPr>
              <a:t>OpenAI</a:t>
            </a:r>
            <a:r>
              <a:rPr lang="en-US" sz="2400" b="0" strike="noStrike" spc="-114" dirty="0">
                <a:solidFill>
                  <a:srgbClr val="DFE330"/>
                </a:solidFill>
                <a:latin typeface="M&amp;T Balto SemiLight"/>
              </a:rPr>
              <a:t> “Engine”</a:t>
            </a:r>
            <a:br>
              <a:rPr lang="en-US" sz="1800" b="0" strike="noStrike" spc="-114" dirty="0">
                <a:solidFill>
                  <a:srgbClr val="DFE330"/>
                </a:solidFill>
                <a:latin typeface="M&amp;T Balto SemiLight"/>
              </a:rPr>
            </a:br>
            <a:endParaRPr lang="en-US" sz="1800" b="0" strike="noStrike" spc="-114" dirty="0">
              <a:solidFill>
                <a:srgbClr val="DFE330"/>
              </a:solidFill>
              <a:latin typeface="M&amp;T Balto SemiLight"/>
            </a:endParaRPr>
          </a:p>
          <a:p>
            <a:pPr>
              <a:lnSpc>
                <a:spcPct val="90000"/>
              </a:lnSpc>
            </a:pPr>
            <a:endParaRPr lang="en-US" spc="-114" dirty="0">
              <a:solidFill>
                <a:srgbClr val="DFE330"/>
              </a:solidFill>
              <a:latin typeface="M&amp;T Balto SemiLight"/>
            </a:endParaRPr>
          </a:p>
          <a:p>
            <a:pPr>
              <a:lnSpc>
                <a:spcPct val="90000"/>
              </a:lnSpc>
            </a:pPr>
            <a:r>
              <a:rPr lang="en-US" sz="2000" b="0" strike="noStrike" spc="-114" dirty="0">
                <a:solidFill>
                  <a:srgbClr val="DFE330"/>
                </a:solidFill>
                <a:latin typeface="M&amp;T Balto SemiLight"/>
              </a:rPr>
              <a:t>“Please review the following </a:t>
            </a:r>
            <a:r>
              <a:rPr lang="en-US" sz="2000" b="0" strike="noStrike" spc="-114" dirty="0" err="1">
                <a:solidFill>
                  <a:srgbClr val="DFE330"/>
                </a:solidFill>
                <a:latin typeface="M&amp;T Balto SemiLight"/>
              </a:rPr>
              <a:t>Javascript</a:t>
            </a:r>
            <a:r>
              <a:rPr lang="en-US" sz="2000" b="0" strike="noStrike" spc="-114" dirty="0">
                <a:solidFill>
                  <a:srgbClr val="DFE330"/>
                </a:solidFill>
                <a:latin typeface="M&amp;T Balto SemiLight"/>
              </a:rPr>
              <a:t>  code and provide feedback:  &lt;code&gt;”</a:t>
            </a:r>
            <a:br>
              <a:rPr lang="en-US" sz="1800" b="0" strike="noStrike" spc="-114" dirty="0">
                <a:solidFill>
                  <a:srgbClr val="DFE330"/>
                </a:solidFill>
                <a:latin typeface="M&amp;T Balto SemiLight"/>
              </a:rPr>
            </a:br>
            <a:endParaRPr lang="en-US" sz="1800" b="0" strike="noStrike" spc="-114" dirty="0">
              <a:solidFill>
                <a:srgbClr val="DFE330"/>
              </a:solidFill>
              <a:latin typeface="M&amp;T Balto SemiLight"/>
            </a:endParaRPr>
          </a:p>
          <a:p>
            <a:pPr>
              <a:lnSpc>
                <a:spcPct val="90000"/>
              </a:lnSpc>
            </a:pPr>
            <a:endParaRPr lang="en-US" spc="-114" dirty="0">
              <a:solidFill>
                <a:srgbClr val="DFE330"/>
              </a:solidFill>
              <a:latin typeface="M&amp;T Balto SemiLight"/>
            </a:endParaRPr>
          </a:p>
          <a:p>
            <a:pPr>
              <a:lnSpc>
                <a:spcPct val="90000"/>
              </a:lnSpc>
            </a:pPr>
            <a:r>
              <a:rPr lang="en-US" sz="2400" spc="-114" dirty="0">
                <a:solidFill>
                  <a:srgbClr val="DFE330"/>
                </a:solidFill>
                <a:latin typeface="M&amp;T Balto SemiLight"/>
              </a:rPr>
              <a:t>That’s it. </a:t>
            </a:r>
          </a:p>
          <a:p>
            <a:pPr>
              <a:lnSpc>
                <a:spcPct val="9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FE334BD3-4ED8-4702-B5BD-53D777F45620}"/>
              </a:ext>
            </a:extLst>
          </p:cNvPr>
          <p:cNvSpPr/>
          <p:nvPr/>
        </p:nvSpPr>
        <p:spPr>
          <a:xfrm>
            <a:off x="5113324" y="2571750"/>
            <a:ext cx="3599079" cy="1942187"/>
          </a:xfrm>
          <a:prstGeom prst="rect">
            <a:avLst/>
          </a:prstGeom>
          <a:noFill/>
          <a:ln w="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b="0" strike="noStrike" spc="-114" dirty="0">
                <a:solidFill>
                  <a:srgbClr val="DFE330"/>
                </a:solidFill>
                <a:latin typeface="M&amp;T Balto SemiLight"/>
              </a:rPr>
              <a:t>Our code snippet (JS):</a:t>
            </a:r>
          </a:p>
          <a:p>
            <a:pPr>
              <a:lnSpc>
                <a:spcPct val="90000"/>
              </a:lnSpc>
            </a:pPr>
            <a:endParaRPr lang="en-US" spc="-114" dirty="0">
              <a:solidFill>
                <a:srgbClr val="DFE330"/>
              </a:solidFill>
              <a:latin typeface="M&amp;T Balto SemiLight"/>
            </a:endParaRPr>
          </a:p>
          <a:p>
            <a:pPr>
              <a:lnSpc>
                <a:spcPct val="90000"/>
              </a:lnSpc>
            </a:pPr>
            <a:r>
              <a:rPr lang="en-US" spc="-114" dirty="0">
                <a:solidFill>
                  <a:srgbClr val="DFE330"/>
                </a:solidFill>
                <a:latin typeface="M&amp;T Balto SemiLight"/>
              </a:rPr>
              <a:t>Function multiply(a, b) {</a:t>
            </a:r>
          </a:p>
          <a:p>
            <a:pPr>
              <a:lnSpc>
                <a:spcPct val="90000"/>
              </a:lnSpc>
            </a:pPr>
            <a:r>
              <a:rPr lang="en-US" spc="-114" dirty="0">
                <a:solidFill>
                  <a:srgbClr val="DFE330"/>
                </a:solidFill>
                <a:latin typeface="M&amp;T Balto SemiLight"/>
              </a:rPr>
              <a:t>    return a * b;</a:t>
            </a:r>
          </a:p>
          <a:p>
            <a:pPr>
              <a:lnSpc>
                <a:spcPct val="90000"/>
              </a:lnSpc>
            </a:pPr>
            <a:r>
              <a:rPr lang="en-US" spc="-114" dirty="0">
                <a:solidFill>
                  <a:srgbClr val="DFE330"/>
                </a:solidFill>
                <a:latin typeface="M&amp;T Balto SemiLight"/>
              </a:rPr>
              <a:t>}</a:t>
            </a:r>
          </a:p>
          <a:p>
            <a:pPr>
              <a:lnSpc>
                <a:spcPct val="90000"/>
              </a:lnSpc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294120" y="236880"/>
            <a:ext cx="7422356" cy="44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14" dirty="0">
                <a:solidFill>
                  <a:srgbClr val="DFE330"/>
                </a:solidFill>
                <a:latin typeface="M&amp;T Balto SemiLight"/>
              </a:rPr>
              <a:t>Using the API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547560" y="4705200"/>
            <a:ext cx="1424880" cy="28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tabLst>
                <a:tab pos="0" algn="l"/>
              </a:tabLst>
            </a:pPr>
            <a:fld id="{1A67404F-E15C-4200-BCC3-4AE6E7A5FC66}" type="slidenum">
              <a:rPr lang="en-US" sz="1050" b="0" strike="noStrike" spc="-1">
                <a:solidFill>
                  <a:srgbClr val="DFE330"/>
                </a:solidFill>
                <a:latin typeface="M&amp;T Balto SemiLight"/>
              </a:rPr>
              <a:t>7</a:t>
            </a:fld>
            <a:endParaRPr lang="en-US" sz="1050" b="0" strike="noStrike" spc="-1"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228600" y="904950"/>
            <a:ext cx="3699662" cy="333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0">
              <a:lnSpc>
                <a:spcPct val="90000"/>
              </a:lnSpc>
              <a:buClr>
                <a:srgbClr val="DFE330"/>
              </a:buClr>
              <a:buSzPct val="45000"/>
            </a:pPr>
            <a:endParaRPr lang="en-US" sz="2200" spc="-1" dirty="0">
              <a:solidFill>
                <a:srgbClr val="DFE330"/>
              </a:solidFill>
              <a:latin typeface="M&amp;T Balto SemiLight" panose="020B0403040502020203" pitchFamily="34" charset="0"/>
            </a:endParaRPr>
          </a:p>
          <a:p>
            <a:pPr marL="360">
              <a:lnSpc>
                <a:spcPct val="90000"/>
              </a:lnSpc>
              <a:buClr>
                <a:srgbClr val="DFE330"/>
              </a:buClr>
              <a:buSzPct val="45000"/>
            </a:pPr>
            <a:r>
              <a:rPr lang="en-US" sz="2200" spc="-1" dirty="0">
                <a:solidFill>
                  <a:srgbClr val="DFE330"/>
                </a:solidFill>
                <a:latin typeface="M&amp;T Balto SemiLight" panose="020B0403040502020203" pitchFamily="34" charset="0"/>
              </a:rPr>
              <a:t>Let’s do the “same thing” with </a:t>
            </a:r>
          </a:p>
          <a:p>
            <a:pPr marL="360">
              <a:lnSpc>
                <a:spcPct val="90000"/>
              </a:lnSpc>
              <a:buClr>
                <a:srgbClr val="DFE330"/>
              </a:buClr>
              <a:buSzPct val="45000"/>
            </a:pPr>
            <a:r>
              <a:rPr lang="en-US" sz="2200" spc="-1" dirty="0">
                <a:solidFill>
                  <a:srgbClr val="DFE330"/>
                </a:solidFill>
                <a:latin typeface="M&amp;T Balto SemiLight" panose="020B0403040502020203" pitchFamily="34" charset="0"/>
              </a:rPr>
              <a:t>an API!</a:t>
            </a:r>
          </a:p>
          <a:p>
            <a:pPr marL="360">
              <a:lnSpc>
                <a:spcPct val="90000"/>
              </a:lnSpc>
              <a:buClr>
                <a:srgbClr val="DFE330"/>
              </a:buClr>
              <a:buSzPct val="45000"/>
            </a:pPr>
            <a:endParaRPr lang="en-US" sz="2200" spc="-1" dirty="0">
              <a:solidFill>
                <a:srgbClr val="DFE330"/>
              </a:solidFill>
              <a:latin typeface="M&amp;T Balto SemiLight" panose="020B0403040502020203" pitchFamily="34" charset="0"/>
            </a:endParaRPr>
          </a:p>
          <a:p>
            <a:pPr marL="360">
              <a:lnSpc>
                <a:spcPct val="90000"/>
              </a:lnSpc>
              <a:buClr>
                <a:srgbClr val="DFE330"/>
              </a:buClr>
              <a:buSzPct val="45000"/>
            </a:pPr>
            <a:endParaRPr lang="en-US" sz="2200" spc="-1" dirty="0">
              <a:solidFill>
                <a:srgbClr val="DFE330"/>
              </a:solidFill>
              <a:latin typeface="M&amp;T Balto SemiLight" panose="020B0403040502020203" pitchFamily="34" charset="0"/>
            </a:endParaRPr>
          </a:p>
          <a:p>
            <a:pPr marL="360">
              <a:lnSpc>
                <a:spcPct val="90000"/>
              </a:lnSpc>
              <a:buClr>
                <a:srgbClr val="DFE330"/>
              </a:buClr>
              <a:buSzPct val="45000"/>
            </a:pPr>
            <a:r>
              <a:rPr lang="en-US" sz="2200" spc="-1" dirty="0">
                <a:solidFill>
                  <a:srgbClr val="DFE330"/>
                </a:solidFill>
                <a:latin typeface="M&amp;T Balto SemiLight" panose="020B0403040502020203" pitchFamily="34" charset="0"/>
              </a:rPr>
              <a:t>If </a:t>
            </a:r>
            <a:r>
              <a:rPr lang="en-US" sz="2200" spc="-1" dirty="0" err="1">
                <a:solidFill>
                  <a:srgbClr val="DFE330"/>
                </a:solidFill>
                <a:latin typeface="M&amp;T Balto SemiLight" panose="020B0403040502020203" pitchFamily="34" charset="0"/>
              </a:rPr>
              <a:t>obtain_an_API_key</a:t>
            </a:r>
            <a:r>
              <a:rPr lang="en-US" sz="2200" spc="-1" dirty="0">
                <a:solidFill>
                  <a:srgbClr val="DFE330"/>
                </a:solidFill>
                <a:latin typeface="M&amp;T Balto SemiLight" panose="020B0403040502020203" pitchFamily="34" charset="0"/>
              </a:rPr>
              <a:t> == True:</a:t>
            </a:r>
          </a:p>
          <a:p>
            <a:pPr marL="360">
              <a:lnSpc>
                <a:spcPct val="90000"/>
              </a:lnSpc>
              <a:buClr>
                <a:srgbClr val="DFE330"/>
              </a:buClr>
              <a:buSzPct val="45000"/>
            </a:pPr>
            <a:endParaRPr lang="en-US" sz="2200" spc="-1" dirty="0">
              <a:solidFill>
                <a:srgbClr val="DFE330"/>
              </a:solidFill>
              <a:latin typeface="M&amp;T Balto SemiLight" panose="020B0403040502020203" pitchFamily="34" charset="0"/>
            </a:endParaRPr>
          </a:p>
          <a:p>
            <a:pPr marL="360">
              <a:lnSpc>
                <a:spcPct val="90000"/>
              </a:lnSpc>
              <a:buClr>
                <a:srgbClr val="DFE330"/>
              </a:buClr>
              <a:buSzPct val="45000"/>
            </a:pPr>
            <a:r>
              <a:rPr lang="en-US" sz="2200" spc="-1" dirty="0">
                <a:solidFill>
                  <a:srgbClr val="DFE330"/>
                </a:solidFill>
                <a:latin typeface="M&amp;T Balto SemiLight" panose="020B0403040502020203" pitchFamily="34" charset="0"/>
              </a:rPr>
              <a:t>    </a:t>
            </a:r>
            <a:r>
              <a:rPr lang="en-US" sz="2200" b="0" strike="noStrike" spc="-1" dirty="0" err="1">
                <a:solidFill>
                  <a:srgbClr val="DFE330"/>
                </a:solidFill>
                <a:latin typeface="M&amp;T Balto SemiLight" panose="020B0403040502020203" pitchFamily="34" charset="0"/>
              </a:rPr>
              <a:t>doAPIMagic</a:t>
            </a:r>
            <a:r>
              <a:rPr lang="en-US" sz="2200" b="0" strike="noStrike" spc="-1" dirty="0">
                <a:solidFill>
                  <a:srgbClr val="DFE330"/>
                </a:solidFill>
                <a:latin typeface="M&amp;T Balto SemiLight" panose="020B0403040502020203" pitchFamily="34" charset="0"/>
              </a:rPr>
              <a:t>();</a:t>
            </a:r>
          </a:p>
          <a:p>
            <a:pPr marL="360">
              <a:lnSpc>
                <a:spcPct val="90000"/>
              </a:lnSpc>
              <a:buClr>
                <a:srgbClr val="DFE330"/>
              </a:buClr>
              <a:buSzPct val="45000"/>
            </a:pPr>
            <a:endParaRPr lang="en-US" sz="2200" b="0" strike="noStrike" spc="-1" dirty="0">
              <a:solidFill>
                <a:srgbClr val="DFE330"/>
              </a:solidFill>
              <a:latin typeface="M&amp;T Balto SemiLight" panose="020B0403040502020203" pitchFamily="34" charset="0"/>
            </a:endParaRPr>
          </a:p>
        </p:txBody>
      </p:sp>
      <p:sp>
        <p:nvSpPr>
          <p:cNvPr id="62" name="CustomShape 6"/>
          <p:cNvSpPr/>
          <p:nvPr/>
        </p:nvSpPr>
        <p:spPr>
          <a:xfrm>
            <a:off x="228600" y="3429000"/>
            <a:ext cx="2057040" cy="44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640">
              <a:lnSpc>
                <a:spcPct val="90000"/>
              </a:lnSpc>
              <a:buClr>
                <a:srgbClr val="DFE330"/>
              </a:buClr>
              <a:buSzPct val="45000"/>
              <a:buFont typeface="Wingdings" charset="2"/>
              <a:buChar char=""/>
            </a:pPr>
            <a:endParaRPr lang="en-US" sz="2200" b="0" strike="noStrike" spc="-1" dirty="0">
              <a:solidFill>
                <a:srgbClr val="DFE33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055AEA-9DF2-4E60-B525-220F22100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252" y="236880"/>
            <a:ext cx="4999898" cy="440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1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294120" y="236880"/>
            <a:ext cx="7422356" cy="44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547560" y="4705200"/>
            <a:ext cx="1424880" cy="28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tabLst>
                <a:tab pos="0" algn="l"/>
              </a:tabLst>
            </a:pPr>
            <a:fld id="{1A67404F-E15C-4200-BCC3-4AE6E7A5FC66}" type="slidenum">
              <a:rPr lang="en-US" sz="1050" b="0" strike="noStrike" spc="-1">
                <a:solidFill>
                  <a:srgbClr val="DFE330"/>
                </a:solidFill>
                <a:latin typeface="M&amp;T Balto SemiLight"/>
              </a:rPr>
              <a:t>8</a:t>
            </a:fld>
            <a:endParaRPr lang="en-US" sz="1050" b="0" strike="noStrike" spc="-1"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623620" y="685440"/>
            <a:ext cx="7422356" cy="333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90000"/>
              </a:lnSpc>
              <a:buClr>
                <a:srgbClr val="DFE330"/>
              </a:buClr>
              <a:buSzPct val="45000"/>
            </a:pPr>
            <a:endParaRPr lang="en-US" sz="2200" spc="-1" dirty="0">
              <a:solidFill>
                <a:srgbClr val="DFE330"/>
              </a:solidFill>
              <a:latin typeface="M&amp;T Balto SemiLight" panose="020B0403040502020203" pitchFamily="34" charset="0"/>
            </a:endParaRPr>
          </a:p>
          <a:p>
            <a:pPr algn="ctr">
              <a:lnSpc>
                <a:spcPct val="90000"/>
              </a:lnSpc>
              <a:buClr>
                <a:srgbClr val="DFE330"/>
              </a:buClr>
              <a:buSzPct val="45000"/>
            </a:pPr>
            <a:endParaRPr lang="en-US" sz="2200" spc="-1" dirty="0">
              <a:solidFill>
                <a:srgbClr val="DFE330"/>
              </a:solidFill>
              <a:latin typeface="M&amp;T Balto SemiLight" panose="020B0403040502020203" pitchFamily="34" charset="0"/>
            </a:endParaRPr>
          </a:p>
          <a:p>
            <a:pPr algn="ctr">
              <a:lnSpc>
                <a:spcPct val="90000"/>
              </a:lnSpc>
              <a:buClr>
                <a:srgbClr val="DFE330"/>
              </a:buClr>
              <a:buSzPct val="45000"/>
            </a:pPr>
            <a:r>
              <a:rPr lang="en-US" sz="7200" spc="-1" dirty="0">
                <a:solidFill>
                  <a:srgbClr val="DFE330"/>
                </a:solidFill>
                <a:latin typeface="M&amp;T Balto SemiLight"/>
              </a:rPr>
              <a:t>Demos:</a:t>
            </a:r>
          </a:p>
          <a:p>
            <a:pPr algn="ctr">
              <a:lnSpc>
                <a:spcPct val="90000"/>
              </a:lnSpc>
            </a:pPr>
            <a:r>
              <a:rPr lang="en-US" sz="7200" spc="-1" dirty="0">
                <a:solidFill>
                  <a:srgbClr val="DFE330"/>
                </a:solidFill>
                <a:latin typeface="M&amp;T Balto SemiLight"/>
              </a:rPr>
              <a:t>API &amp; </a:t>
            </a:r>
            <a:r>
              <a:rPr lang="en-US" sz="7200" spc="-1" dirty="0" err="1">
                <a:solidFill>
                  <a:srgbClr val="DFE330"/>
                </a:solidFill>
                <a:latin typeface="M&amp;T Balto SemiLight"/>
              </a:rPr>
              <a:t>ChatGPT</a:t>
            </a:r>
            <a:r>
              <a:rPr lang="en-US" sz="7200" spc="-1" dirty="0">
                <a:solidFill>
                  <a:srgbClr val="DFE330"/>
                </a:solidFill>
                <a:latin typeface="M&amp;T Balto SemiLight"/>
              </a:rPr>
              <a:t> </a:t>
            </a:r>
            <a:endParaRPr lang="en-US" sz="7200" spc="-1" dirty="0">
              <a:solidFill>
                <a:srgbClr val="DFE330"/>
              </a:solidFill>
              <a:latin typeface="M&amp;T Balto SemiLight" panose="020B0403040502020203" pitchFamily="34" charset="0"/>
            </a:endParaRPr>
          </a:p>
          <a:p>
            <a:pPr>
              <a:lnSpc>
                <a:spcPct val="90000"/>
              </a:lnSpc>
              <a:buClr>
                <a:srgbClr val="DFE330"/>
              </a:buClr>
              <a:buSzPct val="45000"/>
            </a:pPr>
            <a:endParaRPr lang="en-US" sz="2200" b="0" strike="noStrike" spc="-1" dirty="0">
              <a:solidFill>
                <a:srgbClr val="DFE330"/>
              </a:solidFill>
              <a:latin typeface="M&amp;T Balto SemiLight" panose="020B0403040502020203" pitchFamily="34" charset="0"/>
            </a:endParaRPr>
          </a:p>
          <a:p>
            <a:pPr>
              <a:lnSpc>
                <a:spcPct val="90000"/>
              </a:lnSpc>
              <a:buClr>
                <a:srgbClr val="DFE330"/>
              </a:buClr>
              <a:buSzPct val="45000"/>
            </a:pPr>
            <a:endParaRPr lang="en-US" sz="2200" b="0" strike="noStrike" spc="-1" dirty="0">
              <a:solidFill>
                <a:srgbClr val="DFE330"/>
              </a:solidFill>
              <a:latin typeface="M&amp;T Balto SemiLight" panose="020B0403040502020203" pitchFamily="34" charset="0"/>
            </a:endParaRPr>
          </a:p>
        </p:txBody>
      </p:sp>
      <p:sp>
        <p:nvSpPr>
          <p:cNvPr id="62" name="CustomShape 6"/>
          <p:cNvSpPr/>
          <p:nvPr/>
        </p:nvSpPr>
        <p:spPr>
          <a:xfrm>
            <a:off x="228600" y="3429000"/>
            <a:ext cx="2057040" cy="44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640">
              <a:lnSpc>
                <a:spcPct val="90000"/>
              </a:lnSpc>
              <a:buClr>
                <a:srgbClr val="DFE330"/>
              </a:buClr>
              <a:buSzPct val="45000"/>
              <a:buFont typeface="Wingdings" charset="2"/>
              <a:buChar char=""/>
            </a:pPr>
            <a:endParaRPr lang="en-US" sz="2200" b="0" strike="noStrike" spc="-1" dirty="0">
              <a:solidFill>
                <a:srgbClr val="DFE33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3441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294120" y="236880"/>
            <a:ext cx="7422356" cy="44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spc="-114" dirty="0">
                <a:solidFill>
                  <a:srgbClr val="DFE330"/>
                </a:solidFill>
                <a:latin typeface="M&amp;T Balto SemiLight"/>
              </a:rPr>
              <a:t>The inverse can be true as well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547560" y="4705200"/>
            <a:ext cx="1424880" cy="28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tabLst>
                <a:tab pos="0" algn="l"/>
              </a:tabLst>
            </a:pPr>
            <a:fld id="{1A67404F-E15C-4200-BCC3-4AE6E7A5FC66}" type="slidenum">
              <a:rPr lang="en-US" sz="1050" b="0" strike="noStrike" spc="-1">
                <a:solidFill>
                  <a:srgbClr val="DFE330"/>
                </a:solidFill>
                <a:latin typeface="M&amp;T Balto SemiLight"/>
              </a:rPr>
              <a:t>9</a:t>
            </a:fld>
            <a:endParaRPr lang="en-US" sz="1050" b="0" strike="noStrike" spc="-1"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228599" y="904950"/>
            <a:ext cx="8396021" cy="333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Clr>
                <a:srgbClr val="DFE330"/>
              </a:buClr>
              <a:buSzPct val="45000"/>
            </a:pPr>
            <a:endParaRPr lang="en-US" sz="2200" spc="-1" dirty="0">
              <a:solidFill>
                <a:srgbClr val="DFE330"/>
              </a:solidFill>
              <a:latin typeface="M&amp;T Balto SemiLight" panose="020B0403040502020203" pitchFamily="34" charset="0"/>
            </a:endParaRPr>
          </a:p>
          <a:p>
            <a:pPr>
              <a:lnSpc>
                <a:spcPct val="90000"/>
              </a:lnSpc>
              <a:buClr>
                <a:srgbClr val="DFE330"/>
              </a:buClr>
              <a:buSzPct val="45000"/>
            </a:pPr>
            <a:r>
              <a:rPr lang="en-US" sz="2200" spc="-1" dirty="0">
                <a:solidFill>
                  <a:srgbClr val="DFE330"/>
                </a:solidFill>
                <a:latin typeface="M&amp;T Balto SemiLight" panose="020B0403040502020203" pitchFamily="34" charset="0"/>
              </a:rPr>
              <a:t>Using AI like Chat GPT we can also “get” code and review it</a:t>
            </a:r>
          </a:p>
          <a:p>
            <a:pPr>
              <a:lnSpc>
                <a:spcPct val="90000"/>
              </a:lnSpc>
              <a:buClr>
                <a:srgbClr val="DFE330"/>
              </a:buClr>
              <a:buSzPct val="45000"/>
            </a:pPr>
            <a:endParaRPr lang="en-US" sz="2200" b="0" strike="noStrike" spc="-1" dirty="0">
              <a:solidFill>
                <a:srgbClr val="DFE330"/>
              </a:solidFill>
              <a:latin typeface="M&amp;T Balto SemiLight" panose="020B0403040502020203" pitchFamily="34" charset="0"/>
            </a:endParaRPr>
          </a:p>
          <a:p>
            <a:pPr marL="342900" indent="-342900">
              <a:lnSpc>
                <a:spcPct val="90000"/>
              </a:lnSpc>
              <a:buClr>
                <a:srgbClr val="DFE33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DFE330"/>
                </a:solidFill>
                <a:latin typeface="M&amp;T Balto SemiLight" panose="020B0403040502020203" pitchFamily="34" charset="0"/>
              </a:rPr>
              <a:t>AI “peer review”</a:t>
            </a:r>
          </a:p>
          <a:p>
            <a:pPr marL="800100" lvl="1" indent="-342900">
              <a:lnSpc>
                <a:spcPct val="90000"/>
              </a:lnSpc>
              <a:buClr>
                <a:srgbClr val="DFE33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DFE330"/>
                </a:solidFill>
                <a:latin typeface="M&amp;T Balto SemiLight"/>
              </a:rPr>
              <a:t>Feedback optional </a:t>
            </a:r>
            <a:r>
              <a:rPr lang="en-US" sz="2200" spc="-1" dirty="0">
                <a:solidFill>
                  <a:srgbClr val="DFE330"/>
                </a:solidFill>
                <a:latin typeface="M&amp;T Balto SemiLight"/>
              </a:rPr>
              <a:t>:-)</a:t>
            </a:r>
            <a:br>
              <a:rPr lang="en-US" sz="2200" b="0" strike="noStrike" spc="-1" dirty="0">
                <a:latin typeface="M&amp;T Balto SemiLight" panose="020B0403040502020203" pitchFamily="34" charset="0"/>
              </a:rPr>
            </a:br>
            <a:endParaRPr lang="en-US" sz="2200" b="0" strike="noStrike" spc="-1" dirty="0">
              <a:solidFill>
                <a:srgbClr val="DFE330"/>
              </a:solidFill>
              <a:latin typeface="M&amp;T Balto SemiLight" panose="020B0403040502020203" pitchFamily="34" charset="0"/>
            </a:endParaRPr>
          </a:p>
          <a:p>
            <a:pPr marL="342900" indent="-342900">
              <a:lnSpc>
                <a:spcPct val="90000"/>
              </a:lnSpc>
              <a:buClr>
                <a:srgbClr val="DFE33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DFE330"/>
                </a:solidFill>
                <a:latin typeface="M&amp;T Balto SemiLight" panose="020B0403040502020203" pitchFamily="34" charset="0"/>
                <a:sym typeface="Wingdings" panose="05000000000000000000" pitchFamily="2" charset="2"/>
              </a:rPr>
              <a:t>Implement, test, improve</a:t>
            </a:r>
            <a:br>
              <a:rPr lang="en-US" sz="2200" spc="-1" dirty="0">
                <a:solidFill>
                  <a:srgbClr val="DFE330"/>
                </a:solidFill>
                <a:latin typeface="M&amp;T Balto SemiLight" panose="020B0403040502020203" pitchFamily="34" charset="0"/>
                <a:sym typeface="Wingdings" panose="05000000000000000000" pitchFamily="2" charset="2"/>
              </a:rPr>
            </a:br>
            <a:endParaRPr lang="en-US" sz="2200" spc="-1" dirty="0">
              <a:solidFill>
                <a:srgbClr val="DFE330"/>
              </a:solidFill>
              <a:latin typeface="M&amp;T Balto SemiLight" panose="020B0403040502020203" pitchFamily="34" charset="0"/>
            </a:endParaRPr>
          </a:p>
          <a:p>
            <a:pPr marL="342900" indent="-342900">
              <a:lnSpc>
                <a:spcPct val="90000"/>
              </a:lnSpc>
              <a:buClr>
                <a:srgbClr val="DFE33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DFE330"/>
                </a:solidFill>
                <a:latin typeface="M&amp;T Balto SemiLight" panose="020B0403040502020203" pitchFamily="34" charset="0"/>
                <a:sym typeface="Wingdings" panose="05000000000000000000" pitchFamily="2" charset="2"/>
              </a:rPr>
              <a:t>It SHOULD be used as a starting point, NOT a SOLUTION</a:t>
            </a:r>
            <a:endParaRPr lang="en-US" sz="2200" b="0" strike="noStrike" spc="-1" dirty="0">
              <a:solidFill>
                <a:srgbClr val="DFE330"/>
              </a:solidFill>
              <a:latin typeface="M&amp;T Balto SemiLight" panose="020B0403040502020203" pitchFamily="34" charset="0"/>
            </a:endParaRPr>
          </a:p>
          <a:p>
            <a:pPr>
              <a:lnSpc>
                <a:spcPct val="90000"/>
              </a:lnSpc>
              <a:buClr>
                <a:srgbClr val="DFE330"/>
              </a:buClr>
              <a:buSzPct val="45000"/>
            </a:pPr>
            <a:endParaRPr lang="en-US" sz="2200" b="0" strike="noStrike" spc="-1" dirty="0">
              <a:solidFill>
                <a:srgbClr val="DFE330"/>
              </a:solidFill>
              <a:latin typeface="M&amp;T Balto SemiLight" panose="020B0403040502020203" pitchFamily="34" charset="0"/>
            </a:endParaRPr>
          </a:p>
        </p:txBody>
      </p:sp>
      <p:sp>
        <p:nvSpPr>
          <p:cNvPr id="62" name="CustomShape 6"/>
          <p:cNvSpPr/>
          <p:nvPr/>
        </p:nvSpPr>
        <p:spPr>
          <a:xfrm>
            <a:off x="228600" y="3429000"/>
            <a:ext cx="2057040" cy="44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640">
              <a:lnSpc>
                <a:spcPct val="90000"/>
              </a:lnSpc>
              <a:buClr>
                <a:srgbClr val="DFE330"/>
              </a:buClr>
              <a:buSzPct val="45000"/>
              <a:buFont typeface="Wingdings" charset="2"/>
              <a:buChar char=""/>
            </a:pPr>
            <a:endParaRPr lang="en-US" sz="2200" b="0" strike="noStrike" spc="-1" dirty="0">
              <a:solidFill>
                <a:srgbClr val="DFE33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7300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65889</TotalTime>
  <Words>437</Words>
  <Application>Microsoft Office PowerPoint</Application>
  <PresentationFormat>On-screen Show (16:9)</PresentationFormat>
  <Paragraphs>112</Paragraphs>
  <Slides>15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dc:description/>
  <cp:lastModifiedBy>Orlowski, David</cp:lastModifiedBy>
  <cp:revision>379</cp:revision>
  <dcterms:created xsi:type="dcterms:W3CDTF">2019-10-11T15:18:17Z</dcterms:created>
  <dcterms:modified xsi:type="dcterms:W3CDTF">2023-04-15T15:16:47Z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0x010100F6DE72512867EE4A817CBBE467BEE2B2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