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d822979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d822979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2d8229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2d8229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d82297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d82297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d822979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d822979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d822979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d822979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d82297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d82297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2d822979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2d82297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2d82297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2d82297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d82297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2d82297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d82297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2d82297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2d82297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2d82297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d822979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d822979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2d822979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2d822979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Chipotle Locations in the USA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Goetz and Joey Sabel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770" y="1205475"/>
            <a:ext cx="1908275" cy="19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075" y="3001576"/>
            <a:ext cx="4126926" cy="21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505700"/>
            <a:ext cx="2881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The tree shown had specifications of a complexity parameter of 0.003, a min bucket of 350, along with a minimum split of 25.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Race is an important factor as shown to the right. Along with age and education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81% of cities are accounted for in the first two splits of branches</a:t>
            </a:r>
            <a:endParaRPr sz="14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50" y="1303050"/>
            <a:ext cx="5950750" cy="38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000" y="1505700"/>
            <a:ext cx="4449208" cy="32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Linear Regression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Almost all of the races are negative in relation to the dropped race, Race Other. We assume this is mostly Latinx people since they are not specified anywhere else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Logistic Regression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final model without population_proper, there were 883 correct predictions (above 50% probability). Race, age and education were the most important factors. College town are an ideal candidate.</a:t>
            </a:r>
            <a:endParaRPr sz="12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K-Nearest Neighbors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Accuracy was .9449 We looked at the 23 closest points. The test accuracy was very similar at .9447.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KNN method proved more efficient at predicting whether or not a Chipotle would open in a particular city than the logistic model.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78 false negatives and 32 false </a:t>
            </a:r>
            <a:r>
              <a:rPr lang="en" sz="1400"/>
              <a:t>positives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False Negatives were mostly college towns with small populations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False Positives were big cities like Detroit.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K-Means Clustering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Cluster breakdown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Cluster 1 has small populations (avg of 8000)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Cluster 2 has a small, very white population with low educated people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Cluster 3 has larger cities with above-average income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Cluster 4 has small populations with low income; highest majority populations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Cluster 5 is big cities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Decision Tree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we go further along the tree, we see we want high educated, low age people for demographics</a:t>
            </a:r>
            <a:endParaRPr sz="1400"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Top City That Should Have a Chipotle That Doesn’t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Lowell, Massachusetts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breakdown: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Population: 111,346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Education: 22.6%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Lowell is a college town (with UMass - Lowell), so we expect them to have a lot of interest)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Logit Regression Results: .96 Probability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Cluster Results: Cluster 5</a:t>
            </a:r>
            <a:endParaRPr sz="14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505700"/>
            <a:ext cx="4527602" cy="33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Variable Selection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Modeling Techniques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Linear/Logistic Regression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K-Nearest Neighbor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K-Means Clustering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Decision Tree Classifier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</a:t>
            </a:r>
            <a:endParaRPr sz="1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00" y="1469150"/>
            <a:ext cx="1828874" cy="18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Demographics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Income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Family Size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Education Levels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Racial Diversity (</a:t>
            </a:r>
            <a:r>
              <a:rPr lang="en" sz="1400"/>
              <a:t>referred</a:t>
            </a:r>
            <a:r>
              <a:rPr lang="en" sz="1400"/>
              <a:t> to as Race ___)</a:t>
            </a:r>
            <a:endParaRPr sz="14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Remove NA values and filter by population (min 601, size of smallest city with a Chipotle)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12,000 cities were removed in this step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Adjusted population and income maximums to be at 99th and 90th percentiles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K-MEANS ONWARD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Winsorized all variables (except population and income) to be between 5th and 99th percentiles</a:t>
            </a:r>
            <a:endParaRPr sz="14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Techniques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1708546"/>
            <a:ext cx="8839204" cy="172640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505700"/>
            <a:ext cx="3575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Statistically Significant Variables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Median 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Median Income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Population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Family Size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Education Level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Race White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Race Asian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Negative Coefficient Variables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Median 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Median Income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Family Size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Race Asian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R^2 is .6798</a:t>
            </a:r>
            <a:endParaRPr sz="14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988" y="1307300"/>
            <a:ext cx="5257001" cy="3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 Regression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505700"/>
            <a:ext cx="3567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 Variables (All were negative)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Race White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Median Income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Family Size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Education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decided not to include population because big cities skewed the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</a:t>
            </a:r>
            <a:r>
              <a:rPr lang="en" sz="1400"/>
              <a:t>here were only 183 incorrect predictions (15 false positives and 168 false negatives), resulting in a 92.12% accuracy.</a:t>
            </a:r>
            <a:endParaRPr sz="14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52" y="1301500"/>
            <a:ext cx="5264950" cy="3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505700"/>
            <a:ext cx="3575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total, three K-Nearest Neighbor (KNN) models were run with different specifications for trainControl method and tuneLength.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base model (23 neighbors) was run based on a training set of 80% of the data, repeatedcv, and tuneLength = 10, which happened to be our best model of the three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accuracy of .94492, which is very high as well as a test confusion matrix accuracy of .9447</a:t>
            </a:r>
            <a:endParaRPr sz="14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00" y="1307300"/>
            <a:ext cx="5257001" cy="3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25" y="3998600"/>
            <a:ext cx="1056850" cy="11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05700"/>
            <a:ext cx="3575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Weighted Sum of Squares (WSS) method, an elbow plot showed 5 clusters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Center cities by </a:t>
            </a:r>
            <a:r>
              <a:rPr lang="en" sz="1400"/>
              <a:t>euclidean distance are Stafford, OR; McCord, OK; Marlborough, MA; Camargo, KY; and Sunrise Manor, NV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was no difference when winsorizing the variables mentioned on slide 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Cluster 5 has the most 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Chipotle locations</a:t>
            </a:r>
            <a:endParaRPr sz="14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975" y="1307300"/>
            <a:ext cx="5257025" cy="3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6879425" y="4768475"/>
            <a:ext cx="11679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Median 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 rot="-5400000">
            <a:off x="3184075" y="4141775"/>
            <a:ext cx="14571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Median Income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A81612"/>
      </a:dk1>
      <a:lt1>
        <a:srgbClr val="FFFFFF"/>
      </a:lt1>
      <a:dk2>
        <a:srgbClr val="451400"/>
      </a:dk2>
      <a:lt2>
        <a:srgbClr val="451400"/>
      </a:lt2>
      <a:accent1>
        <a:srgbClr val="451400"/>
      </a:accent1>
      <a:accent2>
        <a:srgbClr val="451400"/>
      </a:accent2>
      <a:accent3>
        <a:srgbClr val="EDE3DA"/>
      </a:accent3>
      <a:accent4>
        <a:srgbClr val="B85741"/>
      </a:accent4>
      <a:accent5>
        <a:srgbClr val="451400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