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DDB495-CA54-485F-AE6D-EE14FAB3E807}">
  <a:tblStyle styleId="{EBDDB495-CA54-485F-AE6D-EE14FAB3E8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ED7D31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D20379D-FC1D-4B57-9512-154EEEC1257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daeb020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daeb020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daeb020f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daeb020f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3daeb020f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3daeb020f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3daeb020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3daeb020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daeb020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3daeb020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daeb020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3daeb020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daeb020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3daeb020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3daeb020f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3daeb020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3daeb020f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3daeb020f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3daeb020f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3daeb020f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daeb0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daeb0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3daeb020f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3daeb020f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3daeb020f_0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3daeb020f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3daeb020f_0_2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3daeb020f_0_2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3daeb020f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3daeb020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3daeb020f_0_2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3daeb020f_0_2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3daeb020f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3daeb020f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3daeb020f_0_2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3daeb020f_0_2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3daeb020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3daeb020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daeb020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daeb020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daeb020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daeb020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daeb020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daeb020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daeb020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daeb020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daeb020f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3daeb020f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daeb020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3daeb020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101" y="118375"/>
            <a:ext cx="3396350" cy="339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8"/>
          <p:cNvGraphicFramePr/>
          <p:nvPr/>
        </p:nvGraphicFramePr>
        <p:xfrm>
          <a:off x="1879575" y="1677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{EBDDB495-CA54-485F-AE6D-EE14FAB3E807}</a:tableStyleId>
              </a:tblPr>
              <a:tblGrid>
                <a:gridCol w="4305675"/>
                <a:gridCol w="1079150"/>
              </a:tblGrid>
              <a:tr h="3723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cap="small">
                        <a:solidFill>
                          <a:srgbClr val="19191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cap="small">
                        <a:solidFill>
                          <a:srgbClr val="19191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cap="small">
                        <a:solidFill>
                          <a:srgbClr val="19191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cap="small">
                        <a:solidFill>
                          <a:srgbClr val="19191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cap="small">
                        <a:solidFill>
                          <a:srgbClr val="19191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cap="small">
                        <a:solidFill>
                          <a:srgbClr val="19191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cap="small">
                          <a:solidFill>
                            <a:srgbClr val="19191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MLB THE SHOW DATABASE MANAGEMENT SYSTEM</a:t>
                      </a:r>
                      <a:endParaRPr sz="2200" cap="small">
                        <a:solidFill>
                          <a:srgbClr val="19191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cap="small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Daniel Goetz and Joey Sabel</a:t>
                      </a:r>
                      <a:endParaRPr sz="1300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4546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IST 659 M004 Spring 2020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Account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65" name="Google Shape;165;p27"/>
          <p:cNvGraphicFramePr/>
          <p:nvPr/>
        </p:nvGraphicFramePr>
        <p:xfrm>
          <a:off x="125900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{AD20379D-FC1D-4B57-9512-154EEEC1257D}</a:tableStyleId>
              </a:tblPr>
              <a:tblGrid>
                <a:gridCol w="1410625"/>
                <a:gridCol w="2021850"/>
                <a:gridCol w="1375350"/>
                <a:gridCol w="1022675"/>
                <a:gridCol w="1293050"/>
                <a:gridCol w="1763275"/>
              </a:tblGrid>
              <a:tr h="48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Entity Name: Account</a:t>
                      </a:r>
                      <a:endParaRPr sz="11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Entry and Attributes</a:t>
                      </a:r>
                      <a:endParaRPr sz="11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Field Type</a:t>
                      </a:r>
                      <a:endParaRPr sz="11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Nullable</a:t>
                      </a:r>
                      <a:endParaRPr sz="11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Constraints</a:t>
                      </a:r>
                      <a:endParaRPr sz="11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Description</a:t>
                      </a:r>
                      <a:endParaRPr sz="11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8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AccountID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ID for each account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AccountEmail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VARCHAR(30)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Email address of user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AccountFirstName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First name of user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AccountLastName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Last name of user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AccountPassword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Password used for account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AccountCurrency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INT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Amount of virtual currency the account has in the MLB 20 The Show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Card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71" name="Google Shape;171;p28"/>
          <p:cNvGraphicFramePr/>
          <p:nvPr/>
        </p:nvGraphicFramePr>
        <p:xfrm>
          <a:off x="4326000" y="-1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{AD20379D-FC1D-4B57-9512-154EEEC1257D}</a:tableStyleId>
              </a:tblPr>
              <a:tblGrid>
                <a:gridCol w="642950"/>
                <a:gridCol w="776925"/>
                <a:gridCol w="618025"/>
                <a:gridCol w="494275"/>
                <a:gridCol w="583675"/>
                <a:gridCol w="1618250"/>
              </a:tblGrid>
              <a:tr h="68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Entity Name: </a:t>
                      </a:r>
                      <a:endParaRPr sz="9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</a:t>
                      </a:r>
                      <a:endParaRPr sz="9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Entry and Attributes</a:t>
                      </a:r>
                      <a:endParaRPr sz="9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Field Type</a:t>
                      </a:r>
                      <a:endParaRPr sz="9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Nullable</a:t>
                      </a:r>
                      <a:endParaRPr sz="9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Constraints</a:t>
                      </a:r>
                      <a:endParaRPr sz="9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Description</a:t>
                      </a:r>
                      <a:endParaRPr sz="9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CardID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ID for each card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CardTitle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VARCHAR(30)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 for each card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CardSeries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Series for each card (if applicable)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CardRarity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Rarity of each card (if applicable)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CardBuyValue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INT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Minimum value to buy card on market to guarantee immediate sale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CardSellValue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INT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Maximum value to sell card on market to guarantee immediate sale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BreakEvenSellValue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INT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Amount card would need to be sold for to break even based on current Buy Now value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USDDollarEQ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FLOAT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 dollar equivalent of Buy Now value based on 24,000 of in game currency per $20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CardType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VARCHAR(12)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Type of card: Player, sponsorship, unlockable, etc.</a:t>
                      </a:r>
                      <a:endParaRPr sz="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Search Card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85675" y="232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{AD20379D-FC1D-4B57-9512-154EEEC1257D}</a:tableStyleId>
              </a:tblPr>
              <a:tblGrid>
                <a:gridCol w="1463250"/>
                <a:gridCol w="2006075"/>
                <a:gridCol w="1309875"/>
                <a:gridCol w="1038425"/>
                <a:gridCol w="1321650"/>
                <a:gridCol w="1817275"/>
              </a:tblGrid>
              <a:tr h="525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Entity Name: Search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Entry and Attributes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Field Type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Nullable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Constraints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Description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3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1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AccountID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Table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Account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(AccountID)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ID for each account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2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CardID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Table Card (CardID)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 for each 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QuantityOfCard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INT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Number of each card (if applicable)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Player Card	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61350" y="17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{AD20379D-FC1D-4B57-9512-154EEEC1257D}</a:tableStyleId>
              </a:tblPr>
              <a:tblGrid>
                <a:gridCol w="1948550"/>
                <a:gridCol w="1405575"/>
                <a:gridCol w="1231525"/>
                <a:gridCol w="956050"/>
                <a:gridCol w="1141000"/>
                <a:gridCol w="2349350"/>
              </a:tblGrid>
              <a:tr h="48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Entity Name: Player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Entry and Attributes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Field Type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Nullable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Constraints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Description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8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PlayerID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ID for each player 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CardID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Table Card (CardID)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ID for each 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PlayerFirstName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VARCHAR(30)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First Name of the Player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PlayerLastName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VARCHAR(30)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Last Name of the Player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PlayerOverall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INT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overall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PlayerPosition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Position each player plays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PlayerTeam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Team player plays on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Stadium</a:t>
            </a:r>
            <a:r>
              <a:rPr lang="en">
                <a:solidFill>
                  <a:schemeClr val="accent2"/>
                </a:solidFill>
              </a:rPr>
              <a:t>	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89" name="Google Shape;189;p31"/>
          <p:cNvGraphicFramePr/>
          <p:nvPr/>
        </p:nvGraphicFramePr>
        <p:xfrm>
          <a:off x="514650" y="19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{AD20379D-FC1D-4B57-9512-154EEEC1257D}</a:tableStyleId>
              </a:tblPr>
              <a:tblGrid>
                <a:gridCol w="1327475"/>
                <a:gridCol w="1777100"/>
                <a:gridCol w="1252525"/>
                <a:gridCol w="942075"/>
                <a:gridCol w="1177600"/>
                <a:gridCol w="1637925"/>
              </a:tblGrid>
              <a:tr h="59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Entity Name: Stadium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Entry and Attributes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Field Type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Nullable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Constraints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Description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1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CardID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Table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(CardID)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ID for each 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StadiumID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UniqueID for each stadium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StadiumName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VARCHAR(30)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actual name for each stadium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Unlockable</a:t>
            </a:r>
            <a:r>
              <a:rPr lang="en">
                <a:solidFill>
                  <a:schemeClr val="accent2"/>
                </a:solidFill>
              </a:rPr>
              <a:t>	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95" name="Google Shape;195;p32"/>
          <p:cNvGraphicFramePr/>
          <p:nvPr/>
        </p:nvGraphicFramePr>
        <p:xfrm>
          <a:off x="158375" y="19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{AD20379D-FC1D-4B57-9512-154EEEC1257D}</a:tableStyleId>
              </a:tblPr>
              <a:tblGrid>
                <a:gridCol w="1444050"/>
                <a:gridCol w="1921500"/>
                <a:gridCol w="1374150"/>
                <a:gridCol w="1024800"/>
                <a:gridCol w="1281000"/>
                <a:gridCol w="1781750"/>
              </a:tblGrid>
              <a:tr h="53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Entity Name: Unlockable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Entry and Attributes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Field Type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Nullable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Constraints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Description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UnlockableID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ID for each unlockable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1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CardID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Table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(CardID)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ID for each 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Unlockable Category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Category for each 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Unlockable Sub Category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Sub category for each 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Equipment</a:t>
            </a:r>
            <a:r>
              <a:rPr lang="en">
                <a:solidFill>
                  <a:schemeClr val="accent2"/>
                </a:solidFill>
              </a:rPr>
              <a:t>	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201" name="Google Shape;201;p33"/>
          <p:cNvGraphicFramePr/>
          <p:nvPr/>
        </p:nvGraphicFramePr>
        <p:xfrm>
          <a:off x="220275" y="18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{AD20379D-FC1D-4B57-9512-154EEEC1257D}</a:tableStyleId>
              </a:tblPr>
              <a:tblGrid>
                <a:gridCol w="1386675"/>
                <a:gridCol w="1941425"/>
                <a:gridCol w="1340425"/>
                <a:gridCol w="993800"/>
                <a:gridCol w="1259575"/>
                <a:gridCol w="1837400"/>
              </a:tblGrid>
              <a:tr h="60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Entity Name: Equipment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Entry and Attributes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Field Type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Nullable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 Key Constraints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Description</a:t>
                      </a:r>
                      <a:endParaRPr sz="1200">
                        <a:solidFill>
                          <a:schemeClr val="accent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0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Foreign</a:t>
                      </a: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Key 1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CardID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Table Card (Card ID)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ID for each 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Primary Key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EquipmentID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CHAR(10))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Unique ID for each equipment card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EquipmentSlot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Type of equipment (glove, shoes, etc.)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EquipmentBrand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VARCHAR(20)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NOT NULL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Brand of each equipment (Adidas,Mizuno)</a:t>
                      </a:r>
                      <a:endParaRPr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3500" marB="63500" marR="63500" marL="635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Code</a:t>
            </a:r>
            <a:r>
              <a:rPr lang="en">
                <a:solidFill>
                  <a:schemeClr val="accent2"/>
                </a:solidFill>
              </a:rPr>
              <a:t>	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98738" y="13449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--create table Player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Player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PlayerID 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(10)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CardID	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(10)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FirstName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LastName 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Overall  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   	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Team  	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NULL,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player_pk1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PlayerID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player_fk1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Cards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>
            <p:ph idx="2" type="body"/>
          </p:nvPr>
        </p:nvSpPr>
        <p:spPr>
          <a:xfrm>
            <a:off x="3751813" y="1344975"/>
            <a:ext cx="5293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--populate table Player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We inserted more players than shown but this is just a sample.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Player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PlayerID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Overall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Team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11216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'Trout'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95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'CF'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'Angels'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Player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PlayerID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Overall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Team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96979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'Miguel'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'Cabrera'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94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'3B'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'Tigers'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Player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PlayerID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Overall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Team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79922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'Vida'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'Blue'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93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'SP'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'Athletics'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Player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PlayerID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Overall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Team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'Roy'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'Oswalt'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93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'SP'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'Astros'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Player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PlayerID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Overall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Team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41929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'Joe'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'Carter'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93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'RF'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'Blue Jays'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Player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PlayerID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CardID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Overall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Team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61287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'Bob'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'Feller'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93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'SP'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'Indians'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Interface Implementation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13"/>
            <a:ext cx="4532175" cy="50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896"/>
            <a:ext cx="4457700" cy="31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</a:rPr>
              <a:t>Content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633950" y="2437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Questions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Business Rules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Relational Data Model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Dictionaries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SQL Code            	                         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 Implementation - Forms and Reports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Forms</a:t>
            </a:r>
            <a:r>
              <a:rPr lang="en">
                <a:solidFill>
                  <a:schemeClr val="accent2"/>
                </a:solidFill>
              </a:rPr>
              <a:t>	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175" y="45250"/>
            <a:ext cx="4184900" cy="28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650" y="2927750"/>
            <a:ext cx="4823350" cy="207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4294967295" type="title"/>
          </p:nvPr>
        </p:nvSpPr>
        <p:spPr>
          <a:xfrm>
            <a:off x="322950" y="21706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450" y="372925"/>
            <a:ext cx="6745174" cy="25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450" y="3121875"/>
            <a:ext cx="6745175" cy="1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Examples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Reports - Answering Major Data Questions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What team has the most expensive cards?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3">
            <a:alphaModFix/>
          </a:blip>
          <a:srcRect b="27256" l="0" r="0" t="0"/>
          <a:stretch/>
        </p:blipFill>
        <p:spPr>
          <a:xfrm>
            <a:off x="4352800" y="45250"/>
            <a:ext cx="4114800" cy="12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173" y="1318025"/>
            <a:ext cx="1576600" cy="3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0"/>
          <p:cNvPicPr preferRelativeResize="0"/>
          <p:nvPr/>
        </p:nvPicPr>
        <p:blipFill rotWithShape="1">
          <a:blip r:embed="rId5">
            <a:alphaModFix/>
          </a:blip>
          <a:srcRect b="0" l="0" r="48000" t="0"/>
          <a:stretch/>
        </p:blipFill>
        <p:spPr>
          <a:xfrm>
            <a:off x="6112775" y="1275150"/>
            <a:ext cx="2900251" cy="3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Reports - Answering Major Data Questions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How much will it cost me to get a 90 overall player?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200" y="33200"/>
            <a:ext cx="4805800" cy="26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203" y="3236525"/>
            <a:ext cx="4805802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24475" y="115200"/>
            <a:ext cx="47448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Our Plans for the Future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forms to add other cards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a search table for all other cards.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RStudio implementation to update cards automatically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Take user feedback to make improvements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2029025" y="17925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accent2"/>
                </a:solidFill>
              </a:rPr>
              <a:t>Thank You</a:t>
            </a:r>
            <a:endParaRPr sz="6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</a:rPr>
              <a:t>Background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0" y="121800"/>
            <a:ext cx="4166400" cy="48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 MLB The Show 20, there is a marketplace with real-time trading of cards using an in-game currency. However, there are many cards and it is hard to manage them if you try to collect all of them.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7" y="1125825"/>
            <a:ext cx="3706499" cy="208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Problem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recent trend in video games of all genres is a marketplace for items or cards in the game, which can be purchased with an in-game economy and/or money from the real world 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Some of these games have an expansive number of items making it hard to keep track of which things are important and how much they cost in in-game currency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Goals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24475" y="1845425"/>
            <a:ext cx="81606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are trying to solve the issue of having a difficult to navigate market in MLB The Show 20.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 create a easy to use database for players of the game to easily find or add cards. 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want our users to see how much USD each card would cost them if they were to purchase in game currency and how much they would have to sell a card for to make their money back.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24475" y="148225"/>
            <a:ext cx="82782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Major Data Questions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24475" y="1920450"/>
            <a:ext cx="43725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During the course of the creation of the database, we attempted to answer these five questions</a:t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824" y="1860400"/>
            <a:ext cx="3732575" cy="30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Introduction to our MLB 20 The Show Database System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32175" cy="50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Business Rules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1.  Users can only search for one card at a time.</a:t>
            </a:r>
            <a:endParaRPr b="1"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2.  All data comes directly from MLB The Show unless otherwise noted.</a:t>
            </a:r>
            <a:endParaRPr b="1"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3.  Users can not directly make money directly off of our database.</a:t>
            </a:r>
            <a:endParaRPr b="1"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4.  Users can not share our information with any other website or source.</a:t>
            </a:r>
            <a:endParaRPr b="1"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5. We will protect user information in their accounts so that only they can access it.</a:t>
            </a:r>
            <a:endParaRPr b="1"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6.  All user data will not be shared with any other website or source.</a:t>
            </a:r>
            <a:endParaRPr b="1"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7. Each user must enter a UserID (email address) everytime they use our database.</a:t>
            </a:r>
            <a:endParaRPr b="1"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8. All data provided will be as accurate as available.</a:t>
            </a:r>
            <a:endParaRPr b="1"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9. We will take user feedback into consideration for improvements.</a:t>
            </a:r>
            <a:endParaRPr b="1"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10. Users can not delete data from the database</a:t>
            </a:r>
            <a:endParaRPr b="1" sz="1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ERD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425" y="0"/>
            <a:ext cx="404734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000" y="1618375"/>
            <a:ext cx="2179400" cy="2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