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9" r:id="rId4"/>
    <p:sldId id="258" r:id="rId5"/>
    <p:sldId id="260" r:id="rId6"/>
    <p:sldId id="261" r:id="rId7"/>
    <p:sldId id="276" r:id="rId8"/>
    <p:sldId id="275" r:id="rId9"/>
    <p:sldId id="262" r:id="rId10"/>
    <p:sldId id="281" r:id="rId11"/>
    <p:sldId id="268" r:id="rId12"/>
    <p:sldId id="272" r:id="rId13"/>
    <p:sldId id="264" r:id="rId14"/>
    <p:sldId id="265" r:id="rId15"/>
    <p:sldId id="266" r:id="rId16"/>
    <p:sldId id="267" r:id="rId17"/>
    <p:sldId id="263" r:id="rId18"/>
    <p:sldId id="278" r:id="rId19"/>
    <p:sldId id="279" r:id="rId20"/>
    <p:sldId id="280" r:id="rId21"/>
    <p:sldId id="269" r:id="rId22"/>
    <p:sldId id="270" r:id="rId23"/>
    <p:sldId id="271" r:id="rId24"/>
    <p:sldId id="274" r:id="rId25"/>
    <p:sldId id="273"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2" autoAdjust="0"/>
    <p:restoredTop sz="56376" autoAdjust="0"/>
  </p:normalViewPr>
  <p:slideViewPr>
    <p:cSldViewPr snapToGrid="0">
      <p:cViewPr varScale="1">
        <p:scale>
          <a:sx n="45" d="100"/>
          <a:sy n="45" d="100"/>
        </p:scale>
        <p:origin x="1494" y="4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A64FE-D02D-4AE2-8E32-9B9159494BD5}" type="datetimeFigureOut">
              <a:rPr lang="en-US" smtClean="0"/>
              <a:t>1/17/2017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06A1A-7E5B-4263-96E6-8D096B30B226}" type="slidenum">
              <a:rPr lang="en-US" smtClean="0"/>
              <a:t>‹#›</a:t>
            </a:fld>
            <a:endParaRPr lang="en-US"/>
          </a:p>
        </p:txBody>
      </p:sp>
    </p:spTree>
    <p:extLst>
      <p:ext uri="{BB962C8B-B14F-4D97-AF65-F5344CB8AC3E}">
        <p14:creationId xmlns:p14="http://schemas.microsoft.com/office/powerpoint/2010/main" val="1872562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8C406A1A-7E5B-4263-96E6-8D096B30B226}" type="slidenum">
              <a:rPr lang="en-US" smtClean="0"/>
              <a:t>1</a:t>
            </a:fld>
            <a:endParaRPr lang="en-US"/>
          </a:p>
        </p:txBody>
      </p:sp>
    </p:spTree>
    <p:extLst>
      <p:ext uri="{BB962C8B-B14F-4D97-AF65-F5344CB8AC3E}">
        <p14:creationId xmlns:p14="http://schemas.microsoft.com/office/powerpoint/2010/main" val="465862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Partial views</a:t>
            </a:r>
            <a:r>
              <a:rPr lang="en-US" baseline="0" dirty="0" smtClean="0"/>
              <a:t> are regular views, without a model and without a Layout</a:t>
            </a:r>
            <a:endParaRPr lang="he-IL" dirty="0"/>
          </a:p>
        </p:txBody>
      </p:sp>
      <p:sp>
        <p:nvSpPr>
          <p:cNvPr id="4" name="מציין מיקום של מספר שקופית 3"/>
          <p:cNvSpPr>
            <a:spLocks noGrp="1"/>
          </p:cNvSpPr>
          <p:nvPr>
            <p:ph type="sldNum" sz="quarter" idx="10"/>
          </p:nvPr>
        </p:nvSpPr>
        <p:spPr/>
        <p:txBody>
          <a:bodyPr/>
          <a:lstStyle/>
          <a:p>
            <a:fld id="{8C406A1A-7E5B-4263-96E6-8D096B30B226}" type="slidenum">
              <a:rPr lang="en-US" smtClean="0"/>
              <a:t>10</a:t>
            </a:fld>
            <a:endParaRPr lang="en-US"/>
          </a:p>
        </p:txBody>
      </p:sp>
    </p:spTree>
    <p:extLst>
      <p:ext uri="{BB962C8B-B14F-4D97-AF65-F5344CB8AC3E}">
        <p14:creationId xmlns:p14="http://schemas.microsoft.com/office/powerpoint/2010/main" val="2464760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You can</a:t>
            </a:r>
            <a:r>
              <a:rPr lang="en-US" baseline="0" dirty="0" smtClean="0"/>
              <a:t> use attributes to have your actions respond to other HTTP verbs like POST, PUT and DELETE</a:t>
            </a:r>
            <a:endParaRPr lang="he-IL" dirty="0"/>
          </a:p>
        </p:txBody>
      </p:sp>
      <p:sp>
        <p:nvSpPr>
          <p:cNvPr id="4" name="מציין מיקום של מספר שקופית 3"/>
          <p:cNvSpPr>
            <a:spLocks noGrp="1"/>
          </p:cNvSpPr>
          <p:nvPr>
            <p:ph type="sldNum" sz="quarter" idx="10"/>
          </p:nvPr>
        </p:nvSpPr>
        <p:spPr/>
        <p:txBody>
          <a:bodyPr/>
          <a:lstStyle/>
          <a:p>
            <a:fld id="{8C406A1A-7E5B-4263-96E6-8D096B30B226}" type="slidenum">
              <a:rPr lang="en-US" smtClean="0"/>
              <a:t>11</a:t>
            </a:fld>
            <a:endParaRPr lang="en-US"/>
          </a:p>
        </p:txBody>
      </p:sp>
    </p:spTree>
    <p:extLst>
      <p:ext uri="{BB962C8B-B14F-4D97-AF65-F5344CB8AC3E}">
        <p14:creationId xmlns:p14="http://schemas.microsoft.com/office/powerpoint/2010/main" val="2718674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Why</a:t>
            </a:r>
            <a:r>
              <a:rPr lang="en-US" baseline="0" dirty="0" smtClean="0"/>
              <a:t> stateless:</a:t>
            </a:r>
          </a:p>
          <a:p>
            <a:pPr marL="171450" indent="-171450">
              <a:buFontTx/>
              <a:buChar char="-"/>
            </a:pPr>
            <a:r>
              <a:rPr lang="en-US" baseline="0" dirty="0" smtClean="0"/>
              <a:t>Allows cache</a:t>
            </a:r>
          </a:p>
          <a:p>
            <a:pPr marL="171450" indent="-171450">
              <a:buFontTx/>
              <a:buChar char="-"/>
            </a:pPr>
            <a:r>
              <a:rPr lang="en-US" baseline="0" dirty="0" smtClean="0"/>
              <a:t>Scaling made easy</a:t>
            </a:r>
          </a:p>
          <a:p>
            <a:pPr marL="171450" indent="-171450">
              <a:buFontTx/>
              <a:buChar char="-"/>
            </a:pPr>
            <a:r>
              <a:rPr lang="en-US" baseline="0" dirty="0" smtClean="0"/>
              <a:t>Saves you space: move state to the client</a:t>
            </a:r>
            <a:endParaRPr lang="he-IL" dirty="0"/>
          </a:p>
        </p:txBody>
      </p:sp>
      <p:sp>
        <p:nvSpPr>
          <p:cNvPr id="4" name="מציין מיקום של מספר שקופית 3"/>
          <p:cNvSpPr>
            <a:spLocks noGrp="1"/>
          </p:cNvSpPr>
          <p:nvPr>
            <p:ph type="sldNum" sz="quarter" idx="10"/>
          </p:nvPr>
        </p:nvSpPr>
        <p:spPr/>
        <p:txBody>
          <a:bodyPr/>
          <a:lstStyle/>
          <a:p>
            <a:fld id="{8C406A1A-7E5B-4263-96E6-8D096B30B226}" type="slidenum">
              <a:rPr lang="en-US" smtClean="0"/>
              <a:t>12</a:t>
            </a:fld>
            <a:endParaRPr lang="en-US"/>
          </a:p>
        </p:txBody>
      </p:sp>
    </p:spTree>
    <p:extLst>
      <p:ext uri="{BB962C8B-B14F-4D97-AF65-F5344CB8AC3E}">
        <p14:creationId xmlns:p14="http://schemas.microsoft.com/office/powerpoint/2010/main" val="2766697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basic</a:t>
            </a:r>
            <a:r>
              <a:rPr lang="en-US" baseline="0" dirty="0" smtClean="0"/>
              <a:t> ways to share data between the Controller and View.</a:t>
            </a:r>
          </a:p>
          <a:p>
            <a:endParaRPr lang="en-US" baseline="0" dirty="0" smtClean="0"/>
          </a:p>
          <a:p>
            <a:pPr marL="171450" indent="-171450">
              <a:buFont typeface="Arial" panose="020B0604020202020204" pitchFamily="34" charset="0"/>
              <a:buChar char="•"/>
            </a:pPr>
            <a:r>
              <a:rPr lang="en-US" baseline="0" dirty="0" smtClean="0"/>
              <a:t>Bind a specific model instance to the View using a special syntax, and access it from the View using the Model keyword.</a:t>
            </a:r>
          </a:p>
          <a:p>
            <a:pPr marL="628650" lvl="1"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aseline="0" dirty="0" smtClean="0"/>
              <a:t>This is the best way, since it is more testable, and compiled – so you minimize runtime errors. In the second method, if you attempt to access a property on the dynamic object which doesn’t exist, you’ll get a runtime error since dynamic objects are resolved at runtime. In addition, it’s less efficient. However, there are times when we want to share small pieces of data that we don’t want to embed in our model classes, and this is when </a:t>
            </a:r>
            <a:r>
              <a:rPr lang="en-US" baseline="0" dirty="0" err="1" smtClean="0"/>
              <a:t>ViewBag</a:t>
            </a:r>
            <a:r>
              <a:rPr lang="en-US" baseline="0" dirty="0" smtClean="0"/>
              <a:t> and </a:t>
            </a:r>
            <a:r>
              <a:rPr lang="en-US" baseline="0" dirty="0" err="1" smtClean="0"/>
              <a:t>ViewData</a:t>
            </a:r>
            <a:r>
              <a:rPr lang="en-US" baseline="0" dirty="0" smtClean="0"/>
              <a:t> could be useful.</a:t>
            </a:r>
          </a:p>
          <a:p>
            <a:pPr marL="0" lvl="0" indent="0">
              <a:buFont typeface="Arial" panose="020B0604020202020204" pitchFamily="34" charset="0"/>
              <a:buNone/>
            </a:pPr>
            <a:r>
              <a:rPr lang="en-US" baseline="0" dirty="0" smtClean="0"/>
              <a:t>You can also precompile your views and have your compiler fail </a:t>
            </a:r>
          </a:p>
        </p:txBody>
      </p:sp>
      <p:sp>
        <p:nvSpPr>
          <p:cNvPr id="4" name="Slide Number Placeholder 3"/>
          <p:cNvSpPr>
            <a:spLocks noGrp="1"/>
          </p:cNvSpPr>
          <p:nvPr>
            <p:ph type="sldNum" sz="quarter" idx="10"/>
          </p:nvPr>
        </p:nvSpPr>
        <p:spPr/>
        <p:txBody>
          <a:bodyPr/>
          <a:lstStyle/>
          <a:p>
            <a:fld id="{8C406A1A-7E5B-4263-96E6-8D096B30B226}" type="slidenum">
              <a:rPr lang="en-US" smtClean="0"/>
              <a:t>13</a:t>
            </a:fld>
            <a:endParaRPr lang="en-US"/>
          </a:p>
        </p:txBody>
      </p:sp>
    </p:spTree>
    <p:extLst>
      <p:ext uri="{BB962C8B-B14F-4D97-AF65-F5344CB8AC3E}">
        <p14:creationId xmlns:p14="http://schemas.microsoft.com/office/powerpoint/2010/main" val="1353609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basic</a:t>
            </a:r>
            <a:r>
              <a:rPr lang="en-US" baseline="0" dirty="0" smtClean="0"/>
              <a:t> ways to share data between the Controller and View.</a:t>
            </a:r>
          </a:p>
          <a:p>
            <a:endParaRPr lang="en-US" baseline="0" dirty="0" smtClean="0"/>
          </a:p>
          <a:p>
            <a:pPr marL="171450" indent="-171450">
              <a:buFont typeface="Arial" panose="020B0604020202020204" pitchFamily="34" charset="0"/>
              <a:buChar char="•"/>
            </a:pPr>
            <a:r>
              <a:rPr lang="en-US" baseline="0" dirty="0" smtClean="0"/>
              <a:t>Bind a specific model instance to the View using a special syntax, and access it from the View using the Model keyword.</a:t>
            </a:r>
          </a:p>
          <a:p>
            <a:pPr marL="171450" indent="-171450">
              <a:buFont typeface="Arial" panose="020B0604020202020204" pitchFamily="34" charset="0"/>
              <a:buChar char="•"/>
            </a:pPr>
            <a:r>
              <a:rPr lang="en-US" baseline="0" dirty="0" smtClean="0"/>
              <a:t>Use special properties that are shared between the Controller and View:</a:t>
            </a:r>
          </a:p>
          <a:p>
            <a:pPr marL="628650" lvl="1" indent="-171450">
              <a:buFont typeface="Arial" panose="020B0604020202020204" pitchFamily="34" charset="0"/>
              <a:buChar char="•"/>
            </a:pPr>
            <a:r>
              <a:rPr lang="en-US" baseline="0" dirty="0" err="1" smtClean="0"/>
              <a:t>ViewBag</a:t>
            </a:r>
            <a:r>
              <a:rPr lang="en-US" baseline="0" dirty="0" smtClean="0"/>
              <a:t>- a dynamic object </a:t>
            </a:r>
          </a:p>
          <a:p>
            <a:pPr marL="628650" lvl="1" indent="-171450">
              <a:buFont typeface="Arial" panose="020B0604020202020204" pitchFamily="34" charset="0"/>
              <a:buChar char="•"/>
            </a:pPr>
            <a:r>
              <a:rPr lang="en-US" baseline="0" dirty="0" err="1" smtClean="0"/>
              <a:t>ViewData</a:t>
            </a:r>
            <a:r>
              <a:rPr lang="en-US" baseline="0" dirty="0" smtClean="0"/>
              <a:t> – a dictionary object</a:t>
            </a:r>
          </a:p>
          <a:p>
            <a:pPr marL="628650" lvl="1" indent="-171450">
              <a:buFont typeface="Arial" panose="020B0604020202020204" pitchFamily="34" charset="0"/>
              <a:buChar char="•"/>
            </a:pPr>
            <a:r>
              <a:rPr lang="en-US" baseline="0" dirty="0" err="1" smtClean="0"/>
              <a:t>TempData</a:t>
            </a:r>
            <a:r>
              <a:rPr lang="en-US" baseline="0" dirty="0" smtClean="0"/>
              <a:t>, also a dictionary – will live to your next request</a:t>
            </a:r>
          </a:p>
          <a:p>
            <a:pPr marL="0" lvl="0" indent="0">
              <a:buFont typeface="Arial" panose="020B0604020202020204" pitchFamily="34" charset="0"/>
              <a:buNone/>
            </a:pPr>
            <a:r>
              <a:rPr lang="en-US" baseline="0" dirty="0" smtClean="0"/>
              <a:t>	There is not real difference between the two, apart from the fact that they are implemented differently. Use the one you prefer.</a:t>
            </a:r>
          </a:p>
          <a:p>
            <a:pPr marL="0" lvl="0" indent="0">
              <a:buFont typeface="Arial" panose="020B0604020202020204" pitchFamily="34" charset="0"/>
              <a:buNone/>
            </a:pPr>
            <a:r>
              <a:rPr lang="en-US" baseline="0" dirty="0" smtClean="0"/>
              <a:t>	If you choose both – keep in mind you can only use every key once (shared between them).</a:t>
            </a:r>
          </a:p>
          <a:p>
            <a:pPr marL="628650" lvl="1"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aseline="0" dirty="0" smtClean="0"/>
              <a:t>The recommended way is the first one, since it is more testable, and compiled – so you minimize runtime errors. In the second method, if you attempt to access a property on the dynamic object which doesn’t exist, you’ll get a runtime error since dynamic objects are resolved at runtime. In addition, it’s less efficient. However, there are times when we want to share small pieces of data that we don’t want to embed in our model classes, and this is when </a:t>
            </a:r>
            <a:r>
              <a:rPr lang="en-US" baseline="0" dirty="0" err="1" smtClean="0"/>
              <a:t>ViewBag</a:t>
            </a:r>
            <a:r>
              <a:rPr lang="en-US" baseline="0" dirty="0" smtClean="0"/>
              <a:t> and </a:t>
            </a:r>
            <a:r>
              <a:rPr lang="en-US" baseline="0" dirty="0" err="1" smtClean="0"/>
              <a:t>ViewData</a:t>
            </a:r>
            <a:r>
              <a:rPr lang="en-US" baseline="0" dirty="0" smtClean="0"/>
              <a:t> could be useful.</a:t>
            </a:r>
          </a:p>
        </p:txBody>
      </p:sp>
      <p:sp>
        <p:nvSpPr>
          <p:cNvPr id="4" name="Slide Number Placeholder 3"/>
          <p:cNvSpPr>
            <a:spLocks noGrp="1"/>
          </p:cNvSpPr>
          <p:nvPr>
            <p:ph type="sldNum" sz="quarter" idx="10"/>
          </p:nvPr>
        </p:nvSpPr>
        <p:spPr/>
        <p:txBody>
          <a:bodyPr/>
          <a:lstStyle/>
          <a:p>
            <a:fld id="{8C406A1A-7E5B-4263-96E6-8D096B30B226}" type="slidenum">
              <a:rPr lang="en-US" smtClean="0"/>
              <a:t>14</a:t>
            </a:fld>
            <a:endParaRPr lang="en-US"/>
          </a:p>
        </p:txBody>
      </p:sp>
    </p:spTree>
    <p:extLst>
      <p:ext uri="{BB962C8B-B14F-4D97-AF65-F5344CB8AC3E}">
        <p14:creationId xmlns:p14="http://schemas.microsoft.com/office/powerpoint/2010/main" val="325871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DEMO 2</a:t>
            </a:r>
            <a:endParaRPr lang="he-IL" dirty="0"/>
          </a:p>
        </p:txBody>
      </p:sp>
      <p:sp>
        <p:nvSpPr>
          <p:cNvPr id="4" name="מציין מיקום של מספר שקופית 3"/>
          <p:cNvSpPr>
            <a:spLocks noGrp="1"/>
          </p:cNvSpPr>
          <p:nvPr>
            <p:ph type="sldNum" sz="quarter" idx="10"/>
          </p:nvPr>
        </p:nvSpPr>
        <p:spPr/>
        <p:txBody>
          <a:bodyPr/>
          <a:lstStyle/>
          <a:p>
            <a:fld id="{8C406A1A-7E5B-4263-96E6-8D096B30B226}" type="slidenum">
              <a:rPr lang="en-US" smtClean="0"/>
              <a:t>15</a:t>
            </a:fld>
            <a:endParaRPr lang="en-US"/>
          </a:p>
        </p:txBody>
      </p:sp>
    </p:spTree>
    <p:extLst>
      <p:ext uri="{BB962C8B-B14F-4D97-AF65-F5344CB8AC3E}">
        <p14:creationId xmlns:p14="http://schemas.microsoft.com/office/powerpoint/2010/main" val="3364287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Routing is</a:t>
            </a:r>
            <a:r>
              <a:rPr lang="en-US" baseline="0" dirty="0" smtClean="0"/>
              <a:t> simply the linkage between the URL and the Controller method we’re invoking.</a:t>
            </a:r>
          </a:p>
          <a:p>
            <a:endParaRPr lang="en-US" baseline="0" dirty="0" smtClean="0"/>
          </a:p>
          <a:p>
            <a:r>
              <a:rPr lang="en-US" baseline="0" dirty="0" smtClean="0"/>
              <a:t>ASP.NET MVC has the basic routing configuration set up, so it’s not likely you’ll need to frequently change it yourself. However, you need to understand how it works.</a:t>
            </a:r>
            <a:endParaRPr lang="en-US" dirty="0"/>
          </a:p>
        </p:txBody>
      </p:sp>
      <p:sp>
        <p:nvSpPr>
          <p:cNvPr id="4" name="Slide Number Placeholder 3"/>
          <p:cNvSpPr>
            <a:spLocks noGrp="1"/>
          </p:cNvSpPr>
          <p:nvPr>
            <p:ph type="sldNum" sz="quarter" idx="10"/>
          </p:nvPr>
        </p:nvSpPr>
        <p:spPr/>
        <p:txBody>
          <a:bodyPr/>
          <a:lstStyle/>
          <a:p>
            <a:fld id="{8C406A1A-7E5B-4263-96E6-8D096B30B226}" type="slidenum">
              <a:rPr lang="en-US" smtClean="0"/>
              <a:t>16</a:t>
            </a:fld>
            <a:endParaRPr lang="en-US"/>
          </a:p>
        </p:txBody>
      </p:sp>
    </p:spTree>
    <p:extLst>
      <p:ext uri="{BB962C8B-B14F-4D97-AF65-F5344CB8AC3E}">
        <p14:creationId xmlns:p14="http://schemas.microsoft.com/office/powerpoint/2010/main" val="1888072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a:t>
            </a:r>
            <a:r>
              <a:rPr lang="en-US" baseline="0" dirty="0" smtClean="0"/>
              <a:t> Conventions:</a:t>
            </a:r>
          </a:p>
          <a:p>
            <a:pPr marL="171450" indent="-171450">
              <a:buFont typeface="Arial" panose="020B0604020202020204" pitchFamily="34" charset="0"/>
              <a:buChar char="•"/>
            </a:pPr>
            <a:r>
              <a:rPr lang="en-US" baseline="0" dirty="0" smtClean="0"/>
              <a:t>Controllers, Models (</a:t>
            </a:r>
            <a:r>
              <a:rPr lang="en-US" baseline="0" dirty="0" err="1" smtClean="0"/>
              <a:t>ViewModels</a:t>
            </a:r>
            <a:r>
              <a:rPr lang="en-US" baseline="0" dirty="0" smtClean="0"/>
              <a:t>, not generic Models) and View always have to be in their respectively named folders.</a:t>
            </a:r>
          </a:p>
          <a:p>
            <a:pPr marL="171450" indent="-171450">
              <a:buFont typeface="Arial" panose="020B0604020202020204" pitchFamily="34" charset="0"/>
              <a:buChar char="•"/>
            </a:pPr>
            <a:r>
              <a:rPr lang="en-US" baseline="0" dirty="0" smtClean="0"/>
              <a:t>The Content folder is the only folder which has a special setting allowing it to serve content. For example, you’ll want to store your images and resources under this folder. If you try placing a file under another folder – for example, </a:t>
            </a:r>
            <a:r>
              <a:rPr lang="en-US" baseline="0" dirty="0" err="1" smtClean="0"/>
              <a:t>AppStart</a:t>
            </a:r>
            <a:r>
              <a:rPr lang="en-US" baseline="0" dirty="0" smtClean="0"/>
              <a:t>, you’ll get an error when trying to access it in the browser. IIS blocks this.</a:t>
            </a:r>
          </a:p>
          <a:p>
            <a:pPr marL="171450" indent="-171450">
              <a:buFont typeface="Arial" panose="020B0604020202020204" pitchFamily="34" charset="0"/>
              <a:buChar char="•"/>
            </a:pPr>
            <a:r>
              <a:rPr lang="en-US" baseline="0" dirty="0" err="1" smtClean="0"/>
              <a:t>App_Start</a:t>
            </a:r>
            <a:r>
              <a:rPr lang="en-US" baseline="0" dirty="0" smtClean="0"/>
              <a:t> contains all the settings. They are loaded by reflection so you cannot move them</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Naming Conventions:</a:t>
            </a:r>
          </a:p>
          <a:p>
            <a:pPr marL="171450" indent="-171450">
              <a:buFont typeface="Arial" panose="020B0604020202020204" pitchFamily="34" charset="0"/>
              <a:buChar char="•"/>
            </a:pPr>
            <a:r>
              <a:rPr lang="en-US" baseline="0" dirty="0" smtClean="0"/>
              <a:t>If you want to use return new View(), you’ll need to put the View in the same folder structure and give it the same name as the Controller Action method. It’s possible to call an overload of this method and provide an explicit, different name – but I do not recommend you do this.</a:t>
            </a:r>
          </a:p>
          <a:p>
            <a:pPr marL="171450" indent="-171450">
              <a:buFont typeface="Arial" panose="020B0604020202020204" pitchFamily="34" charset="0"/>
              <a:buChar char="•"/>
            </a:pPr>
            <a:r>
              <a:rPr lang="en-US" baseline="0" dirty="0" smtClean="0"/>
              <a:t>Controllers always have to be named </a:t>
            </a:r>
            <a:r>
              <a:rPr lang="en-US" baseline="0" dirty="0" err="1" smtClean="0"/>
              <a:t>SomethingController</a:t>
            </a:r>
            <a:r>
              <a:rPr lang="en-US" baseline="0" dirty="0" smtClean="0"/>
              <a:t>, and when routing to a Controller, the URL will omit the Controller segment.</a:t>
            </a:r>
          </a:p>
        </p:txBody>
      </p:sp>
      <p:sp>
        <p:nvSpPr>
          <p:cNvPr id="4" name="Slide Number Placeholder 3"/>
          <p:cNvSpPr>
            <a:spLocks noGrp="1"/>
          </p:cNvSpPr>
          <p:nvPr>
            <p:ph type="sldNum" sz="quarter" idx="10"/>
          </p:nvPr>
        </p:nvSpPr>
        <p:spPr/>
        <p:txBody>
          <a:bodyPr/>
          <a:lstStyle/>
          <a:p>
            <a:fld id="{8C406A1A-7E5B-4263-96E6-8D096B30B226}" type="slidenum">
              <a:rPr lang="en-US" smtClean="0"/>
              <a:t>17</a:t>
            </a:fld>
            <a:endParaRPr lang="en-US"/>
          </a:p>
        </p:txBody>
      </p:sp>
    </p:spTree>
    <p:extLst>
      <p:ext uri="{BB962C8B-B14F-4D97-AF65-F5344CB8AC3E}">
        <p14:creationId xmlns:p14="http://schemas.microsoft.com/office/powerpoint/2010/main" val="24482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You can use a wildcard like {version} or “*.</a:t>
            </a:r>
            <a:r>
              <a:rPr lang="en-US" dirty="0" err="1" smtClean="0"/>
              <a:t>js</a:t>
            </a:r>
            <a:r>
              <a:rPr lang="en-US" dirty="0" smtClean="0"/>
              <a:t>”</a:t>
            </a:r>
            <a:endParaRPr lang="he-IL" dirty="0" smtClean="0"/>
          </a:p>
          <a:p>
            <a:r>
              <a:rPr lang="en-US" dirty="0" smtClean="0"/>
              <a:t>You</a:t>
            </a:r>
            <a:r>
              <a:rPr lang="en-US" baseline="0" dirty="0" smtClean="0"/>
              <a:t> can add a few files or a whole directory to a </a:t>
            </a:r>
            <a:r>
              <a:rPr lang="en-US" baseline="0" dirty="0" err="1" smtClean="0"/>
              <a:t>boundle</a:t>
            </a:r>
            <a:endParaRPr lang="en-US" baseline="0" dirty="0" smtClean="0"/>
          </a:p>
          <a:p>
            <a:endParaRPr lang="en-US" baseline="0" dirty="0" smtClean="0"/>
          </a:p>
          <a:p>
            <a:r>
              <a:rPr lang="en-US" b="1" baseline="0" dirty="0" smtClean="0"/>
              <a:t>Style:</a:t>
            </a:r>
          </a:p>
          <a:p>
            <a:r>
              <a:rPr lang="en-US" dirty="0" err="1" smtClean="0"/>
              <a:t>bundles.Add</a:t>
            </a:r>
            <a:r>
              <a:rPr lang="en-US" dirty="0" smtClean="0"/>
              <a:t>(</a:t>
            </a:r>
            <a:r>
              <a:rPr lang="en-US" sz="1200" kern="1200" dirty="0" smtClean="0">
                <a:solidFill>
                  <a:schemeClr val="tx1"/>
                </a:solidFill>
                <a:effectLst/>
                <a:latin typeface="+mn-lt"/>
                <a:ea typeface="+mn-ea"/>
                <a:cs typeface="+mn-cs"/>
              </a:rPr>
              <a:t>new</a:t>
            </a:r>
            <a:r>
              <a:rPr lang="en-US" dirty="0" smtClean="0"/>
              <a:t> </a:t>
            </a:r>
            <a:r>
              <a:rPr lang="en-US" sz="1200" kern="1200" dirty="0" err="1" smtClean="0">
                <a:solidFill>
                  <a:schemeClr val="tx1"/>
                </a:solidFill>
                <a:effectLst/>
                <a:latin typeface="+mn-lt"/>
                <a:ea typeface="+mn-ea"/>
                <a:cs typeface="+mn-cs"/>
              </a:rPr>
              <a:t>StyleBundle</a:t>
            </a:r>
            <a:r>
              <a:rPr lang="en-US" dirty="0" smtClean="0"/>
              <a:t>(</a:t>
            </a:r>
            <a:r>
              <a:rPr lang="en-US" sz="1200" kern="1200" dirty="0" smtClean="0">
                <a:solidFill>
                  <a:schemeClr val="tx1"/>
                </a:solidFill>
                <a:effectLst/>
                <a:latin typeface="+mn-lt"/>
                <a:ea typeface="+mn-ea"/>
                <a:cs typeface="+mn-cs"/>
              </a:rPr>
              <a:t>"~/bundles/</a:t>
            </a:r>
            <a:r>
              <a:rPr lang="en-US" sz="1200" kern="1200" dirty="0" err="1" smtClean="0">
                <a:solidFill>
                  <a:schemeClr val="tx1"/>
                </a:solidFill>
                <a:effectLst/>
                <a:latin typeface="+mn-lt"/>
                <a:ea typeface="+mn-ea"/>
                <a:cs typeface="+mn-cs"/>
              </a:rPr>
              <a:t>css</a:t>
            </a:r>
            <a:r>
              <a:rPr lang="en-US" sz="1200" kern="1200" dirty="0" smtClean="0">
                <a:solidFill>
                  <a:schemeClr val="tx1"/>
                </a:solidFill>
                <a:effectLst/>
                <a:latin typeface="+mn-lt"/>
                <a:ea typeface="+mn-ea"/>
                <a:cs typeface="+mn-cs"/>
              </a:rPr>
              <a:t>"</a:t>
            </a:r>
            <a:r>
              <a:rPr lang="en-US" dirty="0" smtClean="0"/>
              <a:t>).Include( </a:t>
            </a:r>
          </a:p>
          <a:p>
            <a:r>
              <a:rPr lang="en-US" sz="1200" kern="1200" dirty="0" smtClean="0">
                <a:solidFill>
                  <a:schemeClr val="tx1"/>
                </a:solidFill>
                <a:effectLst/>
                <a:latin typeface="+mn-lt"/>
                <a:ea typeface="+mn-ea"/>
                <a:cs typeface="+mn-cs"/>
              </a:rPr>
              <a:t>			"~/Content/bootstrap.css"</a:t>
            </a:r>
            <a:r>
              <a:rPr lang="en-US" dirty="0" smtClean="0"/>
              <a:t>,</a:t>
            </a:r>
          </a:p>
          <a:p>
            <a:r>
              <a:rPr lang="en-US" sz="1200" kern="1200" dirty="0" smtClean="0">
                <a:solidFill>
                  <a:schemeClr val="tx1"/>
                </a:solidFill>
                <a:effectLst/>
                <a:latin typeface="+mn-lt"/>
                <a:ea typeface="+mn-ea"/>
                <a:cs typeface="+mn-cs"/>
              </a:rPr>
              <a:t>			"~/Content/site.css"</a:t>
            </a:r>
            <a:r>
              <a:rPr lang="en-US" dirty="0" smtClean="0"/>
              <a:t> ));</a:t>
            </a:r>
          </a:p>
          <a:p>
            <a:r>
              <a:rPr lang="en-US" u="sng" dirty="0" smtClean="0"/>
              <a:t>VIEW:</a:t>
            </a:r>
          </a:p>
          <a:p>
            <a:r>
              <a:rPr lang="en-US" b="0" dirty="0" smtClean="0">
                <a:effectLst/>
              </a:rPr>
              <a:t>@</a:t>
            </a:r>
            <a:r>
              <a:rPr lang="en-US" b="0" dirty="0" err="1" smtClean="0">
                <a:effectLst/>
              </a:rPr>
              <a:t>Styles.Render</a:t>
            </a:r>
            <a:r>
              <a:rPr lang="en-US" b="0" dirty="0" smtClean="0">
                <a:effectLst/>
              </a:rPr>
              <a:t>(</a:t>
            </a:r>
            <a:r>
              <a:rPr lang="en-US" sz="1200" b="0" kern="1200" dirty="0" smtClean="0">
                <a:solidFill>
                  <a:schemeClr val="tx1"/>
                </a:solidFill>
                <a:effectLst/>
                <a:latin typeface="+mn-lt"/>
                <a:ea typeface="+mn-ea"/>
                <a:cs typeface="+mn-cs"/>
              </a:rPr>
              <a:t>"~/bundles/</a:t>
            </a:r>
            <a:r>
              <a:rPr lang="en-US" sz="1200" b="0" kern="1200" dirty="0" err="1" smtClean="0">
                <a:solidFill>
                  <a:schemeClr val="tx1"/>
                </a:solidFill>
                <a:effectLst/>
                <a:latin typeface="+mn-lt"/>
                <a:ea typeface="+mn-ea"/>
                <a:cs typeface="+mn-cs"/>
              </a:rPr>
              <a:t>css</a:t>
            </a:r>
            <a:r>
              <a:rPr lang="en-US" sz="1200" b="0" kern="1200" dirty="0" smtClean="0">
                <a:solidFill>
                  <a:schemeClr val="tx1"/>
                </a:solidFill>
                <a:effectLst/>
                <a:latin typeface="+mn-lt"/>
                <a:ea typeface="+mn-ea"/>
                <a:cs typeface="+mn-cs"/>
              </a:rPr>
              <a:t>"</a:t>
            </a:r>
            <a:r>
              <a:rPr lang="en-US" b="0" dirty="0" smtClean="0">
                <a:effectLst/>
              </a:rPr>
              <a:t>)</a:t>
            </a:r>
            <a:endParaRPr lang="en-US" b="0" dirty="0" smtClean="0"/>
          </a:p>
        </p:txBody>
      </p:sp>
      <p:sp>
        <p:nvSpPr>
          <p:cNvPr id="4" name="מציין מיקום של מספר שקופית 3"/>
          <p:cNvSpPr>
            <a:spLocks noGrp="1"/>
          </p:cNvSpPr>
          <p:nvPr>
            <p:ph type="sldNum" sz="quarter" idx="10"/>
          </p:nvPr>
        </p:nvSpPr>
        <p:spPr/>
        <p:txBody>
          <a:bodyPr/>
          <a:lstStyle/>
          <a:p>
            <a:fld id="{8C406A1A-7E5B-4263-96E6-8D096B30B226}" type="slidenum">
              <a:rPr lang="en-US" smtClean="0"/>
              <a:t>20</a:t>
            </a:fld>
            <a:endParaRPr lang="en-US"/>
          </a:p>
        </p:txBody>
      </p:sp>
    </p:spTree>
    <p:extLst>
      <p:ext uri="{BB962C8B-B14F-4D97-AF65-F5344CB8AC3E}">
        <p14:creationId xmlns:p14="http://schemas.microsoft.com/office/powerpoint/2010/main" val="2440553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Entity</a:t>
            </a:r>
            <a:r>
              <a:rPr lang="en-US" baseline="0" dirty="0" smtClean="0"/>
              <a:t> Framework Code First is to ASP.NET MVC as what </a:t>
            </a:r>
            <a:r>
              <a:rPr lang="en-US" baseline="0" dirty="0" err="1" smtClean="0"/>
              <a:t>ActiveRecord</a:t>
            </a:r>
            <a:r>
              <a:rPr lang="en-US" baseline="0" dirty="0" smtClean="0"/>
              <a:t> is to Ruby On Rails.</a:t>
            </a:r>
          </a:p>
          <a:p>
            <a:endParaRPr lang="en-US" baseline="0" dirty="0" smtClean="0"/>
          </a:p>
          <a:p>
            <a:r>
              <a:rPr lang="en-US" baseline="0" dirty="0" smtClean="0"/>
              <a:t>EF CF work together nicely with ASP.NET MVC, even though the technologies aren’t necessarily as coupled as they are as with AR and </a:t>
            </a:r>
            <a:r>
              <a:rPr lang="en-US" baseline="0" dirty="0" err="1" smtClean="0"/>
              <a:t>RoR</a:t>
            </a:r>
            <a:r>
              <a:rPr lang="en-US" baseline="0" dirty="0" smtClean="0"/>
              <a:t> (EF is a separate </a:t>
            </a:r>
            <a:r>
              <a:rPr lang="en-US" baseline="0" dirty="0" err="1" smtClean="0"/>
              <a:t>NuGeT</a:t>
            </a:r>
            <a:r>
              <a:rPr lang="en-US" baseline="0" dirty="0" smtClean="0"/>
              <a:t> package, though included with ASP.NET MVC).</a:t>
            </a:r>
          </a:p>
          <a:p>
            <a:endParaRPr lang="en-US" baseline="0" dirty="0" smtClean="0"/>
          </a:p>
          <a:p>
            <a:r>
              <a:rPr lang="en-US" baseline="0" dirty="0" smtClean="0"/>
              <a:t>When you use ASP.NET MVC with EF CF, it is extremely important you follow the best practices described in this presentation, otherwise bad things can happen. </a:t>
            </a:r>
          </a:p>
        </p:txBody>
      </p:sp>
      <p:sp>
        <p:nvSpPr>
          <p:cNvPr id="4" name="Slide Number Placeholder 3"/>
          <p:cNvSpPr>
            <a:spLocks noGrp="1"/>
          </p:cNvSpPr>
          <p:nvPr>
            <p:ph type="sldNum" sz="quarter" idx="10"/>
          </p:nvPr>
        </p:nvSpPr>
        <p:spPr/>
        <p:txBody>
          <a:bodyPr/>
          <a:lstStyle/>
          <a:p>
            <a:fld id="{8C406A1A-7E5B-4263-96E6-8D096B30B226}" type="slidenum">
              <a:rPr lang="en-US" smtClean="0"/>
              <a:t>21</a:t>
            </a:fld>
            <a:endParaRPr lang="en-US"/>
          </a:p>
        </p:txBody>
      </p:sp>
    </p:spTree>
    <p:extLst>
      <p:ext uri="{BB962C8B-B14F-4D97-AF65-F5344CB8AC3E}">
        <p14:creationId xmlns:p14="http://schemas.microsoft.com/office/powerpoint/2010/main" val="237977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early days of the internet, when one wanted to develop a dynamic website, he would write </a:t>
            </a:r>
            <a:r>
              <a:rPr lang="en-US" b="1" baseline="0" dirty="0" smtClean="0"/>
              <a:t>in CPP/Perl </a:t>
            </a:r>
            <a:r>
              <a:rPr lang="en-US" baseline="0" dirty="0" smtClean="0"/>
              <a:t>or other languages, perform logic and join together strings that make up a valid HTML file. This script or executable would then be launched as a separate process by the operating system. This method was called </a:t>
            </a:r>
            <a:r>
              <a:rPr lang="en-US" b="1" baseline="0" dirty="0" smtClean="0"/>
              <a:t>CGI – Common Gateway Interface</a:t>
            </a:r>
            <a:r>
              <a:rPr lang="en-US" b="1" baseline="0" dirty="0" smtClean="0"/>
              <a:t>.</a:t>
            </a:r>
            <a:endParaRPr lang="en-US" baseline="0" dirty="0" smtClean="0"/>
          </a:p>
          <a:p>
            <a:r>
              <a:rPr lang="en-US" b="1" baseline="0" dirty="0" smtClean="0"/>
              <a:t>Later during the 90s, </a:t>
            </a:r>
            <a:r>
              <a:rPr lang="en-US" baseline="0" dirty="0" smtClean="0"/>
              <a:t>languages &amp; frameworks suited specifically for Web development were created – such as </a:t>
            </a:r>
            <a:r>
              <a:rPr lang="en-US" b="1" baseline="0" dirty="0" smtClean="0"/>
              <a:t>PHP, Classic ASP, ColdFusion</a:t>
            </a:r>
            <a:r>
              <a:rPr lang="en-US" baseline="0" dirty="0" smtClean="0"/>
              <a:t>, and others. These languages operated on </a:t>
            </a:r>
            <a:r>
              <a:rPr lang="en-US" baseline="0" dirty="0" smtClean="0"/>
              <a:t>a ‘smart’ server that provided </a:t>
            </a:r>
            <a:r>
              <a:rPr lang="en-US" u="none" baseline="0" dirty="0" smtClean="0"/>
              <a:t>integrated modules for these languages, which allowed better </a:t>
            </a:r>
            <a:r>
              <a:rPr lang="en-US" u="none" baseline="0" dirty="0" smtClean="0"/>
              <a:t>performance. The languages themselves were more suited to working with Web projects</a:t>
            </a:r>
            <a:r>
              <a:rPr lang="en-US" u="none" baseline="0" dirty="0" smtClean="0"/>
              <a:t>.</a:t>
            </a:r>
            <a:endParaRPr lang="en-US" baseline="0" dirty="0" smtClean="0"/>
          </a:p>
          <a:p>
            <a:r>
              <a:rPr lang="en-US" baseline="0" dirty="0" smtClean="0"/>
              <a:t>A Web Application Framework is </a:t>
            </a:r>
            <a:r>
              <a:rPr lang="en-US" b="1" baseline="0" dirty="0" smtClean="0"/>
              <a:t>designed to further reduce overhead costs</a:t>
            </a:r>
            <a:r>
              <a:rPr lang="en-US" baseline="0" dirty="0" smtClean="0"/>
              <a:t>, by enforcing a development model of some sort and promote code reuse – and provide many capabilities built-in – such as security, session management, </a:t>
            </a:r>
            <a:r>
              <a:rPr lang="en-US" baseline="0" dirty="0" err="1" smtClean="0"/>
              <a:t>templating</a:t>
            </a:r>
            <a:r>
              <a:rPr lang="en-US" baseline="0" dirty="0" smtClean="0"/>
              <a:t> and database access.</a:t>
            </a:r>
            <a:endParaRPr lang="en-US" dirty="0"/>
          </a:p>
        </p:txBody>
      </p:sp>
      <p:sp>
        <p:nvSpPr>
          <p:cNvPr id="4" name="Slide Number Placeholder 3"/>
          <p:cNvSpPr>
            <a:spLocks noGrp="1"/>
          </p:cNvSpPr>
          <p:nvPr>
            <p:ph type="sldNum" sz="quarter" idx="10"/>
          </p:nvPr>
        </p:nvSpPr>
        <p:spPr/>
        <p:txBody>
          <a:bodyPr/>
          <a:lstStyle/>
          <a:p>
            <a:fld id="{8C406A1A-7E5B-4263-96E6-8D096B30B226}" type="slidenum">
              <a:rPr lang="en-US" smtClean="0"/>
              <a:t>2</a:t>
            </a:fld>
            <a:endParaRPr lang="en-US"/>
          </a:p>
        </p:txBody>
      </p:sp>
    </p:spTree>
    <p:extLst>
      <p:ext uri="{BB962C8B-B14F-4D97-AF65-F5344CB8AC3E}">
        <p14:creationId xmlns:p14="http://schemas.microsoft.com/office/powerpoint/2010/main" val="3950169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smtClean="0"/>
              <a:t>Never</a:t>
            </a:r>
            <a:r>
              <a:rPr lang="en-US" dirty="0" smtClean="0"/>
              <a:t> create a singleton </a:t>
            </a:r>
            <a:r>
              <a:rPr lang="en-US" dirty="0" err="1" smtClean="0"/>
              <a:t>DbContext</a:t>
            </a:r>
            <a:r>
              <a:rPr lang="en-US" dirty="0" smtClean="0"/>
              <a:t> - </a:t>
            </a:r>
            <a:r>
              <a:rPr lang="en-US" dirty="0" err="1" smtClean="0"/>
              <a:t>DbContext</a:t>
            </a:r>
            <a:r>
              <a:rPr lang="en-US" dirty="0" smtClean="0"/>
              <a:t> classes are not built for concurrent calls</a:t>
            </a:r>
          </a:p>
          <a:p>
            <a:pPr lvl="1"/>
            <a:r>
              <a:rPr lang="en-US" b="1" dirty="0" smtClean="0"/>
              <a:t>It’s best to not </a:t>
            </a:r>
            <a:r>
              <a:rPr lang="en-US" dirty="0" smtClean="0"/>
              <a:t>declare the </a:t>
            </a:r>
            <a:r>
              <a:rPr lang="en-US" dirty="0" err="1" smtClean="0"/>
              <a:t>DbContext</a:t>
            </a:r>
            <a:r>
              <a:rPr lang="en-US" dirty="0" smtClean="0"/>
              <a:t> inside an Action</a:t>
            </a:r>
          </a:p>
          <a:p>
            <a:endParaRPr lang="en-US" baseline="0" dirty="0" smtClean="0"/>
          </a:p>
          <a:p>
            <a:pPr lvl="1"/>
            <a:r>
              <a:rPr lang="en-US" dirty="0" smtClean="0"/>
              <a:t>Override the Controller’s </a:t>
            </a:r>
            <a:r>
              <a:rPr lang="en-US" b="1" dirty="0" smtClean="0"/>
              <a:t>Dispose</a:t>
            </a:r>
            <a:r>
              <a:rPr lang="en-US" dirty="0" smtClean="0"/>
              <a:t> method and dispose of the </a:t>
            </a:r>
            <a:r>
              <a:rPr lang="en-US" dirty="0" err="1" smtClean="0"/>
              <a:t>DbContext</a:t>
            </a:r>
            <a:r>
              <a:rPr lang="en-US" dirty="0" smtClean="0"/>
              <a:t> instance</a:t>
            </a:r>
          </a:p>
          <a:p>
            <a:pPr lvl="1"/>
            <a:r>
              <a:rPr lang="en-US" dirty="0" smtClean="0"/>
              <a:t>If declared within an action: initialize it inside a “</a:t>
            </a:r>
            <a:r>
              <a:rPr lang="en-US" b="1" dirty="0" smtClean="0"/>
              <a:t>using</a:t>
            </a:r>
            <a:r>
              <a:rPr lang="en-US" dirty="0" smtClean="0"/>
              <a:t>” block</a:t>
            </a:r>
          </a:p>
          <a:p>
            <a:pPr lvl="1"/>
            <a:r>
              <a:rPr lang="en-US" dirty="0" smtClean="0"/>
              <a:t>Failure to dispose will leave an </a:t>
            </a:r>
            <a:r>
              <a:rPr lang="en-US" dirty="0" err="1" smtClean="0"/>
              <a:t>SqlConnection</a:t>
            </a:r>
            <a:r>
              <a:rPr lang="en-US" dirty="0" smtClean="0"/>
              <a:t> open for </a:t>
            </a:r>
            <a:r>
              <a:rPr lang="en-US" b="1" dirty="0" smtClean="0"/>
              <a:t>every</a:t>
            </a:r>
            <a:r>
              <a:rPr lang="en-US" dirty="0" smtClean="0"/>
              <a:t> HTTP request</a:t>
            </a:r>
          </a:p>
          <a:p>
            <a:endParaRPr lang="en-US" baseline="0" dirty="0" smtClean="0"/>
          </a:p>
          <a:p>
            <a:pPr lvl="1"/>
            <a:r>
              <a:rPr lang="en-US" dirty="0" smtClean="0"/>
              <a:t>The </a:t>
            </a:r>
            <a:r>
              <a:rPr lang="en-US" dirty="0" err="1" smtClean="0"/>
              <a:t>DbContext</a:t>
            </a:r>
            <a:r>
              <a:rPr lang="en-US" dirty="0" smtClean="0"/>
              <a:t> will be </a:t>
            </a:r>
            <a:r>
              <a:rPr lang="en-US" b="1" dirty="0" smtClean="0"/>
              <a:t>disposed</a:t>
            </a:r>
            <a:r>
              <a:rPr lang="en-US" dirty="0" smtClean="0"/>
              <a:t> before the View is returned</a:t>
            </a:r>
          </a:p>
          <a:p>
            <a:pPr lvl="1"/>
            <a:r>
              <a:rPr lang="en-US" dirty="0" smtClean="0"/>
              <a:t>If the View is forced to </a:t>
            </a:r>
            <a:r>
              <a:rPr lang="en-US" b="1" dirty="0" smtClean="0"/>
              <a:t>enumerate</a:t>
            </a:r>
            <a:r>
              <a:rPr lang="en-US" dirty="0" smtClean="0"/>
              <a:t> a result from the DB, you’ll get an exception</a:t>
            </a:r>
          </a:p>
          <a:p>
            <a:endParaRPr lang="en-US" baseline="0" dirty="0" smtClean="0"/>
          </a:p>
        </p:txBody>
      </p:sp>
      <p:sp>
        <p:nvSpPr>
          <p:cNvPr id="4" name="Slide Number Placeholder 3"/>
          <p:cNvSpPr>
            <a:spLocks noGrp="1"/>
          </p:cNvSpPr>
          <p:nvPr>
            <p:ph type="sldNum" sz="quarter" idx="10"/>
          </p:nvPr>
        </p:nvSpPr>
        <p:spPr/>
        <p:txBody>
          <a:bodyPr/>
          <a:lstStyle/>
          <a:p>
            <a:fld id="{8C406A1A-7E5B-4263-96E6-8D096B30B226}" type="slidenum">
              <a:rPr lang="en-US" smtClean="0"/>
              <a:t>22</a:t>
            </a:fld>
            <a:endParaRPr lang="en-US"/>
          </a:p>
        </p:txBody>
      </p:sp>
    </p:spTree>
    <p:extLst>
      <p:ext uri="{BB962C8B-B14F-4D97-AF65-F5344CB8AC3E}">
        <p14:creationId xmlns:p14="http://schemas.microsoft.com/office/powerpoint/2010/main" val="4257938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DEMO 3</a:t>
            </a:r>
            <a:endParaRPr lang="he-IL" dirty="0"/>
          </a:p>
        </p:txBody>
      </p:sp>
      <p:sp>
        <p:nvSpPr>
          <p:cNvPr id="4" name="מציין מיקום של מספר שקופית 3"/>
          <p:cNvSpPr>
            <a:spLocks noGrp="1"/>
          </p:cNvSpPr>
          <p:nvPr>
            <p:ph type="sldNum" sz="quarter" idx="10"/>
          </p:nvPr>
        </p:nvSpPr>
        <p:spPr/>
        <p:txBody>
          <a:bodyPr/>
          <a:lstStyle/>
          <a:p>
            <a:fld id="{8C406A1A-7E5B-4263-96E6-8D096B30B226}" type="slidenum">
              <a:rPr lang="en-US" smtClean="0"/>
              <a:t>23</a:t>
            </a:fld>
            <a:endParaRPr lang="en-US"/>
          </a:p>
        </p:txBody>
      </p:sp>
    </p:spTree>
    <p:extLst>
      <p:ext uri="{BB962C8B-B14F-4D97-AF65-F5344CB8AC3E}">
        <p14:creationId xmlns:p14="http://schemas.microsoft.com/office/powerpoint/2010/main" val="1219361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ASP.NET MVC, ASP.NET Web API, and ASP.NET Web Pages have merged into a unified MVC 6</a:t>
            </a:r>
          </a:p>
          <a:p>
            <a:endParaRPr lang="he-IL" dirty="0"/>
          </a:p>
        </p:txBody>
      </p:sp>
      <p:sp>
        <p:nvSpPr>
          <p:cNvPr id="4" name="מציין מיקום של מספר שקופית 3"/>
          <p:cNvSpPr>
            <a:spLocks noGrp="1"/>
          </p:cNvSpPr>
          <p:nvPr>
            <p:ph type="sldNum" sz="quarter" idx="10"/>
          </p:nvPr>
        </p:nvSpPr>
        <p:spPr/>
        <p:txBody>
          <a:bodyPr/>
          <a:lstStyle/>
          <a:p>
            <a:fld id="{8C406A1A-7E5B-4263-96E6-8D096B30B226}" type="slidenum">
              <a:rPr lang="en-US" smtClean="0"/>
              <a:t>24</a:t>
            </a:fld>
            <a:endParaRPr lang="en-US"/>
          </a:p>
        </p:txBody>
      </p:sp>
    </p:spTree>
    <p:extLst>
      <p:ext uri="{BB962C8B-B14F-4D97-AF65-F5344CB8AC3E}">
        <p14:creationId xmlns:p14="http://schemas.microsoft.com/office/powerpoint/2010/main" val="1494024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MVC model is made up</a:t>
            </a:r>
            <a:r>
              <a:rPr lang="en-US" baseline="0" dirty="0" smtClean="0"/>
              <a:t> from three different components – Model, Controller &amp; View.</a:t>
            </a:r>
          </a:p>
          <a:p>
            <a:pPr marL="171450" indent="-171450">
              <a:buFont typeface="Arial" panose="020B0604020202020204" pitchFamily="34" charset="0"/>
              <a:buChar char="•"/>
            </a:pPr>
            <a:r>
              <a:rPr lang="en-US" baseline="0" dirty="0" smtClean="0"/>
              <a:t>Model – a simple class representing the data structure of our business object. For example, a Person class would contain a Name, Email, and other relevant properties. A typical Model class does not contain any methods.</a:t>
            </a:r>
          </a:p>
          <a:p>
            <a:pPr marL="171450" indent="-171450">
              <a:buFont typeface="Arial" panose="020B0604020202020204" pitchFamily="34" charset="0"/>
              <a:buChar char="•"/>
            </a:pPr>
            <a:r>
              <a:rPr lang="en-US" baseline="0" dirty="0" smtClean="0"/>
              <a:t>View – represents the actual interface the user sees. A view can be an HTML file in the Web context.</a:t>
            </a:r>
          </a:p>
          <a:p>
            <a:pPr marL="171450" indent="-171450">
              <a:buFont typeface="Arial" panose="020B0604020202020204" pitchFamily="34" charset="0"/>
              <a:buChar char="•"/>
            </a:pPr>
            <a:r>
              <a:rPr lang="en-US" baseline="0" dirty="0" smtClean="0"/>
              <a:t>Controller – a class which contains methods that implement the business logic of the application. Each method returns a specific View. Before returning the View, we perform the necessary operations – such as querying the database – to have everything we need in the View.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It’s important to note that MVC is just a design pattern, and the implementation varies between every language and Web Application Framework.</a:t>
            </a:r>
          </a:p>
        </p:txBody>
      </p:sp>
      <p:sp>
        <p:nvSpPr>
          <p:cNvPr id="4" name="Slide Number Placeholder 3"/>
          <p:cNvSpPr>
            <a:spLocks noGrp="1"/>
          </p:cNvSpPr>
          <p:nvPr>
            <p:ph type="sldNum" sz="quarter" idx="10"/>
          </p:nvPr>
        </p:nvSpPr>
        <p:spPr/>
        <p:txBody>
          <a:bodyPr/>
          <a:lstStyle/>
          <a:p>
            <a:fld id="{8C406A1A-7E5B-4263-96E6-8D096B30B226}" type="slidenum">
              <a:rPr lang="en-US" smtClean="0"/>
              <a:t>3</a:t>
            </a:fld>
            <a:endParaRPr lang="en-US"/>
          </a:p>
        </p:txBody>
      </p:sp>
    </p:spTree>
    <p:extLst>
      <p:ext uri="{BB962C8B-B14F-4D97-AF65-F5344CB8AC3E}">
        <p14:creationId xmlns:p14="http://schemas.microsoft.com/office/powerpoint/2010/main" val="2795234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a:t>
            </a:r>
            <a:r>
              <a:rPr lang="en-US" baseline="0" dirty="0" smtClean="0"/>
              <a:t> has had some troublesome decisions with naming its ASP.NET product family. </a:t>
            </a:r>
          </a:p>
          <a:p>
            <a:endParaRPr lang="en-US" baseline="0" dirty="0" smtClean="0"/>
          </a:p>
          <a:p>
            <a:r>
              <a:rPr lang="en-US" baseline="0" dirty="0" smtClean="0"/>
              <a:t>Even though ASP.NET refers to an entire stack in the .NET Framework Class Library, which contains core components for Web Development in the .NET world, most developers think of ASP.NET Web Forms when they hear the name.</a:t>
            </a:r>
          </a:p>
          <a:p>
            <a:endParaRPr lang="en-US" baseline="0" dirty="0" smtClean="0"/>
          </a:p>
          <a:p>
            <a:r>
              <a:rPr lang="en-US" baseline="0" dirty="0" smtClean="0"/>
              <a:t>ASP.NET Web Forms is Microsoft’s older implementation of a Web Application Framework. It attempts to provide a </a:t>
            </a:r>
            <a:r>
              <a:rPr lang="en-US" baseline="0" dirty="0" err="1" smtClean="0"/>
              <a:t>WinForms</a:t>
            </a:r>
            <a:r>
              <a:rPr lang="en-US" baseline="0" dirty="0" smtClean="0"/>
              <a:t>-like development experience, by defining a subset of HTML, allowing developers to declare ‘controls’ and access them through a Code Behind file. In addition, Web Forms applications have had the ability to store state in them, which was performed by sending the state in a hidden part of the HTML document, back and forth from the client to the server. This created performance issues in larger applications that heavily relied on state.</a:t>
            </a:r>
          </a:p>
          <a:p>
            <a:endParaRPr lang="en-US" baseline="0" dirty="0" smtClean="0"/>
          </a:p>
          <a:p>
            <a:r>
              <a:rPr lang="en-US" baseline="0" dirty="0" smtClean="0"/>
              <a:t>ASP.NET MVC was created on top of the core ASP.NET stack, but differs a lot from the classic ASP.NET </a:t>
            </a:r>
            <a:r>
              <a:rPr lang="en-US" baseline="0" dirty="0" err="1" smtClean="0"/>
              <a:t>WebForms</a:t>
            </a:r>
            <a:r>
              <a:rPr lang="en-US" baseline="0" dirty="0" smtClean="0"/>
              <a:t>. It was introduced in 2008 and embraces many design standards and conventions that other MVC frameworks, primarily Ruby on Rails, have introduced over the years.</a:t>
            </a:r>
            <a:endParaRPr lang="en-US" dirty="0"/>
          </a:p>
        </p:txBody>
      </p:sp>
      <p:sp>
        <p:nvSpPr>
          <p:cNvPr id="4" name="Slide Number Placeholder 3"/>
          <p:cNvSpPr>
            <a:spLocks noGrp="1"/>
          </p:cNvSpPr>
          <p:nvPr>
            <p:ph type="sldNum" sz="quarter" idx="10"/>
          </p:nvPr>
        </p:nvSpPr>
        <p:spPr/>
        <p:txBody>
          <a:bodyPr/>
          <a:lstStyle/>
          <a:p>
            <a:fld id="{8C406A1A-7E5B-4263-96E6-8D096B30B226}" type="slidenum">
              <a:rPr lang="en-US" smtClean="0"/>
              <a:t>4</a:t>
            </a:fld>
            <a:endParaRPr lang="en-US"/>
          </a:p>
        </p:txBody>
      </p:sp>
    </p:spTree>
    <p:extLst>
      <p:ext uri="{BB962C8B-B14F-4D97-AF65-F5344CB8AC3E}">
        <p14:creationId xmlns:p14="http://schemas.microsoft.com/office/powerpoint/2010/main" val="272959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DEMO</a:t>
            </a:r>
            <a:endParaRPr lang="he-IL" dirty="0"/>
          </a:p>
        </p:txBody>
      </p:sp>
      <p:sp>
        <p:nvSpPr>
          <p:cNvPr id="4" name="מציין מיקום של מספר שקופית 3"/>
          <p:cNvSpPr>
            <a:spLocks noGrp="1"/>
          </p:cNvSpPr>
          <p:nvPr>
            <p:ph type="sldNum" sz="quarter" idx="10"/>
          </p:nvPr>
        </p:nvSpPr>
        <p:spPr/>
        <p:txBody>
          <a:bodyPr/>
          <a:lstStyle/>
          <a:p>
            <a:fld id="{8C406A1A-7E5B-4263-96E6-8D096B30B226}" type="slidenum">
              <a:rPr lang="en-US" smtClean="0"/>
              <a:t>5</a:t>
            </a:fld>
            <a:endParaRPr lang="en-US"/>
          </a:p>
        </p:txBody>
      </p:sp>
    </p:spTree>
    <p:extLst>
      <p:ext uri="{BB962C8B-B14F-4D97-AF65-F5344CB8AC3E}">
        <p14:creationId xmlns:p14="http://schemas.microsoft.com/office/powerpoint/2010/main" val="2814071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cover Layout page later on</a:t>
            </a:r>
            <a:endParaRPr lang="en-US" dirty="0"/>
          </a:p>
        </p:txBody>
      </p:sp>
      <p:sp>
        <p:nvSpPr>
          <p:cNvPr id="4" name="Slide Number Placeholder 3"/>
          <p:cNvSpPr>
            <a:spLocks noGrp="1"/>
          </p:cNvSpPr>
          <p:nvPr>
            <p:ph type="sldNum" sz="quarter" idx="10"/>
          </p:nvPr>
        </p:nvSpPr>
        <p:spPr/>
        <p:txBody>
          <a:bodyPr/>
          <a:lstStyle/>
          <a:p>
            <a:fld id="{8C406A1A-7E5B-4263-96E6-8D096B30B226}" type="slidenum">
              <a:rPr lang="en-US" smtClean="0"/>
              <a:t>6</a:t>
            </a:fld>
            <a:endParaRPr lang="en-US"/>
          </a:p>
        </p:txBody>
      </p:sp>
    </p:spTree>
    <p:extLst>
      <p:ext uri="{BB962C8B-B14F-4D97-AF65-F5344CB8AC3E}">
        <p14:creationId xmlns:p14="http://schemas.microsoft.com/office/powerpoint/2010/main" val="1734560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a:t>
            </a:r>
            <a:r>
              <a:rPr lang="en-US" baseline="0" dirty="0" smtClean="0"/>
              <a:t> MVC uses a technique called </a:t>
            </a:r>
            <a:r>
              <a:rPr lang="en-US" baseline="0" dirty="0" err="1" smtClean="0"/>
              <a:t>Templating</a:t>
            </a:r>
            <a:r>
              <a:rPr lang="en-US" baseline="0" dirty="0" smtClean="0"/>
              <a:t>, to allow us to embed normal, C# code inside our HTML pages. The code we use is interpreted at runtime</a:t>
            </a:r>
            <a:r>
              <a:rPr lang="en-US" b="0" baseline="0" dirty="0" smtClean="0"/>
              <a:t> </a:t>
            </a:r>
            <a:r>
              <a:rPr lang="en-US" b="1" baseline="0" dirty="0" smtClean="0"/>
              <a:t>by the server</a:t>
            </a:r>
            <a:r>
              <a:rPr lang="en-US" b="0" baseline="0" dirty="0" smtClean="0"/>
              <a:t>, and thanks to the </a:t>
            </a:r>
            <a:r>
              <a:rPr lang="en-US" b="0" baseline="0" dirty="0" err="1" smtClean="0"/>
              <a:t>templating</a:t>
            </a:r>
            <a:r>
              <a:rPr lang="en-US" b="0" baseline="0" dirty="0" smtClean="0"/>
              <a:t> engine, ASP.NET MVC ‘knows’ how to replace parts of the HTML with the </a:t>
            </a:r>
            <a:r>
              <a:rPr lang="en-US" b="0" i="1" baseline="0" dirty="0" smtClean="0"/>
              <a:t>result</a:t>
            </a:r>
            <a:r>
              <a:rPr lang="en-US" b="0" i="0" baseline="0" dirty="0" smtClean="0"/>
              <a:t> of the .NET code interpretation. So if we add 1+1 inside this C# code block, we’ll get 2.</a:t>
            </a:r>
          </a:p>
          <a:p>
            <a:endParaRPr lang="en-US" b="0" i="0" baseline="0" dirty="0" smtClean="0"/>
          </a:p>
          <a:p>
            <a:r>
              <a:rPr lang="en-US" b="0" i="0" baseline="0" dirty="0" smtClean="0"/>
              <a:t>While ASP.NET MVC supports different </a:t>
            </a:r>
            <a:r>
              <a:rPr lang="en-US" b="0" i="0" baseline="0" dirty="0" err="1" smtClean="0"/>
              <a:t>templating</a:t>
            </a:r>
            <a:r>
              <a:rPr lang="en-US" b="0" i="0" baseline="0" dirty="0" smtClean="0"/>
              <a:t> engines, the default and recommended one (that’s also under continued development), is Razor. Modern Razor has only two basic rules:</a:t>
            </a:r>
          </a:p>
          <a:p>
            <a:pPr marL="171450" indent="-171450">
              <a:buFont typeface="Arial" panose="020B0604020202020204" pitchFamily="34" charset="0"/>
              <a:buChar char="•"/>
            </a:pPr>
            <a:r>
              <a:rPr lang="en-US" b="0" i="0" baseline="0" dirty="0" smtClean="0"/>
              <a:t>The ‘@’ character outside of an HTML tag indicates that the Razor engine should run the code statement and ‘plant’ the result inside the tags that the statement is contained in.</a:t>
            </a:r>
          </a:p>
          <a:p>
            <a:pPr marL="171450" indent="-171450">
              <a:buFont typeface="Arial" panose="020B0604020202020204" pitchFamily="34" charset="0"/>
              <a:buChar char="•"/>
            </a:pPr>
            <a:r>
              <a:rPr lang="en-US" b="0" i="0" baseline="0" dirty="0" smtClean="0"/>
              <a:t>The ‘@ { }’  (note the curly braces) syntax indicates a block of code that is not to be printed. Within this block of code you can declare variables and perform calculations that can be accessed later in printing templates (of the first kind).</a:t>
            </a:r>
            <a:endParaRPr lang="en-US" dirty="0"/>
          </a:p>
        </p:txBody>
      </p:sp>
      <p:sp>
        <p:nvSpPr>
          <p:cNvPr id="4" name="Slide Number Placeholder 3"/>
          <p:cNvSpPr>
            <a:spLocks noGrp="1"/>
          </p:cNvSpPr>
          <p:nvPr>
            <p:ph type="sldNum" sz="quarter" idx="10"/>
          </p:nvPr>
        </p:nvSpPr>
        <p:spPr/>
        <p:txBody>
          <a:bodyPr/>
          <a:lstStyle/>
          <a:p>
            <a:fld id="{8C406A1A-7E5B-4263-96E6-8D096B30B226}" type="slidenum">
              <a:rPr lang="en-US" smtClean="0"/>
              <a:t>7</a:t>
            </a:fld>
            <a:endParaRPr lang="en-US"/>
          </a:p>
        </p:txBody>
      </p:sp>
    </p:spTree>
    <p:extLst>
      <p:ext uri="{BB962C8B-B14F-4D97-AF65-F5344CB8AC3E}">
        <p14:creationId xmlns:p14="http://schemas.microsoft.com/office/powerpoint/2010/main" val="1751365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a:t>
            </a:r>
            <a:r>
              <a:rPr lang="en-US" baseline="0" dirty="0" smtClean="0"/>
              <a:t> MVC uses a technique called </a:t>
            </a:r>
            <a:r>
              <a:rPr lang="en-US" baseline="0" dirty="0" err="1" smtClean="0"/>
              <a:t>Templating</a:t>
            </a:r>
            <a:r>
              <a:rPr lang="en-US" baseline="0" dirty="0" smtClean="0"/>
              <a:t>, to allow us to embed normal, C# code inside our HTML pages. The code we use is interpreted at runtime</a:t>
            </a:r>
            <a:r>
              <a:rPr lang="en-US" b="0" baseline="0" dirty="0" smtClean="0"/>
              <a:t> </a:t>
            </a:r>
            <a:r>
              <a:rPr lang="en-US" b="1" baseline="0" dirty="0" smtClean="0"/>
              <a:t>by the server</a:t>
            </a:r>
            <a:r>
              <a:rPr lang="en-US" b="0" baseline="0" dirty="0" smtClean="0"/>
              <a:t>, and thanks to the </a:t>
            </a:r>
            <a:r>
              <a:rPr lang="en-US" b="0" baseline="0" dirty="0" err="1" smtClean="0"/>
              <a:t>templating</a:t>
            </a:r>
            <a:r>
              <a:rPr lang="en-US" b="0" baseline="0" dirty="0" smtClean="0"/>
              <a:t> engine, ASP.NET MVC ‘knows’ how to replace parts of the HTML with the </a:t>
            </a:r>
            <a:r>
              <a:rPr lang="en-US" b="0" i="1" baseline="0" dirty="0" smtClean="0"/>
              <a:t>result</a:t>
            </a:r>
            <a:r>
              <a:rPr lang="en-US" b="0" i="0" baseline="0" dirty="0" smtClean="0"/>
              <a:t> of the .NET code interpretation. So if we add 1+1 inside this C# code block, we’ll get 2.</a:t>
            </a:r>
          </a:p>
          <a:p>
            <a:endParaRPr lang="en-US" b="0" i="0" baseline="0" dirty="0" smtClean="0"/>
          </a:p>
          <a:p>
            <a:r>
              <a:rPr lang="en-US" b="0" i="0" baseline="0" dirty="0" smtClean="0"/>
              <a:t>While ASP.NET MVC supports different </a:t>
            </a:r>
            <a:r>
              <a:rPr lang="en-US" b="0" i="0" baseline="0" dirty="0" err="1" smtClean="0"/>
              <a:t>templating</a:t>
            </a:r>
            <a:r>
              <a:rPr lang="en-US" b="0" i="0" baseline="0" dirty="0" smtClean="0"/>
              <a:t> engines, the default and recommended one (that’s also under continued development), is Razor. Modern Razor has only two basic rules:</a:t>
            </a:r>
          </a:p>
          <a:p>
            <a:pPr marL="171450" indent="-171450">
              <a:buFont typeface="Arial" panose="020B0604020202020204" pitchFamily="34" charset="0"/>
              <a:buChar char="•"/>
            </a:pPr>
            <a:r>
              <a:rPr lang="en-US" b="0" i="0" baseline="0" dirty="0" smtClean="0"/>
              <a:t>The ‘@’ character outside of an HTML tag indicates that the Razor engine should run the code statement and ‘plant’ the result inside the tags that the statement is contained in.</a:t>
            </a:r>
          </a:p>
          <a:p>
            <a:pPr marL="171450" indent="-171450">
              <a:buFont typeface="Arial" panose="020B0604020202020204" pitchFamily="34" charset="0"/>
              <a:buChar char="•"/>
            </a:pPr>
            <a:r>
              <a:rPr lang="en-US" b="0" i="0" baseline="0" dirty="0" smtClean="0"/>
              <a:t>The ‘@ { }’  (note the curly braces) syntax indicates a block of code that is not to be printed. Within this block of code you can declare variables and perform calculations that can be accessed later in printing templates (of the first kind).</a:t>
            </a:r>
            <a:endParaRPr lang="en-US" dirty="0"/>
          </a:p>
        </p:txBody>
      </p:sp>
      <p:sp>
        <p:nvSpPr>
          <p:cNvPr id="4" name="Slide Number Placeholder 3"/>
          <p:cNvSpPr>
            <a:spLocks noGrp="1"/>
          </p:cNvSpPr>
          <p:nvPr>
            <p:ph type="sldNum" sz="quarter" idx="10"/>
          </p:nvPr>
        </p:nvSpPr>
        <p:spPr/>
        <p:txBody>
          <a:bodyPr/>
          <a:lstStyle/>
          <a:p>
            <a:fld id="{8C406A1A-7E5B-4263-96E6-8D096B30B226}" type="slidenum">
              <a:rPr lang="en-US" smtClean="0"/>
              <a:t>8</a:t>
            </a:fld>
            <a:endParaRPr lang="en-US"/>
          </a:p>
        </p:txBody>
      </p:sp>
    </p:spTree>
    <p:extLst>
      <p:ext uri="{BB962C8B-B14F-4D97-AF65-F5344CB8AC3E}">
        <p14:creationId xmlns:p14="http://schemas.microsoft.com/office/powerpoint/2010/main" val="1684077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The layout will be rendered in full and only then it’s body will render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You can create your own layout pages</a:t>
            </a:r>
          </a:p>
        </p:txBody>
      </p:sp>
      <p:sp>
        <p:nvSpPr>
          <p:cNvPr id="4" name="מציין מיקום של מספר שקופית 3"/>
          <p:cNvSpPr>
            <a:spLocks noGrp="1"/>
          </p:cNvSpPr>
          <p:nvPr>
            <p:ph type="sldNum" sz="quarter" idx="10"/>
          </p:nvPr>
        </p:nvSpPr>
        <p:spPr/>
        <p:txBody>
          <a:bodyPr/>
          <a:lstStyle/>
          <a:p>
            <a:fld id="{8C406A1A-7E5B-4263-96E6-8D096B30B226}" type="slidenum">
              <a:rPr lang="en-US" smtClean="0"/>
              <a:t>9</a:t>
            </a:fld>
            <a:endParaRPr lang="en-US"/>
          </a:p>
        </p:txBody>
      </p:sp>
    </p:spTree>
    <p:extLst>
      <p:ext uri="{BB962C8B-B14F-4D97-AF65-F5344CB8AC3E}">
        <p14:creationId xmlns:p14="http://schemas.microsoft.com/office/powerpoint/2010/main" val="33875493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115239"/>
            <a:ext cx="8968085" cy="213517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115239"/>
            <a:ext cx="3077109" cy="2135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341024"/>
            <a:ext cx="8144134" cy="1765755"/>
          </a:xfrm>
        </p:spPr>
        <p:txBody>
          <a:bodyPr anchor="ctr">
            <a:noAutofit/>
          </a:bodyPr>
          <a:lstStyle>
            <a:lvl1pPr algn="r">
              <a:defRPr sz="6800"/>
            </a:lvl1pPr>
          </a:lstStyle>
          <a:p>
            <a:r>
              <a:rPr lang="en-US" dirty="0"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362408"/>
            <a:ext cx="1171888" cy="1744371"/>
          </a:xfrm>
        </p:spPr>
        <p:txBody>
          <a:bodyPr anchor="ct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1/17/2017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1/17/2017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An introduction to ASP.NET MVC</a:t>
            </a:r>
            <a:endParaRPr lang="en-US" dirty="0"/>
          </a:p>
        </p:txBody>
      </p:sp>
      <p:pic>
        <p:nvPicPr>
          <p:cNvPr id="2050" name="Picture 2" descr="Image result for asp.net mvc 5"/>
          <p:cNvPicPr>
            <a:picLocks noChangeAspect="1" noChangeArrowheads="1"/>
          </p:cNvPicPr>
          <p:nvPr/>
        </p:nvPicPr>
        <p:blipFill rotWithShape="1">
          <a:blip r:embed="rId3">
            <a:clrChange>
              <a:clrFrom>
                <a:srgbClr val="333333"/>
              </a:clrFrom>
              <a:clrTo>
                <a:srgbClr val="333333">
                  <a:alpha val="0"/>
                </a:srgbClr>
              </a:clrTo>
            </a:clrChange>
            <a:extLst>
              <a:ext uri="{28A0092B-C50C-407E-A947-70E740481C1C}">
                <a14:useLocalDpi xmlns:a14="http://schemas.microsoft.com/office/drawing/2010/main" val="0"/>
              </a:ext>
            </a:extLst>
          </a:blip>
          <a:srcRect l="23748" t="19983" r="22058" b="21762"/>
          <a:stretch/>
        </p:blipFill>
        <p:spPr bwMode="auto">
          <a:xfrm>
            <a:off x="5525037" y="2199392"/>
            <a:ext cx="3325177" cy="1946024"/>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9285668" y="2305318"/>
            <a:ext cx="2756077" cy="1712890"/>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Daniel Goltz</a:t>
            </a:r>
            <a:endParaRPr lang="en-US" dirty="0"/>
          </a:p>
        </p:txBody>
      </p:sp>
    </p:spTree>
    <p:extLst>
      <p:ext uri="{BB962C8B-B14F-4D97-AF65-F5344CB8AC3E}">
        <p14:creationId xmlns:p14="http://schemas.microsoft.com/office/powerpoint/2010/main" val="2354496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Partial View</a:t>
            </a:r>
            <a:endParaRPr lang="he-IL" dirty="0"/>
          </a:p>
        </p:txBody>
      </p:sp>
      <p:sp>
        <p:nvSpPr>
          <p:cNvPr id="3" name="מציין מיקום תוכן 2"/>
          <p:cNvSpPr>
            <a:spLocks noGrp="1"/>
          </p:cNvSpPr>
          <p:nvPr>
            <p:ph idx="1"/>
          </p:nvPr>
        </p:nvSpPr>
        <p:spPr>
          <a:xfrm>
            <a:off x="680321" y="2336873"/>
            <a:ext cx="9613861" cy="3304073"/>
          </a:xfrm>
        </p:spPr>
        <p:txBody>
          <a:bodyPr/>
          <a:lstStyle/>
          <a:p>
            <a:r>
              <a:rPr lang="en-US" dirty="0" smtClean="0"/>
              <a:t>A way to brake up your view into reusable chunks</a:t>
            </a:r>
          </a:p>
          <a:p>
            <a:r>
              <a:rPr lang="en-US" dirty="0" smtClean="0"/>
              <a:t>Simply call </a:t>
            </a:r>
            <a:r>
              <a:rPr lang="en-US" dirty="0"/>
              <a:t>The </a:t>
            </a:r>
            <a:r>
              <a:rPr lang="en-US" u="sng" dirty="0" smtClean="0">
                <a:solidFill>
                  <a:srgbClr val="FFFF00"/>
                </a:solidFill>
              </a:rPr>
              <a:t>@</a:t>
            </a:r>
            <a:r>
              <a:rPr lang="en-US" u="sng" dirty="0" err="1" smtClean="0"/>
              <a:t>Html.Partial</a:t>
            </a:r>
            <a:r>
              <a:rPr lang="en-US" u="sng" dirty="0" smtClean="0"/>
              <a:t> </a:t>
            </a:r>
            <a:r>
              <a:rPr lang="en-US" dirty="0"/>
              <a:t>method </a:t>
            </a:r>
            <a:r>
              <a:rPr lang="en-US" dirty="0" smtClean="0"/>
              <a:t>as a placeholder for a partial view</a:t>
            </a:r>
          </a:p>
          <a:p>
            <a:r>
              <a:rPr lang="en-US" dirty="0" smtClean="0"/>
              <a:t>Example:</a:t>
            </a:r>
            <a:endParaRPr lang="he-IL" dirty="0"/>
          </a:p>
        </p:txBody>
      </p:sp>
      <p:graphicFrame>
        <p:nvGraphicFramePr>
          <p:cNvPr id="4" name="Table 4"/>
          <p:cNvGraphicFramePr>
            <a:graphicFrameLocks noGrp="1"/>
          </p:cNvGraphicFramePr>
          <p:nvPr>
            <p:extLst>
              <p:ext uri="{D42A27DB-BD31-4B8C-83A1-F6EECF244321}">
                <p14:modId xmlns:p14="http://schemas.microsoft.com/office/powerpoint/2010/main" val="3537431815"/>
              </p:ext>
            </p:extLst>
          </p:nvPr>
        </p:nvGraphicFramePr>
        <p:xfrm>
          <a:off x="933003" y="4451084"/>
          <a:ext cx="9872372" cy="1099710"/>
        </p:xfrm>
        <a:graphic>
          <a:graphicData uri="http://schemas.openxmlformats.org/drawingml/2006/table">
            <a:tbl>
              <a:tblPr firstRow="1" bandRow="1">
                <a:tableStyleId>{5C22544A-7EE6-4342-B048-85BDC9FD1C3A}</a:tableStyleId>
              </a:tblPr>
              <a:tblGrid>
                <a:gridCol w="4167031"/>
                <a:gridCol w="5705341"/>
              </a:tblGrid>
              <a:tr h="403411">
                <a:tc>
                  <a:txBody>
                    <a:bodyPr/>
                    <a:lstStyle/>
                    <a:p>
                      <a:r>
                        <a:rPr lang="en-US" sz="1800" dirty="0" smtClean="0"/>
                        <a:t>Layout Page</a:t>
                      </a:r>
                      <a:endParaRPr lang="en-US" sz="1800" dirty="0"/>
                    </a:p>
                  </a:txBody>
                  <a:tcPr/>
                </a:tc>
                <a:tc>
                  <a:txBody>
                    <a:bodyPr/>
                    <a:lstStyle/>
                    <a:p>
                      <a:r>
                        <a:rPr lang="en-US" sz="1800" dirty="0" smtClean="0"/>
                        <a:t>_</a:t>
                      </a:r>
                      <a:r>
                        <a:rPr lang="en-US" sz="1800" dirty="0" err="1" smtClean="0"/>
                        <a:t>Header.cshtml</a:t>
                      </a:r>
                      <a:endParaRPr lang="en-US" sz="1800" dirty="0"/>
                    </a:p>
                  </a:txBody>
                  <a:tcPr/>
                </a:tc>
              </a:tr>
              <a:tr h="696299">
                <a:tc>
                  <a:txBody>
                    <a:bodyPr/>
                    <a:lstStyle/>
                    <a:p>
                      <a:pPr>
                        <a:spcAft>
                          <a:spcPts val="0"/>
                        </a:spcAft>
                      </a:pPr>
                      <a:r>
                        <a:rPr lang="en-US" sz="1800" kern="1200" dirty="0" smtClean="0">
                          <a:solidFill>
                            <a:srgbClr val="000000"/>
                          </a:solidFill>
                          <a:effectLst/>
                          <a:highlight>
                            <a:srgbClr val="FFFF00"/>
                          </a:highlight>
                          <a:latin typeface="Consolas" panose="020B0609020204030204" pitchFamily="49" charset="0"/>
                          <a:ea typeface="+mn-ea"/>
                          <a:cs typeface="+mn-cs"/>
                        </a:rPr>
                        <a:t>@</a:t>
                      </a:r>
                      <a:r>
                        <a:rPr lang="en-US" sz="1800" kern="1200" dirty="0" err="1" smtClean="0">
                          <a:solidFill>
                            <a:srgbClr val="000000"/>
                          </a:solidFill>
                          <a:effectLst/>
                          <a:latin typeface="Consolas" panose="020B0609020204030204" pitchFamily="49" charset="0"/>
                          <a:ea typeface="+mn-ea"/>
                          <a:cs typeface="+mn-cs"/>
                        </a:rPr>
                        <a:t>Html.Partial</a:t>
                      </a:r>
                      <a:r>
                        <a:rPr lang="en-US" sz="1800" kern="1200" dirty="0" smtClean="0">
                          <a:solidFill>
                            <a:srgbClr val="000000"/>
                          </a:solidFill>
                          <a:effectLst/>
                          <a:latin typeface="Consolas" panose="020B0609020204030204" pitchFamily="49" charset="0"/>
                          <a:ea typeface="+mn-ea"/>
                          <a:cs typeface="+mn-cs"/>
                        </a:rPr>
                        <a:t>(</a:t>
                      </a:r>
                      <a:r>
                        <a:rPr lang="en-US" sz="1800" kern="1200" dirty="0" smtClean="0">
                          <a:solidFill>
                            <a:srgbClr val="A31515"/>
                          </a:solidFill>
                          <a:effectLst/>
                          <a:latin typeface="Consolas" panose="020B0609020204030204" pitchFamily="49" charset="0"/>
                          <a:ea typeface="+mn-ea"/>
                          <a:cs typeface="+mn-cs"/>
                        </a:rPr>
                        <a:t>“_Header”</a:t>
                      </a:r>
                      <a:r>
                        <a:rPr lang="en-US" sz="1800" kern="1200" dirty="0" smtClean="0">
                          <a:solidFill>
                            <a:srgbClr val="000000"/>
                          </a:solidFill>
                          <a:effectLst/>
                          <a:latin typeface="Consolas" panose="020B0609020204030204" pitchFamily="49" charset="0"/>
                          <a:ea typeface="+mn-ea"/>
                          <a:cs typeface="+mn-cs"/>
                        </a:rPr>
                        <a:t>)</a:t>
                      </a:r>
                      <a:endParaRPr lang="en-US" sz="1800" dirty="0" smtClean="0">
                        <a:effectLst/>
                        <a:latin typeface="Times New Roman" panose="02020603050405020304" pitchFamily="18" charset="0"/>
                        <a:ea typeface="Times New Roman" panose="02020603050405020304" pitchFamily="18" charset="0"/>
                      </a:endParaRPr>
                    </a:p>
                  </a:txBody>
                  <a:tcPr/>
                </a:tc>
                <a:tc>
                  <a:txBody>
                    <a:bodyPr/>
                    <a:lstStyle/>
                    <a:p>
                      <a:pPr>
                        <a:spcAft>
                          <a:spcPts val="0"/>
                        </a:spcAft>
                      </a:pPr>
                      <a:r>
                        <a:rPr lang="en-US" sz="1800" kern="1200" dirty="0" smtClean="0">
                          <a:solidFill>
                            <a:srgbClr val="0000FF"/>
                          </a:solidFill>
                          <a:effectLst/>
                          <a:latin typeface="Consolas" panose="020B0609020204030204" pitchFamily="49" charset="0"/>
                          <a:ea typeface="+mn-ea"/>
                          <a:cs typeface="+mn-cs"/>
                        </a:rPr>
                        <a:t>&lt;</a:t>
                      </a:r>
                      <a:r>
                        <a:rPr lang="en-US" sz="1800" kern="1200" dirty="0" smtClean="0">
                          <a:solidFill>
                            <a:srgbClr val="800000"/>
                          </a:solidFill>
                          <a:effectLst/>
                          <a:latin typeface="Consolas" panose="020B0609020204030204" pitchFamily="49" charset="0"/>
                          <a:ea typeface="+mn-ea"/>
                          <a:cs typeface="+mn-cs"/>
                        </a:rPr>
                        <a:t>p</a:t>
                      </a:r>
                      <a:r>
                        <a:rPr lang="en-US" sz="1800" kern="1200" dirty="0" smtClean="0">
                          <a:solidFill>
                            <a:srgbClr val="0000FF"/>
                          </a:solidFill>
                          <a:effectLst/>
                          <a:latin typeface="Consolas" panose="020B0609020204030204" pitchFamily="49" charset="0"/>
                          <a:ea typeface="+mn-ea"/>
                          <a:cs typeface="+mn-cs"/>
                        </a:rPr>
                        <a:t>&gt;</a:t>
                      </a:r>
                      <a:r>
                        <a:rPr lang="en-US" sz="1800" kern="1200" dirty="0" smtClean="0">
                          <a:solidFill>
                            <a:srgbClr val="000000"/>
                          </a:solidFill>
                          <a:effectLst/>
                          <a:latin typeface="Consolas" panose="020B0609020204030204" pitchFamily="49" charset="0"/>
                          <a:ea typeface="+mn-ea"/>
                          <a:cs typeface="+mn-cs"/>
                        </a:rPr>
                        <a:t>I Am</a:t>
                      </a:r>
                      <a:r>
                        <a:rPr lang="en-US" sz="1800" kern="1200" baseline="0" dirty="0" smtClean="0">
                          <a:solidFill>
                            <a:srgbClr val="000000"/>
                          </a:solidFill>
                          <a:effectLst/>
                          <a:latin typeface="Consolas" panose="020B0609020204030204" pitchFamily="49" charset="0"/>
                          <a:ea typeface="+mn-ea"/>
                          <a:cs typeface="+mn-cs"/>
                        </a:rPr>
                        <a:t> the Header</a:t>
                      </a:r>
                      <a:r>
                        <a:rPr lang="en-US" sz="1800" kern="1200" dirty="0" smtClean="0">
                          <a:solidFill>
                            <a:srgbClr val="0000FF"/>
                          </a:solidFill>
                          <a:effectLst/>
                          <a:latin typeface="Consolas" panose="020B0609020204030204" pitchFamily="49" charset="0"/>
                          <a:ea typeface="+mn-ea"/>
                          <a:cs typeface="+mn-cs"/>
                        </a:rPr>
                        <a:t>&lt;/</a:t>
                      </a:r>
                      <a:r>
                        <a:rPr lang="en-US" sz="1800" kern="1200" dirty="0" smtClean="0">
                          <a:solidFill>
                            <a:srgbClr val="800000"/>
                          </a:solidFill>
                          <a:effectLst/>
                          <a:latin typeface="Consolas" panose="020B0609020204030204" pitchFamily="49" charset="0"/>
                          <a:ea typeface="+mn-ea"/>
                          <a:cs typeface="+mn-cs"/>
                        </a:rPr>
                        <a:t>p</a:t>
                      </a:r>
                      <a:r>
                        <a:rPr lang="en-US" sz="1800" kern="1200" dirty="0" smtClean="0">
                          <a:solidFill>
                            <a:srgbClr val="0000FF"/>
                          </a:solidFill>
                          <a:effectLst/>
                          <a:latin typeface="Consolas" panose="020B0609020204030204" pitchFamily="49" charset="0"/>
                          <a:ea typeface="+mn-ea"/>
                          <a:cs typeface="+mn-cs"/>
                        </a:rPr>
                        <a:t>&gt;</a:t>
                      </a:r>
                    </a:p>
                    <a:p>
                      <a:pPr>
                        <a:spcAft>
                          <a:spcPts val="0"/>
                        </a:spcAft>
                      </a:pPr>
                      <a:r>
                        <a:rPr lang="en-US" sz="1800" kern="1200" dirty="0" smtClean="0">
                          <a:solidFill>
                            <a:srgbClr val="0000FF"/>
                          </a:solidFill>
                          <a:effectLst/>
                          <a:latin typeface="Consolas" panose="020B0609020204030204" pitchFamily="49" charset="0"/>
                          <a:ea typeface="+mn-ea"/>
                          <a:cs typeface="+mn-cs"/>
                        </a:rPr>
                        <a:t>…</a:t>
                      </a:r>
                      <a:endParaRPr lang="en-US" sz="1800" dirty="0" smtClean="0">
                        <a:effectLst/>
                        <a:latin typeface="Times New Roman" panose="02020603050405020304" pitchFamily="18" charset="0"/>
                        <a:ea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7137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Unlike Views, Controllers are regular C# classes</a:t>
            </a:r>
          </a:p>
          <a:p>
            <a:r>
              <a:rPr lang="en-US" dirty="0" smtClean="0"/>
              <a:t>Every controller inherits from “</a:t>
            </a:r>
            <a:r>
              <a:rPr lang="en-US" u="sng" dirty="0" smtClean="0"/>
              <a:t>Controller</a:t>
            </a:r>
            <a:r>
              <a:rPr lang="en-US" dirty="0" smtClean="0"/>
              <a:t>”, which contains a basic set of properties &amp; methods you can use</a:t>
            </a:r>
          </a:p>
          <a:p>
            <a:pPr lvl="1"/>
            <a:r>
              <a:rPr lang="en-US" dirty="0" smtClean="0"/>
              <a:t>Create a new View instance and return it</a:t>
            </a:r>
          </a:p>
          <a:p>
            <a:pPr lvl="1"/>
            <a:r>
              <a:rPr lang="en-US" dirty="0" smtClean="0"/>
              <a:t>View the HTTP request in the current context</a:t>
            </a:r>
          </a:p>
          <a:p>
            <a:pPr lvl="1"/>
            <a:r>
              <a:rPr lang="en-US" dirty="0" smtClean="0"/>
              <a:t>Modify the response headers</a:t>
            </a:r>
          </a:p>
          <a:p>
            <a:pPr lvl="1"/>
            <a:r>
              <a:rPr lang="en-US" dirty="0" smtClean="0"/>
              <a:t>Authenticate and authorize the user</a:t>
            </a:r>
          </a:p>
          <a:p>
            <a:r>
              <a:rPr lang="en-US" dirty="0" smtClean="0"/>
              <a:t>A public Controller method that returns a View </a:t>
            </a:r>
            <a:r>
              <a:rPr lang="en-US" dirty="0"/>
              <a:t>(</a:t>
            </a:r>
            <a:r>
              <a:rPr lang="en-US" dirty="0" err="1" smtClean="0"/>
              <a:t>ActionResult</a:t>
            </a:r>
            <a:r>
              <a:rPr lang="en-US" dirty="0" smtClean="0"/>
              <a:t>) is called an </a:t>
            </a:r>
            <a:r>
              <a:rPr lang="en-US" u="sng" dirty="0" smtClean="0"/>
              <a:t>Action</a:t>
            </a:r>
            <a:endParaRPr lang="en-US" dirty="0" smtClean="0"/>
          </a:p>
          <a:p>
            <a:r>
              <a:rPr lang="en-US" dirty="0" smtClean="0"/>
              <a:t>By default, every Action only responds to HTTP GET verbs</a:t>
            </a:r>
          </a:p>
        </p:txBody>
      </p:sp>
    </p:spTree>
    <p:extLst>
      <p:ext uri="{BB962C8B-B14F-4D97-AF65-F5344CB8AC3E}">
        <p14:creationId xmlns:p14="http://schemas.microsoft.com/office/powerpoint/2010/main" val="2246081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a:t>
            </a:r>
            <a:endParaRPr lang="en-US" dirty="0"/>
          </a:p>
        </p:txBody>
      </p:sp>
      <p:sp>
        <p:nvSpPr>
          <p:cNvPr id="3" name="Content Placeholder 2"/>
          <p:cNvSpPr>
            <a:spLocks noGrp="1"/>
          </p:cNvSpPr>
          <p:nvPr>
            <p:ph idx="1"/>
          </p:nvPr>
        </p:nvSpPr>
        <p:spPr/>
        <p:txBody>
          <a:bodyPr>
            <a:normAutofit/>
          </a:bodyPr>
          <a:lstStyle/>
          <a:p>
            <a:r>
              <a:rPr lang="en-US" dirty="0" smtClean="0"/>
              <a:t>The Session dictionary allow you to store state data for the current session</a:t>
            </a:r>
          </a:p>
          <a:p>
            <a:r>
              <a:rPr lang="en-US" dirty="0" smtClean="0"/>
              <a:t>Keep in mind it is best to keep your application stateless</a:t>
            </a:r>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3"/>
          <a:stretch>
            <a:fillRect/>
          </a:stretch>
        </p:blipFill>
        <p:spPr>
          <a:xfrm>
            <a:off x="3395662" y="4071216"/>
            <a:ext cx="4835690" cy="1719983"/>
          </a:xfrm>
          <a:prstGeom prst="rect">
            <a:avLst/>
          </a:prstGeom>
        </p:spPr>
      </p:pic>
    </p:spTree>
    <p:extLst>
      <p:ext uri="{BB962C8B-B14F-4D97-AF65-F5344CB8AC3E}">
        <p14:creationId xmlns:p14="http://schemas.microsoft.com/office/powerpoint/2010/main" val="3726169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data between Controller &amp; View</a:t>
            </a:r>
            <a:endParaRPr lang="en-US" dirty="0"/>
          </a:p>
        </p:txBody>
      </p:sp>
      <p:sp>
        <p:nvSpPr>
          <p:cNvPr id="3" name="Content Placeholder 2"/>
          <p:cNvSpPr>
            <a:spLocks noGrp="1"/>
          </p:cNvSpPr>
          <p:nvPr>
            <p:ph idx="1"/>
          </p:nvPr>
        </p:nvSpPr>
        <p:spPr/>
        <p:txBody>
          <a:bodyPr>
            <a:normAutofit/>
          </a:bodyPr>
          <a:lstStyle/>
          <a:p>
            <a:r>
              <a:rPr lang="en-US" dirty="0" smtClean="0"/>
              <a:t>Controller Model Binding</a:t>
            </a:r>
          </a:p>
          <a:p>
            <a:pPr lvl="1"/>
            <a:r>
              <a:rPr lang="en-US" dirty="0" smtClean="0"/>
              <a:t>The Controller method returns an instance of a specific model object</a:t>
            </a:r>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Only one type of Model can be bound to a View</a:t>
            </a:r>
          </a:p>
          <a:p>
            <a:pPr lvl="1"/>
            <a:r>
              <a:rPr lang="en-US" dirty="0" smtClean="0"/>
              <a:t>Generally, this is the most recommended manner to pass data to a view</a:t>
            </a:r>
          </a:p>
          <a:p>
            <a:pPr marL="457200" lvl="1"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522786474"/>
              </p:ext>
            </p:extLst>
          </p:nvPr>
        </p:nvGraphicFramePr>
        <p:xfrm>
          <a:off x="1249249" y="3263108"/>
          <a:ext cx="10290221" cy="1337691"/>
        </p:xfrm>
        <a:graphic>
          <a:graphicData uri="http://schemas.openxmlformats.org/drawingml/2006/table">
            <a:tbl>
              <a:tblPr firstRow="1" bandRow="1">
                <a:tableStyleId>{5C22544A-7EE6-4342-B048-85BDC9FD1C3A}</a:tableStyleId>
              </a:tblPr>
              <a:tblGrid>
                <a:gridCol w="5602312"/>
                <a:gridCol w="4687909"/>
              </a:tblGrid>
              <a:tr h="306734">
                <a:tc>
                  <a:txBody>
                    <a:bodyPr/>
                    <a:lstStyle/>
                    <a:p>
                      <a:r>
                        <a:rPr lang="en-US" sz="1800" dirty="0" smtClean="0"/>
                        <a:t>Controller</a:t>
                      </a:r>
                      <a:endParaRPr lang="en-US" sz="1800" dirty="0"/>
                    </a:p>
                  </a:txBody>
                  <a:tcPr/>
                </a:tc>
                <a:tc>
                  <a:txBody>
                    <a:bodyPr/>
                    <a:lstStyle/>
                    <a:p>
                      <a:r>
                        <a:rPr lang="en-US" sz="1800" dirty="0" smtClean="0"/>
                        <a:t>View</a:t>
                      </a:r>
                      <a:endParaRPr lang="en-US" sz="1800" dirty="0"/>
                    </a:p>
                  </a:txBody>
                  <a:tcPr/>
                </a:tc>
              </a:tr>
              <a:tr h="370840">
                <a:tc>
                  <a:txBody>
                    <a:bodyPr/>
                    <a:lstStyle/>
                    <a:p>
                      <a:pPr rtl="0">
                        <a:spcAft>
                          <a:spcPts val="0"/>
                        </a:spcAft>
                      </a:pPr>
                      <a:r>
                        <a:rPr lang="en-US" sz="1700" kern="1200" dirty="0" err="1" smtClean="0">
                          <a:solidFill>
                            <a:srgbClr val="0000FF"/>
                          </a:solidFill>
                          <a:effectLst/>
                          <a:latin typeface="Consolas" panose="020B0609020204030204" pitchFamily="49" charset="0"/>
                          <a:ea typeface="+mn-ea"/>
                          <a:cs typeface="+mn-cs"/>
                        </a:rPr>
                        <a:t>var</a:t>
                      </a:r>
                      <a:r>
                        <a:rPr lang="en-US" sz="1700" kern="1200" dirty="0" smtClean="0">
                          <a:solidFill>
                            <a:srgbClr val="000000"/>
                          </a:solidFill>
                          <a:effectLst/>
                          <a:latin typeface="Consolas" panose="020B0609020204030204" pitchFamily="49" charset="0"/>
                          <a:ea typeface="+mn-ea"/>
                          <a:cs typeface="+mn-cs"/>
                        </a:rPr>
                        <a:t> </a:t>
                      </a:r>
                      <a:r>
                        <a:rPr lang="en-US" sz="1700" kern="1200" dirty="0" err="1" smtClean="0">
                          <a:solidFill>
                            <a:srgbClr val="000000"/>
                          </a:solidFill>
                          <a:effectLst/>
                          <a:latin typeface="Consolas" panose="020B0609020204030204" pitchFamily="49" charset="0"/>
                          <a:ea typeface="+mn-ea"/>
                          <a:cs typeface="+mn-cs"/>
                        </a:rPr>
                        <a:t>myPerson</a:t>
                      </a:r>
                      <a:r>
                        <a:rPr lang="en-US" sz="1700" kern="1200" dirty="0" smtClean="0">
                          <a:solidFill>
                            <a:srgbClr val="000000"/>
                          </a:solidFill>
                          <a:effectLst/>
                          <a:latin typeface="Consolas" panose="020B0609020204030204" pitchFamily="49" charset="0"/>
                          <a:ea typeface="+mn-ea"/>
                          <a:cs typeface="+mn-cs"/>
                        </a:rPr>
                        <a:t> = </a:t>
                      </a:r>
                      <a:r>
                        <a:rPr lang="en-US" sz="1700" kern="1200" dirty="0" smtClean="0">
                          <a:solidFill>
                            <a:srgbClr val="0000FF"/>
                          </a:solidFill>
                          <a:effectLst/>
                          <a:latin typeface="Consolas" panose="020B0609020204030204" pitchFamily="49" charset="0"/>
                          <a:ea typeface="+mn-ea"/>
                          <a:cs typeface="+mn-cs"/>
                        </a:rPr>
                        <a:t>new</a:t>
                      </a:r>
                      <a:r>
                        <a:rPr lang="en-US" sz="1700" kern="1200" dirty="0" smtClean="0">
                          <a:solidFill>
                            <a:srgbClr val="000000"/>
                          </a:solidFill>
                          <a:effectLst/>
                          <a:latin typeface="Consolas" panose="020B0609020204030204" pitchFamily="49" charset="0"/>
                          <a:ea typeface="+mn-ea"/>
                          <a:cs typeface="+mn-cs"/>
                        </a:rPr>
                        <a:t> </a:t>
                      </a:r>
                      <a:r>
                        <a:rPr lang="en-US" sz="1700" kern="1200" dirty="0" smtClean="0">
                          <a:solidFill>
                            <a:srgbClr val="2B91AF"/>
                          </a:solidFill>
                          <a:effectLst/>
                          <a:latin typeface="Consolas" panose="020B0609020204030204" pitchFamily="49" charset="0"/>
                          <a:ea typeface="+mn-ea"/>
                          <a:cs typeface="+mn-cs"/>
                        </a:rPr>
                        <a:t>Person</a:t>
                      </a:r>
                      <a:r>
                        <a:rPr lang="en-US" sz="1700" kern="1200" dirty="0" smtClean="0">
                          <a:solidFill>
                            <a:srgbClr val="000000"/>
                          </a:solidFill>
                          <a:effectLst/>
                          <a:latin typeface="Consolas" panose="020B0609020204030204" pitchFamily="49" charset="0"/>
                          <a:ea typeface="+mn-ea"/>
                          <a:cs typeface="+mn-cs"/>
                        </a:rPr>
                        <a:t>() { Name = </a:t>
                      </a:r>
                      <a:r>
                        <a:rPr lang="en-US" sz="1700" kern="1200" dirty="0" smtClean="0">
                          <a:solidFill>
                            <a:srgbClr val="A31515"/>
                          </a:solidFill>
                          <a:effectLst/>
                          <a:latin typeface="Consolas" panose="020B0609020204030204" pitchFamily="49" charset="0"/>
                          <a:ea typeface="+mn-ea"/>
                          <a:cs typeface="+mn-cs"/>
                        </a:rPr>
                        <a:t>“Me” </a:t>
                      </a:r>
                      <a:r>
                        <a:rPr lang="en-US" sz="1700" kern="1200" dirty="0" smtClean="0">
                          <a:solidFill>
                            <a:srgbClr val="000000"/>
                          </a:solidFill>
                          <a:effectLst/>
                          <a:latin typeface="Consolas" panose="020B0609020204030204" pitchFamily="49" charset="0"/>
                          <a:ea typeface="+mn-ea"/>
                          <a:cs typeface="+mn-cs"/>
                        </a:rPr>
                        <a:t>};</a:t>
                      </a:r>
                      <a:endParaRPr lang="en-US" sz="1700" dirty="0" smtClean="0">
                        <a:effectLst/>
                        <a:latin typeface="Times New Roman" panose="02020603050405020304" pitchFamily="18" charset="0"/>
                        <a:ea typeface="Times New Roman" panose="02020603050405020304" pitchFamily="18" charset="0"/>
                      </a:endParaRPr>
                    </a:p>
                    <a:p>
                      <a:pPr rtl="0">
                        <a:spcAft>
                          <a:spcPts val="0"/>
                        </a:spcAft>
                      </a:pPr>
                      <a:endParaRPr lang="en-US" sz="1700" kern="1200" dirty="0" smtClean="0">
                        <a:solidFill>
                          <a:srgbClr val="0000FF"/>
                        </a:solidFill>
                        <a:effectLst/>
                        <a:latin typeface="Consolas" panose="020B0609020204030204" pitchFamily="49" charset="0"/>
                        <a:ea typeface="+mn-ea"/>
                        <a:cs typeface="+mn-cs"/>
                      </a:endParaRPr>
                    </a:p>
                    <a:p>
                      <a:pPr rtl="0">
                        <a:spcAft>
                          <a:spcPts val="0"/>
                        </a:spcAft>
                      </a:pPr>
                      <a:r>
                        <a:rPr lang="en-US" sz="1700" kern="1200" dirty="0" smtClean="0">
                          <a:solidFill>
                            <a:srgbClr val="0000FF"/>
                          </a:solidFill>
                          <a:effectLst/>
                          <a:latin typeface="Consolas" panose="020B0609020204030204" pitchFamily="49" charset="0"/>
                          <a:ea typeface="+mn-ea"/>
                          <a:cs typeface="+mn-cs"/>
                        </a:rPr>
                        <a:t>return</a:t>
                      </a:r>
                      <a:r>
                        <a:rPr lang="en-US" sz="1700" kern="1200" dirty="0" smtClean="0">
                          <a:solidFill>
                            <a:srgbClr val="000000"/>
                          </a:solidFill>
                          <a:effectLst/>
                          <a:latin typeface="Consolas" panose="020B0609020204030204" pitchFamily="49" charset="0"/>
                          <a:ea typeface="+mn-ea"/>
                          <a:cs typeface="+mn-cs"/>
                        </a:rPr>
                        <a:t> View(</a:t>
                      </a:r>
                      <a:r>
                        <a:rPr lang="en-US" sz="1700" kern="1200" dirty="0" err="1" smtClean="0">
                          <a:solidFill>
                            <a:srgbClr val="000000"/>
                          </a:solidFill>
                          <a:effectLst/>
                          <a:latin typeface="Consolas" panose="020B0609020204030204" pitchFamily="49" charset="0"/>
                          <a:ea typeface="+mn-ea"/>
                          <a:cs typeface="+mn-cs"/>
                        </a:rPr>
                        <a:t>myPerson</a:t>
                      </a:r>
                      <a:r>
                        <a:rPr lang="en-US" sz="1700" kern="1200" dirty="0" smtClean="0">
                          <a:solidFill>
                            <a:srgbClr val="000000"/>
                          </a:solidFill>
                          <a:effectLst/>
                          <a:latin typeface="Consolas" panose="020B0609020204030204" pitchFamily="49" charset="0"/>
                          <a:ea typeface="+mn-ea"/>
                          <a:cs typeface="+mn-cs"/>
                        </a:rPr>
                        <a:t>);</a:t>
                      </a:r>
                      <a:endParaRPr lang="en-US" sz="1700" dirty="0" smtClean="0">
                        <a:effectLst/>
                        <a:latin typeface="Times New Roman" panose="02020603050405020304" pitchFamily="18" charset="0"/>
                        <a:ea typeface="Times New Roman" panose="02020603050405020304" pitchFamily="18" charset="0"/>
                      </a:endParaRPr>
                    </a:p>
                  </a:txBody>
                  <a:tcPr/>
                </a:tc>
                <a:tc>
                  <a:txBody>
                    <a:bodyPr/>
                    <a:lstStyle/>
                    <a:p>
                      <a:pPr algn="l" rtl="0">
                        <a:lnSpc>
                          <a:spcPct val="107000"/>
                        </a:lnSpc>
                        <a:spcAft>
                          <a:spcPts val="0"/>
                        </a:spcAft>
                      </a:pPr>
                      <a:r>
                        <a:rPr lang="en-US" sz="1800" kern="1200" dirty="0" smtClean="0">
                          <a:solidFill>
                            <a:srgbClr val="000000"/>
                          </a:solidFill>
                          <a:effectLst/>
                          <a:highlight>
                            <a:srgbClr val="FFFF00"/>
                          </a:highlight>
                          <a:latin typeface="Consolas" panose="020B0609020204030204" pitchFamily="49" charset="0"/>
                          <a:ea typeface="+mn-ea"/>
                          <a:cs typeface="+mn-cs"/>
                        </a:rPr>
                        <a:t>@model </a:t>
                      </a:r>
                      <a:r>
                        <a:rPr lang="en-US" sz="1800" kern="1200" dirty="0" smtClean="0">
                          <a:solidFill>
                            <a:srgbClr val="2B91AF"/>
                          </a:solidFill>
                          <a:effectLst/>
                          <a:latin typeface="Consolas" panose="020B0609020204030204" pitchFamily="49" charset="0"/>
                          <a:ea typeface="+mn-ea"/>
                          <a:cs typeface="+mn-cs"/>
                        </a:rPr>
                        <a:t>Person</a:t>
                      </a:r>
                      <a:endParaRPr lang="en-US" sz="1100" kern="1200" dirty="0">
                        <a:solidFill>
                          <a:schemeClr val="dk1"/>
                        </a:solidFill>
                        <a:effectLst/>
                        <a:latin typeface="Calibri" panose="020F0502020204030204" pitchFamily="34" charset="0"/>
                        <a:ea typeface="+mn-ea"/>
                        <a:cs typeface="Arial" panose="020B0604020202020204" pitchFamily="34" charset="0"/>
                      </a:endParaRPr>
                    </a:p>
                    <a:p>
                      <a:pPr algn="l" rtl="0">
                        <a:lnSpc>
                          <a:spcPct val="107000"/>
                        </a:lnSpc>
                        <a:spcAft>
                          <a:spcPts val="0"/>
                        </a:spcAft>
                      </a:pPr>
                      <a:endParaRPr lang="en-US" sz="1800" kern="1200" dirty="0" smtClean="0">
                        <a:solidFill>
                          <a:srgbClr val="0000FF"/>
                        </a:solidFill>
                        <a:effectLst/>
                        <a:latin typeface="Consolas" panose="020B0609020204030204" pitchFamily="49" charset="0"/>
                        <a:ea typeface="+mn-ea"/>
                        <a:cs typeface="+mn-cs"/>
                      </a:endParaRPr>
                    </a:p>
                    <a:p>
                      <a:pPr algn="l" rtl="0">
                        <a:lnSpc>
                          <a:spcPct val="107000"/>
                        </a:lnSpc>
                        <a:spcAft>
                          <a:spcPts val="0"/>
                        </a:spcAft>
                      </a:pPr>
                      <a:r>
                        <a:rPr lang="en-US" sz="1800" kern="1200" dirty="0" smtClean="0">
                          <a:solidFill>
                            <a:srgbClr val="0000FF"/>
                          </a:solidFill>
                          <a:effectLst/>
                          <a:latin typeface="Consolas" panose="020B0609020204030204" pitchFamily="49" charset="0"/>
                          <a:ea typeface="+mn-ea"/>
                          <a:cs typeface="+mn-cs"/>
                        </a:rPr>
                        <a:t>&lt;</a:t>
                      </a:r>
                      <a:r>
                        <a:rPr lang="en-US" sz="1800" kern="1200" dirty="0" smtClean="0">
                          <a:solidFill>
                            <a:srgbClr val="800000"/>
                          </a:solidFill>
                          <a:effectLst/>
                          <a:latin typeface="Consolas" panose="020B0609020204030204" pitchFamily="49" charset="0"/>
                          <a:ea typeface="+mn-ea"/>
                          <a:cs typeface="+mn-cs"/>
                        </a:rPr>
                        <a:t>p</a:t>
                      </a:r>
                      <a:r>
                        <a:rPr lang="en-US" sz="1800" kern="1200" dirty="0" smtClean="0">
                          <a:solidFill>
                            <a:srgbClr val="0000FF"/>
                          </a:solidFill>
                          <a:effectLst/>
                          <a:latin typeface="Consolas" panose="020B0609020204030204" pitchFamily="49" charset="0"/>
                          <a:ea typeface="+mn-ea"/>
                          <a:cs typeface="+mn-cs"/>
                        </a:rPr>
                        <a:t>&gt;</a:t>
                      </a:r>
                      <a:r>
                        <a:rPr lang="en-US" sz="1800" kern="1200" dirty="0" smtClean="0">
                          <a:solidFill>
                            <a:srgbClr val="000000"/>
                          </a:solidFill>
                          <a:effectLst/>
                          <a:highlight>
                            <a:srgbClr val="FFFF00"/>
                          </a:highlight>
                          <a:latin typeface="Consolas" panose="020B0609020204030204" pitchFamily="49" charset="0"/>
                          <a:ea typeface="+mn-ea"/>
                          <a:cs typeface="+mn-cs"/>
                        </a:rPr>
                        <a:t>@</a:t>
                      </a:r>
                      <a:r>
                        <a:rPr lang="en-US" sz="1800" kern="1200" dirty="0" err="1" smtClean="0">
                          <a:solidFill>
                            <a:srgbClr val="000000"/>
                          </a:solidFill>
                          <a:effectLst/>
                          <a:latin typeface="Consolas" panose="020B0609020204030204" pitchFamily="49" charset="0"/>
                          <a:ea typeface="+mn-ea"/>
                          <a:cs typeface="+mn-cs"/>
                        </a:rPr>
                        <a:t>Model.Name</a:t>
                      </a:r>
                      <a:r>
                        <a:rPr lang="en-US" sz="1800" kern="1200" dirty="0" smtClean="0">
                          <a:solidFill>
                            <a:srgbClr val="0000FF"/>
                          </a:solidFill>
                          <a:effectLst/>
                          <a:latin typeface="Consolas" panose="020B0609020204030204" pitchFamily="49" charset="0"/>
                          <a:ea typeface="+mn-ea"/>
                          <a:cs typeface="+mn-cs"/>
                        </a:rPr>
                        <a:t>&lt;/</a:t>
                      </a:r>
                      <a:r>
                        <a:rPr lang="en-US" sz="1800" kern="1200" dirty="0" smtClean="0">
                          <a:solidFill>
                            <a:srgbClr val="800000"/>
                          </a:solidFill>
                          <a:effectLst/>
                          <a:latin typeface="Consolas" panose="020B0609020204030204" pitchFamily="49" charset="0"/>
                          <a:ea typeface="+mn-ea"/>
                          <a:cs typeface="+mn-cs"/>
                        </a:rPr>
                        <a:t>p</a:t>
                      </a:r>
                      <a:r>
                        <a:rPr lang="en-US" sz="1800" kern="1200" dirty="0" smtClean="0">
                          <a:solidFill>
                            <a:srgbClr val="0000FF"/>
                          </a:solidFill>
                          <a:effectLst/>
                          <a:latin typeface="Consolas" panose="020B0609020204030204" pitchFamily="49" charset="0"/>
                          <a:ea typeface="+mn-ea"/>
                          <a:cs typeface="+mn-cs"/>
                        </a:rPr>
                        <a:t>&gt;</a:t>
                      </a:r>
                      <a:endParaRPr lang="en-US" sz="1800" kern="1200" dirty="0" smtClean="0">
                        <a:solidFill>
                          <a:srgbClr val="2B91AF"/>
                        </a:solidFill>
                        <a:effectLst/>
                        <a:latin typeface="Consolas" panose="020B0609020204030204" pitchFamily="49" charset="0"/>
                        <a:ea typeface="+mn-ea"/>
                        <a:cs typeface="+mn-cs"/>
                      </a:endParaRPr>
                    </a:p>
                  </a:txBody>
                  <a:tcPr/>
                </a:tc>
              </a:tr>
            </a:tbl>
          </a:graphicData>
        </a:graphic>
      </p:graphicFrame>
    </p:spTree>
    <p:extLst>
      <p:ext uri="{BB962C8B-B14F-4D97-AF65-F5344CB8AC3E}">
        <p14:creationId xmlns:p14="http://schemas.microsoft.com/office/powerpoint/2010/main" val="120205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data between Controller &amp; View</a:t>
            </a:r>
            <a:endParaRPr lang="en-US" dirty="0"/>
          </a:p>
        </p:txBody>
      </p:sp>
      <p:sp>
        <p:nvSpPr>
          <p:cNvPr id="3" name="Content Placeholder 2"/>
          <p:cNvSpPr>
            <a:spLocks noGrp="1"/>
          </p:cNvSpPr>
          <p:nvPr>
            <p:ph idx="1"/>
          </p:nvPr>
        </p:nvSpPr>
        <p:spPr/>
        <p:txBody>
          <a:bodyPr>
            <a:normAutofit lnSpcReduction="10000"/>
          </a:bodyPr>
          <a:lstStyle/>
          <a:p>
            <a:r>
              <a:rPr lang="en-US" dirty="0" smtClean="0"/>
              <a:t>Shared Objects</a:t>
            </a:r>
          </a:p>
          <a:p>
            <a:pPr lvl="1"/>
            <a:r>
              <a:rPr lang="en-US" dirty="0" smtClean="0"/>
              <a:t>There are 3 properties that Controllers and Views share: </a:t>
            </a:r>
          </a:p>
          <a:p>
            <a:pPr lvl="2"/>
            <a:r>
              <a:rPr lang="en-US" dirty="0" err="1" smtClean="0"/>
              <a:t>ViewBag</a:t>
            </a:r>
            <a:r>
              <a:rPr lang="en-US" dirty="0" smtClean="0"/>
              <a:t> – a dynamic object, will dispose once the view is rendered</a:t>
            </a:r>
          </a:p>
          <a:p>
            <a:pPr lvl="2"/>
            <a:r>
              <a:rPr lang="en-US" dirty="0" err="1" smtClean="0"/>
              <a:t>ViewData</a:t>
            </a:r>
            <a:r>
              <a:rPr lang="en-US" dirty="0" smtClean="0"/>
              <a:t> – a dictionary, </a:t>
            </a:r>
            <a:r>
              <a:rPr lang="en-US" dirty="0"/>
              <a:t>will dispose once the view is rendered</a:t>
            </a:r>
          </a:p>
          <a:p>
            <a:pPr lvl="2"/>
            <a:r>
              <a:rPr lang="en-US" dirty="0" err="1" smtClean="0"/>
              <a:t>TempData</a:t>
            </a:r>
            <a:r>
              <a:rPr lang="en-US" dirty="0" smtClean="0"/>
              <a:t> – also a dictionary, will “live” until your </a:t>
            </a:r>
            <a:r>
              <a:rPr lang="en-US" dirty="0"/>
              <a:t>subsequent </a:t>
            </a:r>
            <a:r>
              <a:rPr lang="en-US" dirty="0" smtClean="0"/>
              <a:t>request</a:t>
            </a:r>
          </a:p>
          <a:p>
            <a:pPr lvl="1"/>
            <a:r>
              <a:rPr lang="en-US" dirty="0" smtClean="0"/>
              <a:t>Every property placed on these objects from the Controller method, will be accessible from the View</a:t>
            </a:r>
          </a:p>
          <a:p>
            <a:pPr lvl="1"/>
            <a:r>
              <a:rPr lang="en-US" dirty="0" smtClean="0"/>
              <a:t>Example:</a:t>
            </a:r>
          </a:p>
          <a:p>
            <a:pPr marL="457200" lvl="1" indent="0">
              <a:buNone/>
            </a:pPr>
            <a:r>
              <a:rPr lang="en-US" dirty="0" smtClean="0"/>
              <a:t> </a:t>
            </a:r>
          </a:p>
          <a:p>
            <a:pPr marL="457200" lvl="1" indent="0">
              <a:buNone/>
            </a:pPr>
            <a:endParaRPr lang="en-US" dirty="0" smtClean="0"/>
          </a:p>
          <a:p>
            <a:pPr marL="457200" lvl="1" indent="0">
              <a:buNone/>
            </a:pPr>
            <a:r>
              <a:rPr lang="en-US" dirty="0"/>
              <a:t>	</a:t>
            </a:r>
          </a:p>
        </p:txBody>
      </p:sp>
      <p:graphicFrame>
        <p:nvGraphicFramePr>
          <p:cNvPr id="7" name="Table 3"/>
          <p:cNvGraphicFramePr>
            <a:graphicFrameLocks noGrp="1"/>
          </p:cNvGraphicFramePr>
          <p:nvPr>
            <p:extLst>
              <p:ext uri="{D42A27DB-BD31-4B8C-83A1-F6EECF244321}">
                <p14:modId xmlns:p14="http://schemas.microsoft.com/office/powerpoint/2010/main" val="3192133380"/>
              </p:ext>
            </p:extLst>
          </p:nvPr>
        </p:nvGraphicFramePr>
        <p:xfrm>
          <a:off x="1236372" y="4834329"/>
          <a:ext cx="10045521" cy="1234440"/>
        </p:xfrm>
        <a:graphic>
          <a:graphicData uri="http://schemas.openxmlformats.org/drawingml/2006/table">
            <a:tbl>
              <a:tblPr firstRow="1" bandRow="1">
                <a:tableStyleId>{5C22544A-7EE6-4342-B048-85BDC9FD1C3A}</a:tableStyleId>
              </a:tblPr>
              <a:tblGrid>
                <a:gridCol w="5898524"/>
                <a:gridCol w="4146997"/>
              </a:tblGrid>
              <a:tr h="306734">
                <a:tc>
                  <a:txBody>
                    <a:bodyPr/>
                    <a:lstStyle/>
                    <a:p>
                      <a:r>
                        <a:rPr lang="en-US" sz="1800" dirty="0" smtClean="0"/>
                        <a:t>Controller</a:t>
                      </a:r>
                      <a:endParaRPr lang="en-US" sz="1800" dirty="0"/>
                    </a:p>
                  </a:txBody>
                  <a:tcPr/>
                </a:tc>
                <a:tc>
                  <a:txBody>
                    <a:bodyPr/>
                    <a:lstStyle/>
                    <a:p>
                      <a:r>
                        <a:rPr lang="en-US" sz="1800" dirty="0" smtClean="0"/>
                        <a:t>View</a:t>
                      </a:r>
                      <a:endParaRPr lang="en-US" sz="1800" dirty="0"/>
                    </a:p>
                  </a:txBody>
                  <a:tcPr/>
                </a:tc>
              </a:tr>
              <a:tr h="370840">
                <a:tc>
                  <a:txBody>
                    <a:bodyPr/>
                    <a:lstStyle/>
                    <a:p>
                      <a:pPr rtl="0">
                        <a:spcAft>
                          <a:spcPts val="0"/>
                        </a:spcAft>
                      </a:pPr>
                      <a:r>
                        <a:rPr lang="en-US" sz="1700" kern="1200" dirty="0" err="1" smtClean="0">
                          <a:solidFill>
                            <a:srgbClr val="000000"/>
                          </a:solidFill>
                          <a:effectLst/>
                          <a:latin typeface="Consolas" panose="020B0609020204030204" pitchFamily="49" charset="0"/>
                          <a:ea typeface="+mn-ea"/>
                          <a:cs typeface="+mn-cs"/>
                        </a:rPr>
                        <a:t>ViewBag.MyPerson</a:t>
                      </a:r>
                      <a:r>
                        <a:rPr lang="en-US" sz="1700" kern="1200" dirty="0" smtClean="0">
                          <a:solidFill>
                            <a:srgbClr val="000000"/>
                          </a:solidFill>
                          <a:effectLst/>
                          <a:latin typeface="Consolas" panose="020B0609020204030204" pitchFamily="49" charset="0"/>
                          <a:ea typeface="+mn-ea"/>
                          <a:cs typeface="+mn-cs"/>
                        </a:rPr>
                        <a:t> = </a:t>
                      </a:r>
                      <a:r>
                        <a:rPr lang="en-US" sz="1700" kern="1200" dirty="0" smtClean="0">
                          <a:solidFill>
                            <a:srgbClr val="0000FF"/>
                          </a:solidFill>
                          <a:effectLst/>
                          <a:latin typeface="Consolas" panose="020B0609020204030204" pitchFamily="49" charset="0"/>
                          <a:ea typeface="+mn-ea"/>
                          <a:cs typeface="+mn-cs"/>
                        </a:rPr>
                        <a:t>new</a:t>
                      </a:r>
                      <a:r>
                        <a:rPr lang="en-US" sz="1700" kern="1200" dirty="0" smtClean="0">
                          <a:solidFill>
                            <a:srgbClr val="000000"/>
                          </a:solidFill>
                          <a:effectLst/>
                          <a:latin typeface="Consolas" panose="020B0609020204030204" pitchFamily="49" charset="0"/>
                          <a:ea typeface="+mn-ea"/>
                          <a:cs typeface="+mn-cs"/>
                        </a:rPr>
                        <a:t> </a:t>
                      </a:r>
                      <a:r>
                        <a:rPr lang="en-US" sz="1700" kern="1200" dirty="0" smtClean="0">
                          <a:solidFill>
                            <a:srgbClr val="2B91AF"/>
                          </a:solidFill>
                          <a:effectLst/>
                          <a:latin typeface="Consolas" panose="020B0609020204030204" pitchFamily="49" charset="0"/>
                          <a:ea typeface="+mn-ea"/>
                          <a:cs typeface="+mn-cs"/>
                        </a:rPr>
                        <a:t>Person</a:t>
                      </a:r>
                      <a:r>
                        <a:rPr lang="en-US" sz="1700" kern="1200" dirty="0" smtClean="0">
                          <a:solidFill>
                            <a:srgbClr val="000000"/>
                          </a:solidFill>
                          <a:effectLst/>
                          <a:latin typeface="Consolas" panose="020B0609020204030204" pitchFamily="49" charset="0"/>
                          <a:ea typeface="+mn-ea"/>
                          <a:cs typeface="+mn-cs"/>
                        </a:rPr>
                        <a:t>() { Name = </a:t>
                      </a:r>
                      <a:r>
                        <a:rPr lang="en-US" sz="1700" kern="1200" dirty="0" smtClean="0">
                          <a:solidFill>
                            <a:srgbClr val="A31515"/>
                          </a:solidFill>
                          <a:effectLst/>
                          <a:latin typeface="Consolas" panose="020B0609020204030204" pitchFamily="49" charset="0"/>
                          <a:ea typeface="+mn-ea"/>
                          <a:cs typeface="+mn-cs"/>
                        </a:rPr>
                        <a:t>“Me” </a:t>
                      </a:r>
                      <a:r>
                        <a:rPr lang="en-US" sz="1700" kern="1200" dirty="0" smtClean="0">
                          <a:solidFill>
                            <a:srgbClr val="000000"/>
                          </a:solidFill>
                          <a:effectLst/>
                          <a:latin typeface="Consolas" panose="020B0609020204030204" pitchFamily="49" charset="0"/>
                          <a:ea typeface="+mn-ea"/>
                          <a:cs typeface="+mn-cs"/>
                        </a:rPr>
                        <a:t>};</a:t>
                      </a:r>
                      <a:endParaRPr lang="en-US" sz="1700" dirty="0" smtClean="0">
                        <a:effectLst/>
                        <a:latin typeface="Times New Roman" panose="02020603050405020304" pitchFamily="18" charset="0"/>
                        <a:ea typeface="Times New Roman" panose="02020603050405020304" pitchFamily="18" charset="0"/>
                      </a:endParaRPr>
                    </a:p>
                    <a:p>
                      <a:pPr rtl="0">
                        <a:spcAft>
                          <a:spcPts val="0"/>
                        </a:spcAft>
                      </a:pPr>
                      <a:endParaRPr lang="en-US" sz="1700" kern="1200" dirty="0" smtClean="0">
                        <a:solidFill>
                          <a:srgbClr val="0000FF"/>
                        </a:solidFill>
                        <a:effectLst/>
                        <a:latin typeface="Consolas" panose="020B0609020204030204" pitchFamily="49" charset="0"/>
                        <a:ea typeface="+mn-ea"/>
                        <a:cs typeface="+mn-cs"/>
                      </a:endParaRPr>
                    </a:p>
                    <a:p>
                      <a:pPr rtl="0">
                        <a:spcAft>
                          <a:spcPts val="0"/>
                        </a:spcAft>
                      </a:pPr>
                      <a:r>
                        <a:rPr lang="en-US" sz="1700" kern="1200" dirty="0" smtClean="0">
                          <a:solidFill>
                            <a:srgbClr val="0000FF"/>
                          </a:solidFill>
                          <a:effectLst/>
                          <a:latin typeface="Consolas" panose="020B0609020204030204" pitchFamily="49" charset="0"/>
                          <a:ea typeface="+mn-ea"/>
                          <a:cs typeface="+mn-cs"/>
                        </a:rPr>
                        <a:t>return</a:t>
                      </a:r>
                      <a:r>
                        <a:rPr lang="en-US" sz="1700" kern="1200" dirty="0" smtClean="0">
                          <a:solidFill>
                            <a:srgbClr val="000000"/>
                          </a:solidFill>
                          <a:effectLst/>
                          <a:latin typeface="Consolas" panose="020B0609020204030204" pitchFamily="49" charset="0"/>
                          <a:ea typeface="+mn-ea"/>
                          <a:cs typeface="+mn-cs"/>
                        </a:rPr>
                        <a:t> View();</a:t>
                      </a:r>
                      <a:endParaRPr lang="en-US" sz="1700" dirty="0" smtClean="0">
                        <a:effectLst/>
                        <a:latin typeface="Times New Roman" panose="02020603050405020304" pitchFamily="18" charset="0"/>
                        <a:ea typeface="Times New Roman" panose="02020603050405020304" pitchFamily="18" charset="0"/>
                      </a:endParaRPr>
                    </a:p>
                  </a:txBody>
                  <a:tcPr/>
                </a:tc>
                <a:tc>
                  <a:txBody>
                    <a:bodyPr/>
                    <a:lstStyle/>
                    <a:p>
                      <a:pPr algn="l" rtl="0">
                        <a:lnSpc>
                          <a:spcPct val="107000"/>
                        </a:lnSpc>
                        <a:spcAft>
                          <a:spcPts val="0"/>
                        </a:spcAft>
                      </a:pPr>
                      <a:endParaRPr lang="en-US" sz="1800" kern="1200" dirty="0" smtClean="0">
                        <a:solidFill>
                          <a:srgbClr val="0000FF"/>
                        </a:solidFill>
                        <a:effectLst/>
                        <a:latin typeface="Consolas" panose="020B0609020204030204" pitchFamily="49" charset="0"/>
                        <a:ea typeface="+mn-ea"/>
                        <a:cs typeface="+mn-cs"/>
                      </a:endParaRPr>
                    </a:p>
                    <a:p>
                      <a:pPr algn="l" rtl="0">
                        <a:lnSpc>
                          <a:spcPct val="107000"/>
                        </a:lnSpc>
                        <a:spcAft>
                          <a:spcPts val="0"/>
                        </a:spcAft>
                      </a:pPr>
                      <a:r>
                        <a:rPr lang="en-US" sz="1800" kern="1200" dirty="0" smtClean="0">
                          <a:solidFill>
                            <a:srgbClr val="0000FF"/>
                          </a:solidFill>
                          <a:effectLst/>
                          <a:latin typeface="Consolas" panose="020B0609020204030204" pitchFamily="49" charset="0"/>
                          <a:ea typeface="+mn-ea"/>
                          <a:cs typeface="+mn-cs"/>
                        </a:rPr>
                        <a:t>&lt;</a:t>
                      </a:r>
                      <a:r>
                        <a:rPr lang="en-US" sz="1800" kern="1200" dirty="0" smtClean="0">
                          <a:solidFill>
                            <a:srgbClr val="800000"/>
                          </a:solidFill>
                          <a:effectLst/>
                          <a:latin typeface="Consolas" panose="020B0609020204030204" pitchFamily="49" charset="0"/>
                          <a:ea typeface="+mn-ea"/>
                          <a:cs typeface="+mn-cs"/>
                        </a:rPr>
                        <a:t>p</a:t>
                      </a:r>
                      <a:r>
                        <a:rPr lang="en-US" sz="1800" kern="1200" dirty="0" smtClean="0">
                          <a:solidFill>
                            <a:srgbClr val="0000FF"/>
                          </a:solidFill>
                          <a:effectLst/>
                          <a:latin typeface="Consolas" panose="020B0609020204030204" pitchFamily="49" charset="0"/>
                          <a:ea typeface="+mn-ea"/>
                          <a:cs typeface="+mn-cs"/>
                        </a:rPr>
                        <a:t>&gt;</a:t>
                      </a:r>
                      <a:r>
                        <a:rPr lang="en-US" sz="1800" kern="1200" dirty="0" smtClean="0">
                          <a:solidFill>
                            <a:srgbClr val="000000"/>
                          </a:solidFill>
                          <a:effectLst/>
                          <a:highlight>
                            <a:srgbClr val="FFFF00"/>
                          </a:highlight>
                          <a:latin typeface="Consolas" panose="020B0609020204030204" pitchFamily="49" charset="0"/>
                          <a:ea typeface="+mn-ea"/>
                          <a:cs typeface="+mn-cs"/>
                        </a:rPr>
                        <a:t>@</a:t>
                      </a:r>
                      <a:r>
                        <a:rPr lang="en-US" sz="1800" kern="1200" dirty="0" err="1" smtClean="0">
                          <a:solidFill>
                            <a:srgbClr val="000000"/>
                          </a:solidFill>
                          <a:effectLst/>
                          <a:latin typeface="Consolas" panose="020B0609020204030204" pitchFamily="49" charset="0"/>
                          <a:ea typeface="+mn-ea"/>
                          <a:cs typeface="+mn-cs"/>
                        </a:rPr>
                        <a:t>ViewBag.MyPerson.Name</a:t>
                      </a:r>
                      <a:r>
                        <a:rPr lang="en-US" sz="1800" kern="1200" dirty="0" smtClean="0">
                          <a:solidFill>
                            <a:srgbClr val="0000FF"/>
                          </a:solidFill>
                          <a:effectLst/>
                          <a:latin typeface="Consolas" panose="020B0609020204030204" pitchFamily="49" charset="0"/>
                          <a:ea typeface="+mn-ea"/>
                          <a:cs typeface="+mn-cs"/>
                        </a:rPr>
                        <a:t>&lt;/</a:t>
                      </a:r>
                      <a:r>
                        <a:rPr lang="en-US" sz="1800" kern="1200" dirty="0" smtClean="0">
                          <a:solidFill>
                            <a:srgbClr val="800000"/>
                          </a:solidFill>
                          <a:effectLst/>
                          <a:latin typeface="Consolas" panose="020B0609020204030204" pitchFamily="49" charset="0"/>
                          <a:ea typeface="+mn-ea"/>
                          <a:cs typeface="+mn-cs"/>
                        </a:rPr>
                        <a:t>p</a:t>
                      </a:r>
                      <a:r>
                        <a:rPr lang="en-US" sz="1800" kern="1200" dirty="0" smtClean="0">
                          <a:solidFill>
                            <a:srgbClr val="0000FF"/>
                          </a:solidFill>
                          <a:effectLst/>
                          <a:latin typeface="Consolas" panose="020B0609020204030204" pitchFamily="49" charset="0"/>
                          <a:ea typeface="+mn-ea"/>
                          <a:cs typeface="+mn-cs"/>
                        </a:rPr>
                        <a:t>&gt;</a:t>
                      </a:r>
                      <a:endParaRPr lang="en-US" sz="1800" kern="1200" dirty="0" smtClean="0">
                        <a:solidFill>
                          <a:srgbClr val="2B91AF"/>
                        </a:solidFill>
                        <a:effectLst/>
                        <a:latin typeface="Consolas" panose="020B0609020204030204" pitchFamily="49" charset="0"/>
                        <a:ea typeface="+mn-ea"/>
                        <a:cs typeface="+mn-cs"/>
                      </a:endParaRPr>
                    </a:p>
                  </a:txBody>
                  <a:tcPr/>
                </a:tc>
              </a:tr>
            </a:tbl>
          </a:graphicData>
        </a:graphic>
      </p:graphicFrame>
    </p:spTree>
    <p:extLst>
      <p:ext uri="{BB962C8B-B14F-4D97-AF65-F5344CB8AC3E}">
        <p14:creationId xmlns:p14="http://schemas.microsoft.com/office/powerpoint/2010/main" val="2881050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Controller &amp; View Interaction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5955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normAutofit lnSpcReduction="10000"/>
          </a:bodyPr>
          <a:lstStyle/>
          <a:p>
            <a:r>
              <a:rPr lang="en-US" dirty="0" smtClean="0"/>
              <a:t>Routing means translating a URL to an actual Controller Action</a:t>
            </a:r>
          </a:p>
          <a:p>
            <a:r>
              <a:rPr lang="en-US" dirty="0" smtClean="0"/>
              <a:t>Default routing template: </a:t>
            </a:r>
            <a:r>
              <a:rPr lang="en-US" dirty="0" smtClean="0">
                <a:solidFill>
                  <a:srgbClr val="FFC000"/>
                </a:solidFill>
              </a:rPr>
              <a:t>http://www.mysite.com/{controller}/{action}</a:t>
            </a:r>
          </a:p>
          <a:p>
            <a:r>
              <a:rPr lang="en-US" dirty="0"/>
              <a:t>Routing </a:t>
            </a:r>
            <a:r>
              <a:rPr lang="en-US" dirty="0" smtClean="0"/>
              <a:t>also allows </a:t>
            </a:r>
            <a:r>
              <a:rPr lang="en-US" dirty="0"/>
              <a:t>us to pass parameters </a:t>
            </a:r>
            <a:r>
              <a:rPr lang="en-US" dirty="0" smtClean="0"/>
              <a:t>to an Action</a:t>
            </a:r>
          </a:p>
          <a:p>
            <a:r>
              <a:rPr lang="en-US" dirty="0" smtClean="0"/>
              <a:t>For example:</a:t>
            </a:r>
          </a:p>
          <a:p>
            <a:pPr lvl="1"/>
            <a:r>
              <a:rPr lang="en-US" dirty="0" smtClean="0">
                <a:solidFill>
                  <a:srgbClr val="FFC000"/>
                </a:solidFill>
              </a:rPr>
              <a:t>http://www.mysite.com/person/</a:t>
            </a:r>
            <a:r>
              <a:rPr lang="en-US" u="sng" dirty="0" smtClean="0">
                <a:solidFill>
                  <a:srgbClr val="FFC000"/>
                </a:solidFill>
              </a:rPr>
              <a:t>getall</a:t>
            </a:r>
          </a:p>
          <a:p>
            <a:pPr lvl="1"/>
            <a:r>
              <a:rPr lang="en-US" dirty="0" smtClean="0">
                <a:solidFill>
                  <a:srgbClr val="FFC000"/>
                </a:solidFill>
              </a:rPr>
              <a:t>http://www.mysite.com/person/</a:t>
            </a:r>
            <a:r>
              <a:rPr lang="en-US" u="sng" dirty="0" smtClean="0">
                <a:solidFill>
                  <a:srgbClr val="FFC000"/>
                </a:solidFill>
              </a:rPr>
              <a:t>getall?name=Daniel</a:t>
            </a:r>
          </a:p>
          <a:p>
            <a:r>
              <a:rPr lang="en-US" dirty="0" smtClean="0"/>
              <a:t>When there’s no Action specified, ASP.NET MVC will use Index</a:t>
            </a:r>
          </a:p>
          <a:p>
            <a:r>
              <a:rPr lang="en-US" dirty="0" smtClean="0"/>
              <a:t>You can customize routing in the </a:t>
            </a:r>
            <a:r>
              <a:rPr lang="en-US" dirty="0" err="1" smtClean="0"/>
              <a:t>RouteConfig.cs</a:t>
            </a:r>
            <a:r>
              <a:rPr lang="en-US" dirty="0" smtClean="0"/>
              <a:t> file</a:t>
            </a:r>
            <a:endParaRPr lang="en-US" dirty="0"/>
          </a:p>
        </p:txBody>
      </p:sp>
    </p:spTree>
    <p:extLst>
      <p:ext uri="{BB962C8B-B14F-4D97-AF65-F5344CB8AC3E}">
        <p14:creationId xmlns:p14="http://schemas.microsoft.com/office/powerpoint/2010/main" val="4143512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Conventions, Conventions, Conventions</a:t>
            </a:r>
            <a:endParaRPr lang="en-US" dirty="0"/>
          </a:p>
        </p:txBody>
      </p:sp>
      <p:sp>
        <p:nvSpPr>
          <p:cNvPr id="3" name="Content Placeholder 2"/>
          <p:cNvSpPr>
            <a:spLocks noGrp="1"/>
          </p:cNvSpPr>
          <p:nvPr>
            <p:ph idx="1"/>
          </p:nvPr>
        </p:nvSpPr>
        <p:spPr/>
        <p:txBody>
          <a:bodyPr>
            <a:normAutofit lnSpcReduction="10000"/>
          </a:bodyPr>
          <a:lstStyle/>
          <a:p>
            <a:r>
              <a:rPr lang="en-US" dirty="0" smtClean="0"/>
              <a:t>ASP.NET MVC has many built-in conventions to save boilerplate code</a:t>
            </a:r>
          </a:p>
          <a:p>
            <a:r>
              <a:rPr lang="en-US" dirty="0" smtClean="0"/>
              <a:t>It’s not magic – it’s just conventions.</a:t>
            </a:r>
          </a:p>
          <a:p>
            <a:r>
              <a:rPr lang="en-US" dirty="0" smtClean="0"/>
              <a:t>Structure Conventions</a:t>
            </a:r>
          </a:p>
          <a:p>
            <a:pPr lvl="1"/>
            <a:r>
              <a:rPr lang="en-US" dirty="0" smtClean="0"/>
              <a:t>Controllers, Models, Views</a:t>
            </a:r>
          </a:p>
          <a:p>
            <a:pPr lvl="1"/>
            <a:r>
              <a:rPr lang="en-US" dirty="0" smtClean="0"/>
              <a:t>Content</a:t>
            </a:r>
          </a:p>
          <a:p>
            <a:pPr lvl="1"/>
            <a:r>
              <a:rPr lang="en-US" dirty="0" err="1" smtClean="0"/>
              <a:t>App_Start</a:t>
            </a:r>
            <a:endParaRPr lang="en-US" dirty="0" smtClean="0"/>
          </a:p>
          <a:p>
            <a:r>
              <a:rPr lang="en-US" dirty="0" smtClean="0"/>
              <a:t>Naming Conventions</a:t>
            </a:r>
          </a:p>
          <a:p>
            <a:pPr lvl="1"/>
            <a:r>
              <a:rPr lang="en-US" dirty="0" smtClean="0"/>
              <a:t>Views are named the same as their respective Actions</a:t>
            </a:r>
          </a:p>
          <a:p>
            <a:pPr lvl="1"/>
            <a:r>
              <a:rPr lang="en-US" dirty="0" smtClean="0"/>
              <a:t>Controller names</a:t>
            </a:r>
          </a:p>
        </p:txBody>
      </p:sp>
    </p:spTree>
    <p:extLst>
      <p:ext uri="{BB962C8B-B14F-4D97-AF65-F5344CB8AC3E}">
        <p14:creationId xmlns:p14="http://schemas.microsoft.com/office/powerpoint/2010/main" val="1828490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Bundling in ASP.NET MVC</a:t>
            </a:r>
            <a:endParaRPr lang="he-IL" dirty="0"/>
          </a:p>
        </p:txBody>
      </p:sp>
      <p:sp>
        <p:nvSpPr>
          <p:cNvPr id="3" name="מציין מיקום תוכן 2"/>
          <p:cNvSpPr>
            <a:spLocks noGrp="1"/>
          </p:cNvSpPr>
          <p:nvPr>
            <p:ph idx="1"/>
          </p:nvPr>
        </p:nvSpPr>
        <p:spPr/>
        <p:txBody>
          <a:bodyPr/>
          <a:lstStyle/>
          <a:p>
            <a:r>
              <a:rPr lang="en-US" dirty="0" smtClean="0"/>
              <a:t>Your View will probably need a few CSS and JS files</a:t>
            </a:r>
          </a:p>
          <a:p>
            <a:r>
              <a:rPr lang="en-US" dirty="0" smtClean="0"/>
              <a:t>Requesting each resource individually take time and bandwidth</a:t>
            </a:r>
            <a:endParaRPr lang="he-IL" dirty="0"/>
          </a:p>
        </p:txBody>
      </p:sp>
      <p:pic>
        <p:nvPicPr>
          <p:cNvPr id="1026" name="Picture 2" descr="http://www.tutorialsteacher.com/Content/images/mvc/bundl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010" y="3706633"/>
            <a:ext cx="7480049" cy="25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927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Bundling in ASP.NET MVC</a:t>
            </a:r>
            <a:endParaRPr lang="he-IL" dirty="0"/>
          </a:p>
        </p:txBody>
      </p:sp>
      <p:sp>
        <p:nvSpPr>
          <p:cNvPr id="3" name="מציין מיקום תוכן 2"/>
          <p:cNvSpPr>
            <a:spLocks noGrp="1"/>
          </p:cNvSpPr>
          <p:nvPr>
            <p:ph idx="1"/>
          </p:nvPr>
        </p:nvSpPr>
        <p:spPr>
          <a:xfrm>
            <a:off x="680320" y="2511380"/>
            <a:ext cx="9613861" cy="3863662"/>
          </a:xfrm>
        </p:spPr>
        <p:txBody>
          <a:bodyPr>
            <a:normAutofit/>
          </a:bodyPr>
          <a:lstStyle/>
          <a:p>
            <a:r>
              <a:rPr lang="en-US" dirty="0" smtClean="0"/>
              <a:t>ASP.NET MVC enables you to load more than one resource in a single request</a:t>
            </a:r>
          </a:p>
          <a:p>
            <a:r>
              <a:rPr lang="en-US" dirty="0" smtClean="0"/>
              <a:t>You can create a </a:t>
            </a:r>
            <a:r>
              <a:rPr lang="en-US" dirty="0" err="1" smtClean="0"/>
              <a:t>ScriptBundle</a:t>
            </a:r>
            <a:r>
              <a:rPr lang="en-US" dirty="0" smtClean="0"/>
              <a:t> or a </a:t>
            </a:r>
            <a:r>
              <a:rPr lang="en-US" dirty="0" err="1" smtClean="0"/>
              <a:t>StyleBundle</a:t>
            </a:r>
            <a:r>
              <a:rPr lang="en-US" dirty="0" smtClean="0"/>
              <a:t> and define what resources will be brought when fetched</a:t>
            </a:r>
          </a:p>
          <a:p>
            <a:r>
              <a:rPr lang="en-US" dirty="0" smtClean="0"/>
              <a:t>The bundle can also be minified to optimize its size</a:t>
            </a:r>
          </a:p>
          <a:p>
            <a:pPr lvl="1"/>
            <a:r>
              <a:rPr lang="en-US" dirty="0" smtClean="0"/>
              <a:t>Removing white space and comments</a:t>
            </a:r>
          </a:p>
          <a:p>
            <a:pPr lvl="1"/>
            <a:r>
              <a:rPr lang="en-US" dirty="0" smtClean="0"/>
              <a:t>Shortening variable names</a:t>
            </a:r>
          </a:p>
        </p:txBody>
      </p:sp>
    </p:spTree>
    <p:extLst>
      <p:ext uri="{BB962C8B-B14F-4D97-AF65-F5344CB8AC3E}">
        <p14:creationId xmlns:p14="http://schemas.microsoft.com/office/powerpoint/2010/main" val="3689714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Web Application Framework </a:t>
            </a:r>
            <a:r>
              <a:rPr lang="en-US" sz="1200" dirty="0" smtClean="0"/>
              <a:t>(and why do we need it)</a:t>
            </a:r>
            <a:endParaRPr lang="en-US" dirty="0"/>
          </a:p>
        </p:txBody>
      </p:sp>
      <p:sp>
        <p:nvSpPr>
          <p:cNvPr id="3" name="Content Placeholder 2"/>
          <p:cNvSpPr>
            <a:spLocks noGrp="1"/>
          </p:cNvSpPr>
          <p:nvPr>
            <p:ph idx="1"/>
          </p:nvPr>
        </p:nvSpPr>
        <p:spPr>
          <a:xfrm>
            <a:off x="680321" y="2336872"/>
            <a:ext cx="9613861" cy="4154079"/>
          </a:xfrm>
        </p:spPr>
        <p:txBody>
          <a:bodyPr>
            <a:noAutofit/>
          </a:bodyPr>
          <a:lstStyle/>
          <a:p>
            <a:r>
              <a:rPr lang="en-US" sz="1800" dirty="0" smtClean="0"/>
              <a:t>One minute history lesson</a:t>
            </a:r>
          </a:p>
          <a:p>
            <a:pPr lvl="1"/>
            <a:r>
              <a:rPr lang="en-US" sz="1400" dirty="0" smtClean="0"/>
              <a:t>CGI</a:t>
            </a:r>
          </a:p>
          <a:p>
            <a:pPr lvl="1"/>
            <a:r>
              <a:rPr lang="en-US" sz="1400" dirty="0" smtClean="0"/>
              <a:t>Web Scripting Languages</a:t>
            </a:r>
          </a:p>
          <a:p>
            <a:pPr lvl="1"/>
            <a:r>
              <a:rPr lang="en-US" sz="1400" dirty="0" smtClean="0"/>
              <a:t>Web Servers</a:t>
            </a:r>
          </a:p>
          <a:p>
            <a:r>
              <a:rPr lang="en-US" sz="1800" dirty="0" smtClean="0"/>
              <a:t>A Web Application Framework provides built-in tools made for Web Development and reduces boilerplate code</a:t>
            </a:r>
          </a:p>
          <a:p>
            <a:pPr lvl="1"/>
            <a:r>
              <a:rPr lang="en-US" sz="1400" dirty="0" smtClean="0"/>
              <a:t>HTML Templating</a:t>
            </a:r>
          </a:p>
          <a:p>
            <a:pPr lvl="1"/>
            <a:r>
              <a:rPr lang="en-US" sz="1400" dirty="0" smtClean="0"/>
              <a:t>Session Management</a:t>
            </a:r>
          </a:p>
          <a:p>
            <a:pPr lvl="1"/>
            <a:r>
              <a:rPr lang="en-US" sz="1400" dirty="0" smtClean="0"/>
              <a:t>Database Access</a:t>
            </a:r>
          </a:p>
          <a:p>
            <a:pPr lvl="1"/>
            <a:r>
              <a:rPr lang="en-US" sz="1400" dirty="0" smtClean="0"/>
              <a:t>Authentication </a:t>
            </a:r>
            <a:r>
              <a:rPr lang="en-US" sz="1400" dirty="0"/>
              <a:t>and </a:t>
            </a:r>
            <a:r>
              <a:rPr lang="en-US" sz="1400" dirty="0" smtClean="0"/>
              <a:t>Authorization</a:t>
            </a:r>
          </a:p>
          <a:p>
            <a:r>
              <a:rPr lang="en-US" sz="1800" dirty="0" smtClean="0"/>
              <a:t>WAF isn’t just a library</a:t>
            </a:r>
          </a:p>
          <a:p>
            <a:pPr lvl="1"/>
            <a:r>
              <a:rPr lang="en-US" sz="1400" dirty="0" smtClean="0"/>
              <a:t>Enforces some sort of design pattern</a:t>
            </a:r>
          </a:p>
          <a:p>
            <a:pPr lvl="1"/>
            <a:r>
              <a:rPr lang="en-US" sz="1400" dirty="0" smtClean="0"/>
              <a:t>Enforces a custom file structure</a:t>
            </a:r>
          </a:p>
          <a:p>
            <a:pPr lvl="1"/>
            <a:r>
              <a:rPr lang="en-US" sz="1400" dirty="0" smtClean="0"/>
              <a:t>Requires custom support by the Web Server</a:t>
            </a:r>
          </a:p>
          <a:p>
            <a:endParaRPr lang="en-US" sz="1800" dirty="0"/>
          </a:p>
        </p:txBody>
      </p:sp>
    </p:spTree>
    <p:extLst>
      <p:ext uri="{BB962C8B-B14F-4D97-AF65-F5344CB8AC3E}">
        <p14:creationId xmlns:p14="http://schemas.microsoft.com/office/powerpoint/2010/main" val="2116576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Bundling in ASP.NET MVC</a:t>
            </a:r>
            <a:endParaRPr lang="he-IL" dirty="0"/>
          </a:p>
        </p:txBody>
      </p:sp>
      <p:sp>
        <p:nvSpPr>
          <p:cNvPr id="3" name="מציין מיקום תוכן 2"/>
          <p:cNvSpPr>
            <a:spLocks noGrp="1"/>
          </p:cNvSpPr>
          <p:nvPr>
            <p:ph idx="1"/>
          </p:nvPr>
        </p:nvSpPr>
        <p:spPr>
          <a:xfrm>
            <a:off x="680322" y="2336873"/>
            <a:ext cx="4870472" cy="3599316"/>
          </a:xfrm>
        </p:spPr>
        <p:txBody>
          <a:bodyPr/>
          <a:lstStyle/>
          <a:p>
            <a:r>
              <a:rPr lang="en-US" dirty="0" smtClean="0"/>
              <a:t>Bundles are registered in the </a:t>
            </a:r>
            <a:r>
              <a:rPr lang="en-US" dirty="0" err="1" smtClean="0"/>
              <a:t>BundleConfig</a:t>
            </a:r>
            <a:r>
              <a:rPr lang="en-US" dirty="0" smtClean="0"/>
              <a:t> file</a:t>
            </a:r>
          </a:p>
          <a:p>
            <a:r>
              <a:rPr lang="en-US" dirty="0" smtClean="0"/>
              <a:t>They are used in view, mostly the Layout page</a:t>
            </a:r>
          </a:p>
        </p:txBody>
      </p:sp>
      <p:pic>
        <p:nvPicPr>
          <p:cNvPr id="5" name="Picture 2" descr="http://www.tutorialsteacher.com/Content/images/mvc/bundling-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344" y="2112335"/>
            <a:ext cx="5923431" cy="20241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3"/>
          <p:cNvGraphicFramePr>
            <a:graphicFrameLocks noGrp="1"/>
          </p:cNvGraphicFramePr>
          <p:nvPr>
            <p:extLst>
              <p:ext uri="{D42A27DB-BD31-4B8C-83A1-F6EECF244321}">
                <p14:modId xmlns:p14="http://schemas.microsoft.com/office/powerpoint/2010/main" val="3234079365"/>
              </p:ext>
            </p:extLst>
          </p:nvPr>
        </p:nvGraphicFramePr>
        <p:xfrm>
          <a:off x="940159" y="4265322"/>
          <a:ext cx="6065522" cy="1158530"/>
        </p:xfrm>
        <a:graphic>
          <a:graphicData uri="http://schemas.openxmlformats.org/drawingml/2006/table">
            <a:tbl>
              <a:tblPr firstRow="1" bandRow="1">
                <a:tableStyleId>{5C22544A-7EE6-4342-B048-85BDC9FD1C3A}</a:tableStyleId>
              </a:tblPr>
              <a:tblGrid>
                <a:gridCol w="6065522"/>
              </a:tblGrid>
              <a:tr h="332412">
                <a:tc>
                  <a:txBody>
                    <a:bodyPr/>
                    <a:lstStyle/>
                    <a:p>
                      <a:r>
                        <a:rPr lang="en-US" sz="1700" dirty="0" err="1" smtClean="0">
                          <a:latin typeface="Consolas" panose="020B0609020204030204" pitchFamily="49" charset="0"/>
                          <a:cs typeface="Consolas" panose="020B0609020204030204" pitchFamily="49" charset="0"/>
                        </a:rPr>
                        <a:t>BundleConfig.cs</a:t>
                      </a:r>
                      <a:endParaRPr lang="en-US" sz="1700" dirty="0">
                        <a:latin typeface="Consolas" panose="020B0609020204030204" pitchFamily="49" charset="0"/>
                        <a:cs typeface="Consolas" panose="020B0609020204030204" pitchFamily="49" charset="0"/>
                      </a:endParaRPr>
                    </a:p>
                  </a:txBody>
                  <a:tcPr/>
                </a:tc>
              </a:tr>
              <a:tr h="808010">
                <a:tc>
                  <a:txBody>
                    <a:bodyPr/>
                    <a:lstStyle/>
                    <a:p>
                      <a:pPr rtl="0">
                        <a:spcAft>
                          <a:spcPts val="0"/>
                        </a:spcAft>
                      </a:pPr>
                      <a:r>
                        <a:rPr lang="en-US" sz="1700" dirty="0" err="1" smtClean="0">
                          <a:latin typeface="Consolas" panose="020B0609020204030204" pitchFamily="49" charset="0"/>
                          <a:cs typeface="Consolas" panose="020B0609020204030204" pitchFamily="49" charset="0"/>
                        </a:rPr>
                        <a:t>bundles.Add</a:t>
                      </a:r>
                      <a:r>
                        <a:rPr lang="en-US" sz="1700" dirty="0" smtClean="0">
                          <a:latin typeface="Consolas" panose="020B0609020204030204" pitchFamily="49" charset="0"/>
                          <a:cs typeface="Consolas" panose="020B0609020204030204" pitchFamily="49" charset="0"/>
                        </a:rPr>
                        <a:t>(</a:t>
                      </a:r>
                      <a:r>
                        <a:rPr lang="en-US" sz="1700" dirty="0" smtClean="0">
                          <a:solidFill>
                            <a:srgbClr val="0000FF"/>
                          </a:solidFill>
                          <a:effectLst/>
                          <a:latin typeface="Consolas" panose="020B0609020204030204" pitchFamily="49" charset="0"/>
                          <a:cs typeface="Consolas" panose="020B0609020204030204" pitchFamily="49" charset="0"/>
                        </a:rPr>
                        <a:t>new</a:t>
                      </a:r>
                      <a:r>
                        <a:rPr lang="en-US" sz="1700" dirty="0" smtClean="0">
                          <a:latin typeface="Consolas" panose="020B0609020204030204" pitchFamily="49" charset="0"/>
                          <a:cs typeface="Consolas" panose="020B0609020204030204" pitchFamily="49" charset="0"/>
                        </a:rPr>
                        <a:t> </a:t>
                      </a:r>
                      <a:r>
                        <a:rPr lang="en-US" sz="1700" dirty="0" err="1" smtClean="0">
                          <a:solidFill>
                            <a:srgbClr val="2B91AF"/>
                          </a:solidFill>
                          <a:effectLst/>
                          <a:latin typeface="Consolas" panose="020B0609020204030204" pitchFamily="49" charset="0"/>
                          <a:cs typeface="Consolas" panose="020B0609020204030204" pitchFamily="49" charset="0"/>
                        </a:rPr>
                        <a:t>ScriptBundle</a:t>
                      </a:r>
                      <a:r>
                        <a:rPr lang="en-US" sz="1700" dirty="0" smtClean="0">
                          <a:latin typeface="Consolas" panose="020B0609020204030204" pitchFamily="49" charset="0"/>
                          <a:cs typeface="Consolas" panose="020B0609020204030204" pitchFamily="49" charset="0"/>
                        </a:rPr>
                        <a:t>(</a:t>
                      </a:r>
                      <a:r>
                        <a:rPr lang="en-US" sz="1700" dirty="0" smtClean="0">
                          <a:solidFill>
                            <a:srgbClr val="A31515"/>
                          </a:solidFill>
                          <a:effectLst/>
                          <a:latin typeface="Consolas" panose="020B0609020204030204" pitchFamily="49" charset="0"/>
                          <a:cs typeface="Consolas" panose="020B0609020204030204" pitchFamily="49" charset="0"/>
                        </a:rPr>
                        <a:t>"~/bundles/</a:t>
                      </a:r>
                      <a:r>
                        <a:rPr lang="en-US" sz="1700" dirty="0" err="1" smtClean="0">
                          <a:solidFill>
                            <a:srgbClr val="A31515"/>
                          </a:solidFill>
                          <a:effectLst/>
                          <a:latin typeface="Consolas" panose="020B0609020204030204" pitchFamily="49" charset="0"/>
                          <a:cs typeface="Consolas" panose="020B0609020204030204" pitchFamily="49" charset="0"/>
                        </a:rPr>
                        <a:t>jquery</a:t>
                      </a:r>
                      <a:r>
                        <a:rPr lang="en-US" sz="1700" dirty="0" smtClean="0">
                          <a:solidFill>
                            <a:srgbClr val="A31515"/>
                          </a:solidFill>
                          <a:effectLst/>
                          <a:latin typeface="Consolas" panose="020B0609020204030204" pitchFamily="49" charset="0"/>
                          <a:cs typeface="Consolas" panose="020B0609020204030204" pitchFamily="49" charset="0"/>
                        </a:rPr>
                        <a:t>"</a:t>
                      </a:r>
                      <a:r>
                        <a:rPr lang="en-US" sz="1700" dirty="0" smtClean="0">
                          <a:latin typeface="Consolas" panose="020B0609020204030204" pitchFamily="49" charset="0"/>
                          <a:cs typeface="Consolas" panose="020B0609020204030204" pitchFamily="49" charset="0"/>
                        </a:rPr>
                        <a:t>)</a:t>
                      </a:r>
                    </a:p>
                    <a:p>
                      <a:pPr rtl="0">
                        <a:spcAft>
                          <a:spcPts val="0"/>
                        </a:spcAft>
                      </a:pPr>
                      <a:r>
                        <a:rPr lang="en-US" sz="1700" dirty="0" smtClean="0">
                          <a:latin typeface="Consolas" panose="020B0609020204030204" pitchFamily="49" charset="0"/>
                          <a:cs typeface="Consolas" panose="020B0609020204030204" pitchFamily="49" charset="0"/>
                        </a:rPr>
                        <a:t>     .Include( </a:t>
                      </a:r>
                      <a:r>
                        <a:rPr lang="en-US" sz="1700" dirty="0" smtClean="0">
                          <a:solidFill>
                            <a:srgbClr val="A31515"/>
                          </a:solidFill>
                          <a:effectLst/>
                          <a:latin typeface="Consolas" panose="020B0609020204030204" pitchFamily="49" charset="0"/>
                          <a:cs typeface="Consolas" panose="020B0609020204030204" pitchFamily="49" charset="0"/>
                        </a:rPr>
                        <a:t>"~/Scripts/</a:t>
                      </a:r>
                      <a:r>
                        <a:rPr lang="en-US" sz="1700" dirty="0" err="1" smtClean="0">
                          <a:solidFill>
                            <a:srgbClr val="A31515"/>
                          </a:solidFill>
                          <a:effectLst/>
                          <a:latin typeface="Consolas" panose="020B0609020204030204" pitchFamily="49" charset="0"/>
                          <a:cs typeface="Consolas" panose="020B0609020204030204" pitchFamily="49" charset="0"/>
                        </a:rPr>
                        <a:t>jquery</a:t>
                      </a:r>
                      <a:r>
                        <a:rPr lang="en-US" sz="1700" dirty="0" smtClean="0">
                          <a:solidFill>
                            <a:srgbClr val="A31515"/>
                          </a:solidFill>
                          <a:effectLst/>
                          <a:latin typeface="Consolas" panose="020B0609020204030204" pitchFamily="49" charset="0"/>
                          <a:cs typeface="Consolas" panose="020B0609020204030204" pitchFamily="49" charset="0"/>
                        </a:rPr>
                        <a:t>-{version}.</a:t>
                      </a:r>
                      <a:r>
                        <a:rPr lang="en-US" sz="1700" dirty="0" err="1" smtClean="0">
                          <a:solidFill>
                            <a:srgbClr val="A31515"/>
                          </a:solidFill>
                          <a:effectLst/>
                          <a:latin typeface="Consolas" panose="020B0609020204030204" pitchFamily="49" charset="0"/>
                          <a:cs typeface="Consolas" panose="020B0609020204030204" pitchFamily="49" charset="0"/>
                        </a:rPr>
                        <a:t>js</a:t>
                      </a:r>
                      <a:r>
                        <a:rPr lang="en-US" sz="1700" dirty="0" smtClean="0">
                          <a:solidFill>
                            <a:srgbClr val="A31515"/>
                          </a:solidFill>
                          <a:effectLst/>
                          <a:latin typeface="Consolas" panose="020B0609020204030204" pitchFamily="49" charset="0"/>
                          <a:cs typeface="Consolas" panose="020B0609020204030204" pitchFamily="49" charset="0"/>
                        </a:rPr>
                        <a:t>"</a:t>
                      </a:r>
                      <a:r>
                        <a:rPr lang="en-US" sz="1700" dirty="0" smtClean="0">
                          <a:latin typeface="Consolas" panose="020B0609020204030204" pitchFamily="49" charset="0"/>
                          <a:cs typeface="Consolas" panose="020B0609020204030204" pitchFamily="49" charset="0"/>
                        </a:rPr>
                        <a:t>));</a:t>
                      </a:r>
                    </a:p>
                  </a:txBody>
                  <a:tcPr/>
                </a:tc>
              </a:tr>
            </a:tbl>
          </a:graphicData>
        </a:graphic>
      </p:graphicFrame>
      <p:graphicFrame>
        <p:nvGraphicFramePr>
          <p:cNvPr id="9" name="Table 3"/>
          <p:cNvGraphicFramePr>
            <a:graphicFrameLocks noGrp="1"/>
          </p:cNvGraphicFramePr>
          <p:nvPr>
            <p:extLst>
              <p:ext uri="{D42A27DB-BD31-4B8C-83A1-F6EECF244321}">
                <p14:modId xmlns:p14="http://schemas.microsoft.com/office/powerpoint/2010/main" val="2152071056"/>
              </p:ext>
            </p:extLst>
          </p:nvPr>
        </p:nvGraphicFramePr>
        <p:xfrm>
          <a:off x="940159" y="5485714"/>
          <a:ext cx="6065522" cy="1158530"/>
        </p:xfrm>
        <a:graphic>
          <a:graphicData uri="http://schemas.openxmlformats.org/drawingml/2006/table">
            <a:tbl>
              <a:tblPr firstRow="1" bandRow="1">
                <a:tableStyleId>{5C22544A-7EE6-4342-B048-85BDC9FD1C3A}</a:tableStyleId>
              </a:tblPr>
              <a:tblGrid>
                <a:gridCol w="6065522"/>
              </a:tblGrid>
              <a:tr h="332412">
                <a:tc>
                  <a:txBody>
                    <a:bodyPr/>
                    <a:lstStyle/>
                    <a:p>
                      <a:r>
                        <a:rPr lang="en-US" sz="1700" dirty="0" smtClean="0">
                          <a:latin typeface="Consolas" panose="020B0609020204030204" pitchFamily="49" charset="0"/>
                          <a:cs typeface="Consolas" panose="020B0609020204030204" pitchFamily="49" charset="0"/>
                        </a:rPr>
                        <a:t>Layout Page</a:t>
                      </a:r>
                      <a:endParaRPr lang="en-US" sz="1700" dirty="0">
                        <a:latin typeface="Consolas" panose="020B0609020204030204" pitchFamily="49" charset="0"/>
                        <a:cs typeface="Consolas" panose="020B0609020204030204" pitchFamily="49" charset="0"/>
                      </a:endParaRPr>
                    </a:p>
                  </a:txBody>
                  <a:tcPr/>
                </a:tc>
              </a:tr>
              <a:tr h="808010">
                <a:tc>
                  <a:txBody>
                    <a:bodyPr/>
                    <a:lstStyle/>
                    <a:p>
                      <a:pPr rtl="0">
                        <a:spcAft>
                          <a:spcPts val="0"/>
                        </a:spcAft>
                      </a:pPr>
                      <a:r>
                        <a:rPr lang="en-US" sz="1800" kern="1200" dirty="0" smtClean="0">
                          <a:solidFill>
                            <a:srgbClr val="000000"/>
                          </a:solidFill>
                          <a:effectLst/>
                          <a:highlight>
                            <a:srgbClr val="FFFF00"/>
                          </a:highlight>
                          <a:latin typeface="Consolas" panose="020B0609020204030204" pitchFamily="49" charset="0"/>
                          <a:ea typeface="+mn-ea"/>
                          <a:cs typeface="+mn-cs"/>
                        </a:rPr>
                        <a:t>@</a:t>
                      </a:r>
                      <a:r>
                        <a:rPr lang="en-US" sz="1800" b="0" dirty="0" err="1" smtClean="0">
                          <a:effectLst/>
                          <a:latin typeface="Consolas" panose="020B0609020204030204" pitchFamily="49" charset="0"/>
                          <a:cs typeface="Consolas" panose="020B0609020204030204" pitchFamily="49" charset="0"/>
                        </a:rPr>
                        <a:t>Scripts.Render</a:t>
                      </a:r>
                      <a:r>
                        <a:rPr lang="en-US" sz="1800" b="0" dirty="0" smtClean="0">
                          <a:effectLst/>
                          <a:latin typeface="Consolas" panose="020B0609020204030204" pitchFamily="49" charset="0"/>
                          <a:cs typeface="Consolas" panose="020B0609020204030204" pitchFamily="49" charset="0"/>
                        </a:rPr>
                        <a:t>(</a:t>
                      </a:r>
                      <a:r>
                        <a:rPr lang="en-US" sz="1800" b="0" dirty="0" smtClean="0">
                          <a:solidFill>
                            <a:srgbClr val="A31515"/>
                          </a:solidFill>
                          <a:effectLst/>
                          <a:latin typeface="Consolas" panose="020B0609020204030204" pitchFamily="49" charset="0"/>
                          <a:cs typeface="Consolas" panose="020B0609020204030204" pitchFamily="49" charset="0"/>
                        </a:rPr>
                        <a:t>"~/bundles/</a:t>
                      </a:r>
                      <a:r>
                        <a:rPr lang="en-US" sz="1800" b="0" dirty="0" err="1" smtClean="0">
                          <a:solidFill>
                            <a:srgbClr val="A31515"/>
                          </a:solidFill>
                          <a:effectLst/>
                          <a:latin typeface="Consolas" panose="020B0609020204030204" pitchFamily="49" charset="0"/>
                          <a:cs typeface="Consolas" panose="020B0609020204030204" pitchFamily="49" charset="0"/>
                        </a:rPr>
                        <a:t>jquery</a:t>
                      </a:r>
                      <a:r>
                        <a:rPr lang="en-US" sz="1800" b="0" dirty="0" smtClean="0">
                          <a:solidFill>
                            <a:srgbClr val="A31515"/>
                          </a:solidFill>
                          <a:effectLst/>
                          <a:latin typeface="Consolas" panose="020B0609020204030204" pitchFamily="49" charset="0"/>
                          <a:cs typeface="Consolas" panose="020B0609020204030204" pitchFamily="49" charset="0"/>
                        </a:rPr>
                        <a:t>"</a:t>
                      </a:r>
                      <a:r>
                        <a:rPr lang="en-US" sz="1800" b="0" dirty="0" smtClean="0">
                          <a:effectLst/>
                          <a:latin typeface="Consolas" panose="020B0609020204030204" pitchFamily="49" charset="0"/>
                          <a:cs typeface="Consolas" panose="020B0609020204030204" pitchFamily="49" charset="0"/>
                        </a:rPr>
                        <a:t>)</a:t>
                      </a:r>
                      <a:endParaRPr lang="en-US" sz="1800" b="0" dirty="0" smtClean="0">
                        <a:effectLst/>
                        <a:latin typeface="Consolas" panose="020B0609020204030204" pitchFamily="49" charset="0"/>
                        <a:ea typeface="Times New Roman" panose="02020603050405020304" pitchFamily="18"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6950065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CF &amp; ASP.NET MVC</a:t>
            </a:r>
            <a:endParaRPr lang="en-US" dirty="0"/>
          </a:p>
        </p:txBody>
      </p:sp>
      <p:sp>
        <p:nvSpPr>
          <p:cNvPr id="3" name="Content Placeholder 2"/>
          <p:cNvSpPr>
            <a:spLocks noGrp="1"/>
          </p:cNvSpPr>
          <p:nvPr>
            <p:ph idx="1"/>
          </p:nvPr>
        </p:nvSpPr>
        <p:spPr/>
        <p:txBody>
          <a:bodyPr/>
          <a:lstStyle/>
          <a:p>
            <a:r>
              <a:rPr lang="en-US" dirty="0" smtClean="0"/>
              <a:t>Entity Framework Code First plays very nicely with ASP.NET MVC</a:t>
            </a:r>
          </a:p>
          <a:p>
            <a:r>
              <a:rPr lang="en-US" dirty="0" smtClean="0"/>
              <a:t>ASP.NET MVC Model classes can easily be turned into EF Entities with a simple </a:t>
            </a:r>
            <a:r>
              <a:rPr lang="en-US" dirty="0" err="1" smtClean="0"/>
              <a:t>DbContext</a:t>
            </a:r>
            <a:endParaRPr lang="en-US" dirty="0" smtClean="0"/>
          </a:p>
          <a:p>
            <a:r>
              <a:rPr lang="en-US" dirty="0" smtClean="0"/>
              <a:t>Be careful of common mistakes with EF &amp; ASP.NET MVC that will have you debugging for hours</a:t>
            </a:r>
            <a:endParaRPr lang="en-US" dirty="0"/>
          </a:p>
        </p:txBody>
      </p:sp>
    </p:spTree>
    <p:extLst>
      <p:ext uri="{BB962C8B-B14F-4D97-AF65-F5344CB8AC3E}">
        <p14:creationId xmlns:p14="http://schemas.microsoft.com/office/powerpoint/2010/main" val="3266771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with Entity Framework in MCV</a:t>
            </a:r>
            <a:endParaRPr lang="en-US" dirty="0"/>
          </a:p>
        </p:txBody>
      </p:sp>
      <p:sp>
        <p:nvSpPr>
          <p:cNvPr id="3" name="Content Placeholder 2"/>
          <p:cNvSpPr>
            <a:spLocks noGrp="1"/>
          </p:cNvSpPr>
          <p:nvPr>
            <p:ph idx="1"/>
          </p:nvPr>
        </p:nvSpPr>
        <p:spPr>
          <a:xfrm>
            <a:off x="680321" y="2388388"/>
            <a:ext cx="9613861" cy="4038169"/>
          </a:xfrm>
        </p:spPr>
        <p:txBody>
          <a:bodyPr>
            <a:normAutofit/>
          </a:bodyPr>
          <a:lstStyle/>
          <a:p>
            <a:r>
              <a:rPr lang="en-US" dirty="0" smtClean="0"/>
              <a:t>Instantiate your </a:t>
            </a:r>
            <a:r>
              <a:rPr lang="en-US" dirty="0" err="1" smtClean="0"/>
              <a:t>DbContext</a:t>
            </a:r>
            <a:r>
              <a:rPr lang="en-US" dirty="0" smtClean="0"/>
              <a:t> in every Controller’s </a:t>
            </a:r>
            <a:r>
              <a:rPr lang="en-US" dirty="0" err="1" smtClean="0"/>
              <a:t>c’tor</a:t>
            </a:r>
            <a:r>
              <a:rPr lang="en-US" dirty="0" smtClean="0"/>
              <a:t>, separately</a:t>
            </a:r>
          </a:p>
          <a:p>
            <a:r>
              <a:rPr lang="en-US" dirty="0" smtClean="0"/>
              <a:t>Dispose </a:t>
            </a:r>
            <a:r>
              <a:rPr lang="en-US" dirty="0" smtClean="0"/>
              <a:t>of the </a:t>
            </a:r>
            <a:r>
              <a:rPr lang="en-US" dirty="0" err="1" smtClean="0"/>
              <a:t>DbContext</a:t>
            </a:r>
            <a:r>
              <a:rPr lang="en-US" dirty="0" smtClean="0"/>
              <a:t> instance</a:t>
            </a:r>
          </a:p>
          <a:p>
            <a:r>
              <a:rPr lang="en-US" dirty="0" smtClean="0"/>
              <a:t>Enumerate </a:t>
            </a:r>
            <a:r>
              <a:rPr lang="en-US" dirty="0" smtClean="0"/>
              <a:t>data before passing it into </a:t>
            </a:r>
            <a:r>
              <a:rPr lang="en-US" dirty="0" smtClean="0"/>
              <a:t>View</a:t>
            </a:r>
            <a:endParaRPr lang="en-US" dirty="0" smtClean="0"/>
          </a:p>
        </p:txBody>
      </p:sp>
    </p:spTree>
    <p:extLst>
      <p:ext uri="{BB962C8B-B14F-4D97-AF65-F5344CB8AC3E}">
        <p14:creationId xmlns:p14="http://schemas.microsoft.com/office/powerpoint/2010/main" val="2154834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ASP.NET MVC EF + Posting Data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51656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MVC’s successor</a:t>
            </a:r>
            <a:endParaRPr lang="en-US" dirty="0"/>
          </a:p>
        </p:txBody>
      </p:sp>
      <p:sp>
        <p:nvSpPr>
          <p:cNvPr id="3" name="Content Placeholder 2"/>
          <p:cNvSpPr>
            <a:spLocks noGrp="1"/>
          </p:cNvSpPr>
          <p:nvPr>
            <p:ph idx="1"/>
          </p:nvPr>
        </p:nvSpPr>
        <p:spPr>
          <a:xfrm>
            <a:off x="680322" y="2336873"/>
            <a:ext cx="5437143" cy="3599316"/>
          </a:xfrm>
        </p:spPr>
        <p:txBody>
          <a:bodyPr/>
          <a:lstStyle/>
          <a:p>
            <a:r>
              <a:rPr lang="en-US" dirty="0"/>
              <a:t>ASP.NET </a:t>
            </a:r>
            <a:r>
              <a:rPr lang="en-US" dirty="0" smtClean="0"/>
              <a:t>Core </a:t>
            </a:r>
            <a:r>
              <a:rPr lang="en-US" dirty="0"/>
              <a:t>is </a:t>
            </a:r>
            <a:r>
              <a:rPr lang="en-US" dirty="0" smtClean="0"/>
              <a:t>an open-source </a:t>
            </a:r>
            <a:r>
              <a:rPr lang="en-US" dirty="0"/>
              <a:t>re-implementation of ASP.NET as a modular web framework, together with other frameworks like Entity </a:t>
            </a:r>
            <a:r>
              <a:rPr lang="en-US" dirty="0" smtClean="0"/>
              <a:t>Framework.</a:t>
            </a:r>
          </a:p>
          <a:p>
            <a:r>
              <a:rPr lang="en-US" dirty="0" smtClean="0"/>
              <a:t>The </a:t>
            </a:r>
            <a:r>
              <a:rPr lang="en-US" dirty="0"/>
              <a:t>new framework uses the </a:t>
            </a:r>
            <a:r>
              <a:rPr lang="en-US" dirty="0" smtClean="0"/>
              <a:t>open-source </a:t>
            </a:r>
            <a:r>
              <a:rPr lang="en-US" dirty="0"/>
              <a:t>.NET Compiler Platform (codename "Roslyn") and is cross </a:t>
            </a:r>
            <a:r>
              <a:rPr lang="en-US" dirty="0" smtClean="0"/>
              <a:t>platform.</a:t>
            </a:r>
          </a:p>
        </p:txBody>
      </p:sp>
      <p:pic>
        <p:nvPicPr>
          <p:cNvPr id="3074" name="Picture 2" descr="Image result for mvc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988" y="2336873"/>
            <a:ext cx="5387765" cy="34714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net c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1923" y="700643"/>
            <a:ext cx="1632259" cy="118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411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Time – Book Store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Store all books in a database</a:t>
            </a:r>
          </a:p>
          <a:p>
            <a:r>
              <a:rPr lang="en-US" dirty="0" smtClean="0"/>
              <a:t>Store Book List</a:t>
            </a:r>
          </a:p>
          <a:p>
            <a:pPr lvl="1"/>
            <a:r>
              <a:rPr lang="en-US" dirty="0" smtClean="0"/>
              <a:t>Each list item will have the name of the book and a picture</a:t>
            </a:r>
          </a:p>
          <a:p>
            <a:pPr lvl="1"/>
            <a:r>
              <a:rPr lang="en-US" dirty="0" smtClean="0"/>
              <a:t>Clicking on the book listing will redirect to the Book Overview page</a:t>
            </a:r>
          </a:p>
          <a:p>
            <a:r>
              <a:rPr lang="en-US" dirty="0" smtClean="0"/>
              <a:t>Book Overview </a:t>
            </a:r>
          </a:p>
          <a:p>
            <a:pPr lvl="1"/>
            <a:r>
              <a:rPr lang="en-US" dirty="0" smtClean="0"/>
              <a:t>Show more details – author, price, category</a:t>
            </a:r>
          </a:p>
          <a:p>
            <a:r>
              <a:rPr lang="en-US" dirty="0" smtClean="0"/>
              <a:t>Book Management</a:t>
            </a:r>
          </a:p>
          <a:p>
            <a:pPr lvl="1"/>
            <a:r>
              <a:rPr lang="en-US" dirty="0" smtClean="0"/>
              <a:t>Create a login page for admins (assume one hardcoded admin user)</a:t>
            </a:r>
          </a:p>
          <a:p>
            <a:pPr lvl="1"/>
            <a:r>
              <a:rPr lang="en-US" dirty="0" smtClean="0"/>
              <a:t>Create a separate page allowing to add a new book, only for admin</a:t>
            </a:r>
          </a:p>
          <a:p>
            <a:pPr lvl="1"/>
            <a:r>
              <a:rPr lang="en-US" dirty="0" smtClean="0"/>
              <a:t>After logging in – keep the user signed in</a:t>
            </a:r>
          </a:p>
          <a:p>
            <a:pPr lvl="1"/>
            <a:r>
              <a:rPr lang="en-US" dirty="0" smtClean="0"/>
              <a:t>Allow Admin user to delete a book by showing a special button in the Book List</a:t>
            </a:r>
          </a:p>
        </p:txBody>
      </p:sp>
    </p:spTree>
    <p:extLst>
      <p:ext uri="{BB962C8B-B14F-4D97-AF65-F5344CB8AC3E}">
        <p14:creationId xmlns:p14="http://schemas.microsoft.com/office/powerpoint/2010/main" val="2093789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Thank You</a:t>
            </a:r>
            <a:endParaRPr lang="he-IL" dirty="0"/>
          </a:p>
        </p:txBody>
      </p:sp>
      <p:sp>
        <p:nvSpPr>
          <p:cNvPr id="3" name="מציין מיקום טקסט 2"/>
          <p:cNvSpPr>
            <a:spLocks noGrp="1"/>
          </p:cNvSpPr>
          <p:nvPr>
            <p:ph type="body" idx="1"/>
          </p:nvPr>
        </p:nvSpPr>
        <p:spPr/>
        <p:txBody>
          <a:bodyPr/>
          <a:lstStyle/>
          <a:p>
            <a:r>
              <a:rPr lang="en-US" dirty="0" smtClean="0"/>
              <a:t>Daniel@Goltz.info</a:t>
            </a:r>
            <a:endParaRPr lang="he-IL" dirty="0"/>
          </a:p>
        </p:txBody>
      </p:sp>
    </p:spTree>
    <p:extLst>
      <p:ext uri="{BB962C8B-B14F-4D97-AF65-F5344CB8AC3E}">
        <p14:creationId xmlns:p14="http://schemas.microsoft.com/office/powerpoint/2010/main" val="3310974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MVC Pattern</a:t>
            </a:r>
            <a:endParaRPr lang="en-US" dirty="0"/>
          </a:p>
        </p:txBody>
      </p:sp>
      <p:sp>
        <p:nvSpPr>
          <p:cNvPr id="4" name="Rectangle 3"/>
          <p:cNvSpPr/>
          <p:nvPr/>
        </p:nvSpPr>
        <p:spPr>
          <a:xfrm>
            <a:off x="680321" y="4587638"/>
            <a:ext cx="3064365" cy="1872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Model</a:t>
            </a:r>
          </a:p>
          <a:p>
            <a:pPr algn="ctr"/>
            <a:endParaRPr lang="en-US" dirty="0" smtClean="0">
              <a:solidFill>
                <a:schemeClr val="bg1"/>
              </a:solidFill>
            </a:endParaRPr>
          </a:p>
          <a:p>
            <a:r>
              <a:rPr lang="en-US" sz="1400" b="1" dirty="0" smtClean="0">
                <a:solidFill>
                  <a:schemeClr val="bg1"/>
                </a:solidFill>
              </a:rPr>
              <a:t>	Person</a:t>
            </a:r>
          </a:p>
          <a:p>
            <a:pPr marL="742950" lvl="1" indent="-285750">
              <a:buFont typeface="Arial" panose="020B0604020202020204" pitchFamily="34" charset="0"/>
              <a:buChar char="•"/>
            </a:pPr>
            <a:r>
              <a:rPr lang="en-US" sz="1400" dirty="0" smtClean="0">
                <a:solidFill>
                  <a:schemeClr val="bg1"/>
                </a:solidFill>
              </a:rPr>
              <a:t>Id</a:t>
            </a:r>
          </a:p>
          <a:p>
            <a:pPr marL="742950" lvl="1" indent="-285750">
              <a:buFont typeface="Arial" panose="020B0604020202020204" pitchFamily="34" charset="0"/>
              <a:buChar char="•"/>
            </a:pPr>
            <a:r>
              <a:rPr lang="en-US" sz="1400" dirty="0" smtClean="0">
                <a:solidFill>
                  <a:schemeClr val="bg1"/>
                </a:solidFill>
              </a:rPr>
              <a:t>Name</a:t>
            </a:r>
          </a:p>
          <a:p>
            <a:pPr marL="742950" lvl="1" indent="-285750">
              <a:buFont typeface="Arial" panose="020B0604020202020204" pitchFamily="34" charset="0"/>
              <a:buChar char="•"/>
            </a:pPr>
            <a:r>
              <a:rPr lang="en-US" sz="1400" dirty="0" smtClean="0">
                <a:solidFill>
                  <a:schemeClr val="bg1"/>
                </a:solidFill>
              </a:rPr>
              <a:t>Address</a:t>
            </a:r>
            <a:endParaRPr lang="en-US" sz="1400" dirty="0">
              <a:solidFill>
                <a:schemeClr val="bg1"/>
              </a:solidFill>
            </a:endParaRPr>
          </a:p>
        </p:txBody>
      </p:sp>
      <p:sp>
        <p:nvSpPr>
          <p:cNvPr id="5" name="Rectangle 4"/>
          <p:cNvSpPr/>
          <p:nvPr/>
        </p:nvSpPr>
        <p:spPr>
          <a:xfrm>
            <a:off x="4627543" y="2166412"/>
            <a:ext cx="3064365" cy="1872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Controller</a:t>
            </a:r>
          </a:p>
          <a:p>
            <a:pPr algn="ctr"/>
            <a:endParaRPr lang="en-US" dirty="0">
              <a:solidFill>
                <a:schemeClr val="bg1"/>
              </a:solidFill>
            </a:endParaRPr>
          </a:p>
          <a:p>
            <a:pPr lvl="1"/>
            <a:r>
              <a:rPr lang="en-US" sz="1400" b="1" dirty="0" err="1" smtClean="0">
                <a:solidFill>
                  <a:schemeClr val="bg1"/>
                </a:solidFill>
              </a:rPr>
              <a:t>PersonController</a:t>
            </a:r>
            <a:endParaRPr lang="en-US" sz="1400" b="1" dirty="0">
              <a:solidFill>
                <a:schemeClr val="bg1"/>
              </a:solidFill>
            </a:endParaRPr>
          </a:p>
          <a:p>
            <a:pPr marL="742950" lvl="1" indent="-285750">
              <a:buFont typeface="Arial" panose="020B0604020202020204" pitchFamily="34" charset="0"/>
              <a:buChar char="•"/>
            </a:pPr>
            <a:r>
              <a:rPr lang="en-US" sz="1400" dirty="0" err="1" smtClean="0">
                <a:solidFill>
                  <a:schemeClr val="bg1"/>
                </a:solidFill>
              </a:rPr>
              <a:t>GetAllPepole</a:t>
            </a:r>
            <a:r>
              <a:rPr lang="en-US" sz="1400" dirty="0" smtClean="0">
                <a:solidFill>
                  <a:schemeClr val="bg1"/>
                </a:solidFill>
              </a:rPr>
              <a:t>()</a:t>
            </a:r>
          </a:p>
          <a:p>
            <a:pPr marL="742950" lvl="1" indent="-285750">
              <a:buFont typeface="Arial" panose="020B0604020202020204" pitchFamily="34" charset="0"/>
              <a:buChar char="•"/>
            </a:pPr>
            <a:r>
              <a:rPr lang="en-US" sz="1400" dirty="0" err="1" smtClean="0">
                <a:solidFill>
                  <a:schemeClr val="bg1"/>
                </a:solidFill>
              </a:rPr>
              <a:t>GetPersonById</a:t>
            </a:r>
            <a:r>
              <a:rPr lang="en-US" sz="1400" dirty="0" smtClean="0">
                <a:solidFill>
                  <a:schemeClr val="bg1"/>
                </a:solidFill>
              </a:rPr>
              <a:t>(</a:t>
            </a:r>
            <a:r>
              <a:rPr lang="en-US" sz="1400" dirty="0" err="1" smtClean="0">
                <a:solidFill>
                  <a:schemeClr val="bg1"/>
                </a:solidFill>
              </a:rPr>
              <a:t>int</a:t>
            </a:r>
            <a:r>
              <a:rPr lang="en-US" sz="1400" dirty="0" smtClean="0">
                <a:solidFill>
                  <a:schemeClr val="bg1"/>
                </a:solidFill>
              </a:rPr>
              <a:t> id)</a:t>
            </a:r>
          </a:p>
        </p:txBody>
      </p:sp>
      <p:sp>
        <p:nvSpPr>
          <p:cNvPr id="6" name="Rectangle 5"/>
          <p:cNvSpPr/>
          <p:nvPr/>
        </p:nvSpPr>
        <p:spPr>
          <a:xfrm>
            <a:off x="8397678" y="4587638"/>
            <a:ext cx="3064365" cy="1872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View</a:t>
            </a:r>
          </a:p>
          <a:p>
            <a:pPr algn="ctr"/>
            <a:endParaRPr lang="en-US" dirty="0">
              <a:solidFill>
                <a:schemeClr val="bg1"/>
              </a:solidFill>
            </a:endParaRPr>
          </a:p>
          <a:p>
            <a:r>
              <a:rPr lang="en-US" sz="1400" dirty="0" smtClean="0">
                <a:solidFill>
                  <a:schemeClr val="bg1"/>
                </a:solidFill>
              </a:rPr>
              <a:t>&lt;html&gt;</a:t>
            </a:r>
          </a:p>
          <a:p>
            <a:r>
              <a:rPr lang="en-US" sz="1400" dirty="0" smtClean="0">
                <a:solidFill>
                  <a:schemeClr val="bg1"/>
                </a:solidFill>
              </a:rPr>
              <a:t>	&lt;li&gt;</a:t>
            </a:r>
          </a:p>
          <a:p>
            <a:pPr lvl="2"/>
            <a:r>
              <a:rPr lang="en-US" sz="1400" dirty="0" smtClean="0">
                <a:solidFill>
                  <a:schemeClr val="bg1"/>
                </a:solidFill>
              </a:rPr>
              <a:t>&lt;</a:t>
            </a:r>
            <a:r>
              <a:rPr lang="en-US" sz="1400" dirty="0" err="1" smtClean="0">
                <a:solidFill>
                  <a:schemeClr val="bg1"/>
                </a:solidFill>
              </a:rPr>
              <a:t>ul</a:t>
            </a:r>
            <a:r>
              <a:rPr lang="en-US" sz="1400" dirty="0" smtClean="0">
                <a:solidFill>
                  <a:schemeClr val="bg1"/>
                </a:solidFill>
              </a:rPr>
              <a:t>&gt;Person 1&lt;/</a:t>
            </a:r>
            <a:r>
              <a:rPr lang="en-US" sz="1400" dirty="0" err="1" smtClean="0">
                <a:solidFill>
                  <a:schemeClr val="bg1"/>
                </a:solidFill>
              </a:rPr>
              <a:t>ul</a:t>
            </a:r>
            <a:r>
              <a:rPr lang="en-US" sz="1400" dirty="0" smtClean="0">
                <a:solidFill>
                  <a:schemeClr val="bg1"/>
                </a:solidFill>
              </a:rPr>
              <a:t>&gt;</a:t>
            </a:r>
          </a:p>
          <a:p>
            <a:pPr lvl="2"/>
            <a:r>
              <a:rPr lang="en-US" sz="1400" dirty="0" smtClean="0">
                <a:solidFill>
                  <a:schemeClr val="bg1"/>
                </a:solidFill>
              </a:rPr>
              <a:t>&lt;</a:t>
            </a:r>
            <a:r>
              <a:rPr lang="en-US" sz="1400" dirty="0" err="1" smtClean="0">
                <a:solidFill>
                  <a:schemeClr val="bg1"/>
                </a:solidFill>
              </a:rPr>
              <a:t>ul</a:t>
            </a:r>
            <a:r>
              <a:rPr lang="en-US" sz="1400" dirty="0" smtClean="0">
                <a:solidFill>
                  <a:schemeClr val="bg1"/>
                </a:solidFill>
              </a:rPr>
              <a:t>&gt;Person 2&lt;/</a:t>
            </a:r>
            <a:r>
              <a:rPr lang="en-US" sz="1400" dirty="0" err="1" smtClean="0">
                <a:solidFill>
                  <a:schemeClr val="bg1"/>
                </a:solidFill>
              </a:rPr>
              <a:t>ul</a:t>
            </a:r>
            <a:r>
              <a:rPr lang="en-US" sz="1400" dirty="0" smtClean="0">
                <a:solidFill>
                  <a:schemeClr val="bg1"/>
                </a:solidFill>
              </a:rPr>
              <a:t>&gt;</a:t>
            </a:r>
          </a:p>
          <a:p>
            <a:r>
              <a:rPr lang="en-US" sz="1400" dirty="0" smtClean="0">
                <a:solidFill>
                  <a:schemeClr val="bg1"/>
                </a:solidFill>
              </a:rPr>
              <a:t>	&lt;/li&gt;</a:t>
            </a:r>
          </a:p>
          <a:p>
            <a:r>
              <a:rPr lang="en-US" sz="1400" dirty="0" smtClean="0">
                <a:solidFill>
                  <a:schemeClr val="bg1"/>
                </a:solidFill>
              </a:rPr>
              <a:t>&lt;/html&gt;</a:t>
            </a:r>
            <a:endParaRPr lang="en-US" sz="1400" dirty="0">
              <a:solidFill>
                <a:schemeClr val="bg1"/>
              </a:solidFill>
            </a:endParaRPr>
          </a:p>
        </p:txBody>
      </p:sp>
      <p:cxnSp>
        <p:nvCxnSpPr>
          <p:cNvPr id="8" name="מחבר חץ ישר 7"/>
          <p:cNvCxnSpPr>
            <a:stCxn id="5" idx="3"/>
            <a:endCxn id="6" idx="0"/>
          </p:cNvCxnSpPr>
          <p:nvPr/>
        </p:nvCxnSpPr>
        <p:spPr>
          <a:xfrm>
            <a:off x="7691908" y="3102583"/>
            <a:ext cx="2237953" cy="1485055"/>
          </a:xfrm>
          <a:prstGeom prst="straightConnector1">
            <a:avLst/>
          </a:prstGeom>
          <a:ln w="762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מחבר חץ ישר 10"/>
          <p:cNvCxnSpPr>
            <a:stCxn id="5" idx="1"/>
            <a:endCxn id="4" idx="0"/>
          </p:cNvCxnSpPr>
          <p:nvPr/>
        </p:nvCxnSpPr>
        <p:spPr>
          <a:xfrm flipH="1">
            <a:off x="2212504" y="3102583"/>
            <a:ext cx="2415039" cy="1485055"/>
          </a:xfrm>
          <a:prstGeom prst="straightConnector1">
            <a:avLst/>
          </a:prstGeom>
          <a:ln w="762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a:stCxn id="6" idx="1"/>
          </p:cNvCxnSpPr>
          <p:nvPr/>
        </p:nvCxnSpPr>
        <p:spPr>
          <a:xfrm flipH="1">
            <a:off x="3744686" y="5523809"/>
            <a:ext cx="4652992" cy="0"/>
          </a:xfrm>
          <a:prstGeom prst="straightConnector1">
            <a:avLst/>
          </a:prstGeom>
          <a:ln w="762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863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Unfortunate Family of ASP.NET</a:t>
            </a:r>
            <a:endParaRPr lang="en-US" dirty="0"/>
          </a:p>
        </p:txBody>
      </p:sp>
      <p:sp>
        <p:nvSpPr>
          <p:cNvPr id="3" name="Content Placeholder 2"/>
          <p:cNvSpPr>
            <a:spLocks noGrp="1"/>
          </p:cNvSpPr>
          <p:nvPr>
            <p:ph idx="1"/>
          </p:nvPr>
        </p:nvSpPr>
        <p:spPr/>
        <p:txBody>
          <a:bodyPr/>
          <a:lstStyle/>
          <a:p>
            <a:r>
              <a:rPr lang="en-US" dirty="0" smtClean="0"/>
              <a:t>ASP.NET is typically associated with ASP.NET </a:t>
            </a:r>
            <a:r>
              <a:rPr lang="en-US" dirty="0" err="1" smtClean="0"/>
              <a:t>WebForms</a:t>
            </a:r>
            <a:endParaRPr lang="en-US" dirty="0" smtClean="0"/>
          </a:p>
          <a:p>
            <a:r>
              <a:rPr lang="en-US" dirty="0" smtClean="0"/>
              <a:t>Time to clear up</a:t>
            </a:r>
          </a:p>
          <a:p>
            <a:pPr lvl="1"/>
            <a:r>
              <a:rPr lang="en-US" u="sng" dirty="0" smtClean="0"/>
              <a:t>ASP.NET</a:t>
            </a:r>
            <a:r>
              <a:rPr lang="en-US" dirty="0" smtClean="0"/>
              <a:t> = part of the .NET FCL, core components for Web Development</a:t>
            </a:r>
          </a:p>
          <a:p>
            <a:pPr lvl="1"/>
            <a:r>
              <a:rPr lang="en-US" u="sng" dirty="0" smtClean="0"/>
              <a:t>ASP.NET </a:t>
            </a:r>
            <a:r>
              <a:rPr lang="en-US" u="sng" dirty="0" err="1" smtClean="0"/>
              <a:t>WebForms</a:t>
            </a:r>
            <a:r>
              <a:rPr lang="en-US" dirty="0" smtClean="0"/>
              <a:t> = older implementation of a Web Application Framework which attempted to provide a WinForms-like experience</a:t>
            </a:r>
          </a:p>
          <a:p>
            <a:pPr lvl="1"/>
            <a:r>
              <a:rPr lang="en-US" u="sng" dirty="0" smtClean="0"/>
              <a:t>ASP.NET MVC</a:t>
            </a:r>
            <a:r>
              <a:rPr lang="en-US" dirty="0" smtClean="0"/>
              <a:t> = based on the core ASP.NET stack, but completely differs from ASP.NET </a:t>
            </a:r>
            <a:r>
              <a:rPr lang="en-US" dirty="0" err="1" smtClean="0"/>
              <a:t>WebForms</a:t>
            </a:r>
            <a:endParaRPr lang="en-US" dirty="0" smtClean="0"/>
          </a:p>
          <a:p>
            <a:pPr lvl="1"/>
            <a:endParaRPr lang="en-US" dirty="0"/>
          </a:p>
        </p:txBody>
      </p:sp>
    </p:spTree>
    <p:extLst>
      <p:ext uri="{BB962C8B-B14F-4D97-AF65-F5344CB8AC3E}">
        <p14:creationId xmlns:p14="http://schemas.microsoft.com/office/powerpoint/2010/main" val="3588907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Hello ASP.NET MVC!</a:t>
            </a:r>
            <a:endParaRPr lang="en-US" dirty="0"/>
          </a:p>
        </p:txBody>
      </p:sp>
    </p:spTree>
    <p:extLst>
      <p:ext uri="{BB962C8B-B14F-4D97-AF65-F5344CB8AC3E}">
        <p14:creationId xmlns:p14="http://schemas.microsoft.com/office/powerpoint/2010/main" val="1655101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Views</a:t>
            </a:r>
            <a:endParaRPr lang="en-US" dirty="0"/>
          </a:p>
        </p:txBody>
      </p:sp>
      <p:sp>
        <p:nvSpPr>
          <p:cNvPr id="3" name="Content Placeholder 2"/>
          <p:cNvSpPr>
            <a:spLocks noGrp="1"/>
          </p:cNvSpPr>
          <p:nvPr>
            <p:ph idx="1"/>
          </p:nvPr>
        </p:nvSpPr>
        <p:spPr/>
        <p:txBody>
          <a:bodyPr/>
          <a:lstStyle/>
          <a:p>
            <a:r>
              <a:rPr lang="en-US" dirty="0" smtClean="0"/>
              <a:t>Served </a:t>
            </a:r>
            <a:r>
              <a:rPr lang="en-US" dirty="0" smtClean="0"/>
              <a:t>by the controller to the client</a:t>
            </a:r>
          </a:p>
          <a:p>
            <a:r>
              <a:rPr lang="en-US" dirty="0" smtClean="0"/>
              <a:t>Somewhat of an HTML page</a:t>
            </a:r>
          </a:p>
          <a:p>
            <a:r>
              <a:rPr lang="en-US" dirty="0" smtClean="0"/>
              <a:t>Allows you to interact with C# models and generate HTML in order to display them</a:t>
            </a:r>
          </a:p>
          <a:p>
            <a:r>
              <a:rPr lang="en-US" dirty="0" smtClean="0"/>
              <a:t>Can be divided into parts:</a:t>
            </a:r>
          </a:p>
          <a:p>
            <a:pPr lvl="1"/>
            <a:r>
              <a:rPr lang="en-US" dirty="0" smtClean="0"/>
              <a:t>Partial View – will be rendered within another view</a:t>
            </a:r>
          </a:p>
          <a:p>
            <a:pPr lvl="1"/>
            <a:r>
              <a:rPr lang="en-US" dirty="0" smtClean="0"/>
              <a:t>Layout Page – will render another regular view within it (like a template)</a:t>
            </a:r>
          </a:p>
          <a:p>
            <a:endParaRPr lang="en-US" dirty="0" smtClean="0"/>
          </a:p>
        </p:txBody>
      </p:sp>
    </p:spTree>
    <p:extLst>
      <p:ext uri="{BB962C8B-B14F-4D97-AF65-F5344CB8AC3E}">
        <p14:creationId xmlns:p14="http://schemas.microsoft.com/office/powerpoint/2010/main" val="3183050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Engines</a:t>
            </a:r>
            <a:endParaRPr lang="en-US" dirty="0"/>
          </a:p>
        </p:txBody>
      </p:sp>
      <p:sp>
        <p:nvSpPr>
          <p:cNvPr id="3" name="Content Placeholder 2"/>
          <p:cNvSpPr>
            <a:spLocks noGrp="1"/>
          </p:cNvSpPr>
          <p:nvPr>
            <p:ph idx="1"/>
          </p:nvPr>
        </p:nvSpPr>
        <p:spPr>
          <a:xfrm>
            <a:off x="680321" y="2336873"/>
            <a:ext cx="9725809" cy="4141200"/>
          </a:xfrm>
        </p:spPr>
        <p:txBody>
          <a:bodyPr>
            <a:normAutofit/>
          </a:bodyPr>
          <a:lstStyle/>
          <a:p>
            <a:r>
              <a:rPr lang="en-US" dirty="0" smtClean="0"/>
              <a:t>ASP.NET MVC uses a technique called templating</a:t>
            </a:r>
          </a:p>
          <a:p>
            <a:r>
              <a:rPr lang="en-US" dirty="0" smtClean="0"/>
              <a:t>Templating allows us to embed C# code ‘inside’ our HTML pages</a:t>
            </a:r>
          </a:p>
          <a:p>
            <a:r>
              <a:rPr lang="en-US" dirty="0" smtClean="0"/>
              <a:t>The view engine renders the code into HTML in the server</a:t>
            </a:r>
          </a:p>
          <a:p>
            <a:r>
              <a:rPr lang="en-US" dirty="0" smtClean="0"/>
              <a:t>ASP.NET MVC allows you to select your own view engine:</a:t>
            </a:r>
          </a:p>
          <a:p>
            <a:pPr lvl="1"/>
            <a:r>
              <a:rPr lang="en-US" u="sng" dirty="0" smtClean="0"/>
              <a:t>Web </a:t>
            </a:r>
            <a:r>
              <a:rPr lang="en-US" u="sng" dirty="0"/>
              <a:t>forms view engine</a:t>
            </a:r>
            <a:r>
              <a:rPr lang="en-US" dirty="0"/>
              <a:t> </a:t>
            </a:r>
            <a:r>
              <a:rPr lang="en-US" dirty="0" smtClean="0"/>
              <a:t>– has an ASP-like syntax. It is </a:t>
            </a:r>
            <a:r>
              <a:rPr lang="en-US" dirty="0"/>
              <a:t>the default </a:t>
            </a:r>
            <a:r>
              <a:rPr lang="en-US" dirty="0" smtClean="0"/>
              <a:t>for </a:t>
            </a:r>
            <a:r>
              <a:rPr lang="en-US" dirty="0"/>
              <a:t>ASP.NET MVC 1 and 2 applications.</a:t>
            </a:r>
          </a:p>
          <a:p>
            <a:pPr lvl="1"/>
            <a:r>
              <a:rPr lang="en-US" u="sng" dirty="0"/>
              <a:t>Razor</a:t>
            </a:r>
            <a:r>
              <a:rPr lang="en-US" dirty="0"/>
              <a:t> </a:t>
            </a:r>
            <a:r>
              <a:rPr lang="en-US" dirty="0" smtClean="0"/>
              <a:t>– ASP.NET MVC’s 3 and up default engine. Developed by Microsoft</a:t>
            </a:r>
            <a:endParaRPr lang="en-US" dirty="0"/>
          </a:p>
          <a:p>
            <a:pPr lvl="1"/>
            <a:r>
              <a:rPr lang="en-US" u="sng" dirty="0"/>
              <a:t>Spark</a:t>
            </a:r>
            <a:r>
              <a:rPr lang="en-US" dirty="0"/>
              <a:t> </a:t>
            </a:r>
            <a:r>
              <a:rPr lang="en-US" dirty="0" smtClean="0"/>
              <a:t>– open-source engine that aims </a:t>
            </a:r>
            <a:r>
              <a:rPr lang="en-US" dirty="0"/>
              <a:t>to seamlessly integrate code and </a:t>
            </a:r>
            <a:r>
              <a:rPr lang="en-US" dirty="0" smtClean="0"/>
              <a:t>HTML</a:t>
            </a:r>
            <a:endParaRPr lang="en-US" dirty="0"/>
          </a:p>
          <a:p>
            <a:pPr lvl="1"/>
            <a:r>
              <a:rPr lang="en-US" u="sng" dirty="0" err="1"/>
              <a:t>NHaml</a:t>
            </a:r>
            <a:r>
              <a:rPr lang="en-US" dirty="0"/>
              <a:t> – </a:t>
            </a:r>
            <a:r>
              <a:rPr lang="en-US" dirty="0" smtClean="0"/>
              <a:t>an </a:t>
            </a:r>
            <a:r>
              <a:rPr lang="en-US" dirty="0"/>
              <a:t>open-source</a:t>
            </a:r>
            <a:r>
              <a:rPr lang="en-US" dirty="0" smtClean="0"/>
              <a:t> </a:t>
            </a:r>
            <a:r>
              <a:rPr lang="en-US" dirty="0"/>
              <a:t>port of the Ruby on Rails </a:t>
            </a:r>
            <a:r>
              <a:rPr lang="en-US" dirty="0" err="1"/>
              <a:t>Haml</a:t>
            </a:r>
            <a:r>
              <a:rPr lang="en-US" dirty="0"/>
              <a:t> </a:t>
            </a:r>
            <a:r>
              <a:rPr lang="en-US" dirty="0" smtClean="0"/>
              <a:t>view engine. Aims </a:t>
            </a:r>
            <a:r>
              <a:rPr lang="en-US" dirty="0"/>
              <a:t>to replace HTML tags with an easier to read and better organized </a:t>
            </a:r>
            <a:r>
              <a:rPr lang="en-US" dirty="0" smtClean="0"/>
              <a:t>syntax</a:t>
            </a:r>
          </a:p>
        </p:txBody>
      </p:sp>
    </p:spTree>
    <p:extLst>
      <p:ext uri="{BB962C8B-B14F-4D97-AF65-F5344CB8AC3E}">
        <p14:creationId xmlns:p14="http://schemas.microsoft.com/office/powerpoint/2010/main" val="2966789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View Engine</a:t>
            </a:r>
            <a:endParaRPr lang="en-US" dirty="0"/>
          </a:p>
        </p:txBody>
      </p:sp>
      <p:sp>
        <p:nvSpPr>
          <p:cNvPr id="3" name="Content Placeholder 2"/>
          <p:cNvSpPr>
            <a:spLocks noGrp="1"/>
          </p:cNvSpPr>
          <p:nvPr>
            <p:ph idx="1"/>
          </p:nvPr>
        </p:nvSpPr>
        <p:spPr>
          <a:xfrm>
            <a:off x="680321" y="2336873"/>
            <a:ext cx="9751566" cy="3599316"/>
          </a:xfrm>
        </p:spPr>
        <p:txBody>
          <a:bodyPr/>
          <a:lstStyle/>
          <a:p>
            <a:r>
              <a:rPr lang="en-US" dirty="0" smtClean="0"/>
              <a:t>It is the default and most recommended engine</a:t>
            </a:r>
          </a:p>
          <a:p>
            <a:r>
              <a:rPr lang="en-US" dirty="0" smtClean="0"/>
              <a:t>Has 2 basic rules:</a:t>
            </a:r>
          </a:p>
          <a:p>
            <a:pPr lvl="1"/>
            <a:r>
              <a:rPr lang="en-US" sz="2400" u="sng" dirty="0" smtClean="0"/>
              <a:t>@</a:t>
            </a:r>
            <a:r>
              <a:rPr lang="en-US" sz="2400" dirty="0" smtClean="0"/>
              <a:t> character indicates that the statement should be evaluated and rendered into HTML</a:t>
            </a:r>
          </a:p>
          <a:p>
            <a:pPr lvl="1"/>
            <a:r>
              <a:rPr lang="en-US" sz="2400" u="sng" dirty="0" smtClean="0"/>
              <a:t>@ { … }</a:t>
            </a:r>
            <a:r>
              <a:rPr lang="en-US" sz="2400" dirty="0" smtClean="0"/>
              <a:t> indicates a code block that is to be ran and not rendered</a:t>
            </a:r>
          </a:p>
          <a:p>
            <a:pPr marL="0" indent="0">
              <a:buNone/>
            </a:pPr>
            <a:endParaRPr lang="en-US" sz="2800" dirty="0" smtClean="0"/>
          </a:p>
        </p:txBody>
      </p:sp>
      <p:graphicFrame>
        <p:nvGraphicFramePr>
          <p:cNvPr id="5" name="Table 4"/>
          <p:cNvGraphicFramePr>
            <a:graphicFrameLocks noGrp="1"/>
          </p:cNvGraphicFramePr>
          <p:nvPr>
            <p:extLst>
              <p:ext uri="{D42A27DB-BD31-4B8C-83A1-F6EECF244321}">
                <p14:modId xmlns:p14="http://schemas.microsoft.com/office/powerpoint/2010/main" val="282668879"/>
              </p:ext>
            </p:extLst>
          </p:nvPr>
        </p:nvGraphicFramePr>
        <p:xfrm>
          <a:off x="933003" y="4708662"/>
          <a:ext cx="9872372" cy="1730234"/>
        </p:xfrm>
        <a:graphic>
          <a:graphicData uri="http://schemas.openxmlformats.org/drawingml/2006/table">
            <a:tbl>
              <a:tblPr firstRow="1" bandRow="1">
                <a:tableStyleId>{5C22544A-7EE6-4342-B048-85BDC9FD1C3A}</a:tableStyleId>
              </a:tblPr>
              <a:tblGrid>
                <a:gridCol w="2917780"/>
                <a:gridCol w="6954592"/>
              </a:tblGrid>
              <a:tr h="541514">
                <a:tc>
                  <a:txBody>
                    <a:bodyPr/>
                    <a:lstStyle/>
                    <a:p>
                      <a:r>
                        <a:rPr lang="en-US" dirty="0" smtClean="0"/>
                        <a:t>@</a:t>
                      </a:r>
                      <a:endParaRPr lang="en-US" dirty="0"/>
                    </a:p>
                  </a:txBody>
                  <a:tcPr/>
                </a:tc>
                <a:tc>
                  <a:txBody>
                    <a:bodyPr/>
                    <a:lstStyle/>
                    <a:p>
                      <a:r>
                        <a:rPr lang="en-US" dirty="0" smtClean="0"/>
                        <a:t>@{…}</a:t>
                      </a:r>
                      <a:endParaRPr lang="en-US" dirty="0"/>
                    </a:p>
                  </a:txBody>
                  <a:tcPr/>
                </a:tc>
              </a:tr>
              <a:tr h="934668">
                <a:tc>
                  <a:txBody>
                    <a:bodyPr/>
                    <a:lstStyle/>
                    <a:p>
                      <a:pPr>
                        <a:spcAft>
                          <a:spcPts val="0"/>
                        </a:spcAft>
                      </a:pPr>
                      <a:r>
                        <a:rPr lang="en-US" sz="1800" kern="1200" dirty="0" smtClean="0">
                          <a:solidFill>
                            <a:srgbClr val="0000FF"/>
                          </a:solidFill>
                          <a:effectLst/>
                          <a:latin typeface="Consolas" panose="020B0609020204030204" pitchFamily="49" charset="0"/>
                          <a:ea typeface="+mn-ea"/>
                          <a:cs typeface="+mn-cs"/>
                        </a:rPr>
                        <a:t>&lt;</a:t>
                      </a:r>
                      <a:r>
                        <a:rPr lang="en-US" sz="1800" kern="1200" dirty="0" smtClean="0">
                          <a:solidFill>
                            <a:srgbClr val="800000"/>
                          </a:solidFill>
                          <a:effectLst/>
                          <a:latin typeface="Consolas" panose="020B0609020204030204" pitchFamily="49" charset="0"/>
                          <a:ea typeface="+mn-ea"/>
                          <a:cs typeface="+mn-cs"/>
                        </a:rPr>
                        <a:t>p</a:t>
                      </a:r>
                      <a:r>
                        <a:rPr lang="en-US" sz="1800" kern="1200" dirty="0" smtClean="0">
                          <a:solidFill>
                            <a:srgbClr val="0000FF"/>
                          </a:solidFill>
                          <a:effectLst/>
                          <a:latin typeface="Consolas" panose="020B0609020204030204" pitchFamily="49" charset="0"/>
                          <a:ea typeface="+mn-ea"/>
                          <a:cs typeface="+mn-cs"/>
                        </a:rPr>
                        <a:t>&gt;</a:t>
                      </a:r>
                      <a:r>
                        <a:rPr lang="en-US" sz="1800" kern="1200" dirty="0" smtClean="0">
                          <a:solidFill>
                            <a:srgbClr val="000000"/>
                          </a:solidFill>
                          <a:effectLst/>
                          <a:highlight>
                            <a:srgbClr val="FFFF00"/>
                          </a:highlight>
                          <a:latin typeface="Consolas" panose="020B0609020204030204" pitchFamily="49" charset="0"/>
                          <a:ea typeface="+mn-ea"/>
                          <a:cs typeface="+mn-cs"/>
                        </a:rPr>
                        <a:t>@</a:t>
                      </a:r>
                      <a:r>
                        <a:rPr lang="en-US" sz="1800" kern="1200" dirty="0" err="1" smtClean="0">
                          <a:solidFill>
                            <a:srgbClr val="000000"/>
                          </a:solidFill>
                          <a:effectLst/>
                          <a:latin typeface="Consolas" panose="020B0609020204030204" pitchFamily="49" charset="0"/>
                          <a:ea typeface="+mn-ea"/>
                          <a:cs typeface="+mn-cs"/>
                        </a:rPr>
                        <a:t>Model.Name</a:t>
                      </a:r>
                      <a:r>
                        <a:rPr lang="en-US" sz="1800" kern="1200" dirty="0" smtClean="0">
                          <a:solidFill>
                            <a:srgbClr val="0000FF"/>
                          </a:solidFill>
                          <a:effectLst/>
                          <a:latin typeface="Consolas" panose="020B0609020204030204" pitchFamily="49" charset="0"/>
                          <a:ea typeface="+mn-ea"/>
                          <a:cs typeface="+mn-cs"/>
                        </a:rPr>
                        <a:t>&lt;/</a:t>
                      </a:r>
                      <a:r>
                        <a:rPr lang="en-US" sz="1800" kern="1200" dirty="0" smtClean="0">
                          <a:solidFill>
                            <a:srgbClr val="800000"/>
                          </a:solidFill>
                          <a:effectLst/>
                          <a:latin typeface="Consolas" panose="020B0609020204030204" pitchFamily="49" charset="0"/>
                          <a:ea typeface="+mn-ea"/>
                          <a:cs typeface="+mn-cs"/>
                        </a:rPr>
                        <a:t>p</a:t>
                      </a:r>
                      <a:r>
                        <a:rPr lang="en-US" sz="1800" kern="1200" dirty="0" smtClean="0">
                          <a:solidFill>
                            <a:srgbClr val="0000FF"/>
                          </a:solidFill>
                          <a:effectLst/>
                          <a:latin typeface="Consolas" panose="020B0609020204030204" pitchFamily="49" charset="0"/>
                          <a:ea typeface="+mn-ea"/>
                          <a:cs typeface="+mn-cs"/>
                        </a:rPr>
                        <a:t>&gt;</a:t>
                      </a:r>
                      <a:endParaRPr lang="en-US" sz="1200" dirty="0" smtClean="0">
                        <a:effectLst/>
                        <a:latin typeface="Times New Roman" panose="02020603050405020304" pitchFamily="18" charset="0"/>
                        <a:ea typeface="Times New Roman" panose="02020603050405020304" pitchFamily="18" charset="0"/>
                      </a:endParaRPr>
                    </a:p>
                  </a:txBody>
                  <a:tcPr/>
                </a:tc>
                <a:tc>
                  <a:txBody>
                    <a:bodyPr/>
                    <a:lstStyle/>
                    <a:p>
                      <a:pPr>
                        <a:spcAft>
                          <a:spcPts val="0"/>
                        </a:spcAft>
                      </a:pPr>
                      <a:r>
                        <a:rPr lang="en-US" sz="1800" kern="1200" dirty="0" smtClean="0">
                          <a:solidFill>
                            <a:srgbClr val="000000"/>
                          </a:solidFill>
                          <a:effectLst/>
                          <a:highlight>
                            <a:srgbClr val="FFFF00"/>
                          </a:highlight>
                          <a:latin typeface="Consolas" panose="020B0609020204030204" pitchFamily="49" charset="0"/>
                          <a:ea typeface="+mn-ea"/>
                          <a:cs typeface="+mn-cs"/>
                        </a:rPr>
                        <a:t>@</a:t>
                      </a:r>
                      <a:r>
                        <a:rPr lang="en-US" sz="1800" kern="1200" dirty="0" smtClean="0">
                          <a:solidFill>
                            <a:srgbClr val="000000"/>
                          </a:solidFill>
                          <a:effectLst/>
                          <a:latin typeface="Consolas" panose="020B0609020204030204" pitchFamily="49" charset="0"/>
                          <a:ea typeface="+mn-ea"/>
                          <a:cs typeface="+mn-cs"/>
                        </a:rPr>
                        <a:t>{</a:t>
                      </a:r>
                      <a:r>
                        <a:rPr lang="en-US" sz="1800" kern="1200" dirty="0" err="1" smtClean="0">
                          <a:solidFill>
                            <a:srgbClr val="0000FF"/>
                          </a:solidFill>
                          <a:effectLst/>
                          <a:latin typeface="Consolas" panose="020B0609020204030204" pitchFamily="49" charset="0"/>
                          <a:ea typeface="+mn-ea"/>
                          <a:cs typeface="+mn-cs"/>
                        </a:rPr>
                        <a:t>var</a:t>
                      </a:r>
                      <a:r>
                        <a:rPr lang="en-US" sz="1800" kern="1200" dirty="0" smtClean="0">
                          <a:solidFill>
                            <a:srgbClr val="000000"/>
                          </a:solidFill>
                          <a:effectLst/>
                          <a:latin typeface="Consolas" panose="020B0609020204030204" pitchFamily="49" charset="0"/>
                          <a:ea typeface="+mn-ea"/>
                          <a:cs typeface="+mn-cs"/>
                        </a:rPr>
                        <a:t> list = new </a:t>
                      </a:r>
                      <a:r>
                        <a:rPr lang="en-US" sz="1800" kern="1200" dirty="0" smtClean="0">
                          <a:solidFill>
                            <a:srgbClr val="0000FF"/>
                          </a:solidFill>
                          <a:effectLst/>
                          <a:latin typeface="Consolas" panose="020B0609020204030204" pitchFamily="49" charset="0"/>
                          <a:ea typeface="+mn-ea"/>
                          <a:cs typeface="+mn-cs"/>
                        </a:rPr>
                        <a:t>List</a:t>
                      </a:r>
                      <a:r>
                        <a:rPr lang="en-US" sz="1800" kern="1200" dirty="0" smtClean="0">
                          <a:solidFill>
                            <a:srgbClr val="000000"/>
                          </a:solidFill>
                          <a:effectLst/>
                          <a:latin typeface="Consolas" panose="020B0609020204030204" pitchFamily="49" charset="0"/>
                          <a:ea typeface="+mn-ea"/>
                          <a:cs typeface="+mn-cs"/>
                        </a:rPr>
                        <a:t>&lt;</a:t>
                      </a:r>
                      <a:r>
                        <a:rPr lang="en-US" sz="1800" kern="1200" dirty="0" smtClean="0">
                          <a:solidFill>
                            <a:srgbClr val="0000FF"/>
                          </a:solidFill>
                          <a:effectLst/>
                          <a:latin typeface="Consolas" panose="020B0609020204030204" pitchFamily="49" charset="0"/>
                          <a:ea typeface="+mn-ea"/>
                          <a:cs typeface="+mn-cs"/>
                        </a:rPr>
                        <a:t>string</a:t>
                      </a:r>
                      <a:r>
                        <a:rPr lang="en-US" sz="1800" kern="1200" dirty="0" smtClean="0">
                          <a:solidFill>
                            <a:srgbClr val="000000"/>
                          </a:solidFill>
                          <a:effectLst/>
                          <a:latin typeface="Consolas" panose="020B0609020204030204" pitchFamily="49" charset="0"/>
                          <a:ea typeface="+mn-ea"/>
                          <a:cs typeface="+mn-cs"/>
                        </a:rPr>
                        <a:t>&gt; { </a:t>
                      </a:r>
                      <a:r>
                        <a:rPr lang="en-US" sz="1800" kern="1200" dirty="0" smtClean="0">
                          <a:solidFill>
                            <a:srgbClr val="A31515"/>
                          </a:solidFill>
                          <a:effectLst/>
                          <a:latin typeface="Consolas" panose="020B0609020204030204" pitchFamily="49" charset="0"/>
                          <a:ea typeface="+mn-ea"/>
                          <a:cs typeface="+mn-cs"/>
                        </a:rPr>
                        <a:t>“Me”</a:t>
                      </a:r>
                      <a:r>
                        <a:rPr lang="en-US" sz="1800" kern="1200" dirty="0" smtClean="0">
                          <a:solidFill>
                            <a:srgbClr val="000000"/>
                          </a:solidFill>
                          <a:effectLst/>
                          <a:latin typeface="Consolas" panose="020B0609020204030204" pitchFamily="49" charset="0"/>
                          <a:ea typeface="+mn-ea"/>
                          <a:cs typeface="+mn-cs"/>
                        </a:rPr>
                        <a:t>, </a:t>
                      </a:r>
                      <a:r>
                        <a:rPr lang="en-US" sz="1800" kern="1200" dirty="0" smtClean="0">
                          <a:solidFill>
                            <a:srgbClr val="A31515"/>
                          </a:solidFill>
                          <a:effectLst/>
                          <a:latin typeface="Consolas" panose="020B0609020204030204" pitchFamily="49" charset="0"/>
                          <a:ea typeface="+mn-ea"/>
                          <a:cs typeface="+mn-cs"/>
                        </a:rPr>
                        <a:t>“You” </a:t>
                      </a:r>
                      <a:r>
                        <a:rPr lang="en-US" sz="1800" kern="1200" dirty="0" smtClean="0">
                          <a:solidFill>
                            <a:srgbClr val="000000"/>
                          </a:solidFill>
                          <a:effectLst/>
                          <a:latin typeface="Consolas" panose="020B0609020204030204" pitchFamily="49" charset="0"/>
                          <a:ea typeface="+mn-ea"/>
                          <a:cs typeface="+mn-cs"/>
                        </a:rPr>
                        <a:t>}; }</a:t>
                      </a:r>
                      <a:endParaRPr lang="en-US" sz="1200" dirty="0" smtClean="0">
                        <a:effectLst/>
                        <a:latin typeface="Times New Roman" panose="02020603050405020304" pitchFamily="18" charset="0"/>
                        <a:ea typeface="Times New Roman" panose="02020603050405020304" pitchFamily="18" charset="0"/>
                      </a:endParaRPr>
                    </a:p>
                    <a:p>
                      <a:pPr>
                        <a:spcAft>
                          <a:spcPts val="0"/>
                        </a:spcAft>
                      </a:pPr>
                      <a:r>
                        <a:rPr lang="en-US" sz="1800" kern="1200" dirty="0" smtClean="0">
                          <a:solidFill>
                            <a:srgbClr val="000000"/>
                          </a:solidFill>
                          <a:effectLst/>
                          <a:highlight>
                            <a:srgbClr val="FFFF00"/>
                          </a:highlight>
                          <a:latin typeface="Consolas" panose="020B0609020204030204" pitchFamily="49" charset="0"/>
                          <a:ea typeface="+mn-ea"/>
                          <a:cs typeface="+mn-cs"/>
                        </a:rPr>
                        <a:t>@</a:t>
                      </a:r>
                      <a:r>
                        <a:rPr lang="en-US" sz="1800" kern="1200" dirty="0" err="1" smtClean="0">
                          <a:solidFill>
                            <a:srgbClr val="0000FF"/>
                          </a:solidFill>
                          <a:effectLst/>
                          <a:latin typeface="Consolas" panose="020B0609020204030204" pitchFamily="49" charset="0"/>
                          <a:ea typeface="+mn-ea"/>
                          <a:cs typeface="+mn-cs"/>
                        </a:rPr>
                        <a:t>foreach</a:t>
                      </a:r>
                      <a:r>
                        <a:rPr lang="en-US" sz="1800" kern="1200" dirty="0" smtClean="0">
                          <a:solidFill>
                            <a:srgbClr val="0000FF"/>
                          </a:solidFill>
                          <a:effectLst/>
                          <a:latin typeface="Consolas" panose="020B0609020204030204" pitchFamily="49" charset="0"/>
                          <a:ea typeface="+mn-ea"/>
                          <a:cs typeface="+mn-cs"/>
                        </a:rPr>
                        <a:t> </a:t>
                      </a:r>
                      <a:r>
                        <a:rPr lang="en-US" sz="1800" kern="1200" dirty="0" smtClean="0">
                          <a:solidFill>
                            <a:srgbClr val="000000"/>
                          </a:solidFill>
                          <a:effectLst/>
                          <a:latin typeface="Consolas" panose="020B0609020204030204" pitchFamily="49" charset="0"/>
                          <a:ea typeface="+mn-ea"/>
                          <a:cs typeface="+mn-cs"/>
                        </a:rPr>
                        <a:t>(</a:t>
                      </a:r>
                      <a:r>
                        <a:rPr lang="en-US" sz="1800" kern="1200" dirty="0" err="1" smtClean="0">
                          <a:solidFill>
                            <a:srgbClr val="0000FF"/>
                          </a:solidFill>
                          <a:effectLst/>
                          <a:latin typeface="Consolas" panose="020B0609020204030204" pitchFamily="49" charset="0"/>
                          <a:ea typeface="+mn-ea"/>
                          <a:cs typeface="+mn-cs"/>
                        </a:rPr>
                        <a:t>var</a:t>
                      </a:r>
                      <a:r>
                        <a:rPr lang="en-US" sz="1800" kern="1200" dirty="0" smtClean="0">
                          <a:solidFill>
                            <a:srgbClr val="000000"/>
                          </a:solidFill>
                          <a:effectLst/>
                          <a:latin typeface="Consolas" panose="020B0609020204030204" pitchFamily="49" charset="0"/>
                          <a:ea typeface="+mn-ea"/>
                          <a:cs typeface="+mn-cs"/>
                        </a:rPr>
                        <a:t> item </a:t>
                      </a:r>
                      <a:r>
                        <a:rPr lang="en-US" sz="1800" kern="1200" dirty="0" smtClean="0">
                          <a:solidFill>
                            <a:srgbClr val="0000FF"/>
                          </a:solidFill>
                          <a:effectLst/>
                          <a:latin typeface="Consolas" panose="020B0609020204030204" pitchFamily="49" charset="0"/>
                          <a:ea typeface="+mn-ea"/>
                          <a:cs typeface="+mn-cs"/>
                        </a:rPr>
                        <a:t>in </a:t>
                      </a:r>
                      <a:r>
                        <a:rPr lang="en-US" sz="1800" kern="1200" dirty="0" smtClean="0">
                          <a:solidFill>
                            <a:srgbClr val="000000"/>
                          </a:solidFill>
                          <a:effectLst/>
                          <a:latin typeface="Consolas" panose="020B0609020204030204" pitchFamily="49" charset="0"/>
                          <a:ea typeface="+mn-ea"/>
                          <a:cs typeface="+mn-cs"/>
                        </a:rPr>
                        <a:t>list) {</a:t>
                      </a:r>
                      <a:endParaRPr lang="en-US" sz="1200" dirty="0" smtClean="0">
                        <a:effectLst/>
                        <a:latin typeface="Times New Roman" panose="02020603050405020304" pitchFamily="18" charset="0"/>
                        <a:ea typeface="Times New Roman" panose="02020603050405020304" pitchFamily="18" charset="0"/>
                      </a:endParaRPr>
                    </a:p>
                    <a:p>
                      <a:pPr>
                        <a:spcAft>
                          <a:spcPts val="0"/>
                        </a:spcAft>
                      </a:pPr>
                      <a:r>
                        <a:rPr lang="en-US" sz="1800" kern="1200" dirty="0" smtClean="0">
                          <a:solidFill>
                            <a:srgbClr val="000000"/>
                          </a:solidFill>
                          <a:effectLst/>
                          <a:latin typeface="Trebuchet MS" panose="020B0603020202020204" pitchFamily="34" charset="0"/>
                          <a:ea typeface="+mn-ea"/>
                          <a:cs typeface="+mn-cs"/>
                        </a:rPr>
                        <a:t>     </a:t>
                      </a:r>
                      <a:r>
                        <a:rPr lang="en-US" sz="1800" kern="1200" dirty="0" smtClean="0">
                          <a:solidFill>
                            <a:srgbClr val="0000FF"/>
                          </a:solidFill>
                          <a:effectLst/>
                          <a:latin typeface="Consolas" panose="020B0609020204030204" pitchFamily="49" charset="0"/>
                          <a:ea typeface="+mn-ea"/>
                          <a:cs typeface="+mn-cs"/>
                        </a:rPr>
                        <a:t>&lt;</a:t>
                      </a:r>
                      <a:r>
                        <a:rPr lang="en-US" sz="1800" kern="1200" dirty="0" smtClean="0">
                          <a:solidFill>
                            <a:srgbClr val="800000"/>
                          </a:solidFill>
                          <a:effectLst/>
                          <a:latin typeface="Consolas" panose="020B0609020204030204" pitchFamily="49" charset="0"/>
                          <a:ea typeface="+mn-ea"/>
                          <a:cs typeface="+mn-cs"/>
                        </a:rPr>
                        <a:t>p</a:t>
                      </a:r>
                      <a:r>
                        <a:rPr lang="en-US" sz="1800" kern="1200" dirty="0" smtClean="0">
                          <a:solidFill>
                            <a:srgbClr val="0000FF"/>
                          </a:solidFill>
                          <a:effectLst/>
                          <a:latin typeface="Consolas" panose="020B0609020204030204" pitchFamily="49" charset="0"/>
                          <a:ea typeface="+mn-ea"/>
                          <a:cs typeface="+mn-cs"/>
                        </a:rPr>
                        <a:t>&gt;</a:t>
                      </a:r>
                      <a:r>
                        <a:rPr lang="en-US" sz="1800" kern="1200" dirty="0" smtClean="0">
                          <a:solidFill>
                            <a:srgbClr val="000000"/>
                          </a:solidFill>
                          <a:effectLst/>
                          <a:highlight>
                            <a:srgbClr val="FFFF00"/>
                          </a:highlight>
                          <a:latin typeface="Consolas" panose="020B0609020204030204" pitchFamily="49" charset="0"/>
                          <a:ea typeface="+mn-ea"/>
                          <a:cs typeface="+mn-cs"/>
                        </a:rPr>
                        <a:t>@</a:t>
                      </a:r>
                      <a:r>
                        <a:rPr lang="en-US" sz="1800" kern="1200" dirty="0" smtClean="0">
                          <a:solidFill>
                            <a:srgbClr val="000000"/>
                          </a:solidFill>
                          <a:effectLst/>
                          <a:latin typeface="Consolas" panose="020B0609020204030204" pitchFamily="49" charset="0"/>
                          <a:ea typeface="+mn-ea"/>
                          <a:cs typeface="+mn-cs"/>
                        </a:rPr>
                        <a:t>item</a:t>
                      </a:r>
                      <a:r>
                        <a:rPr lang="en-US" sz="1800" kern="1200" dirty="0" smtClean="0">
                          <a:solidFill>
                            <a:srgbClr val="0000FF"/>
                          </a:solidFill>
                          <a:effectLst/>
                          <a:latin typeface="Consolas" panose="020B0609020204030204" pitchFamily="49" charset="0"/>
                          <a:ea typeface="+mn-ea"/>
                          <a:cs typeface="+mn-cs"/>
                        </a:rPr>
                        <a:t>&lt;/</a:t>
                      </a:r>
                      <a:r>
                        <a:rPr lang="en-US" sz="1800" kern="1200" dirty="0" smtClean="0">
                          <a:solidFill>
                            <a:srgbClr val="800000"/>
                          </a:solidFill>
                          <a:effectLst/>
                          <a:latin typeface="Consolas" panose="020B0609020204030204" pitchFamily="49" charset="0"/>
                          <a:ea typeface="+mn-ea"/>
                          <a:cs typeface="+mn-cs"/>
                        </a:rPr>
                        <a:t>p</a:t>
                      </a:r>
                      <a:r>
                        <a:rPr lang="en-US" sz="1800" kern="1200" dirty="0" smtClean="0">
                          <a:solidFill>
                            <a:srgbClr val="0000FF"/>
                          </a:solidFill>
                          <a:effectLst/>
                          <a:latin typeface="Consolas" panose="020B0609020204030204" pitchFamily="49" charset="0"/>
                          <a:ea typeface="+mn-ea"/>
                          <a:cs typeface="+mn-cs"/>
                        </a:rPr>
                        <a:t>&gt;</a:t>
                      </a:r>
                      <a:endParaRPr lang="en-US" sz="1200" dirty="0" smtClean="0">
                        <a:effectLst/>
                        <a:latin typeface="Times New Roman" panose="02020603050405020304" pitchFamily="18" charset="0"/>
                        <a:ea typeface="Times New Roman" panose="02020603050405020304" pitchFamily="18" charset="0"/>
                      </a:endParaRPr>
                    </a:p>
                    <a:p>
                      <a:pPr>
                        <a:spcAft>
                          <a:spcPts val="0"/>
                        </a:spcAft>
                      </a:pPr>
                      <a:r>
                        <a:rPr lang="en-US" sz="1800" kern="1200" dirty="0" smtClean="0">
                          <a:solidFill>
                            <a:srgbClr val="000000"/>
                          </a:solidFill>
                          <a:effectLst/>
                          <a:latin typeface="Trebuchet MS" panose="020B0603020202020204" pitchFamily="34" charset="0"/>
                          <a:ea typeface="+mn-ea"/>
                          <a:cs typeface="+mn-cs"/>
                        </a:rPr>
                        <a:t>}</a:t>
                      </a:r>
                      <a:endParaRPr lang="en-US" sz="1200" dirty="0">
                        <a:effectLst/>
                        <a:latin typeface="Times New Roman" panose="02020603050405020304" pitchFamily="18" charset="0"/>
                        <a:ea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836151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Page</a:t>
            </a:r>
            <a:endParaRPr lang="en-US" dirty="0"/>
          </a:p>
        </p:txBody>
      </p:sp>
      <p:sp>
        <p:nvSpPr>
          <p:cNvPr id="3" name="Content Placeholder 2"/>
          <p:cNvSpPr>
            <a:spLocks noGrp="1"/>
          </p:cNvSpPr>
          <p:nvPr>
            <p:ph idx="1"/>
          </p:nvPr>
        </p:nvSpPr>
        <p:spPr>
          <a:xfrm>
            <a:off x="680321" y="2336873"/>
            <a:ext cx="9613861" cy="4025290"/>
          </a:xfrm>
        </p:spPr>
        <p:txBody>
          <a:bodyPr>
            <a:normAutofit/>
          </a:bodyPr>
          <a:lstStyle/>
          <a:p>
            <a:r>
              <a:rPr lang="en-US" dirty="0" smtClean="0"/>
              <a:t>The layout page system allow us to not repeat the structure of the website every time</a:t>
            </a:r>
          </a:p>
          <a:p>
            <a:pPr lvl="1"/>
            <a:r>
              <a:rPr lang="en-US" dirty="0" smtClean="0"/>
              <a:t>Menu</a:t>
            </a:r>
          </a:p>
          <a:p>
            <a:pPr lvl="1"/>
            <a:r>
              <a:rPr lang="en-US" dirty="0" smtClean="0"/>
              <a:t>Logo</a:t>
            </a:r>
          </a:p>
          <a:p>
            <a:pPr lvl="1"/>
            <a:r>
              <a:rPr lang="en-US" dirty="0" smtClean="0"/>
              <a:t>Footer</a:t>
            </a:r>
          </a:p>
          <a:p>
            <a:pPr lvl="1"/>
            <a:r>
              <a:rPr lang="en-US" dirty="0" smtClean="0"/>
              <a:t>…</a:t>
            </a:r>
          </a:p>
          <a:p>
            <a:r>
              <a:rPr lang="en-US" dirty="0" smtClean="0"/>
              <a:t>The </a:t>
            </a:r>
            <a:r>
              <a:rPr lang="en-US" u="sng" dirty="0" smtClean="0">
                <a:solidFill>
                  <a:srgbClr val="FFFF00"/>
                </a:solidFill>
              </a:rPr>
              <a:t>@</a:t>
            </a:r>
            <a:r>
              <a:rPr lang="en-US" u="sng" dirty="0" err="1" smtClean="0"/>
              <a:t>RenderBody</a:t>
            </a:r>
            <a:r>
              <a:rPr lang="en-US" u="sng" dirty="0" smtClean="0"/>
              <a:t> </a:t>
            </a:r>
            <a:r>
              <a:rPr lang="en-US" dirty="0" smtClean="0"/>
              <a:t>method inside the Layout page is a placeholder for the specific view</a:t>
            </a:r>
          </a:p>
          <a:p>
            <a:r>
              <a:rPr lang="en-US" dirty="0" smtClean="0"/>
              <a:t>By default, the Layout page is located in Views/Shared/_</a:t>
            </a:r>
            <a:r>
              <a:rPr lang="en-US" dirty="0" err="1" smtClean="0"/>
              <a:t>Layout.cshtml</a:t>
            </a:r>
            <a:endParaRPr lang="en-US" dirty="0" smtClean="0"/>
          </a:p>
        </p:txBody>
      </p:sp>
    </p:spTree>
    <p:extLst>
      <p:ext uri="{BB962C8B-B14F-4D97-AF65-F5344CB8AC3E}">
        <p14:creationId xmlns:p14="http://schemas.microsoft.com/office/powerpoint/2010/main" val="1539136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TM04033917[[fn=ברלין]]</Template>
  <TotalTime>498</TotalTime>
  <Words>2958</Words>
  <Application>Microsoft Office PowerPoint</Application>
  <PresentationFormat>Widescreen</PresentationFormat>
  <Paragraphs>312</Paragraphs>
  <Slides>26</Slides>
  <Notes>22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Times New Roman</vt:lpstr>
      <vt:lpstr>Trebuchet MS</vt:lpstr>
      <vt:lpstr>Berlin</vt:lpstr>
      <vt:lpstr>PowerPoint Presentation</vt:lpstr>
      <vt:lpstr>What’s a Web Application Framework (and why do we need it)</vt:lpstr>
      <vt:lpstr>The MVC Pattern</vt:lpstr>
      <vt:lpstr>The Unfortunate Family of ASP.NET</vt:lpstr>
      <vt:lpstr>DEMO: Hello ASP.NET MVC!</vt:lpstr>
      <vt:lpstr>ASP.NET MVC Views</vt:lpstr>
      <vt:lpstr>View Engines</vt:lpstr>
      <vt:lpstr>Razor View Engine</vt:lpstr>
      <vt:lpstr>Layout Page</vt:lpstr>
      <vt:lpstr>Partial View</vt:lpstr>
      <vt:lpstr>ASP.NET MVC Controllers</vt:lpstr>
      <vt:lpstr>Session</vt:lpstr>
      <vt:lpstr>Sharing data between Controller &amp; View</vt:lpstr>
      <vt:lpstr>Sharing data between Controller &amp; View</vt:lpstr>
      <vt:lpstr>DEMO: Controller &amp; View Interaction</vt:lpstr>
      <vt:lpstr>Routing</vt:lpstr>
      <vt:lpstr>Conventions, Conventions, Conventions</vt:lpstr>
      <vt:lpstr>Bundling in ASP.NET MVC</vt:lpstr>
      <vt:lpstr>Bundling in ASP.NET MVC</vt:lpstr>
      <vt:lpstr>Bundling in ASP.NET MVC</vt:lpstr>
      <vt:lpstr>Entity Framework CF &amp; ASP.NET MVC</vt:lpstr>
      <vt:lpstr>Best Practices with Entity Framework in MCV</vt:lpstr>
      <vt:lpstr>DEMO: ASP.NET MVC EF + Posting Data</vt:lpstr>
      <vt:lpstr>ASP.NET MVC’s successor</vt:lpstr>
      <vt:lpstr>Exercise Time – Book Store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 .NET MVC</dc:title>
  <dc:creator>Daniel Goltz</dc:creator>
  <cp:lastModifiedBy>Daniel Goltz</cp:lastModifiedBy>
  <cp:revision>210</cp:revision>
  <dcterms:created xsi:type="dcterms:W3CDTF">2015-02-09T16:03:55Z</dcterms:created>
  <dcterms:modified xsi:type="dcterms:W3CDTF">2017-01-17T17:09:55Z</dcterms:modified>
</cp:coreProperties>
</file>