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6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F163-4BE5-4C3A-918B-75A575F62A9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6A896C7-FCFD-4EE7-A05B-D6DF763AF4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47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F163-4BE5-4C3A-918B-75A575F62A9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96C7-FCFD-4EE7-A05B-D6DF763AF4F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05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F163-4BE5-4C3A-918B-75A575F62A9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96C7-FCFD-4EE7-A05B-D6DF763AF4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82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F163-4BE5-4C3A-918B-75A575F62A9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96C7-FCFD-4EE7-A05B-D6DF763AF4F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80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F163-4BE5-4C3A-918B-75A575F62A9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96C7-FCFD-4EE7-A05B-D6DF763AF4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3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F163-4BE5-4C3A-918B-75A575F62A9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96C7-FCFD-4EE7-A05B-D6DF763AF4F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76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F163-4BE5-4C3A-918B-75A575F62A9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96C7-FCFD-4EE7-A05B-D6DF763AF4F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29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F163-4BE5-4C3A-918B-75A575F62A9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96C7-FCFD-4EE7-A05B-D6DF763AF4F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27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F163-4BE5-4C3A-918B-75A575F62A9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96C7-FCFD-4EE7-A05B-D6DF763A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3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F163-4BE5-4C3A-918B-75A575F62A9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96C7-FCFD-4EE7-A05B-D6DF763AF4F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3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6C9F163-4BE5-4C3A-918B-75A575F62A9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96C7-FCFD-4EE7-A05B-D6DF763AF4F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24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F163-4BE5-4C3A-918B-75A575F62A9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A896C7-FCFD-4EE7-A05B-D6DF763AF4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d.gov/topics/housing_choice_voucher_program_section_8" TargetMode="External"/><Relationship Id="rId2" Type="http://schemas.openxmlformats.org/officeDocument/2006/relationships/hyperlink" Target="https://www.cbpp.org/sites/default/files/atoms/files/10-10-18hou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uduser.gov/portal/datasets/assthsg.html" TargetMode="External"/><Relationship Id="rId4" Type="http://schemas.openxmlformats.org/officeDocument/2006/relationships/hyperlink" Target="https://www.huduser.gov/portal/pumd/hom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F3F9-07C8-4884-A438-190162699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of income Discrimination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CE58E-E9CC-4AF9-876C-5C039374AE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Oregon’s source-of-income law affected housing choice voucher outcomes.</a:t>
            </a:r>
          </a:p>
        </p:txBody>
      </p:sp>
    </p:spTree>
    <p:extLst>
      <p:ext uri="{BB962C8B-B14F-4D97-AF65-F5344CB8AC3E}">
        <p14:creationId xmlns:p14="http://schemas.microsoft.com/office/powerpoint/2010/main" val="253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D620-29F1-4244-BA5B-C1EF5E3D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BDC8-9C28-4EDD-A4DB-B8B7012D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dirty="0">
                <a:hlinkClick r:id="rId2"/>
              </a:rPr>
              <a:t>https://www.cbpp.org/sites/default/files/atoms/files/10-10-18hous.pdf</a:t>
            </a:r>
            <a:r>
              <a:rPr lang="en-US" sz="1200" dirty="0"/>
              <a:t>, accessed Oct. 2020.</a:t>
            </a:r>
          </a:p>
          <a:p>
            <a:r>
              <a:rPr lang="en-US" sz="1200" dirty="0">
                <a:hlinkClick r:id="rId3"/>
              </a:rPr>
              <a:t>https://www.hud.gov/topics/housing_choice_voucher_program_section_8</a:t>
            </a:r>
            <a:r>
              <a:rPr lang="en-US" sz="1200" dirty="0"/>
              <a:t>, accessed Oct. 2020.</a:t>
            </a:r>
          </a:p>
          <a:p>
            <a:r>
              <a:rPr lang="en-US" sz="1200" dirty="0"/>
              <a:t>Dietz, Diane. “Marion County landlords adept at tapping state fund” Statesman Journal, accessed Oct. 2020.</a:t>
            </a:r>
          </a:p>
          <a:p>
            <a:r>
              <a:rPr lang="en-US" sz="1200" dirty="0"/>
              <a:t>Tighe, Rosie, Megan Hatch, Joseph Mead.  2017. “Source of Income Discrimination and Fair Housing Policy,” </a:t>
            </a:r>
            <a:r>
              <a:rPr lang="en-US" sz="1200" i="1" dirty="0"/>
              <a:t>Journal of Planning Literature,</a:t>
            </a:r>
            <a:r>
              <a:rPr lang="en-US" sz="1200" dirty="0"/>
              <a:t>32(1) 3-15.</a:t>
            </a:r>
          </a:p>
          <a:p>
            <a:r>
              <a:rPr lang="en-US" sz="1200" dirty="0"/>
              <a:t>Freeman, Lance, </a:t>
            </a:r>
            <a:r>
              <a:rPr lang="en-US" sz="1200" dirty="0" err="1"/>
              <a:t>Yunjing</a:t>
            </a:r>
            <a:r>
              <a:rPr lang="en-US" sz="1200" dirty="0"/>
              <a:t> Li. 2014. “Do Source of Income Anti-Discrimination Laws Facilitate Access to Less Disadvantaged Neighborhoods?” </a:t>
            </a:r>
            <a:r>
              <a:rPr lang="en-US" sz="1200" i="1" dirty="0"/>
              <a:t>Housing Studies</a:t>
            </a:r>
            <a:r>
              <a:rPr lang="en-US" sz="1200" dirty="0"/>
              <a:t> 29(1) 88 – 107.</a:t>
            </a:r>
          </a:p>
          <a:p>
            <a:r>
              <a:rPr lang="en-US" sz="1200" dirty="0"/>
              <a:t>Galvez, Martha. 2011. “Defining ‘Choice’ in the Housing Choice Voucher Program: The Role of Market Constraints and Household Preferences in Location Outcomes” (UMI Number 3459703) </a:t>
            </a:r>
            <a:r>
              <a:rPr lang="en-US" sz="1200" i="1" dirty="0"/>
              <a:t>[Doctoral dissertation, University of New York]. UMI Dissertation Publishing.</a:t>
            </a:r>
          </a:p>
          <a:p>
            <a:r>
              <a:rPr lang="en-US" sz="1200" dirty="0">
                <a:hlinkClick r:id="rId4"/>
              </a:rPr>
              <a:t>https://www.huduser.gov/portal/pumd/home.html</a:t>
            </a:r>
            <a:r>
              <a:rPr lang="en-US" sz="1200" i="1" dirty="0"/>
              <a:t>, </a:t>
            </a:r>
            <a:r>
              <a:rPr lang="en-US" sz="1200" dirty="0"/>
              <a:t>accessed Oct. 2020</a:t>
            </a:r>
          </a:p>
          <a:p>
            <a:r>
              <a:rPr lang="en-US" sz="1200" dirty="0">
                <a:hlinkClick r:id="rId5"/>
              </a:rPr>
              <a:t>https://www.huduser.gov/portal/datasets/assthsg.html</a:t>
            </a:r>
            <a:r>
              <a:rPr lang="en-US" sz="1200" dirty="0"/>
              <a:t>, accessed Nov. 2020.</a:t>
            </a:r>
          </a:p>
          <a:p>
            <a:r>
              <a:rPr lang="en-US" sz="1200" dirty="0"/>
              <a:t>Abadie, Alberto, Alexis Diamond, Jens </a:t>
            </a:r>
            <a:r>
              <a:rPr lang="en-US" sz="1200" dirty="0" err="1"/>
              <a:t>Hainmueller</a:t>
            </a:r>
            <a:r>
              <a:rPr lang="en-US" sz="1200" dirty="0"/>
              <a:t>. 2010. “Synthetic Control Methods for Comparative Case Studies: Estimating the Effect of California’s Tobacco Control Program” </a:t>
            </a:r>
            <a:r>
              <a:rPr lang="en-US" sz="1200" i="1" dirty="0"/>
              <a:t>Journal of American Statistical Association </a:t>
            </a:r>
            <a:r>
              <a:rPr lang="en-US" sz="1200" dirty="0"/>
              <a:t>105 (490), 493 – 505.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4973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ECAF-B987-4988-A3F3-113C4A40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Background: Housing choice </a:t>
            </a:r>
            <a:br>
              <a:rPr lang="en-US" dirty="0"/>
            </a:br>
            <a:r>
              <a:rPr lang="en-US" dirty="0"/>
              <a:t>vouchers (HCVs)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0589-F4F1-48F3-B142-B9693725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housing choice vouchers program (aka Section 8 housing) provides vouchers for low-income families, the elderly, and disabled people. </a:t>
            </a:r>
          </a:p>
          <a:p>
            <a:r>
              <a:rPr lang="en-US" dirty="0"/>
              <a:t>One goal is for participants to move to a low-poverty area. However, with a few exceptions, landlords </a:t>
            </a:r>
            <a:r>
              <a:rPr lang="en-US" i="1" dirty="0"/>
              <a:t>do not</a:t>
            </a:r>
            <a:r>
              <a:rPr lang="en-US" dirty="0"/>
              <a:t> have to accept vouchers under federal law.</a:t>
            </a:r>
          </a:p>
          <a:p>
            <a:r>
              <a:rPr lang="en-US" dirty="0"/>
              <a:t>Oregon passed a source-of-income law (SOI) in 2013, prohibiting landlords from rejecting tenants solely for using vouchers. (CBPP 2018)</a:t>
            </a:r>
          </a:p>
          <a:p>
            <a:r>
              <a:rPr lang="en-US" dirty="0"/>
              <a:t>The law penalized landlords for discrimination but also compensated them if the suffered damages. This second prevision was later amended. (Dietz 2017)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6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4F5-1BB0-4A24-9773-30B987A2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Central question: Has Oregon’s SOI law improved neighborhood quality for HCV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08AB-61DE-4141-8948-4769E2917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the SOI law increase the percentage of voucher users in low-poverty neighborhoods?</a:t>
            </a:r>
          </a:p>
          <a:p>
            <a:r>
              <a:rPr lang="en-US" dirty="0"/>
              <a:t>Census tracks are used as proxies for neighborhoods.</a:t>
            </a:r>
          </a:p>
          <a:p>
            <a:r>
              <a:rPr lang="en-US" dirty="0"/>
              <a:t>For our purposes, low-poverty is defined as 0 – 9%.</a:t>
            </a:r>
          </a:p>
          <a:p>
            <a:r>
              <a:rPr lang="en-US" dirty="0"/>
              <a:t>Our period of study will be 2009 to 2019, sans 2011.</a:t>
            </a:r>
          </a:p>
        </p:txBody>
      </p:sp>
    </p:spTree>
    <p:extLst>
      <p:ext uri="{BB962C8B-B14F-4D97-AF65-F5344CB8AC3E}">
        <p14:creationId xmlns:p14="http://schemas.microsoft.com/office/powerpoint/2010/main" val="339825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7466-4E8B-4398-8539-8E1BD432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does this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80088-F2D4-4C53-A702-6FD573661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has also been an effort in recent years to pass SOI laws:  </a:t>
            </a:r>
          </a:p>
          <a:p>
            <a:pPr lvl="1"/>
            <a:r>
              <a:rPr lang="en-US" dirty="0"/>
              <a:t>Washington (2018)</a:t>
            </a:r>
          </a:p>
          <a:p>
            <a:pPr lvl="1"/>
            <a:r>
              <a:rPr lang="en-US" dirty="0"/>
              <a:t>New York (2019)</a:t>
            </a:r>
          </a:p>
          <a:p>
            <a:pPr lvl="1"/>
            <a:r>
              <a:rPr lang="en-US" dirty="0"/>
              <a:t>Maryland (2020)</a:t>
            </a:r>
          </a:p>
          <a:p>
            <a:pPr lvl="1"/>
            <a:r>
              <a:rPr lang="en-US" dirty="0"/>
              <a:t>California* (2020)</a:t>
            </a:r>
          </a:p>
          <a:p>
            <a:r>
              <a:rPr lang="en-US" dirty="0"/>
              <a:t>Some jurisdictions, such as Texas, have expressly prohibited municipalities from passing SOI laws (2015). (Tighe et al. 2017) Other states have had SOI laws on the books for decades.</a:t>
            </a:r>
          </a:p>
          <a:p>
            <a:r>
              <a:rPr lang="en-US" dirty="0"/>
              <a:t>Furthermore, housing will be one of the most pressing issues in policymakers’ minds for foreseeable future due to Covid-19 fallout.</a:t>
            </a:r>
          </a:p>
        </p:txBody>
      </p:sp>
    </p:spTree>
    <p:extLst>
      <p:ext uri="{BB962C8B-B14F-4D97-AF65-F5344CB8AC3E}">
        <p14:creationId xmlns:p14="http://schemas.microsoft.com/office/powerpoint/2010/main" val="230316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810E-9B82-4BC9-98C9-45F38489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Existing literature and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FA4-D34A-485B-914E-79D694BC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Martha Galvez in her PhD dissertation (2011), found that “average neighborhood poverty rates for voucher holders were slightly lower in areas with source of income antidiscrimination laws in place”.</a:t>
            </a:r>
          </a:p>
          <a:p>
            <a:r>
              <a:rPr lang="en-US" dirty="0"/>
              <a:t>Freeman and Li (2014) examined various cities using diff-in-diff estimation, finding reductions in neighborhood poverty rates and minority concentration resulting from passing SOI laws.</a:t>
            </a:r>
          </a:p>
          <a:p>
            <a:r>
              <a:rPr lang="en-US" dirty="0"/>
              <a:t>While this study explores a similar question as Freeman and Li, it is still a question worth investigating given the over all lack of research in this area. Furthermore, we will be using a synthetic control approach rather than a case study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3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C5E1-35FC-4737-B7CA-AF8DBD4D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379B-989C-424D-B069-6C28A9586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Pooled household-level data from HUD via public use microdata sample (PUMS). Unfortunately, the data </a:t>
            </a:r>
            <a:r>
              <a:rPr lang="en-US" i="1" dirty="0"/>
              <a:t>does not</a:t>
            </a:r>
            <a:r>
              <a:rPr lang="en-US" dirty="0"/>
              <a:t> have information on specific census tracts a voucher participant corresponds to. </a:t>
            </a:r>
          </a:p>
          <a:p>
            <a:r>
              <a:rPr lang="en-US" dirty="0"/>
              <a:t>Census-tract-level data from HUD’s Picture of Subsidized Households, which includes poverty rates, number of households/individuals but it does not have a household-level data. </a:t>
            </a:r>
          </a:p>
        </p:txBody>
      </p:sp>
    </p:spTree>
    <p:extLst>
      <p:ext uri="{BB962C8B-B14F-4D97-AF65-F5344CB8AC3E}">
        <p14:creationId xmlns:p14="http://schemas.microsoft.com/office/powerpoint/2010/main" val="174501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55FA-95F0-4066-8A59-18FF8E94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Voucher Usage across time and geographies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DDB08EB-9345-4BFD-8E29-1F2581941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35AC0-9E3E-4249-8D78-04EB0E6DF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96" y="2058070"/>
            <a:ext cx="5362904" cy="384062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D50EB4A-6F26-4DC3-BF95-995722A69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8400" y="2058069"/>
            <a:ext cx="5362904" cy="38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1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DB85-7A19-425E-8203-4292CFED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Identification and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4E9BA-2B1E-4493-A37F-BB26151FB52E}"/>
              </a:ext>
            </a:extLst>
          </p:cNvPr>
          <p:cNvSpPr txBox="1"/>
          <p:nvPr/>
        </p:nvSpPr>
        <p:spPr>
          <a:xfrm>
            <a:off x="1862638" y="2427186"/>
            <a:ext cx="384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Synthetic Control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3C2082-A679-4B36-952F-36020C7D0364}"/>
                  </a:ext>
                </a:extLst>
              </p:cNvPr>
              <p:cNvSpPr txBox="1"/>
              <p:nvPr/>
            </p:nvSpPr>
            <p:spPr>
              <a:xfrm>
                <a:off x="1451579" y="2952925"/>
                <a:ext cx="4907558" cy="26191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Treatment Group Indicator Variable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 &amp;&amp;&amp;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US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dirty="0">
                    <a:latin typeface="Cambria Math" panose="02040503050406030204" pitchFamily="18" charset="0"/>
                  </a:rPr>
                  <a:t>Parameter of Interest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3C2082-A679-4B36-952F-36020C7D0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79" y="2952925"/>
                <a:ext cx="4907558" cy="2619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F33A1857-E7BA-492D-BD99-CD59E2D38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00008" y="2427186"/>
                <a:ext cx="4185823" cy="330760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i="1" dirty="0" err="1"/>
                  <a:t>i</a:t>
                </a:r>
                <a:r>
                  <a:rPr lang="en-US" dirty="0"/>
                  <a:t> indexes over units (state). Here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= 1 for our treated group.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i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i="1" dirty="0"/>
                  <a:t>t</a:t>
                </a:r>
                <a:r>
                  <a:rPr lang="en-US" dirty="0"/>
                  <a:t> indexes over time periods (years after treatment in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i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i="1" dirty="0"/>
                  <a:t>N </a:t>
                </a:r>
                <a:r>
                  <a:rPr lang="en-US" dirty="0"/>
                  <a:t>indicates the potential outcome of non-treatment.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observed outcome (percentage of voucher users in low-</a:t>
                </a:r>
                <a:r>
                  <a:rPr lang="en-US" dirty="0" err="1"/>
                  <a:t>pov</a:t>
                </a:r>
                <a:r>
                  <a:rPr lang="en-US" dirty="0"/>
                  <a:t> </a:t>
                </a:r>
                <a:r>
                  <a:rPr lang="en-US" dirty="0" err="1"/>
                  <a:t>ct</a:t>
                </a:r>
                <a:r>
                  <a:rPr lang="en-US" dirty="0"/>
                  <a:t> in OR)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 is a counter-</a:t>
                </a:r>
                <a:r>
                  <a:rPr lang="en-US" dirty="0" err="1"/>
                  <a:t>factutal</a:t>
                </a:r>
                <a:r>
                  <a:rPr lang="en-US" dirty="0"/>
                  <a:t>, constructed from the weighted average of control units.</a:t>
                </a:r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F33A1857-E7BA-492D-BD99-CD59E2D38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0008" y="2427186"/>
                <a:ext cx="4185823" cy="3307607"/>
              </a:xfrm>
              <a:blipFill>
                <a:blip r:embed="rId3"/>
                <a:stretch>
                  <a:fillRect l="-873" r="-582" b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8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0ED6-5F2C-4921-9289-BB039D77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and potential remedies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4758-6D45-4D00-A806-4494E256E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Poverty rates in census tracts are not constant over time, meaning that measuring there may be some spurious correlation with our outcome of interest. </a:t>
            </a:r>
          </a:p>
          <a:p>
            <a:r>
              <a:rPr lang="en-US" dirty="0"/>
              <a:t>Finding a way to link PUMS and PSH data sets may help the power of our model.</a:t>
            </a:r>
          </a:p>
          <a:p>
            <a:r>
              <a:rPr lang="en-US" dirty="0"/>
              <a:t>Synthetic Control requires a long lead up to the treatment date, but we are missing data for 2011 and data prior to 2012 uses different census tract designations.</a:t>
            </a:r>
          </a:p>
          <a:p>
            <a:r>
              <a:rPr lang="en-US" dirty="0"/>
              <a:t>We would have to limit the data to 2012 – 2019, or make assumptions to make the data better fit the model.</a:t>
            </a:r>
          </a:p>
        </p:txBody>
      </p:sp>
    </p:spTree>
    <p:extLst>
      <p:ext uri="{BB962C8B-B14F-4D97-AF65-F5344CB8AC3E}">
        <p14:creationId xmlns:p14="http://schemas.microsoft.com/office/powerpoint/2010/main" val="9219023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5754</TotalTime>
  <Words>930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Gill Sans MT</vt:lpstr>
      <vt:lpstr>Gallery</vt:lpstr>
      <vt:lpstr>Source of income Discrimination</vt:lpstr>
      <vt:lpstr>Background: Housing choice  vouchers (HCVs)</vt:lpstr>
      <vt:lpstr>Central question: Has Oregon’s SOI law improved neighborhood quality for HCV users?</vt:lpstr>
      <vt:lpstr>Why does this matter?</vt:lpstr>
      <vt:lpstr>Existing literature and contribution</vt:lpstr>
      <vt:lpstr>Data</vt:lpstr>
      <vt:lpstr>Voucher Usage across time and geographies</vt:lpstr>
      <vt:lpstr>Identification and Methodology</vt:lpstr>
      <vt:lpstr>Challenges and potential remedies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of income &amp; Discrimination</dc:title>
  <dc:creator>David</dc:creator>
  <cp:lastModifiedBy>David</cp:lastModifiedBy>
  <cp:revision>79</cp:revision>
  <dcterms:created xsi:type="dcterms:W3CDTF">2020-10-19T17:45:10Z</dcterms:created>
  <dcterms:modified xsi:type="dcterms:W3CDTF">2020-11-17T20:30:12Z</dcterms:modified>
</cp:coreProperties>
</file>