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sldIdLst>
    <p:sldId id="256" r:id="rId2"/>
    <p:sldId id="261" r:id="rId3"/>
    <p:sldId id="259" r:id="rId4"/>
    <p:sldId id="257" r:id="rId5"/>
    <p:sldId id="265" r:id="rId6"/>
    <p:sldId id="270" r:id="rId7"/>
    <p:sldId id="26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83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2" r:id="rId27"/>
    <p:sldId id="294" r:id="rId2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166" autoAdjust="0"/>
    <p:restoredTop sz="86143" autoAdjust="0"/>
  </p:normalViewPr>
  <p:slideViewPr>
    <p:cSldViewPr snapToGrid="0">
      <p:cViewPr>
        <p:scale>
          <a:sx n="50" d="100"/>
          <a:sy n="50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2A2A2-F87F-4CE3-A3AE-5A8B064D36B0}" type="datetimeFigureOut">
              <a:rPr lang="es-ES_tradnl" smtClean="0"/>
              <a:pPr/>
              <a:t>04/12/2014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1F6DC-A7D6-41AF-8D4E-B7E8241DA77C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24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Invariabilidad:</a:t>
            </a:r>
            <a:r>
              <a:rPr lang="es-ES_tradnl" baseline="0" dirty="0" smtClean="0"/>
              <a:t> el sistema es invariante si con el tiempo su comportamiento y sus </a:t>
            </a:r>
            <a:r>
              <a:rPr lang="es-ES_tradnl" baseline="0" dirty="0" err="1" smtClean="0"/>
              <a:t>caracteristicas</a:t>
            </a:r>
            <a:r>
              <a:rPr lang="es-ES_tradnl" baseline="0" dirty="0" smtClean="0"/>
              <a:t> son fijas. Eso es que los </a:t>
            </a:r>
            <a:r>
              <a:rPr lang="es-ES_tradnl" baseline="0" dirty="0" err="1" smtClean="0"/>
              <a:t>parametros</a:t>
            </a:r>
            <a:r>
              <a:rPr lang="es-ES_tradnl" baseline="0" dirty="0" smtClean="0"/>
              <a:t> del sistema no cambian a </a:t>
            </a:r>
            <a:r>
              <a:rPr lang="es-ES_tradnl" baseline="0" dirty="0" err="1" smtClean="0"/>
              <a:t>traves</a:t>
            </a:r>
            <a:r>
              <a:rPr lang="es-ES_tradnl" baseline="0" dirty="0" smtClean="0"/>
              <a:t> del tiempo. Para una misma entrada nos da el mismo resultado en el </a:t>
            </a:r>
            <a:r>
              <a:rPr lang="es-ES_tradnl" baseline="0" dirty="0" err="1" smtClean="0"/>
              <a:t>tiemnpo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OBSERVACIONES!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1F6DC-A7D6-41AF-8D4E-B7E8241DA77C}" type="slidenum">
              <a:rPr lang="es-ES_tradnl" smtClean="0"/>
              <a:pPr/>
              <a:t>22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03648" y="1866826"/>
            <a:ext cx="7406640" cy="1472184"/>
          </a:xfrm>
        </p:spPr>
        <p:txBody>
          <a:bodyPr anchor="b"/>
          <a:lstStyle>
            <a:lvl1pPr algn="l">
              <a:defRPr sz="4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763688" y="3476600"/>
            <a:ext cx="7046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Rectángulo"/>
          <p:cNvSpPr/>
          <p:nvPr userDrawn="1"/>
        </p:nvSpPr>
        <p:spPr>
          <a:xfrm>
            <a:off x="0" y="0"/>
            <a:ext cx="2195736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14 Imagen" descr="Nombre02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000" y="213512"/>
            <a:ext cx="7920000" cy="539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000" y="1269320"/>
            <a:ext cx="8280000" cy="5040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772816"/>
            <a:ext cx="6400800" cy="731688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1" name="10 Rectángulo"/>
          <p:cNvSpPr/>
          <p:nvPr userDrawn="1"/>
        </p:nvSpPr>
        <p:spPr>
          <a:xfrm>
            <a:off x="2339752" y="0"/>
            <a:ext cx="6804248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 flipH="1">
            <a:off x="2294033" y="116632"/>
            <a:ext cx="45719" cy="6120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200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8" y="1196752"/>
            <a:ext cx="43200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79512" y="6525638"/>
            <a:ext cx="1095615" cy="332361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s-ES_tradnl" smtClean="0"/>
              <a:t>09/03/2011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25 Imagen" descr="fons1.gif"/>
          <p:cNvPicPr>
            <a:picLocks noChangeAspect="1"/>
          </p:cNvPicPr>
          <p:nvPr/>
        </p:nvPicPr>
        <p:blipFill>
          <a:blip r:embed="rId7" cstate="print"/>
          <a:srcRect l="19546" t="20865" r="20469"/>
          <a:stretch>
            <a:fillRect/>
          </a:stretch>
        </p:blipFill>
        <p:spPr>
          <a:xfrm>
            <a:off x="2231740" y="1556792"/>
            <a:ext cx="4680520" cy="4498444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ES_tradnl" dirty="0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2195736" y="99409"/>
            <a:ext cx="6737952" cy="836712"/>
          </a:xfrm>
          <a:prstGeom prst="rect">
            <a:avLst/>
          </a:prstGeom>
        </p:spPr>
        <p:txBody>
          <a:bodyPr anchor="b" anchorCtr="0">
            <a:noAutofit/>
          </a:bodyPr>
          <a:lstStyle>
            <a:extLst/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32000" y="1268760"/>
            <a:ext cx="8280000" cy="504056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9450" y="6525638"/>
            <a:ext cx="7824958" cy="332361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16416" y="6525638"/>
            <a:ext cx="457200" cy="33236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1">
                    <a:lumMod val="85000"/>
                  </a:schemeClr>
                </a:solidFill>
                <a:effectLst/>
                <a:latin typeface="Calibri" pitchFamily="34" charset="0"/>
              </a:defRPr>
            </a:lvl1pPr>
            <a:extLst/>
          </a:lstStyle>
          <a:p>
            <a:fld id="{0264438E-380D-446D-A701-A34E121D402E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9" name="18 Imagen" descr="Escudo_UV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188640"/>
            <a:ext cx="1800000" cy="747481"/>
          </a:xfrm>
          <a:prstGeom prst="rect">
            <a:avLst/>
          </a:prstGeom>
        </p:spPr>
      </p:pic>
      <p:sp>
        <p:nvSpPr>
          <p:cNvPr id="20" name="19 Rectángulo"/>
          <p:cNvSpPr/>
          <p:nvPr/>
        </p:nvSpPr>
        <p:spPr>
          <a:xfrm>
            <a:off x="0" y="980728"/>
            <a:ext cx="9144000" cy="7200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4" r:id="rId5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kern="1200">
          <a:solidFill>
            <a:srgbClr val="000099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just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37744" algn="just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86968" indent="-228600" algn="just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97280" indent="-173736" algn="just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298448" indent="-182880" algn="just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Desarrollo de aplicación para edición de imagen digital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David Grau López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Procesado del histograma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10</a:t>
            </a:fld>
            <a:endParaRPr lang="es-ES_tradnl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1514475"/>
            <a:ext cx="6357673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753284"/>
            <a:ext cx="2000250" cy="123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3500" y="3676650"/>
            <a:ext cx="20638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imágenes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1566863"/>
            <a:ext cx="5086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76550"/>
            <a:ext cx="5943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8488" y="1643063"/>
            <a:ext cx="3905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8475" y="1781175"/>
            <a:ext cx="819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61671" y="2874005"/>
            <a:ext cx="1022039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69064" y="3875679"/>
            <a:ext cx="1007887" cy="91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57323" y="4861958"/>
            <a:ext cx="1001786" cy="96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Filtrado espacial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 flipH="1">
            <a:off x="114300" y="11734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Convolución</a:t>
            </a:r>
            <a:r>
              <a:rPr lang="es-ES" sz="2400" b="1" dirty="0" smtClean="0"/>
              <a:t> 1D</a:t>
            </a:r>
            <a:endParaRPr lang="es-ES" sz="24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971675"/>
            <a:ext cx="2828925" cy="88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8" y="3200400"/>
            <a:ext cx="2497437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 flipH="1">
            <a:off x="5334000" y="11734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Convolución</a:t>
            </a:r>
            <a:r>
              <a:rPr lang="es-ES" sz="2400" b="1" dirty="0" smtClean="0"/>
              <a:t> 2D</a:t>
            </a:r>
            <a:endParaRPr lang="es-ES" sz="2400" b="1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5863" y="1962150"/>
            <a:ext cx="325718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5727" y="3124200"/>
            <a:ext cx="2660511" cy="301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Filtrado espacial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13</a:t>
            </a:fld>
            <a:endParaRPr lang="es-ES_tradnl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2081213"/>
            <a:ext cx="2371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" y="4089400"/>
            <a:ext cx="20320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2763" y="2066925"/>
            <a:ext cx="2681287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33788" y="4457700"/>
            <a:ext cx="14192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5500" y="2005013"/>
            <a:ext cx="3162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 flipH="1">
            <a:off x="685800" y="11734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bajo</a:t>
            </a:r>
            <a:endParaRPr lang="es-ES" sz="2400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3524250" y="11734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 alto</a:t>
            </a:r>
            <a:endParaRPr lang="es-ES" sz="2400" b="1" dirty="0"/>
          </a:p>
        </p:txBody>
      </p:sp>
      <p:sp>
        <p:nvSpPr>
          <p:cNvPr id="14" name="13 CuadroTexto"/>
          <p:cNvSpPr txBox="1"/>
          <p:nvPr/>
        </p:nvSpPr>
        <p:spPr>
          <a:xfrm flipH="1">
            <a:off x="6667500" y="1173481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Mediana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Filtros de detección de líneas</a:t>
            </a:r>
            <a:endParaRPr lang="es-ES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14</a:t>
            </a:fld>
            <a:endParaRPr lang="es-ES_tradnl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43050"/>
            <a:ext cx="532007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013" y="2019300"/>
            <a:ext cx="28463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6900" y="4019549"/>
            <a:ext cx="2503172" cy="139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 flipH="1">
            <a:off x="5429250" y="14211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Horizontal</a:t>
            </a:r>
            <a:endParaRPr lang="es-ES" sz="2400" b="1" dirty="0"/>
          </a:p>
        </p:txBody>
      </p:sp>
      <p:sp>
        <p:nvSpPr>
          <p:cNvPr id="11" name="10 CuadroTexto"/>
          <p:cNvSpPr txBox="1"/>
          <p:nvPr/>
        </p:nvSpPr>
        <p:spPr>
          <a:xfrm flipH="1">
            <a:off x="5429250" y="34975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Vertical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/>
              <a:t>Filtros de detección de bordes</a:t>
            </a:r>
            <a:endParaRPr lang="es-ES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15</a:t>
            </a:fld>
            <a:endParaRPr lang="es-ES_tradnl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466850"/>
            <a:ext cx="8324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" y="1790700"/>
            <a:ext cx="1895617" cy="1123950"/>
          </a:xfrm>
          <a:prstGeom prst="rect">
            <a:avLst/>
          </a:prstGeom>
          <a:noFill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0214" y="1757363"/>
            <a:ext cx="6233786" cy="11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157538"/>
            <a:ext cx="78676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Gradiente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17</a:t>
            </a:fld>
            <a:endParaRPr lang="es-ES_tradnl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924050"/>
            <a:ext cx="7991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3900488"/>
            <a:ext cx="7696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9363" y="5243513"/>
            <a:ext cx="4410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 flipH="1">
            <a:off x="609600" y="12496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Prewitt</a:t>
            </a:r>
            <a:endParaRPr lang="es-ES" sz="2400" b="1" dirty="0"/>
          </a:p>
        </p:txBody>
      </p:sp>
      <p:sp>
        <p:nvSpPr>
          <p:cNvPr id="11" name="10 CuadroTexto"/>
          <p:cNvSpPr txBox="1"/>
          <p:nvPr/>
        </p:nvSpPr>
        <p:spPr>
          <a:xfrm flipH="1">
            <a:off x="628650" y="33642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Sobel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Laplaciano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18</a:t>
            </a:fld>
            <a:endParaRPr lang="es-ES_tradn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9" y="1171575"/>
            <a:ext cx="6519862" cy="37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5061502"/>
            <a:ext cx="2743200" cy="128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Filtros morfológicos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32000" y="1269320"/>
            <a:ext cx="8280000" cy="5040000"/>
          </a:xfrm>
        </p:spPr>
        <p:txBody>
          <a:bodyPr>
            <a:normAutofit/>
          </a:bodyPr>
          <a:lstStyle/>
          <a:p>
            <a:r>
              <a:rPr lang="es-ES_tradnl" dirty="0" smtClean="0"/>
              <a:t>Operaciones</a:t>
            </a:r>
          </a:p>
          <a:p>
            <a:pPr lvl="1"/>
            <a:r>
              <a:rPr lang="es-ES_tradnl" dirty="0" smtClean="0"/>
              <a:t>Operaciones lógicas</a:t>
            </a:r>
          </a:p>
          <a:p>
            <a:pPr lvl="1"/>
            <a:r>
              <a:rPr lang="es-ES_tradnl" dirty="0" smtClean="0"/>
              <a:t>Vecindad</a:t>
            </a:r>
          </a:p>
          <a:p>
            <a:pPr lvl="1"/>
            <a:r>
              <a:rPr lang="es-ES_tradnl" dirty="0" smtClean="0"/>
              <a:t>Conectividad</a:t>
            </a:r>
          </a:p>
          <a:p>
            <a:pPr lvl="1">
              <a:buNone/>
            </a:pP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Objetivo</a:t>
            </a:r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Introducción al tratamiento digital de imagen</a:t>
            </a:r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Fundamentos teóricos</a:t>
            </a:r>
          </a:p>
          <a:p>
            <a:pPr marL="596646" indent="-514350">
              <a:buFont typeface="+mj-lt"/>
              <a:buAutoNum type="arabicPeriod"/>
            </a:pPr>
            <a:r>
              <a:rPr lang="es-ES_tradnl" dirty="0" smtClean="0"/>
              <a:t>Descripción del software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Vecindad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20</a:t>
            </a:fld>
            <a:endParaRPr lang="es-ES_tradnl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338263"/>
            <a:ext cx="7742745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 flipH="1">
            <a:off x="1657350" y="51930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4-vecinos</a:t>
            </a:r>
            <a:endParaRPr lang="es-ES" sz="2400" b="1" dirty="0"/>
          </a:p>
        </p:txBody>
      </p:sp>
      <p:sp>
        <p:nvSpPr>
          <p:cNvPr id="8" name="7 CuadroTexto"/>
          <p:cNvSpPr txBox="1"/>
          <p:nvPr/>
        </p:nvSpPr>
        <p:spPr>
          <a:xfrm flipH="1">
            <a:off x="5600700" y="52120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8-vecinos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Conectividad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 flipH="1">
            <a:off x="1238250" y="52120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Conectividad 8</a:t>
            </a:r>
            <a:endParaRPr lang="es-ES" sz="2400" b="1" dirty="0"/>
          </a:p>
        </p:txBody>
      </p:sp>
      <p:sp>
        <p:nvSpPr>
          <p:cNvPr id="8" name="7 CuadroTexto"/>
          <p:cNvSpPr txBox="1"/>
          <p:nvPr/>
        </p:nvSpPr>
        <p:spPr>
          <a:xfrm flipH="1">
            <a:off x="5295900" y="52120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Conectividad 4</a:t>
            </a:r>
            <a:endParaRPr lang="es-ES" sz="2400" b="1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504950"/>
            <a:ext cx="3509186" cy="33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8213" y="1500188"/>
            <a:ext cx="3576637" cy="344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Filtros morfológicos (2)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22</a:t>
            </a:fld>
            <a:endParaRPr lang="es-ES_tradnl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704975"/>
            <a:ext cx="3836504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3450" y="1728788"/>
            <a:ext cx="3771900" cy="181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" y="4348163"/>
            <a:ext cx="3848100" cy="181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3925" y="4310064"/>
            <a:ext cx="3800475" cy="18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 flipH="1">
            <a:off x="342900" y="12115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Erode</a:t>
            </a:r>
            <a:endParaRPr lang="es-ES" sz="2400" b="1" dirty="0"/>
          </a:p>
        </p:txBody>
      </p:sp>
      <p:sp>
        <p:nvSpPr>
          <p:cNvPr id="11" name="10 CuadroTexto"/>
          <p:cNvSpPr txBox="1"/>
          <p:nvPr/>
        </p:nvSpPr>
        <p:spPr>
          <a:xfrm flipH="1">
            <a:off x="4800600" y="12115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Dilate</a:t>
            </a:r>
            <a:endParaRPr lang="es-ES" sz="2400" b="1" dirty="0"/>
          </a:p>
        </p:txBody>
      </p:sp>
      <p:sp>
        <p:nvSpPr>
          <p:cNvPr id="12" name="11 CuadroTexto"/>
          <p:cNvSpPr txBox="1"/>
          <p:nvPr/>
        </p:nvSpPr>
        <p:spPr>
          <a:xfrm flipH="1">
            <a:off x="304800" y="37833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Open</a:t>
            </a:r>
            <a:endParaRPr lang="es-ES" sz="2400" b="1" dirty="0"/>
          </a:p>
        </p:txBody>
      </p:sp>
      <p:sp>
        <p:nvSpPr>
          <p:cNvPr id="13" name="12 CuadroTexto"/>
          <p:cNvSpPr txBox="1"/>
          <p:nvPr/>
        </p:nvSpPr>
        <p:spPr>
          <a:xfrm flipH="1">
            <a:off x="4781550" y="376428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Close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Diferenciación de objetos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23</a:t>
            </a:fld>
            <a:endParaRPr lang="es-ES_tradnl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4" y="1200150"/>
            <a:ext cx="6302622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 flipH="1">
            <a:off x="571500" y="54978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Área</a:t>
            </a:r>
            <a:endParaRPr lang="es-ES" sz="2400" b="1" dirty="0"/>
          </a:p>
        </p:txBody>
      </p:sp>
      <p:sp>
        <p:nvSpPr>
          <p:cNvPr id="8" name="7 CuadroTexto"/>
          <p:cNvSpPr txBox="1"/>
          <p:nvPr/>
        </p:nvSpPr>
        <p:spPr>
          <a:xfrm flipH="1">
            <a:off x="3219450" y="54978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Perímetro</a:t>
            </a:r>
            <a:endParaRPr lang="es-ES" sz="2400" b="1" dirty="0"/>
          </a:p>
        </p:txBody>
      </p:sp>
      <p:sp>
        <p:nvSpPr>
          <p:cNvPr id="9" name="8 CuadroTexto"/>
          <p:cNvSpPr txBox="1"/>
          <p:nvPr/>
        </p:nvSpPr>
        <p:spPr>
          <a:xfrm flipH="1">
            <a:off x="6381750" y="549783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Detección</a:t>
            </a:r>
            <a:endParaRPr lang="es-ES" sz="2400" b="1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8075" y="2095501"/>
            <a:ext cx="5974800" cy="2433638"/>
          </a:xfrm>
          <a:prstGeom prst="rect">
            <a:avLst/>
          </a:prstGeom>
          <a:noFill/>
          <a:ln w="76200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Descripción del software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T3k </a:t>
            </a:r>
            <a:r>
              <a:rPr lang="es-ES" dirty="0" err="1" smtClean="0"/>
              <a:t>Paint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25</a:t>
            </a:fld>
            <a:endParaRPr lang="es-ES_tradnl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218990"/>
            <a:ext cx="7134225" cy="488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Putpixel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26</a:t>
            </a:fld>
            <a:endParaRPr lang="es-ES_tradnl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2505075"/>
            <a:ext cx="7477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Transformada de Fourier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152400" y="2095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http://www.fftw.org/</a:t>
            </a:r>
            <a:endParaRPr lang="es-ES" dirty="0"/>
          </a:p>
        </p:txBody>
      </p:sp>
      <p:pic>
        <p:nvPicPr>
          <p:cNvPr id="59394" name="Picture 2" descr="http://www.fftw.org/fftw-logo-m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1303337"/>
            <a:ext cx="2225675" cy="721659"/>
          </a:xfrm>
          <a:prstGeom prst="rect">
            <a:avLst/>
          </a:prstGeom>
          <a:noFill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3105150"/>
            <a:ext cx="2324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2888" y="1652588"/>
            <a:ext cx="4695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584872" y="1351310"/>
            <a:ext cx="7882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dirty="0" smtClean="0"/>
              <a:t> Mejora del software utilizado PDI32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Adquirir un conocimiento mas profundo sobre tratamiento de imagen</a:t>
            </a:r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Crear un proyecto didáctico</a:t>
            </a:r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6975" y="3045041"/>
            <a:ext cx="4699552" cy="31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 al tratamiento digital de imagen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Modelado del ojo humano</a:t>
            </a:r>
            <a:endParaRPr lang="es-ES_tradnl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67823" y="1255569"/>
            <a:ext cx="8817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El ojo se puede modelar como un sistema Lineal Invariante en el Tiempo (LIT). </a:t>
            </a:r>
          </a:p>
          <a:p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Linealidad</a:t>
            </a:r>
          </a:p>
          <a:p>
            <a:pPr lvl="1"/>
            <a:endParaRPr lang="es-ES_tradnl" dirty="0" smtClean="0"/>
          </a:p>
          <a:p>
            <a:pPr lvl="1">
              <a:buFont typeface="Arial" pitchFamily="34" charset="0"/>
              <a:buChar char="•"/>
            </a:pPr>
            <a:r>
              <a:rPr lang="es-ES_tradnl" dirty="0" smtClean="0"/>
              <a:t> Escalado </a:t>
            </a:r>
          </a:p>
          <a:p>
            <a:pPr lvl="1">
              <a:buFont typeface="Arial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dirty="0" err="1" smtClean="0"/>
              <a:t>Aditividad</a:t>
            </a:r>
            <a:endParaRPr lang="es-ES_tradnl" dirty="0" smtClean="0"/>
          </a:p>
          <a:p>
            <a:pPr lvl="1">
              <a:buFont typeface="Arial" pitchFamily="34" charset="0"/>
              <a:buChar char="•"/>
            </a:pP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Invariabilidad</a:t>
            </a:r>
          </a:p>
          <a:p>
            <a:endParaRPr lang="es-ES_tradnl" dirty="0" smtClean="0"/>
          </a:p>
          <a:p>
            <a:endParaRPr lang="es-ES_tradnl" dirty="0" smtClean="0"/>
          </a:p>
        </p:txBody>
      </p:sp>
      <p:pic>
        <p:nvPicPr>
          <p:cNvPr id="5122" name="Picture 2" descr="Principio de Superposición con Escalado Line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4093" y="2206487"/>
            <a:ext cx="4281083" cy="1143483"/>
          </a:xfrm>
          <a:prstGeom prst="rect">
            <a:avLst/>
          </a:prstGeom>
          <a:noFill/>
        </p:spPr>
      </p:pic>
      <p:pic>
        <p:nvPicPr>
          <p:cNvPr id="5124" name="Picture 4" descr="Xttiytya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6480" y="4000141"/>
            <a:ext cx="3317905" cy="118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 de imágenes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6</a:t>
            </a:fld>
            <a:endParaRPr lang="es-ES_tradnl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654" y="1952876"/>
            <a:ext cx="39814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295" y="1949115"/>
            <a:ext cx="3978442" cy="298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Fundamentos teóricos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Fundamentos teóricos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Realzado de imágenes</a:t>
            </a:r>
          </a:p>
          <a:p>
            <a:pPr lvl="1"/>
            <a:r>
              <a:rPr lang="es-ES_tradnl" dirty="0" smtClean="0"/>
              <a:t>Realzado por procesado por punto</a:t>
            </a:r>
          </a:p>
          <a:p>
            <a:pPr lvl="1"/>
            <a:r>
              <a:rPr lang="es-ES_tradnl" dirty="0" smtClean="0"/>
              <a:t>Filtrado espacial</a:t>
            </a:r>
          </a:p>
          <a:p>
            <a:pPr lvl="1"/>
            <a:r>
              <a:rPr lang="es-ES_tradnl" dirty="0" smtClean="0"/>
              <a:t>Filtros para segmentación</a:t>
            </a:r>
          </a:p>
          <a:p>
            <a:r>
              <a:rPr lang="es-ES_tradnl" dirty="0" smtClean="0"/>
              <a:t>Diferenciación de imágenes</a:t>
            </a:r>
          </a:p>
          <a:p>
            <a:pPr lvl="1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 smtClean="0"/>
              <a:t>Realzado por procesado por punto</a:t>
            </a:r>
            <a:endParaRPr lang="es-ES_tradnl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Máster en Ingeniería de Servicios y Aplicaciones Web - "Elaboración de documentos científico-técnicos"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8E-380D-446D-A701-A34E121D402E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007" y="1481639"/>
            <a:ext cx="2022697" cy="210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166" y="3498848"/>
            <a:ext cx="2095223" cy="5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686220" y="99862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Negativo</a:t>
            </a:r>
            <a:endParaRPr lang="es-E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696120" y="979572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Brillo</a:t>
            </a:r>
            <a:endParaRPr lang="es-ES" sz="2000" b="1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3750" y="1552574"/>
            <a:ext cx="2065106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2838" y="3552824"/>
            <a:ext cx="1376362" cy="47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05550" y="1652588"/>
            <a:ext cx="2195724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CuadroTexto"/>
          <p:cNvSpPr txBox="1"/>
          <p:nvPr/>
        </p:nvSpPr>
        <p:spPr>
          <a:xfrm>
            <a:off x="6610770" y="998622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Contraste</a:t>
            </a:r>
            <a:endParaRPr lang="es-ES" sz="2000" b="1" dirty="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38913" y="3543300"/>
            <a:ext cx="158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CuadroTexto"/>
          <p:cNvSpPr txBox="1"/>
          <p:nvPr/>
        </p:nvSpPr>
        <p:spPr>
          <a:xfrm>
            <a:off x="324270" y="3970422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Compresión de </a:t>
            </a:r>
          </a:p>
          <a:p>
            <a:r>
              <a:rPr lang="es-ES" b="1" dirty="0" smtClean="0"/>
              <a:t>rango dinámico</a:t>
            </a:r>
            <a:endParaRPr lang="es-ES" sz="1600" b="1" dirty="0"/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4619624"/>
            <a:ext cx="2000250" cy="18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62338" y="4652963"/>
            <a:ext cx="2041023" cy="17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3334170" y="4008522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Umbralización</a:t>
            </a:r>
            <a:endParaRPr lang="es-ES" sz="2000" b="1" dirty="0"/>
          </a:p>
        </p:txBody>
      </p: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45568" y="4019549"/>
            <a:ext cx="338413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Universit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PlantillaUniversitat</Template>
  <TotalTime>9023</TotalTime>
  <Words>666</Words>
  <Application>Microsoft Office PowerPoint</Application>
  <PresentationFormat>Presentación en pantalla (4:3)</PresentationFormat>
  <Paragraphs>148</Paragraphs>
  <Slides>27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PlantillaUniversitat</vt:lpstr>
      <vt:lpstr>Desarrollo de aplicación para edición de imagen digital</vt:lpstr>
      <vt:lpstr>Índice</vt:lpstr>
      <vt:lpstr>Objetivo</vt:lpstr>
      <vt:lpstr>Introducción al tratamiento digital de imagen</vt:lpstr>
      <vt:lpstr>Modelado del ojo humano</vt:lpstr>
      <vt:lpstr>Segmentación de imágenes</vt:lpstr>
      <vt:lpstr>Fundamentos teóricos</vt:lpstr>
      <vt:lpstr>Fundamentos teóricos</vt:lpstr>
      <vt:lpstr>Realzado por procesado por punto</vt:lpstr>
      <vt:lpstr>Procesado del histograma</vt:lpstr>
      <vt:lpstr>Operaciones con imágenes</vt:lpstr>
      <vt:lpstr>Filtrado espacial</vt:lpstr>
      <vt:lpstr>Filtrado espacial</vt:lpstr>
      <vt:lpstr>Filtros de detección de líneas</vt:lpstr>
      <vt:lpstr>Filtros de detección de bordes</vt:lpstr>
      <vt:lpstr>Gradiente</vt:lpstr>
      <vt:lpstr>Gradiente</vt:lpstr>
      <vt:lpstr>Laplaciano</vt:lpstr>
      <vt:lpstr>Filtros morfológicos</vt:lpstr>
      <vt:lpstr>Vecindad</vt:lpstr>
      <vt:lpstr>Conectividad</vt:lpstr>
      <vt:lpstr>Filtros morfológicos (2)</vt:lpstr>
      <vt:lpstr>Diferenciación de objetos</vt:lpstr>
      <vt:lpstr>Descripción del software</vt:lpstr>
      <vt:lpstr>T3k Paint</vt:lpstr>
      <vt:lpstr>Putpixel</vt:lpstr>
      <vt:lpstr>Transformada de Fourier</vt:lpstr>
    </vt:vector>
  </TitlesOfParts>
  <Company>UVEG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Bloque_1</dc:title>
  <dc:subject>Máster en Bioinformática</dc:subject>
  <dc:creator>Jesus Albert</dc:creator>
  <cp:lastModifiedBy>Yo</cp:lastModifiedBy>
  <cp:revision>170</cp:revision>
  <dcterms:created xsi:type="dcterms:W3CDTF">2012-09-29T10:38:39Z</dcterms:created>
  <dcterms:modified xsi:type="dcterms:W3CDTF">2014-12-04T10:06:14Z</dcterms:modified>
</cp:coreProperties>
</file>