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Predicción jerárquica y codificación adaptativa al contexto para compresión de imagen en color sin pérdidas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78BAA5-90A7-4FA0-9255-E14AABBD374E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89600" y="278280"/>
            <a:ext cx="6531120" cy="107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4000">
                <a:solidFill>
                  <a:srgbClr val="000000"/>
                </a:solidFill>
                <a:latin typeface="Times New Roman"/>
                <a:ea typeface="Times New Roman"/>
              </a:rPr>
              <a:t>Regiones  estructurados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2" name="131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9560" y="1598760"/>
            <a:ext cx="7510680" cy="41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6840" y="311040"/>
            <a:ext cx="6531120" cy="107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Bloques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3200">
                <a:solidFill>
                  <a:srgbClr val="000000"/>
                </a:solidFill>
                <a:latin typeface="Times New Roman"/>
                <a:ea typeface="DejaVu Sans"/>
              </a:rPr>
              <a:t>Para mejorar en imágenes</a:t>
            </a: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 no estructurado o imagen suave. Se divide el imagen en bloques estructurados y bloques no estructurados.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 En bloques estructurados se codifica con predicción super-espacial.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 En bloques no estructurados se codifica con formatos sin pérdida convencional de compresión de imágenes como Calic.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213120" y="4957920"/>
            <a:ext cx="9093600" cy="75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360">
                <a:solidFill>
                  <a:srgbClr val="000000"/>
                </a:solidFill>
                <a:latin typeface="Times New Roman"/>
                <a:ea typeface="DejaVu Sans"/>
              </a:rPr>
              <a:t>Para clasificar se utiliza comparación de bloques con otros método Método A, y un Método B que usa error de GAP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6840" y="311040"/>
            <a:ext cx="6531120" cy="107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Descomposición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13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20" y="2122560"/>
            <a:ext cx="7778520" cy="384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6840" y="311040"/>
            <a:ext cx="6531120" cy="107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Resultados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El Método B, aunque tiene una baja computacional complejidad, su pérdida de rendimiento es muy pequeña comparando con Método A</a:t>
            </a:r>
            <a:r>
              <a:rPr lang="es-ES" sz="320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/>
          </a:p>
        </p:txBody>
      </p:sp>
      <p:pic>
        <p:nvPicPr>
          <p:cNvPr id="171" name="140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2560" y="2741400"/>
            <a:ext cx="6254640" cy="34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32000" y="1800000"/>
            <a:ext cx="8228880" cy="304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>
                <a:solidFill>
                  <a:srgbClr val="000000"/>
                </a:solidFill>
                <a:latin typeface="Times New Roman"/>
                <a:ea typeface="Times-Bold"/>
              </a:rPr>
              <a:t>Simple fast and adaptive lossless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5400">
                <a:solidFill>
                  <a:srgbClr val="000000"/>
                </a:solidFill>
                <a:latin typeface="Times New Roman"/>
                <a:ea typeface="Times-Bold"/>
              </a:rPr>
              <a:t>image compression algorithm (SFALIC)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26520" y="514800"/>
            <a:ext cx="6531120" cy="65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200">
                <a:solidFill>
                  <a:srgbClr val="000000"/>
                </a:solidFill>
                <a:latin typeface="Calibri"/>
                <a:ea typeface="DejaVu Sans"/>
              </a:rPr>
              <a:t>Características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24440" y="239076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-Velocidad alta compresión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-Predicción lineal, familia código Golomb-Rice modificado, y un modelado de error de predicción muy rápido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-Imágenes en escala de grises de profundidades de hasta 16 bits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-Buenos resultados para imágenes de gran tamaño y las imágenes ruidosas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360000"/>
            <a:ext cx="8228880" cy="57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Velocidad de compresión (MB/s)</a:t>
            </a:r>
            <a:endParaRPr/>
          </a:p>
        </p:txBody>
      </p:sp>
      <p:pic>
        <p:nvPicPr>
          <p:cNvPr id="176" name="145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2200" y="1584000"/>
            <a:ext cx="7561800" cy="38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522360"/>
            <a:ext cx="6531120" cy="65268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2"/>
          <p:cNvSpPr/>
          <p:nvPr/>
        </p:nvSpPr>
        <p:spPr>
          <a:xfrm>
            <a:off x="457200" y="432000"/>
            <a:ext cx="8228880" cy="569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Tasa de compresión</a:t>
            </a:r>
            <a:endParaRPr/>
          </a:p>
        </p:txBody>
      </p:sp>
      <p:pic>
        <p:nvPicPr>
          <p:cNvPr id="179" name="148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264320"/>
            <a:ext cx="7929360" cy="38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98760" y="636120"/>
            <a:ext cx="8228880" cy="391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Diseñando un sistema de encriptado y compresión via predicción de error de clustering y permutación aleatoria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2400">
                <a:solidFill>
                  <a:srgbClr val="000000"/>
                </a:solidFill>
                <a:latin typeface="Calibri"/>
                <a:ea typeface="DejaVu Sans"/>
              </a:rPr>
              <a:t>Diseñando un sistema de encriptado y compresión via predicción de error de clustering y permutación aleatoria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D79FA5-6A2A-417F-867E-7E33680925D8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83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1428840"/>
            <a:ext cx="7318800" cy="4142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264CB0-91AD-465A-AB39-833B6A842F40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0" y="360000"/>
            <a:ext cx="4392000" cy="1909440"/>
          </a:xfrm>
          <a:prstGeom prst="rect">
            <a:avLst/>
          </a:prstGeom>
          <a:ln w="9360"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333720"/>
            <a:ext cx="4366800" cy="189828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58120" y="2304000"/>
            <a:ext cx="6058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Tiff 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651920" y="2371680"/>
            <a:ext cx="676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Jpeg</a:t>
            </a:r>
            <a:endParaRPr/>
          </a:p>
        </p:txBody>
      </p:sp>
      <p:pic>
        <p:nvPicPr>
          <p:cNvPr id="11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00" y="2952000"/>
            <a:ext cx="7228800" cy="3142440"/>
          </a:xfrm>
          <a:prstGeom prst="rect">
            <a:avLst/>
          </a:prstGeom>
          <a:ln w="9360"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615600" y="6259680"/>
            <a:ext cx="13284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Jpeg 2000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65E0EC-F493-4D9A-90A0-0D9A007402FC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85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7200" y="857160"/>
            <a:ext cx="6500160" cy="5163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Sistema ETC propuesto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ACAA7E-6ADD-4C52-8D70-D197BBF703A5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88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1571760"/>
            <a:ext cx="6520680" cy="3571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3600">
                <a:solidFill>
                  <a:srgbClr val="000000"/>
                </a:solidFill>
                <a:latin typeface="Calibri"/>
                <a:ea typeface="DejaVu Sans"/>
              </a:rPr>
              <a:t>Sistema ETC propuesto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6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s-ES" sz="3600">
                <a:solidFill>
                  <a:srgbClr val="000000"/>
                </a:solidFill>
                <a:latin typeface="Calibri"/>
                <a:ea typeface="DejaVu Sans"/>
              </a:rPr>
              <a:t>(2)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CB0873-7C51-4E9B-BF2A-0D1883F6FCED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91" name="4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1500120"/>
            <a:ext cx="7500240" cy="3016080"/>
          </a:xfrm>
          <a:prstGeom prst="rect">
            <a:avLst/>
          </a:prstGeom>
          <a:ln w="9360"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93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4929120"/>
            <a:ext cx="1866240" cy="4564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95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4929120"/>
            <a:ext cx="3494880" cy="447120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0" y="90504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" name="CustomShape 6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98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5840" y="5500800"/>
            <a:ext cx="5152320" cy="923040"/>
          </a:xfrm>
          <a:prstGeom prst="rect">
            <a:avLst/>
          </a:prstGeom>
          <a:ln>
            <a:noFill/>
          </a:ln>
        </p:spPr>
      </p:pic>
      <p:sp>
        <p:nvSpPr>
          <p:cNvPr id="199" name="CustomShape 7"/>
          <p:cNvSpPr/>
          <p:nvPr/>
        </p:nvSpPr>
        <p:spPr>
          <a:xfrm>
            <a:off x="0" y="138096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0" name="CustomShape 8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01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19920" y="5786280"/>
            <a:ext cx="3123360" cy="447120"/>
          </a:xfrm>
          <a:prstGeom prst="rect">
            <a:avLst/>
          </a:prstGeom>
          <a:ln>
            <a:noFill/>
          </a:ln>
        </p:spPr>
      </p:pic>
      <p:sp>
        <p:nvSpPr>
          <p:cNvPr id="202" name="CustomShape 9"/>
          <p:cNvSpPr/>
          <p:nvPr/>
        </p:nvSpPr>
        <p:spPr>
          <a:xfrm>
            <a:off x="0" y="905040"/>
            <a:ext cx="914328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Sistema ETC propuesto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(3)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Computar todas las predicciones de error de la imagen.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Dividirlos en L clusters.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Redimensiona estos errores en cada Ck en un bloque 2D.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Hacer dos operaciones de desplazamiento.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El ensamblador concatena los clusters permutados y genera una imagen encriptada.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Se pasan los datos a Charlie.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45BF08-8142-4453-948C-D701EBD0664D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>
                <p:childTnLst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3200">
                <a:solidFill>
                  <a:srgbClr val="000000"/>
                </a:solidFill>
                <a:latin typeface="Calibri"/>
                <a:ea typeface="DejaVu Sans"/>
              </a:rPr>
              <a:t>Compresión sin perdidas por AC adaptativo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1F697C-1301-4C5E-9C2C-C4C59D4EAB16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08" name="4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1143000"/>
            <a:ext cx="6676560" cy="3499920"/>
          </a:xfrm>
          <a:prstGeom prst="rect">
            <a:avLst/>
          </a:prstGeom>
          <a:ln w="936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1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4760" y="5214960"/>
            <a:ext cx="3599640" cy="40896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0" y="866880"/>
            <a:ext cx="914328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3600">
                <a:solidFill>
                  <a:srgbClr val="000000"/>
                </a:solidFill>
                <a:latin typeface="Calibri"/>
                <a:ea typeface="DejaVu Sans"/>
              </a:rPr>
              <a:t>Desencriptado y descompresión secuencial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C7C290-B639-47B6-B8BC-70F5E4884DCD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14" name="4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000080"/>
            <a:ext cx="6692400" cy="3571200"/>
          </a:xfrm>
          <a:prstGeom prst="rect">
            <a:avLst/>
          </a:prstGeom>
          <a:ln w="9360"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16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4786200"/>
            <a:ext cx="1875600" cy="6850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0" y="1143000"/>
            <a:ext cx="914328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06FB04-C4DC-428F-A8B6-73FE85FB78E2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495000"/>
            <a:ext cx="5955480" cy="581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Resultados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4C8EE4-07E1-4883-A561-CCFFA2A81991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25" name="4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2143080"/>
            <a:ext cx="8334000" cy="3071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Formato de video DIRAC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15728E-729A-4D42-9AE2-94706D4A1657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28" name="Picture 2" descr=""/>
          <p:cNvPicPr/>
          <p:nvPr/>
        </p:nvPicPr>
        <p:blipFill>
          <a:blip r:embed="rId1"/>
          <a:srcRect l="0" t="29989" r="0" b="33992"/>
          <a:stretch>
            <a:fillRect/>
          </a:stretch>
        </p:blipFill>
        <p:spPr>
          <a:xfrm>
            <a:off x="2143080" y="1428840"/>
            <a:ext cx="4761720" cy="171396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2998080" y="3429000"/>
            <a:ext cx="3155040" cy="252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  <a:ea typeface="DejaVu Sans"/>
              </a:rPr>
              <a:t>AVI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  <a:ea typeface="DejaVu Sans"/>
              </a:rPr>
              <a:t>MATROSKA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  <a:ea typeface="DejaVu Sans"/>
              </a:rPr>
              <a:t>MP4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  <a:ea typeface="DejaVu Sans"/>
              </a:rPr>
              <a:t>MPEG-2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Decorrelación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ACFBE5-1AD9-4CC2-85B9-61A34B3FD62A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1571760"/>
            <a:ext cx="5343120" cy="3785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991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000">
                <a:solidFill>
                  <a:srgbClr val="000000"/>
                </a:solidFill>
                <a:latin typeface="Calibri"/>
                <a:ea typeface="DejaVu Sans"/>
              </a:rPr>
              <a:t>Descomposición y predicción de pixels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553080" y="642780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41A21A-249C-4598-A4B1-B7C60FEA4BB7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814760"/>
            <a:ext cx="4812480" cy="2971080"/>
          </a:xfrm>
          <a:prstGeom prst="rect">
            <a:avLst/>
          </a:prstGeom>
          <a:ln w="9360"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729880" y="1707120"/>
            <a:ext cx="32655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Descomposición jerárquica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0" y="7128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2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920" y="5199480"/>
            <a:ext cx="3898080" cy="1015200"/>
          </a:xfrm>
          <a:prstGeom prst="rect">
            <a:avLst/>
          </a:prstGeom>
          <a:ln w="936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2524680" y="4639320"/>
            <a:ext cx="38034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Predictores horizontal y vertical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000">
                <a:solidFill>
                  <a:srgbClr val="000000"/>
                </a:solidFill>
                <a:latin typeface="Calibri"/>
                <a:ea typeface="DejaVu Sans"/>
              </a:rPr>
              <a:t>Descomposición y predicción de pixels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6C1D113-ED7F-4714-9C08-C4C649AED00D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1" name="CustomShape 4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2" name="CustomShape 5"/>
          <p:cNvSpPr/>
          <p:nvPr/>
        </p:nvSpPr>
        <p:spPr>
          <a:xfrm>
            <a:off x="3888000" y="1152000"/>
            <a:ext cx="1247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Dirección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 flipV="1">
            <a:off x="3123360" y="3078000"/>
            <a:ext cx="2852640" cy="174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5360" y="1553040"/>
            <a:ext cx="5264640" cy="15429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080" y="3199680"/>
            <a:ext cx="390492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s-ES" sz="4400">
                <a:solidFill>
                  <a:srgbClr val="000000"/>
                </a:solidFill>
                <a:latin typeface="Calibri"/>
                <a:ea typeface="DejaVu Sans"/>
              </a:rPr>
              <a:t>Esquema de codificación propuesto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7802BA-6662-4315-B896-36936141A88A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1160" y="1530360"/>
            <a:ext cx="4164840" cy="142164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0" name="CustomShape 4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1" name="CustomShape 5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42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1352880"/>
            <a:ext cx="3818880" cy="47556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5667120" y="2520000"/>
            <a:ext cx="23968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Predicción del error</a:t>
            </a:r>
            <a:endParaRPr/>
          </a:p>
        </p:txBody>
      </p:sp>
      <p:sp>
        <p:nvSpPr>
          <p:cNvPr id="144" name="CustomShape 7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45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02160" y="1944000"/>
            <a:ext cx="1113840" cy="447120"/>
          </a:xfrm>
          <a:prstGeom prst="rect">
            <a:avLst/>
          </a:prstGeom>
          <a:ln>
            <a:noFill/>
          </a:ln>
        </p:spPr>
      </p:pic>
      <p:sp>
        <p:nvSpPr>
          <p:cNvPr id="146" name="CustomShape 8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47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69160" y="3168000"/>
            <a:ext cx="4902840" cy="499320"/>
          </a:xfrm>
          <a:prstGeom prst="rect">
            <a:avLst/>
          </a:prstGeom>
          <a:ln>
            <a:noFill/>
          </a:ln>
        </p:spPr>
      </p:pic>
      <p:sp>
        <p:nvSpPr>
          <p:cNvPr id="148" name="CustomShape 9"/>
          <p:cNvSpPr/>
          <p:nvPr/>
        </p:nvSpPr>
        <p:spPr>
          <a:xfrm>
            <a:off x="0" y="80028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9" name="CustomShape 10"/>
          <p:cNvSpPr/>
          <p:nvPr/>
        </p:nvSpPr>
        <p:spPr>
          <a:xfrm>
            <a:off x="2952000" y="3744000"/>
            <a:ext cx="3722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DejaVu Sans"/>
              </a:rPr>
              <a:t>Nivel de pasos de cuantización</a:t>
            </a:r>
            <a:endParaRPr/>
          </a:p>
        </p:txBody>
      </p:sp>
      <p:pic>
        <p:nvPicPr>
          <p:cNvPr id="150" name="Picture 1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016000" y="4273200"/>
            <a:ext cx="5140800" cy="2422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0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Resultados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32A1F2-BC10-4B16-BBEA-3E6A34D30558}" type="slidenum">
              <a:rPr lang="es-ES" sz="1200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224000"/>
            <a:ext cx="5040000" cy="53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82760" y="2520000"/>
            <a:ext cx="8228880" cy="16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ES" sz="5400">
                <a:solidFill>
                  <a:srgbClr val="000000"/>
                </a:solidFill>
                <a:latin typeface="Times New Roman"/>
                <a:ea typeface="Times New Roman"/>
              </a:rPr>
              <a:t>Super-Spatial Structure Prediction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6520" y="550800"/>
            <a:ext cx="6694200" cy="115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Caracterísiticas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326520" y="2007720"/>
            <a:ext cx="8702280" cy="174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-La predicción super-espacial toma la idea de predicción de movimiento de la codificación de vídeo, que predice un bloque actual utilizando las anteriores.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816120" y="3265560"/>
            <a:ext cx="7674120" cy="130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Times New Roman"/>
                <a:ea typeface="DejaVu Sans"/>
              </a:rPr>
              <a:t>-Muy eficaz en la compresión de imágenes sin pérdida, especialmente para imágenes con muchos componentes de la estructura significativos.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816120" y="4829760"/>
            <a:ext cx="7674120" cy="15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Times New Roman"/>
                <a:ea typeface="Times New Roman"/>
              </a:rPr>
              <a:t>-Gran sobrecarga y alta complejidad computacional,</a:t>
            </a: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Times New Roman"/>
                <a:ea typeface="Times New Roman"/>
              </a:rPr>
              <a:t>su eficiencia se degradará en regiones no estructurados o imagen suave.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