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84" r:id="rId29"/>
    <p:sldId id="272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73" autoAdjust="0"/>
  </p:normalViewPr>
  <p:slideViewPr>
    <p:cSldViewPr>
      <p:cViewPr varScale="1">
        <p:scale>
          <a:sx n="67" d="100"/>
          <a:sy n="67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63B3A-2D8B-4FD9-8753-AD8FB9DB6B04}" type="datetimeFigureOut">
              <a:rPr lang="es-ES" smtClean="0"/>
              <a:pPr/>
              <a:t>09/12/2014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20A-6986-4554-8899-307CAAB045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AAF-A7D2-4150-88C6-5DA71D8FECD4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9505-9352-438A-945D-3A30F8E8D686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29F7-00D4-4801-B4B5-6050D65794D0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DB0-49D9-4792-ABC7-028A169ED49B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122D-33AA-4330-9F1C-DB1D63E2C466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98AA-1D8A-40F3-83EE-0923F47700AA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F5F9-BDC4-4CE4-AC2F-9607423C429D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2F6B-B329-4DF0-9CF3-632432E6A698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A95D-D0A5-4C98-B345-AE8B1D009BAA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873A-B3E9-4FD5-88BC-7D8D152BBD92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4D2-7EA8-459B-9800-EB4B5E3E775C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2526-6A72-48BD-B0BB-417A424A3C31}" type="datetime1">
              <a:rPr lang="es-ES" smtClean="0"/>
              <a:pPr/>
              <a:t>09/12/2014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D261-0556-4EB6-85C9-2740EAD34E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Predicción jerárquica y codificación adaptativa al contexto para compresión de imagen en color sin pérdidas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89600" y="278280"/>
            <a:ext cx="6531480" cy="1076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000" b="1" dirty="0">
                <a:solidFill>
                  <a:srgbClr val="000000"/>
                </a:solidFill>
                <a:latin typeface="+mj-lt"/>
                <a:ea typeface="Times New Roman"/>
              </a:rPr>
              <a:t>Regiones  estructurados</a:t>
            </a:r>
            <a:endParaRPr>
              <a:latin typeface="+mj-l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2" name="13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979560" y="1598760"/>
            <a:ext cx="7511040" cy="41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6840" y="311040"/>
            <a:ext cx="6531480" cy="1076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000" b="1" dirty="0">
                <a:solidFill>
                  <a:srgbClr val="000000"/>
                </a:solidFill>
                <a:latin typeface="+mj-lt"/>
                <a:ea typeface="Times New Roman"/>
              </a:rPr>
              <a:t>Bloques</a:t>
            </a:r>
            <a:endParaRPr b="1">
              <a:latin typeface="+mj-l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2800" dirty="0">
                <a:latin typeface="+mj-lt"/>
              </a:rPr>
              <a:t>Para mejorar en imágenes no estructurado o imagen suave. Se divide el imagen en bloques estructurados y bloques no estructurados. </a:t>
            </a:r>
            <a:endParaRPr sz="2800">
              <a:latin typeface="+mj-lt"/>
            </a:endParaRPr>
          </a:p>
          <a:p>
            <a:pPr>
              <a:buSzPct val="45000"/>
              <a:buFont typeface="StarSymbol"/>
              <a:buChar char=""/>
            </a:pPr>
            <a:r>
              <a:rPr lang="es-ES" sz="2800" dirty="0">
                <a:latin typeface="+mj-lt"/>
              </a:rPr>
              <a:t>- En bloques estructurados se codifica con predicción </a:t>
            </a:r>
            <a:r>
              <a:rPr lang="es-ES" sz="2800" dirty="0" err="1">
                <a:latin typeface="+mj-lt"/>
              </a:rPr>
              <a:t>super</a:t>
            </a:r>
            <a:r>
              <a:rPr lang="es-ES" sz="2800" dirty="0">
                <a:latin typeface="+mj-lt"/>
              </a:rPr>
              <a:t>-espacial.</a:t>
            </a:r>
            <a:endParaRPr sz="2800">
              <a:latin typeface="+mj-lt"/>
            </a:endParaRPr>
          </a:p>
          <a:p>
            <a:pPr>
              <a:buSzPct val="45000"/>
              <a:buFont typeface="StarSymbol"/>
              <a:buChar char=""/>
            </a:pPr>
            <a:r>
              <a:rPr lang="es-ES" sz="2800" dirty="0">
                <a:latin typeface="+mj-lt"/>
              </a:rPr>
              <a:t>- En bloques no estructurados se codifica con formatos sin pérdida convencional de compresión de imágenes como </a:t>
            </a:r>
            <a:r>
              <a:rPr lang="es-ES" sz="2800" dirty="0" err="1">
                <a:latin typeface="+mj-lt"/>
              </a:rPr>
              <a:t>Calic</a:t>
            </a:r>
            <a:r>
              <a:rPr lang="es-ES" sz="2800" dirty="0">
                <a:latin typeface="+mj-lt"/>
              </a:rPr>
              <a:t>.</a:t>
            </a:r>
            <a:endParaRPr sz="2800">
              <a:latin typeface="+mj-lt"/>
            </a:endParaRPr>
          </a:p>
          <a:p>
            <a:pPr>
              <a:buSzPct val="45000"/>
              <a:buFont typeface="StarSymbol"/>
              <a:buChar char=""/>
            </a:pPr>
            <a:endParaRPr sz="2800">
              <a:latin typeface="+mj-lt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213120" y="5172250"/>
            <a:ext cx="9093960" cy="757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2800" dirty="0"/>
              <a:t>Para clasificar se utiliza comparación de bloques con otros método </a:t>
            </a:r>
            <a:r>
              <a:rPr lang="es-ES" sz="2800" dirty="0" err="1"/>
              <a:t>Método</a:t>
            </a:r>
            <a:r>
              <a:rPr lang="es-ES" sz="2800" dirty="0"/>
              <a:t> A, y un Método B que usa error de GAP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6840" y="311040"/>
            <a:ext cx="6531480" cy="1076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000" b="1" dirty="0">
                <a:solidFill>
                  <a:srgbClr val="000000"/>
                </a:solidFill>
                <a:ea typeface="Times New Roman"/>
              </a:rPr>
              <a:t>Descomposición</a:t>
            </a:r>
            <a:endParaRPr b="1"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8" name="137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711720" y="2122560"/>
            <a:ext cx="7778880" cy="384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6840" y="311040"/>
            <a:ext cx="6531480" cy="1076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000" b="1" dirty="0">
                <a:solidFill>
                  <a:srgbClr val="000000"/>
                </a:solidFill>
                <a:latin typeface="+mj-lt"/>
                <a:ea typeface="Times New Roman"/>
              </a:rPr>
              <a:t>Resultados</a:t>
            </a:r>
            <a:endParaRPr b="1">
              <a:latin typeface="+mj-l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60894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 dirty="0"/>
              <a:t>El Método B, aunque tiene una baja computacional complejidad, su pérdida de rendimiento es muy pequeña comparando con Método A.</a:t>
            </a:r>
            <a:endParaRPr/>
          </a:p>
        </p:txBody>
      </p:sp>
      <p:pic>
        <p:nvPicPr>
          <p:cNvPr id="141" name="140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582560" y="3251948"/>
            <a:ext cx="6255000" cy="346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32000" y="1800000"/>
            <a:ext cx="8229240" cy="304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5400" b="1" dirty="0">
                <a:latin typeface="+mj-lt"/>
                <a:ea typeface="Times-Bold"/>
              </a:rPr>
              <a:t>Simple </a:t>
            </a:r>
            <a:r>
              <a:rPr lang="es-ES" sz="5400" b="1" dirty="0" err="1">
                <a:latin typeface="+mj-lt"/>
                <a:ea typeface="Times-Bold"/>
              </a:rPr>
              <a:t>fast</a:t>
            </a:r>
            <a:r>
              <a:rPr lang="es-ES" sz="5400" b="1" dirty="0">
                <a:latin typeface="+mj-lt"/>
                <a:ea typeface="Times-Bold"/>
              </a:rPr>
              <a:t> and </a:t>
            </a:r>
            <a:r>
              <a:rPr lang="es-ES" sz="5400" b="1" dirty="0" err="1">
                <a:latin typeface="+mj-lt"/>
                <a:ea typeface="Times-Bold"/>
              </a:rPr>
              <a:t>adaptive</a:t>
            </a:r>
            <a:r>
              <a:rPr lang="es-ES" sz="5400" b="1" dirty="0">
                <a:latin typeface="+mj-lt"/>
                <a:ea typeface="Times-Bold"/>
              </a:rPr>
              <a:t> </a:t>
            </a:r>
            <a:r>
              <a:rPr lang="es-ES" sz="5400" b="1" dirty="0" err="1">
                <a:latin typeface="+mj-lt"/>
                <a:ea typeface="Times-Bold"/>
              </a:rPr>
              <a:t>lossless</a:t>
            </a:r>
            <a:r>
              <a:rPr lang="es-ES" sz="5400" b="1" dirty="0">
                <a:latin typeface="+mj-lt"/>
                <a:ea typeface="Times-Bold"/>
              </a:rPr>
              <a:t>
</a:t>
            </a:r>
            <a:r>
              <a:rPr lang="es-ES" sz="5400" b="1" dirty="0" err="1">
                <a:latin typeface="+mj-lt"/>
                <a:ea typeface="Times-Bold"/>
              </a:rPr>
              <a:t>image</a:t>
            </a:r>
            <a:r>
              <a:rPr lang="es-ES" sz="5400" b="1" dirty="0">
                <a:latin typeface="+mj-lt"/>
                <a:ea typeface="Times-Bold"/>
              </a:rPr>
              <a:t> </a:t>
            </a:r>
            <a:r>
              <a:rPr lang="es-ES" sz="5400" b="1" dirty="0" err="1">
                <a:latin typeface="+mj-lt"/>
                <a:ea typeface="Times-Bold"/>
              </a:rPr>
              <a:t>compression</a:t>
            </a:r>
            <a:r>
              <a:rPr lang="es-ES" sz="5400" b="1" dirty="0">
                <a:latin typeface="+mj-lt"/>
                <a:ea typeface="Times-Bold"/>
              </a:rPr>
              <a:t> </a:t>
            </a:r>
            <a:r>
              <a:rPr lang="es-ES" sz="5400" b="1" dirty="0" err="1">
                <a:latin typeface="+mj-lt"/>
                <a:ea typeface="Times-Bold"/>
              </a:rPr>
              <a:t>algorithm</a:t>
            </a:r>
            <a:r>
              <a:rPr lang="es-ES" sz="5400" b="1" dirty="0">
                <a:latin typeface="+mj-lt"/>
                <a:ea typeface="Times-Bold"/>
              </a:rPr>
              <a:t> (SFALIC)</a:t>
            </a:r>
            <a:endParaRPr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26520" y="514800"/>
            <a:ext cx="653148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3600" b="1" dirty="0">
                <a:latin typeface="Calibri"/>
              </a:rPr>
              <a:t>Características</a:t>
            </a:r>
            <a:endParaRPr sz="3600"/>
          </a:p>
        </p:txBody>
      </p:sp>
      <p:sp>
        <p:nvSpPr>
          <p:cNvPr id="144" name="TextShape 2"/>
          <p:cNvSpPr txBox="1"/>
          <p:nvPr/>
        </p:nvSpPr>
        <p:spPr>
          <a:xfrm>
            <a:off x="357158" y="1500174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2600" dirty="0"/>
              <a:t>-Velocidad alta compresión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2600" dirty="0"/>
              <a:t>-Predicción lineal, familia código </a:t>
            </a:r>
            <a:r>
              <a:rPr lang="es-ES" sz="2600" dirty="0" err="1"/>
              <a:t>Golomb</a:t>
            </a:r>
            <a:r>
              <a:rPr lang="es-ES" sz="2600" dirty="0"/>
              <a:t>-Rice modificado, y un modelado de error de predicción muy rápido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2600" dirty="0"/>
              <a:t>-Imágenes en escala de grises de profundidades de hasta 16 bits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2600" dirty="0"/>
              <a:t>-Buenos resultados para imágenes de gran tamaño y las imágenes ruidosas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57158" y="428604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s-ES" sz="3200" b="1" dirty="0">
                <a:latin typeface="Calibri"/>
              </a:rPr>
              <a:t>Velocidad de compresión (MB/s)</a:t>
            </a:r>
            <a:endParaRPr b="1"/>
          </a:p>
        </p:txBody>
      </p:sp>
      <p:pic>
        <p:nvPicPr>
          <p:cNvPr id="146" name="14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1571612"/>
            <a:ext cx="6298920" cy="323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28596" y="357166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s-ES" sz="3200" b="1" dirty="0" smtClean="0">
                <a:latin typeface="Calibri"/>
              </a:rPr>
              <a:t>Tasa </a:t>
            </a:r>
            <a:r>
              <a:rPr lang="es-ES" sz="3200" b="1" dirty="0">
                <a:latin typeface="Calibri"/>
              </a:rPr>
              <a:t>de compresión</a:t>
            </a:r>
            <a:endParaRPr b="1"/>
          </a:p>
        </p:txBody>
      </p:sp>
      <p:pic>
        <p:nvPicPr>
          <p:cNvPr id="149" name="148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1857364"/>
            <a:ext cx="6445800" cy="312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Diseñando un sistema de encriptado y compresión </a:t>
            </a:r>
            <a:r>
              <a:rPr lang="es-ES" b="1" dirty="0" err="1" smtClean="0"/>
              <a:t>via</a:t>
            </a:r>
            <a:r>
              <a:rPr lang="es-ES" b="1" dirty="0" smtClean="0"/>
              <a:t> predicción de error de </a:t>
            </a:r>
            <a:r>
              <a:rPr lang="es-ES" b="1" dirty="0" err="1" smtClean="0"/>
              <a:t>clustering</a:t>
            </a:r>
            <a:r>
              <a:rPr lang="es-ES" b="1" dirty="0" smtClean="0"/>
              <a:t> y permutación aleatoria</a:t>
            </a:r>
            <a:br>
              <a:rPr lang="es-ES" b="1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b="1" dirty="0"/>
              <a:t>Diseñando un sistema de encriptado y compresión </a:t>
            </a:r>
            <a:r>
              <a:rPr lang="es-ES" sz="2400" b="1" dirty="0" err="1"/>
              <a:t>via</a:t>
            </a:r>
            <a:r>
              <a:rPr lang="es-ES" sz="2400" b="1" dirty="0"/>
              <a:t> predicción de error de </a:t>
            </a:r>
            <a:r>
              <a:rPr lang="es-ES" sz="2400" b="1" dirty="0" err="1"/>
              <a:t>clustering</a:t>
            </a:r>
            <a:r>
              <a:rPr lang="es-ES" sz="2400" b="1" dirty="0"/>
              <a:t> y permutación aleatoria</a:t>
            </a:r>
            <a:br>
              <a:rPr lang="es-ES" sz="2400" b="1" dirty="0"/>
            </a:b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19</a:t>
            </a:fld>
            <a:endParaRPr lang="es-ES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731949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643314"/>
            <a:ext cx="5857916" cy="254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28604"/>
            <a:ext cx="5857916" cy="254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1285852" y="3000372"/>
            <a:ext cx="54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Tiff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85852" y="621508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Jpeg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785786" y="857232"/>
            <a:ext cx="7715304" cy="378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099" y="1071546"/>
            <a:ext cx="722952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1000100" y="421481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Jpeg</a:t>
            </a:r>
            <a:r>
              <a:rPr lang="es-ES" dirty="0" smtClean="0"/>
              <a:t> 2000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20</a:t>
            </a:fld>
            <a:endParaRPr lang="es-ES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57232"/>
            <a:ext cx="6500858" cy="51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Sistema ETC propuesto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21</a:t>
            </a:fld>
            <a:endParaRPr lang="es-ES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52140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 smtClean="0"/>
              <a:t>Sistema ETC propuesto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 (2)</a:t>
            </a:r>
            <a:endParaRPr lang="es-ES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22</a:t>
            </a:fld>
            <a:endParaRPr lang="es-ES"/>
          </a:p>
        </p:txBody>
      </p:sp>
      <p:pic>
        <p:nvPicPr>
          <p:cNvPr id="5" name="4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7500990" cy="30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929198"/>
            <a:ext cx="1866900" cy="457200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4929198"/>
            <a:ext cx="3495675" cy="447675"/>
          </a:xfrm>
          <a:prstGeom prst="rect">
            <a:avLst/>
          </a:prstGeom>
          <a:noFill/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5500702"/>
            <a:ext cx="5153025" cy="923925"/>
          </a:xfrm>
          <a:prstGeom prst="rect">
            <a:avLst/>
          </a:prstGeom>
          <a:noFill/>
        </p:spPr>
      </p:pic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5786454"/>
            <a:ext cx="3124200" cy="447675"/>
          </a:xfrm>
          <a:prstGeom prst="rect">
            <a:avLst/>
          </a:prstGeom>
          <a:noFill/>
        </p:spPr>
      </p:pic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Sistema ETC propuesto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(3)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 dirty="0"/>
              <a:t>Computar todas las predicciones de error de la imagen.</a:t>
            </a:r>
          </a:p>
          <a:p>
            <a:pPr lvl="0"/>
            <a:r>
              <a:rPr lang="es-ES" dirty="0"/>
              <a:t>Dividirlos en L </a:t>
            </a:r>
            <a:r>
              <a:rPr lang="es-ES" dirty="0" err="1" smtClean="0"/>
              <a:t>clusters</a:t>
            </a:r>
            <a:r>
              <a:rPr lang="es-ES" dirty="0" smtClean="0"/>
              <a:t>.</a:t>
            </a:r>
            <a:endParaRPr lang="es-ES" dirty="0"/>
          </a:p>
          <a:p>
            <a:pPr lvl="0"/>
            <a:r>
              <a:rPr lang="es-ES" dirty="0"/>
              <a:t>Redimensiona estos errores en cada </a:t>
            </a:r>
            <a:r>
              <a:rPr lang="es-ES" dirty="0" err="1"/>
              <a:t>Ck</a:t>
            </a:r>
            <a:r>
              <a:rPr lang="es-ES" dirty="0"/>
              <a:t> en un bloque </a:t>
            </a:r>
            <a:r>
              <a:rPr lang="es-ES" dirty="0" smtClean="0"/>
              <a:t>2D. </a:t>
            </a:r>
            <a:endParaRPr lang="es-ES" dirty="0"/>
          </a:p>
          <a:p>
            <a:pPr lvl="0"/>
            <a:r>
              <a:rPr lang="es-ES" dirty="0"/>
              <a:t>Hacer dos operaciones </a:t>
            </a:r>
            <a:r>
              <a:rPr lang="es-ES" dirty="0" smtClean="0"/>
              <a:t>de desplazamiento. </a:t>
            </a:r>
          </a:p>
          <a:p>
            <a:pPr lvl="0"/>
            <a:r>
              <a:rPr lang="es-ES" dirty="0"/>
              <a:t>El ensamblador concatena los </a:t>
            </a:r>
            <a:r>
              <a:rPr lang="es-ES" dirty="0" err="1"/>
              <a:t>clusters</a:t>
            </a:r>
            <a:r>
              <a:rPr lang="es-ES" dirty="0"/>
              <a:t> permutados y genera una imagen </a:t>
            </a:r>
            <a:r>
              <a:rPr lang="es-ES" dirty="0" err="1"/>
              <a:t>encriptada</a:t>
            </a:r>
            <a:r>
              <a:rPr lang="es-ES" dirty="0"/>
              <a:t>. </a:t>
            </a:r>
          </a:p>
          <a:p>
            <a:pPr lvl="0"/>
            <a:r>
              <a:rPr lang="es-ES" dirty="0"/>
              <a:t>Se pasan los datos a </a:t>
            </a:r>
            <a:r>
              <a:rPr lang="es-ES" dirty="0" smtClean="0"/>
              <a:t>Charlie.</a:t>
            </a:r>
            <a:endParaRPr lang="es-ES" dirty="0"/>
          </a:p>
          <a:p>
            <a:pPr lvl="0"/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14282" y="857232"/>
            <a:ext cx="8604479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13056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Compresión sin perdidas por AC adaptativo</a:t>
            </a:r>
            <a:r>
              <a:rPr lang="es-ES" sz="3200" dirty="0"/>
              <a:t/>
            </a:r>
            <a:br>
              <a:rPr lang="es-ES" sz="3200" dirty="0"/>
            </a:b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24</a:t>
            </a:fld>
            <a:endParaRPr lang="es-ES"/>
          </a:p>
        </p:txBody>
      </p:sp>
      <p:pic>
        <p:nvPicPr>
          <p:cNvPr id="5" name="4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667735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5214950"/>
            <a:ext cx="3600450" cy="409575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1" dirty="0" err="1"/>
              <a:t>Desencriptado</a:t>
            </a:r>
            <a:r>
              <a:rPr lang="es-ES" sz="3600" b="1" dirty="0"/>
              <a:t> y descompresión secuencial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25</a:t>
            </a:fld>
            <a:endParaRPr lang="es-ES"/>
          </a:p>
        </p:txBody>
      </p:sp>
      <p:pic>
        <p:nvPicPr>
          <p:cNvPr id="5" name="4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5" y="1000108"/>
            <a:ext cx="669308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4786322"/>
            <a:ext cx="1876425" cy="685800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428728" y="285727"/>
          <a:ext cx="6215106" cy="6236103"/>
        </p:xfrm>
        <a:graphic>
          <a:graphicData uri="http://schemas.openxmlformats.org/presentationml/2006/ole">
            <p:oleObj spid="_x0000_s28673" name="Image" r:id="rId3" imgW="5642396" imgH="5654968" progId="Photoshop.Image.1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Resultados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27</a:t>
            </a:fld>
            <a:endParaRPr lang="es-ES"/>
          </a:p>
        </p:txBody>
      </p:sp>
      <p:pic>
        <p:nvPicPr>
          <p:cNvPr id="5" name="4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334773" cy="30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Compresión sin pérdidas de video. Formato DIRAC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de video DIRAC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29</a:t>
            </a:fld>
            <a:endParaRPr lang="es-ES"/>
          </a:p>
        </p:txBody>
      </p:sp>
      <p:pic>
        <p:nvPicPr>
          <p:cNvPr id="47106" name="Picture 2" descr="https://pbs.twimg.com/profile_images/662708106/bbc.png"/>
          <p:cNvPicPr>
            <a:picLocks noChangeAspect="1" noChangeArrowheads="1"/>
          </p:cNvPicPr>
          <p:nvPr/>
        </p:nvPicPr>
        <p:blipFill>
          <a:blip r:embed="rId2"/>
          <a:srcRect t="30000" b="34000"/>
          <a:stretch>
            <a:fillRect/>
          </a:stretch>
        </p:blipFill>
        <p:spPr bwMode="auto">
          <a:xfrm>
            <a:off x="2143108" y="1428736"/>
            <a:ext cx="4762500" cy="171451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214678" y="3429000"/>
            <a:ext cx="27220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/>
              <a:t>AVI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/>
              <a:t>MATROSKA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/>
              <a:t>MP4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/>
              <a:t>MPEG-2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Decorrelación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71612"/>
            <a:ext cx="534366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dirty="0"/>
              <a:t>Descomposición y predicción de </a:t>
            </a:r>
            <a:r>
              <a:rPr lang="es-ES" sz="4000" b="1" dirty="0" err="1"/>
              <a:t>pixels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171580"/>
            <a:ext cx="48133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3010934" y="1071546"/>
            <a:ext cx="27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Descomposición jerárquica</a:t>
            </a:r>
            <a:endParaRPr lang="es-E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786322"/>
            <a:ext cx="38989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2857488" y="4214818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Predictores</a:t>
            </a:r>
            <a:r>
              <a:rPr lang="es-ES" dirty="0" smtClean="0"/>
              <a:t> horizontal y vertical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dirty="0" smtClean="0"/>
              <a:t>Descomposición y predicción de </a:t>
            </a:r>
            <a:r>
              <a:rPr lang="es-ES" sz="4000" b="1" dirty="0" err="1" smtClean="0"/>
              <a:t>pixels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8433" name="rectole0000000002"/>
          <p:cNvGraphicFramePr>
            <a:graphicFrameLocks noChangeAspect="1"/>
          </p:cNvGraphicFramePr>
          <p:nvPr/>
        </p:nvGraphicFramePr>
        <p:xfrm>
          <a:off x="2000232" y="1361862"/>
          <a:ext cx="4786346" cy="1209882"/>
        </p:xfrm>
        <a:graphic>
          <a:graphicData uri="http://schemas.openxmlformats.org/presentationml/2006/ole">
            <p:oleObj spid="_x0000_s18433" name="Imagen" r:id="rId3" imgW="0" imgH="0" progId="StaticMetafile">
              <p:embed/>
            </p:oleObj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8435" name="rectole0000000003"/>
          <p:cNvGraphicFramePr>
            <a:graphicFrameLocks noChangeAspect="1"/>
          </p:cNvGraphicFramePr>
          <p:nvPr/>
        </p:nvGraphicFramePr>
        <p:xfrm>
          <a:off x="2000232" y="3143248"/>
          <a:ext cx="4880953" cy="3429024"/>
        </p:xfrm>
        <a:graphic>
          <a:graphicData uri="http://schemas.openxmlformats.org/presentationml/2006/ole">
            <p:oleObj spid="_x0000_s18435" name="Imagen" r:id="rId4" imgW="0" imgH="0" progId="StaticMetafile">
              <p:embed/>
            </p:oleObj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929058" y="928670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Dirección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357554" y="2714620"/>
            <a:ext cx="24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Algoritmo de predicción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Esquema de codificación propuesto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928670"/>
            <a:ext cx="41656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643182"/>
            <a:ext cx="3819525" cy="476250"/>
          </a:xfrm>
          <a:prstGeom prst="rect">
            <a:avLst/>
          </a:prstGeom>
          <a:noFill/>
        </p:spPr>
      </p:pic>
      <p:sp>
        <p:nvSpPr>
          <p:cNvPr id="13" name="12 CuadroTexto"/>
          <p:cNvSpPr txBox="1"/>
          <p:nvPr/>
        </p:nvSpPr>
        <p:spPr>
          <a:xfrm>
            <a:off x="3396648" y="3774048"/>
            <a:ext cx="203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Predicción del error</a:t>
            </a:r>
            <a:endParaRPr lang="es-ES" dirty="0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3267077"/>
            <a:ext cx="1114425" cy="447675"/>
          </a:xfrm>
          <a:prstGeom prst="rect">
            <a:avLst/>
          </a:prstGeom>
          <a:noFill/>
        </p:spPr>
      </p:pic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4214818"/>
            <a:ext cx="4903425" cy="500066"/>
          </a:xfrm>
          <a:prstGeom prst="rect">
            <a:avLst/>
          </a:prstGeom>
          <a:noFill/>
        </p:spPr>
      </p:pic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000364" y="4929198"/>
            <a:ext cx="304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Nivel de pasos de </a:t>
            </a:r>
            <a:r>
              <a:rPr lang="es-ES" dirty="0" err="1" smtClean="0"/>
              <a:t>cuantización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214414" y="1071546"/>
            <a:ext cx="6786610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727" y="1214422"/>
            <a:ext cx="636548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21 CuadroTexto"/>
          <p:cNvSpPr txBox="1"/>
          <p:nvPr/>
        </p:nvSpPr>
        <p:spPr>
          <a:xfrm>
            <a:off x="1643042" y="4429132"/>
            <a:ext cx="593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(a) Imagen de entrada. (b) Contexto. (c) Probabilidad de error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0481" name="rectole0000000010"/>
          <p:cNvGraphicFramePr>
            <a:graphicFrameLocks noChangeAspect="1"/>
          </p:cNvGraphicFramePr>
          <p:nvPr/>
        </p:nvGraphicFramePr>
        <p:xfrm>
          <a:off x="2214546" y="1285860"/>
          <a:ext cx="4643470" cy="5357850"/>
        </p:xfrm>
        <a:graphic>
          <a:graphicData uri="http://schemas.openxmlformats.org/presentationml/2006/ole">
            <p:oleObj spid="_x0000_s20481" name="Imagen" r:id="rId3" imgW="0" imgH="0" progId="StaticMetafil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Autofit/>
          </a:bodyPr>
          <a:lstStyle/>
          <a:p>
            <a:r>
              <a:rPr lang="es-ES" sz="6600" b="1" dirty="0" err="1" smtClean="0">
                <a:solidFill>
                  <a:srgbClr val="000000"/>
                </a:solidFill>
                <a:ea typeface="Times New Roman"/>
              </a:rPr>
              <a:t>Super-Spatial</a:t>
            </a:r>
            <a:r>
              <a:rPr lang="es-ES" sz="6600" b="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s-ES" sz="6600" b="1" dirty="0" err="1" smtClean="0">
                <a:solidFill>
                  <a:srgbClr val="000000"/>
                </a:solidFill>
                <a:ea typeface="Times New Roman"/>
              </a:rPr>
              <a:t>Structure</a:t>
            </a:r>
            <a:r>
              <a:rPr lang="es-ES" sz="6600" b="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s-ES" sz="6600" b="1" dirty="0" err="1" smtClean="0">
                <a:solidFill>
                  <a:srgbClr val="000000"/>
                </a:solidFill>
                <a:ea typeface="Times New Roman"/>
              </a:rPr>
              <a:t>Prediction</a:t>
            </a:r>
            <a:r>
              <a:rPr lang="es-ES" sz="6600" dirty="0" smtClean="0"/>
              <a:t/>
            </a:r>
            <a:br>
              <a:rPr lang="es-ES" sz="6600" dirty="0" smtClean="0"/>
            </a:br>
            <a:endParaRPr lang="es-ES" sz="6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D261-0556-4EB6-85C9-2740EAD34E96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26520" y="550800"/>
            <a:ext cx="6694560" cy="11577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4000" b="1" dirty="0" smtClean="0">
                <a:solidFill>
                  <a:srgbClr val="000000"/>
                </a:solidFill>
                <a:latin typeface="+mj-lt"/>
                <a:ea typeface="Times New Roman"/>
              </a:rPr>
              <a:t>Características</a:t>
            </a:r>
            <a:endParaRPr b="1">
              <a:latin typeface="+mj-l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26520" y="1500174"/>
            <a:ext cx="8702640" cy="1747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s-ES" sz="2600" dirty="0"/>
              <a:t>-La predicción </a:t>
            </a:r>
            <a:r>
              <a:rPr lang="es-ES" sz="2600" dirty="0" err="1"/>
              <a:t>super</a:t>
            </a:r>
            <a:r>
              <a:rPr lang="es-ES" sz="2600" dirty="0"/>
              <a:t>-espacial toma la idea de predicción de movimiento de la codificación de vídeo, que predice un bloque actual utilizando las anteriores.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326544" y="2850016"/>
            <a:ext cx="7674480" cy="1306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2600" dirty="0"/>
              <a:t>-Muy eficaz en la compresión de imágenes sin pérdida, especialmente para imágenes con muchos componentes de la estructura significativos.</a:t>
            </a:r>
            <a:endParaRPr/>
          </a:p>
        </p:txBody>
      </p:sp>
      <p:sp>
        <p:nvSpPr>
          <p:cNvPr id="129" name="TextShape 4"/>
          <p:cNvSpPr txBox="1"/>
          <p:nvPr/>
        </p:nvSpPr>
        <p:spPr>
          <a:xfrm>
            <a:off x="357158" y="4278776"/>
            <a:ext cx="7674480" cy="1538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2600" dirty="0">
                <a:latin typeface="+mj-lt"/>
                <a:ea typeface="Times New Roman"/>
              </a:rPr>
              <a:t>-Gran sobrecarga y alta complejidad computacional,</a:t>
            </a:r>
            <a:endParaRPr>
              <a:latin typeface="+mj-lt"/>
            </a:endParaRPr>
          </a:p>
          <a:p>
            <a:r>
              <a:rPr lang="es-ES" sz="2600" dirty="0">
                <a:latin typeface="+mj-lt"/>
                <a:ea typeface="Times New Roman"/>
              </a:rPr>
              <a:t>su eficiencia se degradará en regiones no estructurados o imagen suave.</a:t>
            </a:r>
            <a:endParaRPr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444</Words>
  <Application>Microsoft Office PowerPoint</Application>
  <PresentationFormat>Presentación en pantalla (4:3)</PresentationFormat>
  <Paragraphs>79</Paragraphs>
  <Slides>29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Tema de Office</vt:lpstr>
      <vt:lpstr>Imagen</vt:lpstr>
      <vt:lpstr>Image</vt:lpstr>
      <vt:lpstr>Predicción jerárquica y codificación adaptativa al contexto para compresión de imagen en color sin pérdidas </vt:lpstr>
      <vt:lpstr>Diapositiva 2</vt:lpstr>
      <vt:lpstr>Decorrelación</vt:lpstr>
      <vt:lpstr>Descomposición y predicción de pixels </vt:lpstr>
      <vt:lpstr>Descomposición y predicción de pixels </vt:lpstr>
      <vt:lpstr>Esquema de codificación propuesto </vt:lpstr>
      <vt:lpstr>Resultados</vt:lpstr>
      <vt:lpstr>Super-Spatial Structure Prediction 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Diseñando un sistema de encriptado y compresión via predicción de error de clustering y permutación aleatoria </vt:lpstr>
      <vt:lpstr>Diseñando un sistema de encriptado y compresión via predicción de error de clustering y permutación aleatoria </vt:lpstr>
      <vt:lpstr>Diapositiva 20</vt:lpstr>
      <vt:lpstr>Sistema ETC propuesto </vt:lpstr>
      <vt:lpstr>Sistema ETC propuesto  (2)</vt:lpstr>
      <vt:lpstr>Sistema ETC propuesto  (3)</vt:lpstr>
      <vt:lpstr>Compresión sin perdidas por AC adaptativo </vt:lpstr>
      <vt:lpstr>Desencriptado y descompresión secuencial </vt:lpstr>
      <vt:lpstr>Diapositiva 26</vt:lpstr>
      <vt:lpstr>Resultados</vt:lpstr>
      <vt:lpstr>Compresión sin pérdidas de video. Formato DIRAC</vt:lpstr>
      <vt:lpstr>Formato de video DIRAC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jerárquica y codificación adaptativa al contexto para compresión de imagen en color sin pérdidas</dc:title>
  <dc:creator>Yo</dc:creator>
  <cp:lastModifiedBy>Yo</cp:lastModifiedBy>
  <cp:revision>11</cp:revision>
  <dcterms:created xsi:type="dcterms:W3CDTF">2014-12-05T10:26:24Z</dcterms:created>
  <dcterms:modified xsi:type="dcterms:W3CDTF">2014-12-09T12:27:41Z</dcterms:modified>
</cp:coreProperties>
</file>