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3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37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7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7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8B8B8B"/>
                </a:solidFill>
                <a:latin typeface="Calibri"/>
              </a:rPr>
              <a:t>9/12/14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3CC4217-B1C1-4FB8-80FD-219122370DF2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>
                <a:solidFill>
                  <a:srgbClr val="8B8B8B"/>
                </a:solidFill>
                <a:latin typeface="Calibri"/>
              </a:rPr>
              <a:t>9/12/14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5D3081-0574-4A47-B8D5-D3C3E82EE41C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1">
                <a:solidFill>
                  <a:srgbClr val="000000"/>
                </a:solidFill>
                <a:latin typeface="Calibri"/>
              </a:rPr>
              <a:t>Predicción jerárquica y codificación adaptativa al contexto para compresión de imagen en color sin pérdidas
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sp>
        <p:nvSpPr>
          <p:cNvPr id="8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288234-6F23-4E0F-BE6D-EFEDD6F4304C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89600" y="278280"/>
            <a:ext cx="6531480" cy="1076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000" b="1">
                <a:solidFill>
                  <a:srgbClr val="000000"/>
                </a:solidFill>
                <a:latin typeface="Times New Roman"/>
                <a:ea typeface="Times New Roman"/>
              </a:rPr>
              <a:t>Regiones  estructurados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2" name="13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979560" y="1598760"/>
            <a:ext cx="7511040" cy="41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6840" y="311040"/>
            <a:ext cx="6531480" cy="1076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000">
                <a:solidFill>
                  <a:srgbClr val="000000"/>
                </a:solidFill>
                <a:latin typeface="Times New Roman"/>
                <a:ea typeface="Times New Roman"/>
              </a:rPr>
              <a:t>Bloques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Times New Roman"/>
              </a:rPr>
              <a:t>Para mejorar en imágenes</a:t>
            </a:r>
            <a:r>
              <a:rPr lang="es-ES" sz="2600">
                <a:latin typeface="Times New Roman"/>
              </a:rPr>
              <a:t> no estructurado o imagen suave. Se divide el imagen en bloques estructurados y bloques no estructurados.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2600">
                <a:latin typeface="Times New Roman"/>
              </a:rPr>
              <a:t>- En bloques estructurados se codifica con predicción super-espacial.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2600">
                <a:latin typeface="Times New Roman"/>
              </a:rPr>
              <a:t>- En bloques no estructurados se codifica con formatos sin pérdida convencional de compresión de imágenes como Calic.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213120" y="4957920"/>
            <a:ext cx="9093960" cy="757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2360">
                <a:latin typeface="Times New Roman"/>
              </a:rPr>
              <a:t>Para clasificar se utiliza comparación de bloques con otros método Método A, y un Método B que usa error de GAP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6840" y="311040"/>
            <a:ext cx="6531480" cy="1076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000">
                <a:solidFill>
                  <a:srgbClr val="000000"/>
                </a:solidFill>
                <a:latin typeface="Times New Roman"/>
                <a:ea typeface="Times New Roman"/>
              </a:rPr>
              <a:t>Descomposición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8" name="137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711720" y="2122560"/>
            <a:ext cx="7778880" cy="384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6840" y="311040"/>
            <a:ext cx="6531480" cy="1076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4000">
                <a:solidFill>
                  <a:srgbClr val="000000"/>
                </a:solidFill>
                <a:latin typeface="Times New Roman"/>
                <a:ea typeface="Times New Roman"/>
              </a:rPr>
              <a:t>Resultados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Times New Roman"/>
              </a:rPr>
              <a:t>El Método B, aunque tiene una baja computacional complejidad, su pérdida de rendimiento es muy pequeña comparando con Método A.</a:t>
            </a:r>
            <a:endParaRPr/>
          </a:p>
        </p:txBody>
      </p:sp>
      <p:pic>
        <p:nvPicPr>
          <p:cNvPr id="141" name="140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582560" y="2741400"/>
            <a:ext cx="6255000" cy="346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32000" y="1800000"/>
            <a:ext cx="8229240" cy="304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5400" b="1">
                <a:latin typeface="Times New Roman"/>
                <a:ea typeface="Times-Bold"/>
              </a:rPr>
              <a:t>Simple fast and adaptive lossless
image compression algorithm (SFALIC)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26520" y="514800"/>
            <a:ext cx="653148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200" b="1">
                <a:latin typeface="Calibri"/>
              </a:rPr>
              <a:t>Características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24440" y="2390760"/>
            <a:ext cx="822960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2600">
                <a:latin typeface="Times New Roman"/>
              </a:rPr>
              <a:t>-Velocidad alta compresión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2600">
                <a:latin typeface="Times New Roman"/>
              </a:rPr>
              <a:t>-Predicción lineal, familia código Golomb-Rice modificado, y un modelado de error de predicción muy rápido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2600">
                <a:latin typeface="Times New Roman"/>
              </a:rPr>
              <a:t>-Imágenes en escala de grises de profundidades de hasta 16 bits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2600">
                <a:latin typeface="Times New Roman"/>
              </a:rPr>
              <a:t>-Buenos resultados para imágenes de gran tamaño y las imágenes ruidosas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Velocidad de compresión (MB/s)</a:t>
            </a:r>
            <a:endParaRPr/>
          </a:p>
        </p:txBody>
      </p:sp>
      <p:pic>
        <p:nvPicPr>
          <p:cNvPr id="146" name="14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306080" y="2449080"/>
            <a:ext cx="6298920" cy="323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Tasa de compresión</a:t>
            </a:r>
            <a:endParaRPr/>
          </a:p>
        </p:txBody>
      </p:sp>
      <p:pic>
        <p:nvPicPr>
          <p:cNvPr id="149" name="148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391760" y="2612520"/>
            <a:ext cx="6445800" cy="312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98760" y="636120"/>
            <a:ext cx="8229240" cy="391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4400" b="1">
                <a:solidFill>
                  <a:srgbClr val="000000"/>
                </a:solidFill>
                <a:latin typeface="Calibri"/>
              </a:rPr>
              <a:t>Diseñando un sistema de encriptado y compresión via predicción de error de clustering y permutación aleatoria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2400" b="1">
                <a:solidFill>
                  <a:srgbClr val="000000"/>
                </a:solidFill>
                <a:latin typeface="Calibri"/>
              </a:rPr>
              <a:t>Diseñando un sistema de encriptado y compresión via predicción de error de clustering y permutación aleatoria
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76CDE57-70D4-4A3D-8F0D-396562B18BEA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  <p:pic>
        <p:nvPicPr>
          <p:cNvPr id="153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080" y="1428840"/>
            <a:ext cx="7319160" cy="414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6DD553E-7377-46C7-A24A-419826480F19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pic>
        <p:nvPicPr>
          <p:cNvPr id="8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920" y="3643200"/>
            <a:ext cx="5857560" cy="2546640"/>
          </a:xfrm>
          <a:prstGeom prst="rect">
            <a:avLst/>
          </a:prstGeom>
          <a:ln w="9360">
            <a:noFill/>
          </a:ln>
        </p:spPr>
      </p:pic>
      <p:pic>
        <p:nvPicPr>
          <p:cNvPr id="8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5920" y="428760"/>
            <a:ext cx="5857560" cy="2546640"/>
          </a:xfrm>
          <a:prstGeom prst="rect">
            <a:avLst/>
          </a:prstGeom>
          <a:ln w="9360"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253520" y="3000240"/>
            <a:ext cx="606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Tiff 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1249920" y="6215040"/>
            <a:ext cx="676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Jpeg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785880" y="857160"/>
            <a:ext cx="7714800" cy="3785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id="87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00080" y="1071720"/>
            <a:ext cx="7229160" cy="3142800"/>
          </a:xfrm>
          <a:prstGeom prst="rect">
            <a:avLst/>
          </a:prstGeom>
          <a:ln w="9360"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898560" y="4214880"/>
            <a:ext cx="1328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Jpeg 2000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BA9745-62E9-4ADF-ADD7-32E6631F5A75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  <p:pic>
        <p:nvPicPr>
          <p:cNvPr id="15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00" y="857160"/>
            <a:ext cx="6500520" cy="5163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1">
                <a:solidFill>
                  <a:srgbClr val="000000"/>
                </a:solidFill>
                <a:latin typeface="Calibri"/>
              </a:rPr>
              <a:t>Sistema ETC propuesto</a:t>
            </a:r>
            <a:r>
              <a:rPr lang="es-E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3E45BE8-55CE-4584-B695-373036F9FD88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  <p:pic>
        <p:nvPicPr>
          <p:cNvPr id="158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920" y="1571760"/>
            <a:ext cx="6521040" cy="3571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600" b="1">
                <a:solidFill>
                  <a:srgbClr val="000000"/>
                </a:solidFill>
                <a:latin typeface="Calibri"/>
              </a:rPr>
              <a:t>Sistema ETC propuesto</a:t>
            </a:r>
            <a:r>
              <a:rPr lang="es-ES" sz="3600">
                <a:solidFill>
                  <a:srgbClr val="000000"/>
                </a:solidFill>
                <a:latin typeface="Calibri"/>
              </a:rPr>
              <a:t>
 (2)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AF4EE6-FE92-46C6-8D23-2634651ABBFC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  <p:pic>
        <p:nvPicPr>
          <p:cNvPr id="161" name="4 Marcador de contenido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080" y="1500120"/>
            <a:ext cx="7500600" cy="3016440"/>
          </a:xfrm>
          <a:prstGeom prst="rect">
            <a:avLst/>
          </a:prstGeom>
          <a:ln w="9360"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6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1000080" y="4929120"/>
            <a:ext cx="1866600" cy="456840"/>
          </a:xfrm>
          <a:prstGeom prst="rect">
            <a:avLst/>
          </a:prstGeom>
          <a:ln>
            <a:noFill/>
          </a:ln>
        </p:spPr>
      </p:pic>
      <p:sp>
        <p:nvSpPr>
          <p:cNvPr id="164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65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4929120"/>
            <a:ext cx="3495240" cy="447480"/>
          </a:xfrm>
          <a:prstGeom prst="rect">
            <a:avLst/>
          </a:prstGeom>
          <a:ln>
            <a:noFill/>
          </a:ln>
        </p:spPr>
      </p:pic>
      <p:sp>
        <p:nvSpPr>
          <p:cNvPr id="166" name="CustomShape 5"/>
          <p:cNvSpPr/>
          <p:nvPr/>
        </p:nvSpPr>
        <p:spPr>
          <a:xfrm>
            <a:off x="0" y="90504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7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68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5840" y="5500800"/>
            <a:ext cx="5152680" cy="923400"/>
          </a:xfrm>
          <a:prstGeom prst="rect">
            <a:avLst/>
          </a:prstGeom>
          <a:ln>
            <a:noFill/>
          </a:ln>
        </p:spPr>
      </p:pic>
      <p:sp>
        <p:nvSpPr>
          <p:cNvPr id="169" name="CustomShape 7"/>
          <p:cNvSpPr/>
          <p:nvPr/>
        </p:nvSpPr>
        <p:spPr>
          <a:xfrm>
            <a:off x="0" y="138096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0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71" name="Picture 12"/>
          <p:cNvPicPr/>
          <p:nvPr/>
        </p:nvPicPr>
        <p:blipFill>
          <a:blip r:embed="rId6"/>
          <a:stretch>
            <a:fillRect/>
          </a:stretch>
        </p:blipFill>
        <p:spPr>
          <a:xfrm>
            <a:off x="6019920" y="5786280"/>
            <a:ext cx="3123720" cy="447480"/>
          </a:xfrm>
          <a:prstGeom prst="rect">
            <a:avLst/>
          </a:prstGeom>
          <a:ln>
            <a:noFill/>
          </a:ln>
        </p:spPr>
      </p:pic>
      <p:sp>
        <p:nvSpPr>
          <p:cNvPr id="172" name="CustomShape 9"/>
          <p:cNvSpPr/>
          <p:nvPr/>
        </p:nvSpPr>
        <p:spPr>
          <a:xfrm>
            <a:off x="0" y="90504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1">
                <a:solidFill>
                  <a:srgbClr val="000000"/>
                </a:solidFill>
                <a:latin typeface="Calibri"/>
              </a:rPr>
              <a:t>Sistema ETC propuesto</a:t>
            </a:r>
            <a:r>
              <a:rPr lang="es-ES" sz="4400">
                <a:solidFill>
                  <a:srgbClr val="000000"/>
                </a:solidFill>
                <a:latin typeface="Calibri"/>
              </a:rPr>
              <a:t>
 (3)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Computar todas las predicciones de error de la imagen.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Dividirlos en L clusters.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Redimensiona estos errores en cada Ck en un bloque 2D.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Hacer dos operaciones de desplazamiento.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El ensamblador concatena los clusters permutados y genera una imagen encriptada.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 pasan los datos a Charlie.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B98B8D-2F86-4359-847D-A049E8154A39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214200" y="857160"/>
            <a:ext cx="8604000" cy="36428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id="177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1643040"/>
            <a:ext cx="8130240" cy="1999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3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7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61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200" b="1">
                <a:solidFill>
                  <a:srgbClr val="000000"/>
                </a:solidFill>
                <a:latin typeface="Calibri"/>
              </a:rPr>
              <a:t>Compresión sin perdidas por AC adaptativo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F23E84-DEB5-4CF5-B063-36206CE61D01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  <p:pic>
        <p:nvPicPr>
          <p:cNvPr id="180" name="4 Marcador de contenido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920" y="1143000"/>
            <a:ext cx="6676920" cy="3500280"/>
          </a:xfrm>
          <a:prstGeom prst="rect">
            <a:avLst/>
          </a:prstGeom>
          <a:ln w="9360"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8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2714760" y="5214960"/>
            <a:ext cx="3600000" cy="40932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0" y="86688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600" b="1">
                <a:solidFill>
                  <a:srgbClr val="000000"/>
                </a:solidFill>
                <a:latin typeface="Calibri"/>
              </a:rPr>
              <a:t>Desencriptado y descompresión secuencial</a:t>
            </a:r>
            <a:r>
              <a:rPr lang="es-E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E4FC29-7AB4-43CC-B8BA-1E503B0EB227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  <p:pic>
        <p:nvPicPr>
          <p:cNvPr id="186" name="4 Marcador de contenido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000080"/>
            <a:ext cx="6692760" cy="3571560"/>
          </a:xfrm>
          <a:prstGeom prst="rect">
            <a:avLst/>
          </a:prstGeom>
          <a:ln w="9360"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88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0" y="4786200"/>
            <a:ext cx="1875960" cy="68544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0" y="114300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59D55AA-AAF6-4E8B-BDDE-A1179D421A0F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193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Resultados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467D48-BB08-4F78-A757-7FB432C06201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  <p:pic>
        <p:nvPicPr>
          <p:cNvPr id="196" name="4 Marcador de contenido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2143080"/>
            <a:ext cx="8334360" cy="3072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Formato de video DIRAC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73F6DE-AAF0-4115-916A-9464BF292F2D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  <p:pic>
        <p:nvPicPr>
          <p:cNvPr id="199" name="Picture 2"/>
          <p:cNvPicPr/>
          <p:nvPr/>
        </p:nvPicPr>
        <p:blipFill>
          <a:blip r:embed="rId2"/>
          <a:srcRect t="29995" b="33998"/>
          <a:stretch>
            <a:fillRect/>
          </a:stretch>
        </p:blipFill>
        <p:spPr>
          <a:xfrm>
            <a:off x="2143080" y="1428840"/>
            <a:ext cx="4762080" cy="171432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2998080" y="3429000"/>
            <a:ext cx="3155400" cy="2528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4000">
                <a:solidFill>
                  <a:srgbClr val="000000"/>
                </a:solidFill>
                <a:latin typeface="Calibri"/>
              </a:rPr>
              <a:t>AVI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4000">
                <a:solidFill>
                  <a:srgbClr val="000000"/>
                </a:solidFill>
                <a:latin typeface="Calibri"/>
              </a:rPr>
              <a:t>MATROSKA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4000">
                <a:solidFill>
                  <a:srgbClr val="000000"/>
                </a:solidFill>
                <a:latin typeface="Calibri"/>
              </a:rPr>
              <a:t>MP4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4000">
                <a:solidFill>
                  <a:srgbClr val="000000"/>
                </a:solidFill>
                <a:latin typeface="Calibri"/>
              </a:rPr>
              <a:t>MPEG-2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Decorrelación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56C0E6-4629-4937-BA25-DB966AA83C05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  <p:pic>
        <p:nvPicPr>
          <p:cNvPr id="9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8880" y="1571760"/>
            <a:ext cx="5343480" cy="37857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699074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000" b="1" dirty="0">
                <a:solidFill>
                  <a:srgbClr val="000000"/>
                </a:solidFill>
                <a:latin typeface="Calibri"/>
              </a:rPr>
              <a:t>Descomposición y predicción de </a:t>
            </a:r>
            <a:r>
              <a:rPr lang="es-ES" sz="4000" b="1" dirty="0" err="1">
                <a:solidFill>
                  <a:srgbClr val="000000"/>
                </a:solidFill>
                <a:latin typeface="Calibri"/>
              </a:rPr>
              <a:t>pixels</a:t>
            </a:r>
            <a:r>
              <a:rPr lang="es-ES" sz="4400" dirty="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6553080" y="6427934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118023-BFDC-48D1-BDFE-F9B2A4F0C292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  <p:pic>
        <p:nvPicPr>
          <p:cNvPr id="9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43080" y="1814882"/>
            <a:ext cx="4812840" cy="2971440"/>
          </a:xfrm>
          <a:prstGeom prst="rect">
            <a:avLst/>
          </a:prstGeom>
          <a:ln w="936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729880" y="1706998"/>
            <a:ext cx="3265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dirty="0">
                <a:solidFill>
                  <a:srgbClr val="000000"/>
                </a:solidFill>
                <a:latin typeface="Calibri"/>
              </a:rPr>
              <a:t>Descomposición jerárquica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0" y="71414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9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28920" y="5199522"/>
            <a:ext cx="3898440" cy="101556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2524680" y="4639274"/>
            <a:ext cx="3803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Predictores horizontal y vertical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000" b="1">
                <a:solidFill>
                  <a:srgbClr val="000000"/>
                </a:solidFill>
                <a:latin typeface="Calibri"/>
              </a:rPr>
              <a:t>Descomposición y predicción de pixels</a:t>
            </a:r>
            <a:r>
              <a:rPr lang="es-E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888C42-D2CC-403B-8114-B800A637F7CF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2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3" name="CustomShape 5"/>
          <p:cNvSpPr/>
          <p:nvPr/>
        </p:nvSpPr>
        <p:spPr>
          <a:xfrm>
            <a:off x="3837240" y="928800"/>
            <a:ext cx="1248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Dirección</a:t>
            </a:r>
            <a:endParaRPr/>
          </a:p>
        </p:txBody>
      </p:sp>
      <p:sp>
        <p:nvSpPr>
          <p:cNvPr id="104" name="CustomShape 6"/>
          <p:cNvSpPr/>
          <p:nvPr/>
        </p:nvSpPr>
        <p:spPr>
          <a:xfrm>
            <a:off x="3123360" y="2714760"/>
            <a:ext cx="2909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Algoritmo de predicción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1">
                <a:solidFill>
                  <a:srgbClr val="000000"/>
                </a:solidFill>
                <a:latin typeface="Calibri"/>
              </a:rPr>
              <a:t>Esquema de codificación propuesto</a:t>
            </a:r>
            <a:r>
              <a:rPr lang="es-E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33B43F-94A6-488F-825D-DE49C16E0132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  <p:pic>
        <p:nvPicPr>
          <p:cNvPr id="10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28920" y="928800"/>
            <a:ext cx="4165200" cy="1422000"/>
          </a:xfrm>
          <a:prstGeom prst="rect">
            <a:avLst/>
          </a:prstGeom>
          <a:ln w="9360"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9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0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11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71840" y="2643120"/>
            <a:ext cx="3819240" cy="475920"/>
          </a:xfrm>
          <a:prstGeom prst="rect">
            <a:avLst/>
          </a:prstGeom>
          <a:ln>
            <a:noFill/>
          </a:ln>
        </p:spPr>
      </p:pic>
      <p:sp>
        <p:nvSpPr>
          <p:cNvPr id="112" name="CustomShape 6"/>
          <p:cNvSpPr/>
          <p:nvPr/>
        </p:nvSpPr>
        <p:spPr>
          <a:xfrm>
            <a:off x="3214080" y="3773880"/>
            <a:ext cx="2397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Predicción del error</a:t>
            </a:r>
            <a:endParaRPr/>
          </a:p>
        </p:txBody>
      </p:sp>
      <p:sp>
        <p:nvSpPr>
          <p:cNvPr id="113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14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857760" y="3267000"/>
            <a:ext cx="1114200" cy="447480"/>
          </a:xfrm>
          <a:prstGeom prst="rect">
            <a:avLst/>
          </a:prstGeom>
          <a:ln>
            <a:noFill/>
          </a:ln>
        </p:spPr>
      </p:pic>
      <p:sp>
        <p:nvSpPr>
          <p:cNvPr id="115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16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2000160" y="4214880"/>
            <a:ext cx="4903200" cy="499680"/>
          </a:xfrm>
          <a:prstGeom prst="rect">
            <a:avLst/>
          </a:prstGeom>
          <a:ln>
            <a:noFill/>
          </a:ln>
        </p:spPr>
      </p:pic>
      <p:sp>
        <p:nvSpPr>
          <p:cNvPr id="117" name="CustomShape 9"/>
          <p:cNvSpPr/>
          <p:nvPr/>
        </p:nvSpPr>
        <p:spPr>
          <a:xfrm>
            <a:off x="0" y="80028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8" name="CustomShape 10"/>
          <p:cNvSpPr/>
          <p:nvPr/>
        </p:nvSpPr>
        <p:spPr>
          <a:xfrm>
            <a:off x="2663280" y="4929120"/>
            <a:ext cx="3723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Nivel de pasos de cuantización</a:t>
            </a:r>
            <a:endParaRPr/>
          </a:p>
        </p:txBody>
      </p:sp>
      <p:sp>
        <p:nvSpPr>
          <p:cNvPr id="119" name="CustomShape 11"/>
          <p:cNvSpPr/>
          <p:nvPr/>
        </p:nvSpPr>
        <p:spPr>
          <a:xfrm>
            <a:off x="1214280" y="1071720"/>
            <a:ext cx="6786360" cy="3857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id="120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1428840" y="1214280"/>
            <a:ext cx="6365160" cy="2999880"/>
          </a:xfrm>
          <a:prstGeom prst="rect">
            <a:avLst/>
          </a:prstGeom>
          <a:ln w="9360">
            <a:noFill/>
          </a:ln>
        </p:spPr>
      </p:pic>
      <p:sp>
        <p:nvSpPr>
          <p:cNvPr id="121" name="CustomShape 12"/>
          <p:cNvSpPr/>
          <p:nvPr/>
        </p:nvSpPr>
        <p:spPr>
          <a:xfrm>
            <a:off x="983880" y="4429080"/>
            <a:ext cx="7255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Calibri"/>
              </a:rPr>
              <a:t>(a) Imagen de entrada. (b) Contexto. (c) Probabilidad de error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Resultados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EDA573-3B96-46F6-A84E-4D175249DB18}" type="slidenum">
              <a:rPr lang="es-E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82760" y="2520000"/>
            <a:ext cx="8229240" cy="160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5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Super-Spatial</a:t>
            </a:r>
            <a:r>
              <a:rPr lang="es-ES" sz="5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s-ES" sz="5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Structure</a:t>
            </a:r>
            <a:r>
              <a:rPr lang="es-ES" sz="5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s-ES" sz="5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Prediction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26520" y="550800"/>
            <a:ext cx="6694560" cy="1157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4000">
                <a:solidFill>
                  <a:srgbClr val="000000"/>
                </a:solidFill>
                <a:latin typeface="Times New Roman"/>
                <a:ea typeface="Times New Roman"/>
              </a:rPr>
              <a:t>Caracterísiticas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326520" y="2007720"/>
            <a:ext cx="8702640" cy="1747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s-ES" sz="2600">
                <a:latin typeface="Times New Roman"/>
              </a:rPr>
              <a:t>-La predicción super-espacial toma la idea de predicción de movimiento de la codificación de vídeo, que predice un bloque actual utilizando las anteriores.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816120" y="3265560"/>
            <a:ext cx="7674480" cy="1306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2600">
                <a:latin typeface="Times New Roman"/>
              </a:rPr>
              <a:t>-Muy eficaz en la compresión de imágenes sin pérdida, especialmente para imágenes con muchos componentes de la estructura significativos.</a:t>
            </a:r>
            <a:endParaRPr/>
          </a:p>
        </p:txBody>
      </p:sp>
      <p:sp>
        <p:nvSpPr>
          <p:cNvPr id="129" name="TextShape 4"/>
          <p:cNvSpPr txBox="1"/>
          <p:nvPr/>
        </p:nvSpPr>
        <p:spPr>
          <a:xfrm>
            <a:off x="816120" y="4829760"/>
            <a:ext cx="7674480" cy="1538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2600">
                <a:latin typeface="Times New Roman"/>
                <a:ea typeface="Times New Roman"/>
              </a:rPr>
              <a:t>-Gran sobrecarga y alta complejidad computacional,</a:t>
            </a:r>
            <a:endParaRPr/>
          </a:p>
          <a:p>
            <a:r>
              <a:rPr lang="es-ES" sz="2600">
                <a:latin typeface="Times New Roman"/>
                <a:ea typeface="Times New Roman"/>
              </a:rPr>
              <a:t>su eficiencia se degradará en regiones no estructurados o imagen suave.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PresentationFormat>Presentación en pantalla (4:3)</PresentationFormat>
  <Paragraphs>75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Yo</cp:lastModifiedBy>
  <cp:revision>1</cp:revision>
  <dcterms:modified xsi:type="dcterms:W3CDTF">2014-12-09T12:30:06Z</dcterms:modified>
</cp:coreProperties>
</file>