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embeddedFontLst>
    <p:embeddedFont>
      <p:font typeface="Raleway"/>
      <p:regular r:id="rId42"/>
      <p:bold r:id="rId43"/>
      <p:italic r:id="rId44"/>
      <p:boldItalic r:id="rId45"/>
    </p:embeddedFont>
    <p:embeddedFont>
      <p:font typeface="Proxima Nova"/>
      <p:regular r:id="rId46"/>
      <p:bold r:id="rId47"/>
      <p:italic r:id="rId48"/>
      <p:boldItalic r:id="rId49"/>
    </p:embeddedFont>
    <p:embeddedFont>
      <p:font typeface="Lato"/>
      <p:regular r:id="rId50"/>
      <p:bold r:id="rId51"/>
      <p:italic r:id="rId52"/>
      <p:boldItalic r:id="rId53"/>
    </p:embeddedFont>
    <p:embeddedFont>
      <p:font typeface="Bree Serif"/>
      <p:regular r:id="rId54"/>
    </p:embeddedFont>
    <p:embeddedFont>
      <p:font typeface="Roboto Mono"/>
      <p:regular r:id="rId55"/>
      <p:bold r:id="rId56"/>
      <p:italic r:id="rId57"/>
      <p:boldItalic r:id="rId58"/>
    </p:embeddedFont>
    <p:embeddedFont>
      <p:font typeface="Merriweather"/>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4207E45-9D08-44F0-9889-1CDDCBD6EF5C}">
  <a:tblStyle styleId="{44207E45-9D08-44F0-9889-1CDDCBD6EF5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Raleway-regular.fntdata"/><Relationship Id="rId41" Type="http://schemas.openxmlformats.org/officeDocument/2006/relationships/slide" Target="slides/slide35.xml"/><Relationship Id="rId44" Type="http://schemas.openxmlformats.org/officeDocument/2006/relationships/font" Target="fonts/Raleway-italic.fntdata"/><Relationship Id="rId43" Type="http://schemas.openxmlformats.org/officeDocument/2006/relationships/font" Target="fonts/Raleway-bold.fntdata"/><Relationship Id="rId46" Type="http://schemas.openxmlformats.org/officeDocument/2006/relationships/font" Target="fonts/ProximaNova-regular.fntdata"/><Relationship Id="rId45"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ProximaNova-italic.fntdata"/><Relationship Id="rId47" Type="http://schemas.openxmlformats.org/officeDocument/2006/relationships/font" Target="fonts/ProximaNova-bold.fntdata"/><Relationship Id="rId49" Type="http://schemas.openxmlformats.org/officeDocument/2006/relationships/font" Target="fonts/ProximaNova-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Merriweather-boldItalic.fntdata"/><Relationship Id="rId61" Type="http://schemas.openxmlformats.org/officeDocument/2006/relationships/font" Target="fonts/Merriweather-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Merriweather-bold.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Lato-bold.fntdata"/><Relationship Id="rId50" Type="http://schemas.openxmlformats.org/officeDocument/2006/relationships/font" Target="fonts/Lato-regular.fntdata"/><Relationship Id="rId53" Type="http://schemas.openxmlformats.org/officeDocument/2006/relationships/font" Target="fonts/Lato-boldItalic.fntdata"/><Relationship Id="rId52" Type="http://schemas.openxmlformats.org/officeDocument/2006/relationships/font" Target="fonts/Lato-italic.fntdata"/><Relationship Id="rId11" Type="http://schemas.openxmlformats.org/officeDocument/2006/relationships/slide" Target="slides/slide5.xml"/><Relationship Id="rId55" Type="http://schemas.openxmlformats.org/officeDocument/2006/relationships/font" Target="fonts/RobotoMono-regular.fntdata"/><Relationship Id="rId10" Type="http://schemas.openxmlformats.org/officeDocument/2006/relationships/slide" Target="slides/slide4.xml"/><Relationship Id="rId54" Type="http://schemas.openxmlformats.org/officeDocument/2006/relationships/font" Target="fonts/BreeSerif-regular.fntdata"/><Relationship Id="rId13" Type="http://schemas.openxmlformats.org/officeDocument/2006/relationships/slide" Target="slides/slide7.xml"/><Relationship Id="rId57" Type="http://schemas.openxmlformats.org/officeDocument/2006/relationships/font" Target="fonts/RobotoMono-italic.fntdata"/><Relationship Id="rId12" Type="http://schemas.openxmlformats.org/officeDocument/2006/relationships/slide" Target="slides/slide6.xml"/><Relationship Id="rId56" Type="http://schemas.openxmlformats.org/officeDocument/2006/relationships/font" Target="fonts/RobotoMono-bold.fntdata"/><Relationship Id="rId15" Type="http://schemas.openxmlformats.org/officeDocument/2006/relationships/slide" Target="slides/slide9.xml"/><Relationship Id="rId59" Type="http://schemas.openxmlformats.org/officeDocument/2006/relationships/font" Target="fonts/Merriweather-regular.fntdata"/><Relationship Id="rId14" Type="http://schemas.openxmlformats.org/officeDocument/2006/relationships/slide" Target="slides/slide8.xml"/><Relationship Id="rId58" Type="http://schemas.openxmlformats.org/officeDocument/2006/relationships/font" Target="fonts/RobotoMono-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418eec592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418eec592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418eec592a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418eec592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418eec592a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418eec592a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418eec592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418eec592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418eec592a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418eec592a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475c3c387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475c3c387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6086efc74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6086efc74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6148f43bd3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6148f43bd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615c0b0c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615c0b0c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61e552c7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61e552c7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18eec592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18eec592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61be99b9e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61be99b9e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61be99b9e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61be99b9e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61be99b9e2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61be99b9e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61be99b9e2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61be99b9e2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61be99b9e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61be99b9e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62de85d56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62de85d56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475c3c387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475c3c387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615c0b0e5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615c0b0e5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475c3c387a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475c3c387a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6086efc74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6086efc74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475c3c387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475c3c387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620f7e3f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620f7e3f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476b1646f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476b1646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476b1646f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476b1646f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476b1646f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476b1646f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476b1646f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476b1646f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476b1646f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476b1646f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18eec592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18eec592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18eec592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18eec592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418eec592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418eec592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61be99b9e2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61be99b9e2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fed0a672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fed0a672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418eec592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418eec592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15.png"/><Relationship Id="rId6"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aws.amazon.com/athena" TargetMode="External"/><Relationship Id="rId4" Type="http://schemas.openxmlformats.org/officeDocument/2006/relationships/hyperlink" Target="https://aws.amazon.com/redshift/" TargetMode="External"/><Relationship Id="rId9" Type="http://schemas.openxmlformats.org/officeDocument/2006/relationships/hyperlink" Target="https://aws.amazon.com/emr/" TargetMode="External"/><Relationship Id="rId5" Type="http://schemas.openxmlformats.org/officeDocument/2006/relationships/hyperlink" Target="https://aws.amazon.com/elasticmapreduce/" TargetMode="External"/><Relationship Id="rId6" Type="http://schemas.openxmlformats.org/officeDocument/2006/relationships/hyperlink" Target="https://docs.aws.amazon.com/emr/latest/ReleaseGuide/emr-spark-s3select.html" TargetMode="External"/><Relationship Id="rId7" Type="http://schemas.openxmlformats.org/officeDocument/2006/relationships/hyperlink" Target="https://docs.aws.amazon.com/emr/latest/ReleaseGuide/emr-hive-s3select.html" TargetMode="External"/><Relationship Id="rId8" Type="http://schemas.openxmlformats.org/officeDocument/2006/relationships/hyperlink" Target="https://docs.aws.amazon.com/emr/latest/ReleaseGuide/emr-presto-s3select.html" TargetMode="External"/><Relationship Id="rId11" Type="http://schemas.openxmlformats.org/officeDocument/2006/relationships/image" Target="../media/image14.png"/><Relationship Id="rId10" Type="http://schemas.openxmlformats.org/officeDocument/2006/relationships/hyperlink" Target="https://aws.amazon.com/glacier/details/#amazon-glacier-selec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aws.amazon.com/lambda/" TargetMode="External"/><Relationship Id="rId4" Type="http://schemas.openxmlformats.org/officeDocument/2006/relationships/hyperlink" Target="https://s3.console.aws.amazon.com/s3/home" TargetMode="External"/><Relationship Id="rId9" Type="http://schemas.openxmlformats.org/officeDocument/2006/relationships/hyperlink" Target="https://docs.aws.amazon.com/AmazonS3/latest/dev/ObjectVersioning.html" TargetMode="External"/><Relationship Id="rId5" Type="http://schemas.openxmlformats.org/officeDocument/2006/relationships/hyperlink" Target="https://docs.aws.amazon.com/cli/latest/reference/s3api/index.html" TargetMode="External"/><Relationship Id="rId6" Type="http://schemas.openxmlformats.org/officeDocument/2006/relationships/hyperlink" Target="https://docs.aws.amazon.com/AmazonS3/latest/API/Welcome.html" TargetMode="External"/><Relationship Id="rId7" Type="http://schemas.openxmlformats.org/officeDocument/2006/relationships/hyperlink" Target="https://docs.aws.amazon.com/AmazonS3/latest/dev/UsingBucket.html" TargetMode="External"/><Relationship Id="rId8" Type="http://schemas.openxmlformats.org/officeDocument/2006/relationships/hyperlink" Target="https://docs.aws.amazon.com/AmazonS3/latest/dev/UsingObjects.html" TargetMode="External"/><Relationship Id="rId11" Type="http://schemas.openxmlformats.org/officeDocument/2006/relationships/hyperlink" Target="https://docs.aws.amazon.com/lambda/latest/dg/lambda-intro-execution-role.html" TargetMode="External"/><Relationship Id="rId10" Type="http://schemas.openxmlformats.org/officeDocument/2006/relationships/hyperlink" Target="https://docs.aws.amazon.com/AmazonS3/latest/dev/storage-inventory.html" TargetMode="External"/><Relationship Id="rId12"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aws.amazon.com/blogs/big-data/building-and-maintaining-an-amazon-s3-metadata-index-without-servers/" TargetMode="Externa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docs.aws.amazon.com/AmazonS3/latest/dev/mpuoverview.html" TargetMode="External"/></Relationships>
</file>

<file path=ppt/slides/_rels/slide2.xml.rels><?xml version="1.0" encoding="UTF-8" standalone="yes"?><Relationships xmlns="http://schemas.openxmlformats.org/package/2006/relationships"><Relationship Id="rId20" Type="http://schemas.openxmlformats.org/officeDocument/2006/relationships/hyperlink" Target="https://aws.amazon.com/products/storage/#s3" TargetMode="External"/><Relationship Id="rId22" Type="http://schemas.openxmlformats.org/officeDocument/2006/relationships/hyperlink" Target="https://aws.amazon.com/products/storage/#glacier" TargetMode="External"/><Relationship Id="rId21" Type="http://schemas.openxmlformats.org/officeDocument/2006/relationships/hyperlink" Target="https://aws.amazon.com/products/storage/#glacier" TargetMode="External"/><Relationship Id="rId24" Type="http://schemas.openxmlformats.org/officeDocument/2006/relationships/hyperlink" Target="https://aws.amazon.com/products/storage/#gateway" TargetMode="External"/><Relationship Id="rId23" Type="http://schemas.openxmlformats.org/officeDocument/2006/relationships/hyperlink" Target="https://aws.amazon.com/products/storage/#gateway" TargetMode="External"/><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aws.amazon.com/products/storage/#ebs" TargetMode="External"/><Relationship Id="rId4" Type="http://schemas.openxmlformats.org/officeDocument/2006/relationships/hyperlink" Target="https://aws.amazon.com/products/storage/#ebs" TargetMode="External"/><Relationship Id="rId9" Type="http://schemas.openxmlformats.org/officeDocument/2006/relationships/hyperlink" Target="https://aws.amazon.com/products/storage/#efs" TargetMode="External"/><Relationship Id="rId26" Type="http://schemas.openxmlformats.org/officeDocument/2006/relationships/hyperlink" Target="https://aws.amazon.com/cloud-data-migration/" TargetMode="External"/><Relationship Id="rId25" Type="http://schemas.openxmlformats.org/officeDocument/2006/relationships/hyperlink" Target="https://aws.amazon.com/cloud-data-migration/" TargetMode="External"/><Relationship Id="rId28" Type="http://schemas.openxmlformats.org/officeDocument/2006/relationships/hyperlink" Target="https://aws.amazon.com/backup/" TargetMode="External"/><Relationship Id="rId27" Type="http://schemas.openxmlformats.org/officeDocument/2006/relationships/hyperlink" Target="https://aws.amazon.com/backup/" TargetMode="External"/><Relationship Id="rId5" Type="http://schemas.openxmlformats.org/officeDocument/2006/relationships/hyperlink" Target="https://aws.amazon.com/products/storage/#ebs" TargetMode="External"/><Relationship Id="rId6" Type="http://schemas.openxmlformats.org/officeDocument/2006/relationships/hyperlink" Target="https://aws.amazon.com/products/storage/#ebs" TargetMode="External"/><Relationship Id="rId7" Type="http://schemas.openxmlformats.org/officeDocument/2006/relationships/hyperlink" Target="https://aws.amazon.com/products/storage/#ebs" TargetMode="External"/><Relationship Id="rId8" Type="http://schemas.openxmlformats.org/officeDocument/2006/relationships/hyperlink" Target="https://aws.amazon.com/products/storage/#ebs" TargetMode="External"/><Relationship Id="rId11" Type="http://schemas.openxmlformats.org/officeDocument/2006/relationships/hyperlink" Target="https://aws.amazon.com/products/storage/#efs" TargetMode="External"/><Relationship Id="rId10" Type="http://schemas.openxmlformats.org/officeDocument/2006/relationships/hyperlink" Target="https://aws.amazon.com/products/storage/#efs" TargetMode="External"/><Relationship Id="rId13" Type="http://schemas.openxmlformats.org/officeDocument/2006/relationships/hyperlink" Target="https://aws.amazon.com/fsx/lustre/" TargetMode="External"/><Relationship Id="rId12" Type="http://schemas.openxmlformats.org/officeDocument/2006/relationships/hyperlink" Target="https://aws.amazon.com/products/storage/#efs" TargetMode="External"/><Relationship Id="rId15" Type="http://schemas.openxmlformats.org/officeDocument/2006/relationships/hyperlink" Target="https://aws.amazon.com/fsx/windows/" TargetMode="External"/><Relationship Id="rId14" Type="http://schemas.openxmlformats.org/officeDocument/2006/relationships/hyperlink" Target="https://aws.amazon.com/fsx/lustre/" TargetMode="External"/><Relationship Id="rId17" Type="http://schemas.openxmlformats.org/officeDocument/2006/relationships/hyperlink" Target="https://aws.amazon.com/products/storage/#s3" TargetMode="External"/><Relationship Id="rId16" Type="http://schemas.openxmlformats.org/officeDocument/2006/relationships/hyperlink" Target="https://aws.amazon.com/fsx/windows/" TargetMode="External"/><Relationship Id="rId19" Type="http://schemas.openxmlformats.org/officeDocument/2006/relationships/hyperlink" Target="https://aws.amazon.com/products/storage/#s3" TargetMode="External"/><Relationship Id="rId18" Type="http://schemas.openxmlformats.org/officeDocument/2006/relationships/hyperlink" Target="https://aws.amazon.com/products/storage/#s3"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docs.aws.amazon.com/AmazonS3/latest/dev/Versioning.htm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medium.com/@aidan.hallett/securing-aws-s3-uploads-using-presigned-urls-aa821c13ae8d" TargetMode="External"/><Relationship Id="rId4" Type="http://schemas.openxmlformats.org/officeDocument/2006/relationships/hyperlink" Target="https://presignedurldemo.s3.eu-west-2.amazonaws.com/image.png?X-Amz-Algorithm=AWS4-HMAC-SHA256&amp;X-Amz-Credential=AKIAJJWZ7B6WCRGMKFGQ%2F20180210%2Feu-west-2%2Fs3%2Faws4_request&amp;X-Amz-Date=20180210T171315Z&amp;X-Amz-Expires=1800&amp;X-Amz-Signature=12b74b0788aa036bc7c3d03b3f20c61f1f91cc9ad8873e3314255dc479a25351&amp;X-Amz-SignedHeaders=host" TargetMode="External"/><Relationship Id="rId9" Type="http://schemas.openxmlformats.org/officeDocument/2006/relationships/hyperlink" Target="https://presignedurldemo.s3.eu-west-2.amazonaws.com/image.png?X-Amz-Algorithm=AWS4-HMAC-SHA256&amp;X-Amz-Credential=AKIAJJWZ7B6WCRGMKFGQ%2F20180210%2Feu-west-2%2Fs3%2Faws4_request&amp;X-Amz-Date=20180210T171315Z&amp;X-Amz-Expires=1800&amp;X-Amz-Signature=12b74b0788aa036bc7c3d03b3f20c61f1f91cc9ad8873e3314255dc479a25351&amp;X-Amz-SignedHeaders=host" TargetMode="External"/><Relationship Id="rId5" Type="http://schemas.openxmlformats.org/officeDocument/2006/relationships/hyperlink" Target="https://presignedurldemo.s3.eu-west-2.amazonaws.com/image.png?X-Amz-Algorithm=AWS4-HMAC-SHA256&amp;X-Amz-Credential=AKIAJJWZ7B6WCRGMKFGQ%2F20180210%2Feu-west-2%2Fs3%2Faws4_request&amp;X-Amz-Date=20180210T171315Z&amp;X-Amz-Expires=1800&amp;X-Amz-Signature=12b74b0788aa036bc7c3d03b3f20c61f1f91cc9ad8873e3314255dc479a25351&amp;X-Amz-SignedHeaders=host" TargetMode="External"/><Relationship Id="rId6" Type="http://schemas.openxmlformats.org/officeDocument/2006/relationships/hyperlink" Target="https://presignedurldemo.s3.eu-west-2.amazonaws.com/image.png?X-Amz-Algorithm=AWS4-HMAC-SHA256&amp;X-Amz-Credential=AKIAJJWZ7B6WCRGMKFGQ%2F20180210%2Feu-west-2%2Fs3%2Faws4_request&amp;X-Amz-Date=20180210T171315Z&amp;X-Amz-Expires=1800&amp;X-Amz-Signature=12b74b0788aa036bc7c3d03b3f20c61f1f91cc9ad8873e3314255dc479a25351&amp;X-Amz-SignedHeaders=host" TargetMode="External"/><Relationship Id="rId7" Type="http://schemas.openxmlformats.org/officeDocument/2006/relationships/hyperlink" Target="https://presignedurldemo.s3.eu-west-2.amazonaws.com/image.png?X-Amz-Algorithm=AWS4-HMAC-SHA256&amp;X-Amz-Credential=AKIAJJWZ7B6WCRGMKFGQ%2F20180210%2Feu-west-2%2Fs3%2Faws4_request&amp;X-Amz-Date=20180210T171315Z&amp;X-Amz-Expires=1800&amp;X-Amz-Signature=12b74b0788aa036bc7c3d03b3f20c61f1f91cc9ad8873e3314255dc479a25351&amp;X-Amz-SignedHeaders=host" TargetMode="External"/><Relationship Id="rId8" Type="http://schemas.openxmlformats.org/officeDocument/2006/relationships/hyperlink" Target="https://presignedurldemo.s3.eu-west-2.amazonaws.com/image.png?X-Amz-Algorithm=AWS4-HMAC-SHA256&amp;X-Amz-Credential=AKIAJJWZ7B6WCRGMKFGQ%2F20180210%2Feu-west-2%2Fs3%2Faws4_request&amp;X-Amz-Date=20180210T171315Z&amp;X-Amz-Expires=1800&amp;X-Amz-Signature=12b74b0788aa036bc7c3d03b3f20c61f1f91cc9ad8873e3314255dc479a25351&amp;X-Amz-SignedHeaders=host" TargetMode="External"/><Relationship Id="rId10" Type="http://schemas.openxmlformats.org/officeDocument/2006/relationships/hyperlink" Target="https://presignedurldemo.s3.eu-west-2.amazonaws.com/image.png?X-Amz-Algorithm=AWS4-HMAC-SHA256&amp;X-Amz-Credential=AKIAJJWZ7B6WCRGMKFGQ%2F20180210%2Feu-west-2%2Fs3%2Faws4_request&amp;X-Amz-Date=20180210T171315Z&amp;X-Amz-Expires=1800&amp;X-Amz-Signature=12b74b0788aa036bc7c3d03b3f20c61f1f91cc9ad8873e3314255dc479a25351&amp;X-Amz-SignedHeaders=host"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s://docs.aws.amazon.com/AmazonCloudFront/latest/DeveloperGuide/private-content-signed-urls.htm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docs.aws.amazon.com/AmazonCloudFront/latest/DeveloperGuide/private-content-signed-cookies.htm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tutorialsdojo.com/aws-cheat-sheet-s3-pre-signed-urls-vs-cloudfront-signed-urls-vs-origin-access-identity-oai/" TargetMode="Externa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s://docs.aws.amazon.com/AmazonS3/latest/dev/cors.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s://aws.amazon.com/ebs/features/#Amazon_EBS_Elastic_Volumes" TargetMode="External"/><Relationship Id="rId4" Type="http://schemas.openxmlformats.org/officeDocument/2006/relationships/hyperlink" Target="https://aws.amazon.com/ebs/pricing/"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8.png"/><Relationship Id="rId4" Type="http://schemas.openxmlformats.org/officeDocument/2006/relationships/image" Target="../media/image12.png"/><Relationship Id="rId5" Type="http://schemas.openxmlformats.org/officeDocument/2006/relationships/image" Target="../media/image16.png"/><Relationship Id="rId6"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console.aws.amazon.com/kms" TargetMode="External"/><Relationship Id="rId4" Type="http://schemas.openxmlformats.org/officeDocument/2006/relationships/hyperlink" Target="https://docs.aws.amazon.com/kms/latest/APIReferenc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000000"/>
                </a:solidFill>
                <a:latin typeface="Bree Serif"/>
                <a:ea typeface="Bree Serif"/>
                <a:cs typeface="Bree Serif"/>
                <a:sym typeface="Bree Serif"/>
              </a:rPr>
              <a:t>Storage services </a:t>
            </a:r>
            <a:endParaRPr sz="3000">
              <a:solidFill>
                <a:srgbClr val="000000"/>
              </a:solidFill>
              <a:latin typeface="Bree Serif"/>
              <a:ea typeface="Bree Serif"/>
              <a:cs typeface="Bree Serif"/>
              <a:sym typeface="Bree Serif"/>
            </a:endParaRPr>
          </a:p>
          <a:p>
            <a:pPr indent="0" lvl="0" marL="0" rtl="0" algn="l">
              <a:spcBef>
                <a:spcPts val="0"/>
              </a:spcBef>
              <a:spcAft>
                <a:spcPts val="0"/>
              </a:spcAft>
              <a:buNone/>
            </a:pPr>
            <a:r>
              <a:rPr lang="en" sz="3000">
                <a:solidFill>
                  <a:srgbClr val="000000"/>
                </a:solidFill>
                <a:latin typeface="Bree Serif"/>
                <a:ea typeface="Bree Serif"/>
                <a:cs typeface="Bree Serif"/>
                <a:sym typeface="Bree Serif"/>
              </a:rPr>
              <a:t>EBS, EFS, S3, Glacier, Storage Gateway</a:t>
            </a:r>
            <a:endParaRPr sz="3000"/>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Raleway"/>
                <a:ea typeface="Raleway"/>
                <a:cs typeface="Raleway"/>
                <a:sym typeface="Raleway"/>
              </a:rPr>
              <a:t>AWS Certified Solutions Architect– Professional (SAP-C01)</a:t>
            </a:r>
            <a:endParaRPr b="1" sz="1800">
              <a:solidFill>
                <a:schemeClr val="dk2"/>
              </a:solidFill>
              <a:latin typeface="Raleway"/>
              <a:ea typeface="Raleway"/>
              <a:cs typeface="Raleway"/>
              <a:sym typeface="Raleway"/>
            </a:endParaRPr>
          </a:p>
          <a:p>
            <a:pPr indent="0" lvl="0" marL="0" marR="0" rtl="0" algn="l">
              <a:lnSpc>
                <a:spcPct val="100000"/>
              </a:lnSpc>
              <a:spcBef>
                <a:spcPts val="0"/>
              </a:spcBef>
              <a:spcAft>
                <a:spcPts val="0"/>
              </a:spcAft>
              <a:buNone/>
            </a:pPr>
            <a:r>
              <a:rPr b="1" lang="en" sz="1400">
                <a:solidFill>
                  <a:schemeClr val="dk2"/>
                </a:solidFill>
                <a:latin typeface="Raleway"/>
                <a:ea typeface="Raleway"/>
                <a:cs typeface="Raleway"/>
                <a:sym typeface="Raleway"/>
              </a:rPr>
              <a:t>Study notes - Sep’2019</a:t>
            </a:r>
            <a:endParaRPr b="1" sz="1400">
              <a:solidFill>
                <a:schemeClr val="dk2"/>
              </a:solidFill>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67" name="Shape 167"/>
        <p:cNvGrpSpPr/>
        <p:nvPr/>
      </p:nvGrpSpPr>
      <p:grpSpPr>
        <a:xfrm>
          <a:off x="0" y="0"/>
          <a:ext cx="0" cy="0"/>
          <a:chOff x="0" y="0"/>
          <a:chExt cx="0" cy="0"/>
        </a:xfrm>
      </p:grpSpPr>
      <p:sp>
        <p:nvSpPr>
          <p:cNvPr id="168" name="Google Shape;168;p22"/>
          <p:cNvSpPr txBox="1"/>
          <p:nvPr>
            <p:ph type="title"/>
          </p:nvPr>
        </p:nvSpPr>
        <p:spPr>
          <a:xfrm>
            <a:off x="311700" y="-54000"/>
            <a:ext cx="7367100" cy="755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800">
                <a:solidFill>
                  <a:schemeClr val="accent3"/>
                </a:solidFill>
              </a:rPr>
              <a:t>AWS S3 - Security - IAM</a:t>
            </a:r>
            <a:endParaRPr sz="1200">
              <a:solidFill>
                <a:srgbClr val="999999"/>
              </a:solidFill>
              <a:latin typeface="Proxima Nova"/>
              <a:ea typeface="Proxima Nova"/>
              <a:cs typeface="Proxima Nova"/>
              <a:sym typeface="Proxima Nova"/>
            </a:endParaRPr>
          </a:p>
        </p:txBody>
      </p:sp>
      <p:sp>
        <p:nvSpPr>
          <p:cNvPr id="169" name="Google Shape;169;p22"/>
          <p:cNvSpPr txBox="1"/>
          <p:nvPr/>
        </p:nvSpPr>
        <p:spPr>
          <a:xfrm>
            <a:off x="159275" y="713325"/>
            <a:ext cx="8813700" cy="1858500"/>
          </a:xfrm>
          <a:prstGeom prst="rect">
            <a:avLst/>
          </a:prstGeom>
          <a:solidFill>
            <a:srgbClr val="FFF2CC"/>
          </a:solidFill>
          <a:ln cap="flat" cmpd="sng" w="9525">
            <a:solidFill>
              <a:srgbClr val="3C78D8"/>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Mono"/>
                <a:ea typeface="Roboto Mono"/>
                <a:cs typeface="Roboto Mono"/>
                <a:sym typeface="Roboto Mono"/>
              </a:rPr>
              <a:t>When to Use an Object ACL:</a:t>
            </a:r>
            <a:endParaRPr>
              <a:latin typeface="Roboto Mono"/>
              <a:ea typeface="Roboto Mono"/>
              <a:cs typeface="Roboto Mono"/>
              <a:sym typeface="Roboto Mono"/>
            </a:endParaRPr>
          </a:p>
          <a:p>
            <a:pPr indent="-78993" lvl="0" marL="237743" rtl="0" algn="l">
              <a:lnSpc>
                <a:spcPct val="115000"/>
              </a:lnSpc>
              <a:spcBef>
                <a:spcPts val="1000"/>
              </a:spcBef>
              <a:spcAft>
                <a:spcPts val="0"/>
              </a:spcAft>
              <a:buClr>
                <a:srgbClr val="0000FF"/>
              </a:buClr>
              <a:buSzPts val="1100"/>
              <a:buFont typeface="Roboto Mono"/>
              <a:buAutoNum type="arabicPeriod"/>
            </a:pPr>
            <a:r>
              <a:rPr lang="en" sz="1100">
                <a:solidFill>
                  <a:srgbClr val="0000FF"/>
                </a:solidFill>
                <a:latin typeface="Roboto Mono"/>
                <a:ea typeface="Roboto Mono"/>
                <a:cs typeface="Roboto Mono"/>
                <a:sym typeface="Roboto Mono"/>
              </a:rPr>
              <a:t>An object ACL is the only way to manage access to objects not owned by the bucket owner</a:t>
            </a:r>
            <a:endParaRPr sz="1100">
              <a:solidFill>
                <a:srgbClr val="0000FF"/>
              </a:solidFill>
              <a:latin typeface="Roboto Mono"/>
              <a:ea typeface="Roboto Mono"/>
              <a:cs typeface="Roboto Mono"/>
              <a:sym typeface="Roboto Mono"/>
            </a:endParaRPr>
          </a:p>
          <a:p>
            <a:pPr indent="0" lvl="0" marL="457200" rtl="0" algn="l">
              <a:lnSpc>
                <a:spcPct val="115000"/>
              </a:lnSpc>
              <a:spcBef>
                <a:spcPts val="0"/>
              </a:spcBef>
              <a:spcAft>
                <a:spcPts val="0"/>
              </a:spcAft>
              <a:buNone/>
            </a:pPr>
            <a:r>
              <a:rPr lang="en" sz="1100">
                <a:latin typeface="Roboto Mono"/>
                <a:ea typeface="Roboto Mono"/>
                <a:cs typeface="Roboto Mono"/>
                <a:sym typeface="Roboto Mono"/>
              </a:rPr>
              <a:t>An AWS account that owns the bucket can grant another AWS account permission to upload objects. The bucket owner does not own these objects. The AWS account that created the object must grant permissions using object ACLs.</a:t>
            </a:r>
            <a:endParaRPr sz="1200">
              <a:solidFill>
                <a:srgbClr val="0000FF"/>
              </a:solidFill>
              <a:latin typeface="Roboto Mono"/>
              <a:ea typeface="Roboto Mono"/>
              <a:cs typeface="Roboto Mono"/>
              <a:sym typeface="Roboto Mono"/>
            </a:endParaRPr>
          </a:p>
          <a:p>
            <a:pPr indent="-78993" lvl="0" marL="237743" marR="0" rtl="0" algn="l">
              <a:lnSpc>
                <a:spcPct val="115000"/>
              </a:lnSpc>
              <a:spcBef>
                <a:spcPts val="0"/>
              </a:spcBef>
              <a:spcAft>
                <a:spcPts val="0"/>
              </a:spcAft>
              <a:buClr>
                <a:srgbClr val="0000FF"/>
              </a:buClr>
              <a:buSzPts val="1100"/>
              <a:buFont typeface="Roboto Mono"/>
              <a:buAutoNum type="arabicPeriod"/>
            </a:pPr>
            <a:r>
              <a:rPr lang="en" sz="1100">
                <a:solidFill>
                  <a:srgbClr val="0000FF"/>
                </a:solidFill>
                <a:latin typeface="Roboto Mono"/>
                <a:ea typeface="Roboto Mono"/>
                <a:cs typeface="Roboto Mono"/>
                <a:sym typeface="Roboto Mono"/>
              </a:rPr>
              <a:t>Permissions vary by object and you need to manage permissions at the object level</a:t>
            </a:r>
            <a:endParaRPr sz="1100">
              <a:solidFill>
                <a:srgbClr val="0000FF"/>
              </a:solidFill>
              <a:latin typeface="Roboto Mono"/>
              <a:ea typeface="Roboto Mono"/>
              <a:cs typeface="Roboto Mono"/>
              <a:sym typeface="Roboto Mono"/>
            </a:endParaRPr>
          </a:p>
          <a:p>
            <a:pPr indent="-78993" lvl="0" marL="237743" marR="0" rtl="0" algn="l">
              <a:lnSpc>
                <a:spcPct val="115000"/>
              </a:lnSpc>
              <a:spcBef>
                <a:spcPts val="0"/>
              </a:spcBef>
              <a:spcAft>
                <a:spcPts val="0"/>
              </a:spcAft>
              <a:buClr>
                <a:srgbClr val="0000FF"/>
              </a:buClr>
              <a:buSzPts val="1100"/>
              <a:buFont typeface="Roboto Mono"/>
              <a:buAutoNum type="arabicPeriod"/>
            </a:pPr>
            <a:r>
              <a:rPr lang="en" sz="1100">
                <a:solidFill>
                  <a:srgbClr val="0000FF"/>
                </a:solidFill>
                <a:latin typeface="Roboto Mono"/>
                <a:ea typeface="Roboto Mono"/>
                <a:cs typeface="Roboto Mono"/>
                <a:sym typeface="Roboto Mono"/>
              </a:rPr>
              <a:t>Object ACLs control only object-level permissions – There is a single bucket policy for the entire bucket, but object ACLs are specified per object.</a:t>
            </a:r>
            <a:endParaRPr sz="1100">
              <a:latin typeface="Roboto Mono"/>
              <a:ea typeface="Roboto Mono"/>
              <a:cs typeface="Roboto Mono"/>
              <a:sym typeface="Roboto Mono"/>
            </a:endParaRPr>
          </a:p>
        </p:txBody>
      </p:sp>
      <p:sp>
        <p:nvSpPr>
          <p:cNvPr id="170" name="Google Shape;170;p22"/>
          <p:cNvSpPr txBox="1"/>
          <p:nvPr/>
        </p:nvSpPr>
        <p:spPr>
          <a:xfrm>
            <a:off x="159275" y="2694525"/>
            <a:ext cx="2595000" cy="2355900"/>
          </a:xfrm>
          <a:prstGeom prst="rect">
            <a:avLst/>
          </a:prstGeom>
          <a:noFill/>
          <a:ln cap="flat" cmpd="sng" w="9525">
            <a:solidFill>
              <a:srgbClr val="3C78D8"/>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Mono"/>
                <a:ea typeface="Roboto Mono"/>
                <a:cs typeface="Roboto Mono"/>
                <a:sym typeface="Roboto Mono"/>
              </a:rPr>
              <a:t>When to Use a Bucket ACL:</a:t>
            </a:r>
            <a:endParaRPr>
              <a:latin typeface="Roboto Mono"/>
              <a:ea typeface="Roboto Mono"/>
              <a:cs typeface="Roboto Mono"/>
              <a:sym typeface="Roboto Mono"/>
            </a:endParaRPr>
          </a:p>
          <a:p>
            <a:pPr indent="0" lvl="0" marL="0" rtl="0" algn="l">
              <a:spcBef>
                <a:spcPts val="1000"/>
              </a:spcBef>
              <a:spcAft>
                <a:spcPts val="0"/>
              </a:spcAft>
              <a:buNone/>
            </a:pPr>
            <a:r>
              <a:rPr lang="en" sz="1100">
                <a:latin typeface="Roboto Mono"/>
                <a:ea typeface="Roboto Mono"/>
                <a:cs typeface="Roboto Mono"/>
                <a:sym typeface="Roboto Mono"/>
              </a:rPr>
              <a:t>The only recommended use case for the bucket ACL is to grant write permission to the </a:t>
            </a:r>
            <a:r>
              <a:rPr lang="en" sz="1100">
                <a:solidFill>
                  <a:srgbClr val="0000FF"/>
                </a:solidFill>
                <a:latin typeface="Roboto Mono"/>
                <a:ea typeface="Roboto Mono"/>
                <a:cs typeface="Roboto Mono"/>
                <a:sym typeface="Roboto Mono"/>
              </a:rPr>
              <a:t>Amazon S3 Log Delivery</a:t>
            </a:r>
            <a:r>
              <a:rPr lang="en" sz="1100">
                <a:latin typeface="Roboto Mono"/>
                <a:ea typeface="Roboto Mono"/>
                <a:cs typeface="Roboto Mono"/>
                <a:sym typeface="Roboto Mono"/>
              </a:rPr>
              <a:t> group to write access log objects to your bucket</a:t>
            </a:r>
            <a:endParaRPr sz="1100">
              <a:latin typeface="Roboto Mono"/>
              <a:ea typeface="Roboto Mono"/>
              <a:cs typeface="Roboto Mono"/>
              <a:sym typeface="Roboto Mono"/>
            </a:endParaRPr>
          </a:p>
          <a:p>
            <a:pPr indent="0" lvl="0" marL="0" rtl="0" algn="l">
              <a:spcBef>
                <a:spcPts val="0"/>
              </a:spcBef>
              <a:spcAft>
                <a:spcPts val="0"/>
              </a:spcAft>
              <a:buNone/>
            </a:pPr>
            <a:r>
              <a:t/>
            </a:r>
            <a:endParaRPr sz="1200">
              <a:latin typeface="Roboto Mono"/>
              <a:ea typeface="Roboto Mono"/>
              <a:cs typeface="Roboto Mono"/>
              <a:sym typeface="Roboto Mono"/>
            </a:endParaRPr>
          </a:p>
        </p:txBody>
      </p:sp>
      <p:sp>
        <p:nvSpPr>
          <p:cNvPr id="171" name="Google Shape;171;p22"/>
          <p:cNvSpPr txBox="1"/>
          <p:nvPr/>
        </p:nvSpPr>
        <p:spPr>
          <a:xfrm>
            <a:off x="2911075" y="2694525"/>
            <a:ext cx="2966700" cy="2355900"/>
          </a:xfrm>
          <a:prstGeom prst="rect">
            <a:avLst/>
          </a:prstGeom>
          <a:noFill/>
          <a:ln cap="flat" cmpd="sng" w="9525">
            <a:solidFill>
              <a:srgbClr val="3C78D8"/>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Mono"/>
                <a:ea typeface="Roboto Mono"/>
                <a:cs typeface="Roboto Mono"/>
                <a:sym typeface="Roboto Mono"/>
              </a:rPr>
              <a:t>When to Use a Bucket Policy:</a:t>
            </a:r>
            <a:endParaRPr>
              <a:latin typeface="Roboto Mono"/>
              <a:ea typeface="Roboto Mono"/>
              <a:cs typeface="Roboto Mono"/>
              <a:sym typeface="Roboto Mono"/>
            </a:endParaRPr>
          </a:p>
          <a:p>
            <a:pPr indent="0" lvl="0" marL="0" marR="0" rtl="0" algn="l">
              <a:lnSpc>
                <a:spcPct val="100000"/>
              </a:lnSpc>
              <a:spcBef>
                <a:spcPts val="1000"/>
              </a:spcBef>
              <a:spcAft>
                <a:spcPts val="0"/>
              </a:spcAft>
              <a:buNone/>
            </a:pPr>
            <a:r>
              <a:rPr lang="en" sz="1100">
                <a:latin typeface="Roboto Mono"/>
                <a:ea typeface="Roboto Mono"/>
                <a:cs typeface="Roboto Mono"/>
                <a:sym typeface="Roboto Mono"/>
              </a:rPr>
              <a:t>You want to manage cross-account permissions for all Amazon S3 permissions – You can use ACLs to grant </a:t>
            </a:r>
            <a:r>
              <a:rPr lang="en" sz="1100">
                <a:solidFill>
                  <a:srgbClr val="0000FF"/>
                </a:solidFill>
                <a:latin typeface="Roboto Mono"/>
                <a:ea typeface="Roboto Mono"/>
                <a:cs typeface="Roboto Mono"/>
                <a:sym typeface="Roboto Mono"/>
              </a:rPr>
              <a:t>cross-account permissions to other accounts</a:t>
            </a:r>
            <a:r>
              <a:rPr lang="en" sz="1100">
                <a:latin typeface="Roboto Mono"/>
                <a:ea typeface="Roboto Mono"/>
                <a:cs typeface="Roboto Mono"/>
                <a:sym typeface="Roboto Mono"/>
              </a:rPr>
              <a:t>, but ACLs support only a finite set of permission</a:t>
            </a:r>
            <a:endParaRPr sz="1100">
              <a:latin typeface="Roboto Mono"/>
              <a:ea typeface="Roboto Mono"/>
              <a:cs typeface="Roboto Mono"/>
              <a:sym typeface="Roboto Mono"/>
            </a:endParaRPr>
          </a:p>
          <a:p>
            <a:pPr indent="0" lvl="0" marL="0" rtl="0" algn="l">
              <a:spcBef>
                <a:spcPts val="0"/>
              </a:spcBef>
              <a:spcAft>
                <a:spcPts val="0"/>
              </a:spcAft>
              <a:buNone/>
            </a:pPr>
            <a:r>
              <a:t/>
            </a:r>
            <a:endParaRPr sz="1200">
              <a:solidFill>
                <a:srgbClr val="0000FF"/>
              </a:solidFill>
              <a:latin typeface="Roboto Mono"/>
              <a:ea typeface="Roboto Mono"/>
              <a:cs typeface="Roboto Mono"/>
              <a:sym typeface="Roboto Mono"/>
            </a:endParaRPr>
          </a:p>
        </p:txBody>
      </p:sp>
      <p:sp>
        <p:nvSpPr>
          <p:cNvPr id="172" name="Google Shape;172;p22"/>
          <p:cNvSpPr txBox="1"/>
          <p:nvPr/>
        </p:nvSpPr>
        <p:spPr>
          <a:xfrm>
            <a:off x="6006275" y="2694525"/>
            <a:ext cx="2966700" cy="2355900"/>
          </a:xfrm>
          <a:prstGeom prst="rect">
            <a:avLst/>
          </a:prstGeom>
          <a:noFill/>
          <a:ln cap="flat" cmpd="sng" w="9525">
            <a:solidFill>
              <a:srgbClr val="3C78D8"/>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Mono"/>
                <a:ea typeface="Roboto Mono"/>
                <a:cs typeface="Roboto Mono"/>
                <a:sym typeface="Roboto Mono"/>
              </a:rPr>
              <a:t>When to Use a User Policy:</a:t>
            </a:r>
            <a:endParaRPr>
              <a:latin typeface="Roboto Mono"/>
              <a:ea typeface="Roboto Mono"/>
              <a:cs typeface="Roboto Mono"/>
              <a:sym typeface="Roboto Mono"/>
            </a:endParaRPr>
          </a:p>
          <a:p>
            <a:pPr indent="0" lvl="0" marL="0" rtl="0" algn="l">
              <a:spcBef>
                <a:spcPts val="1000"/>
              </a:spcBef>
              <a:spcAft>
                <a:spcPts val="0"/>
              </a:spcAft>
              <a:buNone/>
            </a:pPr>
            <a:r>
              <a:rPr lang="en" sz="1100">
                <a:solidFill>
                  <a:srgbClr val="0000FF"/>
                </a:solidFill>
                <a:latin typeface="Roboto Mono"/>
                <a:ea typeface="Roboto Mono"/>
                <a:cs typeface="Roboto Mono"/>
                <a:sym typeface="Roboto Mono"/>
              </a:rPr>
              <a:t>In </a:t>
            </a:r>
            <a:r>
              <a:rPr lang="en" sz="1100">
                <a:latin typeface="Roboto Mono"/>
                <a:ea typeface="Roboto Mono"/>
                <a:cs typeface="Roboto Mono"/>
                <a:sym typeface="Roboto Mono"/>
              </a:rPr>
              <a:t>general, you can use </a:t>
            </a:r>
            <a:r>
              <a:rPr lang="en" sz="1100">
                <a:solidFill>
                  <a:srgbClr val="0000FF"/>
                </a:solidFill>
                <a:latin typeface="Roboto Mono"/>
                <a:ea typeface="Roboto Mono"/>
                <a:cs typeface="Roboto Mono"/>
                <a:sym typeface="Roboto Mono"/>
              </a:rPr>
              <a:t>either a user policy or a bucket policy </a:t>
            </a:r>
            <a:r>
              <a:rPr lang="en" sz="1100">
                <a:latin typeface="Roboto Mono"/>
                <a:ea typeface="Roboto Mono"/>
                <a:cs typeface="Roboto Mono"/>
                <a:sym typeface="Roboto Mono"/>
              </a:rPr>
              <a:t>to manage permissions. You may choose to manage permissions by creating users and managing permissions individually by attaching policies to users (or user groups), or you may find that resource-based policies, such as a bucket policy, work better for your scenario</a:t>
            </a:r>
            <a:endParaRPr sz="1100">
              <a:latin typeface="Roboto Mono"/>
              <a:ea typeface="Roboto Mono"/>
              <a:cs typeface="Roboto Mono"/>
              <a:sym typeface="Roboto Mono"/>
            </a:endParaRPr>
          </a:p>
        </p:txBody>
      </p:sp>
      <p:sp>
        <p:nvSpPr>
          <p:cNvPr id="173" name="Google Shape;173;p22"/>
          <p:cNvSpPr/>
          <p:nvPr/>
        </p:nvSpPr>
        <p:spPr>
          <a:xfrm>
            <a:off x="3089100" y="769825"/>
            <a:ext cx="265500" cy="258900"/>
          </a:xfrm>
          <a:prstGeom prst="ellipse">
            <a:avLst/>
          </a:prstGeom>
          <a:solidFill>
            <a:srgbClr val="674E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1</a:t>
            </a:r>
            <a:endParaRPr>
              <a:solidFill>
                <a:srgbClr val="FFFFFF"/>
              </a:solidFill>
            </a:endParaRPr>
          </a:p>
        </p:txBody>
      </p:sp>
      <p:sp>
        <p:nvSpPr>
          <p:cNvPr id="174" name="Google Shape;174;p22"/>
          <p:cNvSpPr/>
          <p:nvPr/>
        </p:nvSpPr>
        <p:spPr>
          <a:xfrm>
            <a:off x="4247525" y="3006425"/>
            <a:ext cx="265500" cy="258900"/>
          </a:xfrm>
          <a:prstGeom prst="ellipse">
            <a:avLst/>
          </a:prstGeom>
          <a:solidFill>
            <a:srgbClr val="674E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3</a:t>
            </a:r>
            <a:endParaRPr>
              <a:solidFill>
                <a:srgbClr val="FFFFFF"/>
              </a:solidFill>
            </a:endParaRPr>
          </a:p>
        </p:txBody>
      </p:sp>
      <p:sp>
        <p:nvSpPr>
          <p:cNvPr id="175" name="Google Shape;175;p22"/>
          <p:cNvSpPr/>
          <p:nvPr/>
        </p:nvSpPr>
        <p:spPr>
          <a:xfrm>
            <a:off x="6034575" y="3006425"/>
            <a:ext cx="265500" cy="258900"/>
          </a:xfrm>
          <a:prstGeom prst="ellipse">
            <a:avLst/>
          </a:prstGeom>
          <a:solidFill>
            <a:srgbClr val="674E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4</a:t>
            </a:r>
            <a:endParaRPr>
              <a:solidFill>
                <a:srgbClr val="FFFFFF"/>
              </a:solidFill>
            </a:endParaRPr>
          </a:p>
        </p:txBody>
      </p:sp>
      <p:sp>
        <p:nvSpPr>
          <p:cNvPr id="176" name="Google Shape;176;p22"/>
          <p:cNvSpPr/>
          <p:nvPr/>
        </p:nvSpPr>
        <p:spPr>
          <a:xfrm>
            <a:off x="848450" y="3006425"/>
            <a:ext cx="265500" cy="258900"/>
          </a:xfrm>
          <a:prstGeom prst="ellipse">
            <a:avLst/>
          </a:prstGeom>
          <a:solidFill>
            <a:srgbClr val="674E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2</a:t>
            </a:r>
            <a:endParaRPr>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80" name="Shape 180"/>
        <p:cNvGrpSpPr/>
        <p:nvPr/>
      </p:nvGrpSpPr>
      <p:grpSpPr>
        <a:xfrm>
          <a:off x="0" y="0"/>
          <a:ext cx="0" cy="0"/>
          <a:chOff x="0" y="0"/>
          <a:chExt cx="0" cy="0"/>
        </a:xfrm>
      </p:grpSpPr>
      <p:sp>
        <p:nvSpPr>
          <p:cNvPr id="181" name="Google Shape;181;p23"/>
          <p:cNvSpPr txBox="1"/>
          <p:nvPr>
            <p:ph type="title"/>
          </p:nvPr>
        </p:nvSpPr>
        <p:spPr>
          <a:xfrm>
            <a:off x="311700" y="-54000"/>
            <a:ext cx="7367100" cy="755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800">
                <a:solidFill>
                  <a:schemeClr val="accent3"/>
                </a:solidFill>
              </a:rPr>
              <a:t>AWS S3 - Security - IAM - Examples</a:t>
            </a:r>
            <a:endParaRPr sz="1200">
              <a:solidFill>
                <a:srgbClr val="999999"/>
              </a:solidFill>
              <a:latin typeface="Proxima Nova"/>
              <a:ea typeface="Proxima Nova"/>
              <a:cs typeface="Proxima Nova"/>
              <a:sym typeface="Proxima Nova"/>
            </a:endParaRPr>
          </a:p>
        </p:txBody>
      </p:sp>
      <p:pic>
        <p:nvPicPr>
          <p:cNvPr id="182" name="Google Shape;182;p23"/>
          <p:cNvPicPr preferRelativeResize="0"/>
          <p:nvPr/>
        </p:nvPicPr>
        <p:blipFill>
          <a:blip r:embed="rId3">
            <a:alphaModFix/>
          </a:blip>
          <a:stretch>
            <a:fillRect/>
          </a:stretch>
        </p:blipFill>
        <p:spPr>
          <a:xfrm>
            <a:off x="4977350" y="47850"/>
            <a:ext cx="1294400" cy="1015475"/>
          </a:xfrm>
          <a:prstGeom prst="rect">
            <a:avLst/>
          </a:prstGeom>
          <a:noFill/>
          <a:ln>
            <a:noFill/>
          </a:ln>
        </p:spPr>
      </p:pic>
      <p:pic>
        <p:nvPicPr>
          <p:cNvPr id="183" name="Google Shape;183;p23"/>
          <p:cNvPicPr preferRelativeResize="0"/>
          <p:nvPr/>
        </p:nvPicPr>
        <p:blipFill>
          <a:blip r:embed="rId4">
            <a:alphaModFix/>
          </a:blip>
          <a:stretch>
            <a:fillRect/>
          </a:stretch>
        </p:blipFill>
        <p:spPr>
          <a:xfrm>
            <a:off x="6223825" y="537125"/>
            <a:ext cx="2920175" cy="1121125"/>
          </a:xfrm>
          <a:prstGeom prst="rect">
            <a:avLst/>
          </a:prstGeom>
          <a:noFill/>
          <a:ln>
            <a:noFill/>
          </a:ln>
        </p:spPr>
      </p:pic>
      <p:pic>
        <p:nvPicPr>
          <p:cNvPr id="184" name="Google Shape;184;p23"/>
          <p:cNvPicPr preferRelativeResize="0"/>
          <p:nvPr/>
        </p:nvPicPr>
        <p:blipFill>
          <a:blip r:embed="rId5">
            <a:alphaModFix/>
          </a:blip>
          <a:stretch>
            <a:fillRect/>
          </a:stretch>
        </p:blipFill>
        <p:spPr>
          <a:xfrm>
            <a:off x="6384600" y="1820925"/>
            <a:ext cx="1971350" cy="1380450"/>
          </a:xfrm>
          <a:prstGeom prst="rect">
            <a:avLst/>
          </a:prstGeom>
          <a:noFill/>
          <a:ln>
            <a:noFill/>
          </a:ln>
        </p:spPr>
      </p:pic>
      <p:sp>
        <p:nvSpPr>
          <p:cNvPr id="185" name="Google Shape;185;p23"/>
          <p:cNvSpPr txBox="1"/>
          <p:nvPr/>
        </p:nvSpPr>
        <p:spPr>
          <a:xfrm>
            <a:off x="152400" y="549300"/>
            <a:ext cx="6159300" cy="229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FF"/>
                </a:solidFill>
                <a:latin typeface="Roboto Mono"/>
                <a:ea typeface="Roboto Mono"/>
                <a:cs typeface="Roboto Mono"/>
                <a:sym typeface="Roboto Mono"/>
              </a:rPr>
              <a:t>Example 1: Bucket Owner Granting Its Users Bucket Permissions</a:t>
            </a:r>
            <a:endParaRPr sz="1200">
              <a:solidFill>
                <a:srgbClr val="0000FF"/>
              </a:solidFill>
              <a:latin typeface="Roboto Mono"/>
              <a:ea typeface="Roboto Mono"/>
              <a:cs typeface="Roboto Mono"/>
              <a:sym typeface="Roboto Mono"/>
            </a:endParaRPr>
          </a:p>
          <a:p>
            <a:pPr indent="0" lvl="0" marL="0" rtl="0" algn="l">
              <a:spcBef>
                <a:spcPts val="0"/>
              </a:spcBef>
              <a:spcAft>
                <a:spcPts val="0"/>
              </a:spcAft>
              <a:buNone/>
            </a:pPr>
            <a:r>
              <a:rPr lang="en" sz="900">
                <a:latin typeface="Roboto Mono"/>
                <a:ea typeface="Roboto Mono"/>
                <a:cs typeface="Roboto Mono"/>
                <a:sym typeface="Roboto Mono"/>
              </a:rPr>
              <a:t>AWS account can use a bucket policy, a user policy, or both to grant its user permissions on the bucket. You will grant some permissions using a bucket policy and grant other permissions using a user policy.</a:t>
            </a:r>
            <a:endParaRPr sz="1200">
              <a:latin typeface="Roboto Mono"/>
              <a:ea typeface="Roboto Mono"/>
              <a:cs typeface="Roboto Mono"/>
              <a:sym typeface="Roboto Mono"/>
            </a:endParaRPr>
          </a:p>
          <a:p>
            <a:pPr indent="0" lvl="0" marL="0" rtl="0" algn="l">
              <a:spcBef>
                <a:spcPts val="0"/>
              </a:spcBef>
              <a:spcAft>
                <a:spcPts val="0"/>
              </a:spcAft>
              <a:buNone/>
            </a:pPr>
            <a:r>
              <a:rPr lang="en" sz="1200">
                <a:solidFill>
                  <a:srgbClr val="0000FF"/>
                </a:solidFill>
                <a:latin typeface="Roboto Mono"/>
                <a:ea typeface="Roboto Mono"/>
                <a:cs typeface="Roboto Mono"/>
                <a:sym typeface="Roboto Mono"/>
              </a:rPr>
              <a:t>Example 2: Bucket Owner Granting Cross-Account Bucket Permissions</a:t>
            </a:r>
            <a:endParaRPr sz="1200">
              <a:solidFill>
                <a:srgbClr val="0000FF"/>
              </a:solidFill>
              <a:latin typeface="Roboto Mono"/>
              <a:ea typeface="Roboto Mono"/>
              <a:cs typeface="Roboto Mono"/>
              <a:sym typeface="Roboto Mono"/>
            </a:endParaRPr>
          </a:p>
          <a:p>
            <a:pPr indent="-102870" lvl="0" marL="274320" rtl="0" algn="l">
              <a:spcBef>
                <a:spcPts val="0"/>
              </a:spcBef>
              <a:spcAft>
                <a:spcPts val="0"/>
              </a:spcAft>
              <a:buSzPts val="900"/>
              <a:buFont typeface="Roboto Mono"/>
              <a:buAutoNum type="arabicPeriod"/>
            </a:pPr>
            <a:r>
              <a:rPr lang="en" sz="900">
                <a:latin typeface="Roboto Mono"/>
                <a:ea typeface="Roboto Mono"/>
                <a:cs typeface="Roboto Mono"/>
                <a:sym typeface="Roboto Mono"/>
              </a:rPr>
              <a:t>Account A admin user attaches a bucket policy granting cross-account permissions to Account B to perform specific bucket operations. </a:t>
            </a:r>
            <a:endParaRPr sz="900">
              <a:latin typeface="Roboto Mono"/>
              <a:ea typeface="Roboto Mono"/>
              <a:cs typeface="Roboto Mono"/>
              <a:sym typeface="Roboto Mono"/>
            </a:endParaRPr>
          </a:p>
          <a:p>
            <a:pPr indent="-102870" lvl="0" marL="274320" rtl="0" algn="l">
              <a:spcBef>
                <a:spcPts val="0"/>
              </a:spcBef>
              <a:spcAft>
                <a:spcPts val="0"/>
              </a:spcAft>
              <a:buSzPts val="900"/>
              <a:buFont typeface="Roboto Mono"/>
              <a:buAutoNum type="arabicPeriod"/>
            </a:pPr>
            <a:r>
              <a:rPr lang="en" sz="900">
                <a:latin typeface="Roboto Mono"/>
                <a:ea typeface="Roboto Mono"/>
                <a:cs typeface="Roboto Mono"/>
                <a:sym typeface="Roboto Mono"/>
              </a:rPr>
              <a:t>Account B admin user attaches user policy to the user delegating the permissions it received from Account A. </a:t>
            </a:r>
            <a:endParaRPr sz="900">
              <a:latin typeface="Roboto Mono"/>
              <a:ea typeface="Roboto Mono"/>
              <a:cs typeface="Roboto Mono"/>
              <a:sym typeface="Roboto Mono"/>
            </a:endParaRPr>
          </a:p>
          <a:p>
            <a:pPr indent="-102870" lvl="0" marL="274320" rtl="0" algn="l">
              <a:spcBef>
                <a:spcPts val="0"/>
              </a:spcBef>
              <a:spcAft>
                <a:spcPts val="0"/>
              </a:spcAft>
              <a:buSzPts val="900"/>
              <a:buFont typeface="Roboto Mono"/>
              <a:buAutoNum type="arabicPeriod"/>
            </a:pPr>
            <a:r>
              <a:rPr lang="en" sz="900">
                <a:latin typeface="Roboto Mono"/>
                <a:ea typeface="Roboto Mono"/>
                <a:cs typeface="Roboto Mono"/>
                <a:sym typeface="Roboto Mono"/>
              </a:rPr>
              <a:t>User in Account B can access an object in the bucket owned by Account A</a:t>
            </a:r>
            <a:endParaRPr sz="1200">
              <a:latin typeface="Roboto Mono"/>
              <a:ea typeface="Roboto Mono"/>
              <a:cs typeface="Roboto Mono"/>
              <a:sym typeface="Roboto Mono"/>
            </a:endParaRPr>
          </a:p>
          <a:p>
            <a:pPr indent="0" lvl="0" marL="0" rtl="0" algn="l">
              <a:spcBef>
                <a:spcPts val="0"/>
              </a:spcBef>
              <a:spcAft>
                <a:spcPts val="0"/>
              </a:spcAft>
              <a:buNone/>
            </a:pPr>
            <a:r>
              <a:rPr lang="en" sz="1200">
                <a:solidFill>
                  <a:srgbClr val="0000FF"/>
                </a:solidFill>
                <a:latin typeface="Roboto Mono"/>
                <a:ea typeface="Roboto Mono"/>
                <a:cs typeface="Roboto Mono"/>
                <a:sym typeface="Roboto Mono"/>
              </a:rPr>
              <a:t>Example 3: Bucket Owner Granting Its Users Permissions to Objects It Does Not Own</a:t>
            </a:r>
            <a:endParaRPr sz="1200">
              <a:solidFill>
                <a:srgbClr val="0000FF"/>
              </a:solidFill>
              <a:latin typeface="Roboto Mono"/>
              <a:ea typeface="Roboto Mono"/>
              <a:cs typeface="Roboto Mono"/>
              <a:sym typeface="Roboto Mono"/>
            </a:endParaRPr>
          </a:p>
          <a:p>
            <a:pPr indent="-102870" lvl="0" marL="274320" rtl="0" algn="l">
              <a:spcBef>
                <a:spcPts val="0"/>
              </a:spcBef>
              <a:spcAft>
                <a:spcPts val="0"/>
              </a:spcAft>
              <a:buSzPts val="900"/>
              <a:buFont typeface="Roboto Mono"/>
              <a:buAutoNum type="arabicPeriod"/>
            </a:pPr>
            <a:r>
              <a:rPr lang="en" sz="900">
                <a:latin typeface="Roboto Mono"/>
                <a:ea typeface="Roboto Mono"/>
                <a:cs typeface="Roboto Mono"/>
                <a:sym typeface="Roboto Mono"/>
              </a:rPr>
              <a:t>Account A admin user attaches a bucket policy with two statements. </a:t>
            </a:r>
            <a:endParaRPr sz="900">
              <a:latin typeface="Roboto Mono"/>
              <a:ea typeface="Roboto Mono"/>
              <a:cs typeface="Roboto Mono"/>
              <a:sym typeface="Roboto Mono"/>
            </a:endParaRPr>
          </a:p>
          <a:p>
            <a:pPr indent="-285750" lvl="1" marL="914400" rtl="0" algn="l">
              <a:spcBef>
                <a:spcPts val="0"/>
              </a:spcBef>
              <a:spcAft>
                <a:spcPts val="0"/>
              </a:spcAft>
              <a:buSzPts val="900"/>
              <a:buFont typeface="Roboto Mono"/>
              <a:buAutoNum type="alphaLcPeriod"/>
            </a:pPr>
            <a:r>
              <a:rPr lang="en" sz="900">
                <a:latin typeface="Roboto Mono"/>
                <a:ea typeface="Roboto Mono"/>
                <a:cs typeface="Roboto Mono"/>
                <a:sym typeface="Roboto Mono"/>
              </a:rPr>
              <a:t>Allow cross-account permission to Account B to upload objects.</a:t>
            </a:r>
            <a:endParaRPr sz="900">
              <a:latin typeface="Roboto Mono"/>
              <a:ea typeface="Roboto Mono"/>
              <a:cs typeface="Roboto Mono"/>
              <a:sym typeface="Roboto Mono"/>
            </a:endParaRPr>
          </a:p>
          <a:p>
            <a:pPr indent="-285750" lvl="1" marL="914400" rtl="0" algn="l">
              <a:spcBef>
                <a:spcPts val="0"/>
              </a:spcBef>
              <a:spcAft>
                <a:spcPts val="0"/>
              </a:spcAft>
              <a:buSzPts val="900"/>
              <a:buFont typeface="Roboto Mono"/>
              <a:buAutoNum type="alphaLcPeriod"/>
            </a:pPr>
            <a:r>
              <a:rPr lang="en" sz="900">
                <a:latin typeface="Roboto Mono"/>
                <a:ea typeface="Roboto Mono"/>
                <a:cs typeface="Roboto Mono"/>
                <a:sym typeface="Roboto Mono"/>
              </a:rPr>
              <a:t>Allow a user in its own account to access objects in the bucket.</a:t>
            </a:r>
            <a:endParaRPr sz="900">
              <a:latin typeface="Roboto Mono"/>
              <a:ea typeface="Roboto Mono"/>
              <a:cs typeface="Roboto Mono"/>
              <a:sym typeface="Roboto Mono"/>
            </a:endParaRPr>
          </a:p>
          <a:p>
            <a:pPr indent="-102870" lvl="0" marL="274320" rtl="0" algn="l">
              <a:spcBef>
                <a:spcPts val="0"/>
              </a:spcBef>
              <a:spcAft>
                <a:spcPts val="0"/>
              </a:spcAft>
              <a:buSzPts val="900"/>
              <a:buFont typeface="Roboto Mono"/>
              <a:buAutoNum type="arabicPeriod"/>
            </a:pPr>
            <a:r>
              <a:rPr lang="en" sz="900">
                <a:latin typeface="Roboto Mono"/>
                <a:ea typeface="Roboto Mono"/>
                <a:cs typeface="Roboto Mono"/>
                <a:sym typeface="Roboto Mono"/>
              </a:rPr>
              <a:t>Account B admin user uploads objects to the bucket owned by Account A. Account B admin updates the object ACL adding grant that gives the bucket owner full-control permission on the object. </a:t>
            </a:r>
            <a:endParaRPr sz="900">
              <a:latin typeface="Roboto Mono"/>
              <a:ea typeface="Roboto Mono"/>
              <a:cs typeface="Roboto Mono"/>
              <a:sym typeface="Roboto Mono"/>
            </a:endParaRPr>
          </a:p>
          <a:p>
            <a:pPr indent="-102870" lvl="0" marL="274320" rtl="0" algn="l">
              <a:spcBef>
                <a:spcPts val="0"/>
              </a:spcBef>
              <a:spcAft>
                <a:spcPts val="0"/>
              </a:spcAft>
              <a:buSzPts val="900"/>
              <a:buFont typeface="Roboto Mono"/>
              <a:buAutoNum type="arabicPeriod"/>
            </a:pPr>
            <a:r>
              <a:rPr lang="en" sz="900">
                <a:latin typeface="Roboto Mono"/>
                <a:ea typeface="Roboto Mono"/>
                <a:cs typeface="Roboto Mono"/>
                <a:sym typeface="Roboto Mono"/>
              </a:rPr>
              <a:t>User in Account A can access objects, regardless of who owns them.</a:t>
            </a:r>
            <a:endParaRPr sz="1200">
              <a:latin typeface="Roboto Mono"/>
              <a:ea typeface="Roboto Mono"/>
              <a:cs typeface="Roboto Mono"/>
              <a:sym typeface="Roboto Mono"/>
            </a:endParaRPr>
          </a:p>
          <a:p>
            <a:pPr indent="0" lvl="0" marL="0" rtl="0" algn="l">
              <a:spcBef>
                <a:spcPts val="0"/>
              </a:spcBef>
              <a:spcAft>
                <a:spcPts val="0"/>
              </a:spcAft>
              <a:buNone/>
            </a:pPr>
            <a:r>
              <a:rPr lang="en" sz="1200">
                <a:solidFill>
                  <a:srgbClr val="0000FF"/>
                </a:solidFill>
                <a:latin typeface="Roboto Mono"/>
                <a:ea typeface="Roboto Mono"/>
                <a:cs typeface="Roboto Mono"/>
                <a:sym typeface="Roboto Mono"/>
              </a:rPr>
              <a:t>Example 4: Bucket Owner Granting Cross-account Permission to Objects It Does Not Own</a:t>
            </a:r>
            <a:endParaRPr sz="1200">
              <a:solidFill>
                <a:srgbClr val="0000FF"/>
              </a:solidFill>
              <a:latin typeface="Roboto Mono"/>
              <a:ea typeface="Roboto Mono"/>
              <a:cs typeface="Roboto Mono"/>
              <a:sym typeface="Roboto Mono"/>
            </a:endParaRPr>
          </a:p>
          <a:p>
            <a:pPr indent="-96520" lvl="0" marL="274320" rtl="0" algn="l">
              <a:spcBef>
                <a:spcPts val="0"/>
              </a:spcBef>
              <a:spcAft>
                <a:spcPts val="0"/>
              </a:spcAft>
              <a:buSzPts val="800"/>
              <a:buFont typeface="Roboto Mono"/>
              <a:buAutoNum type="arabicPeriod"/>
            </a:pPr>
            <a:r>
              <a:rPr lang="en" sz="800">
                <a:latin typeface="Roboto Mono"/>
                <a:ea typeface="Roboto Mono"/>
                <a:cs typeface="Roboto Mono"/>
                <a:sym typeface="Roboto Mono"/>
              </a:rPr>
              <a:t>Account A administrator user attaches a bucket policy granting Account B conditional permission to upload objects. </a:t>
            </a:r>
            <a:endParaRPr sz="800">
              <a:latin typeface="Roboto Mono"/>
              <a:ea typeface="Roboto Mono"/>
              <a:cs typeface="Roboto Mono"/>
              <a:sym typeface="Roboto Mono"/>
            </a:endParaRPr>
          </a:p>
          <a:p>
            <a:pPr indent="-96520" lvl="0" marL="274320" rtl="0" algn="l">
              <a:spcBef>
                <a:spcPts val="0"/>
              </a:spcBef>
              <a:spcAft>
                <a:spcPts val="0"/>
              </a:spcAft>
              <a:buSzPts val="800"/>
              <a:buFont typeface="Roboto Mono"/>
              <a:buAutoNum type="arabicPeriod"/>
            </a:pPr>
            <a:r>
              <a:rPr lang="en" sz="800">
                <a:latin typeface="Roboto Mono"/>
                <a:ea typeface="Roboto Mono"/>
                <a:cs typeface="Roboto Mono"/>
                <a:sym typeface="Roboto Mono"/>
              </a:rPr>
              <a:t>Account A administrator creates an IAM role, establishing trust with Account C, so users in that account can access Account A. The access policy attached to the role limits what user in Account C can do when the user accesses Account A. </a:t>
            </a:r>
            <a:endParaRPr sz="800">
              <a:latin typeface="Roboto Mono"/>
              <a:ea typeface="Roboto Mono"/>
              <a:cs typeface="Roboto Mono"/>
              <a:sym typeface="Roboto Mono"/>
            </a:endParaRPr>
          </a:p>
          <a:p>
            <a:pPr indent="-96520" lvl="0" marL="274320" rtl="0" algn="l">
              <a:spcBef>
                <a:spcPts val="0"/>
              </a:spcBef>
              <a:spcAft>
                <a:spcPts val="0"/>
              </a:spcAft>
              <a:buSzPts val="800"/>
              <a:buFont typeface="Roboto Mono"/>
              <a:buAutoNum type="arabicPeriod"/>
            </a:pPr>
            <a:r>
              <a:rPr lang="en" sz="800">
                <a:latin typeface="Roboto Mono"/>
                <a:ea typeface="Roboto Mono"/>
                <a:cs typeface="Roboto Mono"/>
                <a:sym typeface="Roboto Mono"/>
              </a:rPr>
              <a:t>Account B administrator uploads an object to the bucket owned by Account A, granting full-control permission to the bucket owner. </a:t>
            </a:r>
            <a:endParaRPr sz="800">
              <a:latin typeface="Roboto Mono"/>
              <a:ea typeface="Roboto Mono"/>
              <a:cs typeface="Roboto Mono"/>
              <a:sym typeface="Roboto Mono"/>
            </a:endParaRPr>
          </a:p>
          <a:p>
            <a:pPr indent="-96520" lvl="0" marL="274320" rtl="0" algn="l">
              <a:spcBef>
                <a:spcPts val="0"/>
              </a:spcBef>
              <a:spcAft>
                <a:spcPts val="0"/>
              </a:spcAft>
              <a:buSzPts val="800"/>
              <a:buFont typeface="Roboto Mono"/>
              <a:buAutoNum type="arabicPeriod"/>
            </a:pPr>
            <a:r>
              <a:rPr lang="en" sz="800">
                <a:latin typeface="Roboto Mono"/>
                <a:ea typeface="Roboto Mono"/>
                <a:cs typeface="Roboto Mono"/>
                <a:sym typeface="Roboto Mono"/>
              </a:rPr>
              <a:t>Account C administrator creates a user and attaches a user policy that allows the user to assume the role. </a:t>
            </a:r>
            <a:endParaRPr sz="800">
              <a:latin typeface="Roboto Mono"/>
              <a:ea typeface="Roboto Mono"/>
              <a:cs typeface="Roboto Mono"/>
              <a:sym typeface="Roboto Mono"/>
            </a:endParaRPr>
          </a:p>
          <a:p>
            <a:pPr indent="-96520" lvl="0" marL="274320" rtl="0" algn="l">
              <a:spcBef>
                <a:spcPts val="0"/>
              </a:spcBef>
              <a:spcAft>
                <a:spcPts val="0"/>
              </a:spcAft>
              <a:buSzPts val="800"/>
              <a:buFont typeface="Roboto Mono"/>
              <a:buAutoNum type="arabicPeriod"/>
            </a:pPr>
            <a:r>
              <a:rPr lang="en" sz="800">
                <a:latin typeface="Roboto Mono"/>
                <a:ea typeface="Roboto Mono"/>
                <a:cs typeface="Roboto Mono"/>
                <a:sym typeface="Roboto Mono"/>
              </a:rPr>
              <a:t>User in Account C first assumes the role, which returns the user temporary security credentials. Using those temporary credentials, the user then accesses objects in the bucket</a:t>
            </a:r>
            <a:endParaRPr sz="800">
              <a:latin typeface="Roboto Mono"/>
              <a:ea typeface="Roboto Mono"/>
              <a:cs typeface="Roboto Mono"/>
              <a:sym typeface="Roboto Mono"/>
            </a:endParaRPr>
          </a:p>
        </p:txBody>
      </p:sp>
      <p:pic>
        <p:nvPicPr>
          <p:cNvPr id="186" name="Google Shape;186;p23"/>
          <p:cNvPicPr preferRelativeResize="0"/>
          <p:nvPr/>
        </p:nvPicPr>
        <p:blipFill>
          <a:blip r:embed="rId6">
            <a:alphaModFix/>
          </a:blip>
          <a:stretch>
            <a:fillRect/>
          </a:stretch>
        </p:blipFill>
        <p:spPr>
          <a:xfrm>
            <a:off x="6174900" y="3325450"/>
            <a:ext cx="2920175" cy="171428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90" name="Shape 190"/>
        <p:cNvGrpSpPr/>
        <p:nvPr/>
      </p:nvGrpSpPr>
      <p:grpSpPr>
        <a:xfrm>
          <a:off x="0" y="0"/>
          <a:ext cx="0" cy="0"/>
          <a:chOff x="0" y="0"/>
          <a:chExt cx="0" cy="0"/>
        </a:xfrm>
      </p:grpSpPr>
      <p:sp>
        <p:nvSpPr>
          <p:cNvPr id="191" name="Google Shape;191;p24"/>
          <p:cNvSpPr txBox="1"/>
          <p:nvPr>
            <p:ph type="title"/>
          </p:nvPr>
        </p:nvSpPr>
        <p:spPr>
          <a:xfrm>
            <a:off x="311700" y="250800"/>
            <a:ext cx="7367100" cy="755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800">
                <a:solidFill>
                  <a:schemeClr val="accent3"/>
                </a:solidFill>
              </a:rPr>
              <a:t>AWS S3 - VPC Endpoint</a:t>
            </a:r>
            <a:endParaRPr sz="1800"/>
          </a:p>
          <a:p>
            <a:pPr indent="0" lvl="0" marL="0" marR="0" rtl="0" algn="l">
              <a:lnSpc>
                <a:spcPct val="115000"/>
              </a:lnSpc>
              <a:spcBef>
                <a:spcPts val="0"/>
              </a:spcBef>
              <a:spcAft>
                <a:spcPts val="0"/>
              </a:spcAft>
              <a:buNone/>
            </a:pPr>
            <a:r>
              <a:t/>
            </a:r>
            <a:endParaRPr sz="1200">
              <a:solidFill>
                <a:srgbClr val="999999"/>
              </a:solidFill>
              <a:latin typeface="Proxima Nova"/>
              <a:ea typeface="Proxima Nova"/>
              <a:cs typeface="Proxima Nova"/>
              <a:sym typeface="Proxima Nova"/>
            </a:endParaRPr>
          </a:p>
        </p:txBody>
      </p:sp>
      <p:sp>
        <p:nvSpPr>
          <p:cNvPr id="192" name="Google Shape;192;p24"/>
          <p:cNvSpPr txBox="1"/>
          <p:nvPr/>
        </p:nvSpPr>
        <p:spPr>
          <a:xfrm>
            <a:off x="362625" y="838200"/>
            <a:ext cx="4787400" cy="2295000"/>
          </a:xfrm>
          <a:prstGeom prst="rect">
            <a:avLst/>
          </a:prstGeom>
          <a:noFill/>
          <a:ln>
            <a:noFill/>
          </a:ln>
        </p:spPr>
        <p:txBody>
          <a:bodyPr anchorCtr="0" anchor="t" bIns="91425" lIns="91425" spcFirstLastPara="1" rIns="91425" wrap="square" tIns="91425">
            <a:noAutofit/>
          </a:bodyPr>
          <a:lstStyle/>
          <a:p>
            <a:pPr indent="0" lvl="0" marL="0" marR="406400" rtl="0" algn="l">
              <a:lnSpc>
                <a:spcPct val="100000"/>
              </a:lnSpc>
              <a:spcBef>
                <a:spcPts val="1200"/>
              </a:spcBef>
              <a:spcAft>
                <a:spcPts val="0"/>
              </a:spcAft>
              <a:buNone/>
            </a:pPr>
            <a:r>
              <a:rPr b="1" lang="en" sz="1100">
                <a:solidFill>
                  <a:schemeClr val="accent3"/>
                </a:solidFill>
                <a:highlight>
                  <a:srgbClr val="FFFFFF"/>
                </a:highlight>
                <a:latin typeface="Roboto Mono"/>
                <a:ea typeface="Roboto Mono"/>
                <a:cs typeface="Roboto Mono"/>
                <a:sym typeface="Roboto Mono"/>
              </a:rPr>
              <a:t>Legacy Issue for S3 Access:</a:t>
            </a:r>
            <a:endParaRPr b="1" sz="1100">
              <a:solidFill>
                <a:schemeClr val="accent3"/>
              </a:solidFill>
              <a:highlight>
                <a:srgbClr val="FFFFFF"/>
              </a:highlight>
              <a:latin typeface="Roboto Mono"/>
              <a:ea typeface="Roboto Mono"/>
              <a:cs typeface="Roboto Mono"/>
              <a:sym typeface="Roboto Mono"/>
            </a:endParaRPr>
          </a:p>
          <a:p>
            <a:pPr indent="0" lvl="0" marL="0" rtl="0" algn="l">
              <a:lnSpc>
                <a:spcPct val="100000"/>
              </a:lnSpc>
              <a:spcBef>
                <a:spcPts val="1200"/>
              </a:spcBef>
              <a:spcAft>
                <a:spcPts val="0"/>
              </a:spcAft>
              <a:buNone/>
            </a:pPr>
            <a:r>
              <a:rPr lang="en" sz="1050">
                <a:solidFill>
                  <a:srgbClr val="333333"/>
                </a:solidFill>
                <a:latin typeface="Roboto Mono"/>
                <a:ea typeface="Roboto Mono"/>
                <a:cs typeface="Roboto Mono"/>
                <a:sym typeface="Roboto Mono"/>
              </a:rPr>
              <a:t>Until now, if you wanted your EC2 instances to be able to access public resources, you had to use an Internet Gateway, and potentially manage some NAT instances.</a:t>
            </a:r>
            <a:endParaRPr sz="1050">
              <a:solidFill>
                <a:srgbClr val="333333"/>
              </a:solidFill>
              <a:latin typeface="Roboto Mono"/>
              <a:ea typeface="Roboto Mono"/>
              <a:cs typeface="Roboto Mono"/>
              <a:sym typeface="Roboto Mono"/>
            </a:endParaRPr>
          </a:p>
          <a:p>
            <a:pPr indent="0" lvl="0" marL="0" marR="406400" rtl="0" algn="l">
              <a:spcBef>
                <a:spcPts val="1200"/>
              </a:spcBef>
              <a:spcAft>
                <a:spcPts val="0"/>
              </a:spcAft>
              <a:buNone/>
            </a:pPr>
            <a:r>
              <a:rPr b="1" lang="en" sz="1100">
                <a:solidFill>
                  <a:schemeClr val="accent3"/>
                </a:solidFill>
                <a:highlight>
                  <a:srgbClr val="FFFFFF"/>
                </a:highlight>
                <a:latin typeface="Roboto Mono"/>
                <a:ea typeface="Roboto Mono"/>
                <a:cs typeface="Roboto Mono"/>
                <a:sym typeface="Roboto Mono"/>
              </a:rPr>
              <a:t>VPC Endpoint access for S3 feature introduced in 2015:</a:t>
            </a:r>
            <a:endParaRPr sz="1050">
              <a:solidFill>
                <a:srgbClr val="333333"/>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sz="1050">
                <a:solidFill>
                  <a:srgbClr val="333333"/>
                </a:solidFill>
                <a:latin typeface="Roboto Mono"/>
                <a:ea typeface="Roboto Mono"/>
                <a:cs typeface="Roboto Mono"/>
                <a:sym typeface="Roboto Mono"/>
              </a:rPr>
              <a:t>EC2 instances running in private subnets of a VPC can now have controlled access to S3 buckets, objects, and API functions that are in the same region as the VPC. You can use an S3 bucket policy to indicate which VPCs and which VPC Endpoints have access to your S3 buckets.</a:t>
            </a:r>
            <a:endParaRPr sz="1050">
              <a:solidFill>
                <a:srgbClr val="333333"/>
              </a:solidFill>
              <a:latin typeface="Roboto Mono"/>
              <a:ea typeface="Roboto Mono"/>
              <a:cs typeface="Roboto Mono"/>
              <a:sym typeface="Roboto Mono"/>
            </a:endParaRPr>
          </a:p>
          <a:p>
            <a:pPr indent="0" lvl="0" marL="0" rtl="0" algn="l">
              <a:lnSpc>
                <a:spcPct val="115000"/>
              </a:lnSpc>
              <a:spcBef>
                <a:spcPts val="1100"/>
              </a:spcBef>
              <a:spcAft>
                <a:spcPts val="0"/>
              </a:spcAft>
              <a:buNone/>
            </a:pPr>
            <a:r>
              <a:rPr lang="en" sz="1050">
                <a:solidFill>
                  <a:srgbClr val="333333"/>
                </a:solidFill>
                <a:latin typeface="Roboto Mono"/>
                <a:ea typeface="Roboto Mono"/>
                <a:cs typeface="Roboto Mono"/>
                <a:sym typeface="Roboto Mono"/>
              </a:rPr>
              <a:t>These endpoints are easy to configure, highly reliable, and provide a secure connection to S3 that does not require a gateway or NAT instances.</a:t>
            </a:r>
            <a:endParaRPr sz="1050">
              <a:solidFill>
                <a:srgbClr val="333333"/>
              </a:solidFill>
              <a:latin typeface="Roboto Mono"/>
              <a:ea typeface="Roboto Mono"/>
              <a:cs typeface="Roboto Mono"/>
              <a:sym typeface="Roboto Mono"/>
            </a:endParaRPr>
          </a:p>
          <a:p>
            <a:pPr indent="0" lvl="0" marL="0" rtl="0" algn="l">
              <a:spcBef>
                <a:spcPts val="1100"/>
              </a:spcBef>
              <a:spcAft>
                <a:spcPts val="0"/>
              </a:spcAft>
              <a:buNone/>
            </a:pPr>
            <a:r>
              <a:t/>
            </a:r>
            <a:endParaRPr sz="1000">
              <a:solidFill>
                <a:srgbClr val="444444"/>
              </a:solidFill>
              <a:highlight>
                <a:srgbClr val="FFFFFF"/>
              </a:highlight>
              <a:latin typeface="Roboto Mono"/>
              <a:ea typeface="Roboto Mono"/>
              <a:cs typeface="Roboto Mono"/>
              <a:sym typeface="Roboto Mono"/>
            </a:endParaRPr>
          </a:p>
        </p:txBody>
      </p:sp>
      <p:sp>
        <p:nvSpPr>
          <p:cNvPr id="193" name="Google Shape;193;p24"/>
          <p:cNvSpPr txBox="1"/>
          <p:nvPr/>
        </p:nvSpPr>
        <p:spPr>
          <a:xfrm>
            <a:off x="3235550" y="-152400"/>
            <a:ext cx="6012900" cy="152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800">
                <a:solidFill>
                  <a:srgbClr val="444444"/>
                </a:solidFill>
                <a:highlight>
                  <a:schemeClr val="lt1"/>
                </a:highlight>
                <a:latin typeface="Roboto Mono"/>
                <a:ea typeface="Roboto Mono"/>
                <a:cs typeface="Roboto Mono"/>
                <a:sym typeface="Roboto Mono"/>
              </a:rPr>
              <a:t>A VPC endpoint enables you to privately connect your VPC to supported AWS services and VPC endpoint services powered by PrivateLink without requiring an internet gateway, NAT device, VPN connection, or AWS Direct Connect connection. Instances in your VPC do not require public IP addresses to communicate with resources in the service. Traffic between your VPC and the other service does not leave the Amazon network.</a:t>
            </a:r>
            <a:endParaRPr sz="800">
              <a:solidFill>
                <a:srgbClr val="444444"/>
              </a:solidFill>
              <a:highlight>
                <a:schemeClr val="lt1"/>
              </a:highlight>
              <a:latin typeface="Roboto Mono"/>
              <a:ea typeface="Roboto Mono"/>
              <a:cs typeface="Roboto Mono"/>
              <a:sym typeface="Roboto Mono"/>
            </a:endParaRPr>
          </a:p>
          <a:p>
            <a:pPr indent="0" lvl="0" marL="0" rtl="0" algn="l">
              <a:lnSpc>
                <a:spcPct val="115000"/>
              </a:lnSpc>
              <a:spcBef>
                <a:spcPts val="1200"/>
              </a:spcBef>
              <a:spcAft>
                <a:spcPts val="1200"/>
              </a:spcAft>
              <a:buNone/>
            </a:pPr>
            <a:r>
              <a:rPr lang="en" sz="800">
                <a:solidFill>
                  <a:srgbClr val="444444"/>
                </a:solidFill>
                <a:highlight>
                  <a:schemeClr val="lt1"/>
                </a:highlight>
                <a:latin typeface="Roboto Mono"/>
                <a:ea typeface="Roboto Mono"/>
                <a:cs typeface="Roboto Mono"/>
                <a:sym typeface="Roboto Mono"/>
              </a:rPr>
              <a:t>Two types of VPC endpoints: </a:t>
            </a:r>
            <a:r>
              <a:rPr i="1" lang="en" sz="800">
                <a:solidFill>
                  <a:srgbClr val="0000FF"/>
                </a:solidFill>
                <a:highlight>
                  <a:schemeClr val="lt1"/>
                </a:highlight>
                <a:latin typeface="Roboto Mono"/>
                <a:ea typeface="Roboto Mono"/>
                <a:cs typeface="Roboto Mono"/>
                <a:sym typeface="Roboto Mono"/>
              </a:rPr>
              <a:t>interface endpoints</a:t>
            </a:r>
            <a:r>
              <a:rPr lang="en" sz="800">
                <a:solidFill>
                  <a:srgbClr val="0000FF"/>
                </a:solidFill>
                <a:highlight>
                  <a:schemeClr val="lt1"/>
                </a:highlight>
                <a:latin typeface="Roboto Mono"/>
                <a:ea typeface="Roboto Mono"/>
                <a:cs typeface="Roboto Mono"/>
                <a:sym typeface="Roboto Mono"/>
              </a:rPr>
              <a:t> </a:t>
            </a:r>
            <a:r>
              <a:rPr lang="en" sz="800">
                <a:solidFill>
                  <a:srgbClr val="444444"/>
                </a:solidFill>
                <a:highlight>
                  <a:schemeClr val="lt1"/>
                </a:highlight>
                <a:latin typeface="Roboto Mono"/>
                <a:ea typeface="Roboto Mono"/>
                <a:cs typeface="Roboto Mono"/>
                <a:sym typeface="Roboto Mono"/>
              </a:rPr>
              <a:t>and </a:t>
            </a:r>
            <a:r>
              <a:rPr i="1" lang="en" sz="800">
                <a:solidFill>
                  <a:srgbClr val="0000FF"/>
                </a:solidFill>
                <a:highlight>
                  <a:schemeClr val="lt1"/>
                </a:highlight>
                <a:latin typeface="Roboto Mono"/>
                <a:ea typeface="Roboto Mono"/>
                <a:cs typeface="Roboto Mono"/>
                <a:sym typeface="Roboto Mono"/>
              </a:rPr>
              <a:t>gateway endpoints </a:t>
            </a:r>
            <a:r>
              <a:rPr i="1" lang="en" sz="800">
                <a:solidFill>
                  <a:srgbClr val="444444"/>
                </a:solidFill>
                <a:highlight>
                  <a:schemeClr val="lt1"/>
                </a:highlight>
                <a:latin typeface="Roboto Mono"/>
                <a:ea typeface="Roboto Mono"/>
                <a:cs typeface="Roboto Mono"/>
                <a:sym typeface="Roboto Mono"/>
              </a:rPr>
              <a:t>(supports S3 and DynamoDB)</a:t>
            </a:r>
            <a:r>
              <a:rPr lang="en" sz="800">
                <a:solidFill>
                  <a:srgbClr val="444444"/>
                </a:solidFill>
                <a:highlight>
                  <a:schemeClr val="lt1"/>
                </a:highlight>
                <a:latin typeface="Roboto Mono"/>
                <a:ea typeface="Roboto Mono"/>
                <a:cs typeface="Roboto Mono"/>
                <a:sym typeface="Roboto Mono"/>
              </a:rPr>
              <a:t>. </a:t>
            </a:r>
            <a:endParaRPr sz="800">
              <a:solidFill>
                <a:srgbClr val="444444"/>
              </a:solidFill>
              <a:highlight>
                <a:schemeClr val="lt1"/>
              </a:highlight>
              <a:latin typeface="Roboto Mono"/>
              <a:ea typeface="Roboto Mono"/>
              <a:cs typeface="Roboto Mono"/>
              <a:sym typeface="Roboto Mono"/>
            </a:endParaRPr>
          </a:p>
        </p:txBody>
      </p:sp>
      <p:sp>
        <p:nvSpPr>
          <p:cNvPr id="194" name="Google Shape;194;p24"/>
          <p:cNvSpPr txBox="1"/>
          <p:nvPr/>
        </p:nvSpPr>
        <p:spPr>
          <a:xfrm>
            <a:off x="5322700" y="1592825"/>
            <a:ext cx="38214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oboto Mono"/>
                <a:ea typeface="Roboto Mono"/>
                <a:cs typeface="Roboto Mono"/>
                <a:sym typeface="Roboto Mono"/>
              </a:rPr>
              <a:t>Bucket policy restricting Access to a Specific VPC</a:t>
            </a:r>
            <a:endParaRPr b="1" sz="1200">
              <a:latin typeface="Roboto Mono"/>
              <a:ea typeface="Roboto Mono"/>
              <a:cs typeface="Roboto Mono"/>
              <a:sym typeface="Roboto Mono"/>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"Version": "2012-10-17",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"Id": "Policy1415115909153",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"Statement": [      {        </a:t>
            </a:r>
            <a:endParaRPr sz="1000">
              <a:latin typeface="Merriweather"/>
              <a:ea typeface="Merriweather"/>
              <a:cs typeface="Merriweather"/>
              <a:sym typeface="Merriweather"/>
            </a:endParaRPr>
          </a:p>
          <a:p>
            <a:pPr indent="457200" lvl="0" marL="0" rtl="0" algn="l">
              <a:spcBef>
                <a:spcPts val="0"/>
              </a:spcBef>
              <a:spcAft>
                <a:spcPts val="0"/>
              </a:spcAft>
              <a:buNone/>
            </a:pPr>
            <a:r>
              <a:rPr lang="en" sz="1000">
                <a:latin typeface="Merriweather"/>
                <a:ea typeface="Merriweather"/>
                <a:cs typeface="Merriweather"/>
                <a:sym typeface="Merriweather"/>
              </a:rPr>
              <a:t>"Sid": "Access-to-specific-VPC-only",   </a:t>
            </a:r>
            <a:endParaRPr sz="1000">
              <a:latin typeface="Merriweather"/>
              <a:ea typeface="Merriweather"/>
              <a:cs typeface="Merriweather"/>
              <a:sym typeface="Merriweather"/>
            </a:endParaRPr>
          </a:p>
          <a:p>
            <a:pPr indent="457200" lvl="0" marL="0" rtl="0" algn="l">
              <a:spcBef>
                <a:spcPts val="0"/>
              </a:spcBef>
              <a:spcAft>
                <a:spcPts val="0"/>
              </a:spcAft>
              <a:buNone/>
            </a:pPr>
            <a:r>
              <a:rPr lang="en" sz="1000">
                <a:latin typeface="Merriweather"/>
                <a:ea typeface="Merriweather"/>
                <a:cs typeface="Merriweather"/>
                <a:sym typeface="Merriweather"/>
              </a:rPr>
              <a:t>"Principal":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"Action": "s3:*",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"Effect": "Deny",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"Resource": ["arn:aws:s3:::examplebucket",</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"arn:aws:s3:::examplebucket/*"],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"Condition": {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"StringNotEquals": {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"aws:sourceVpc": "vpc-111bbb22"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a:t>
            </a:r>
            <a:endParaRPr sz="1000">
              <a:latin typeface="Merriweather"/>
              <a:ea typeface="Merriweather"/>
              <a:cs typeface="Merriweather"/>
              <a:sym typeface="Merriweathe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98" name="Shape 198"/>
        <p:cNvGrpSpPr/>
        <p:nvPr/>
      </p:nvGrpSpPr>
      <p:grpSpPr>
        <a:xfrm>
          <a:off x="0" y="0"/>
          <a:ext cx="0" cy="0"/>
          <a:chOff x="0" y="0"/>
          <a:chExt cx="0" cy="0"/>
        </a:xfrm>
      </p:grpSpPr>
      <p:sp>
        <p:nvSpPr>
          <p:cNvPr id="199" name="Google Shape;199;p25"/>
          <p:cNvSpPr txBox="1"/>
          <p:nvPr>
            <p:ph type="title"/>
          </p:nvPr>
        </p:nvSpPr>
        <p:spPr>
          <a:xfrm>
            <a:off x="311700" y="250800"/>
            <a:ext cx="7367100" cy="755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800">
                <a:solidFill>
                  <a:schemeClr val="accent3"/>
                </a:solidFill>
              </a:rPr>
              <a:t>AWS S3 - Requester Pays bucket</a:t>
            </a:r>
            <a:endParaRPr sz="1800"/>
          </a:p>
          <a:p>
            <a:pPr indent="0" lvl="0" marL="0" marR="0" rtl="0" algn="l">
              <a:lnSpc>
                <a:spcPct val="115000"/>
              </a:lnSpc>
              <a:spcBef>
                <a:spcPts val="0"/>
              </a:spcBef>
              <a:spcAft>
                <a:spcPts val="0"/>
              </a:spcAft>
              <a:buNone/>
            </a:pPr>
            <a:r>
              <a:t/>
            </a:r>
            <a:endParaRPr sz="1200">
              <a:solidFill>
                <a:srgbClr val="999999"/>
              </a:solidFill>
              <a:latin typeface="Proxima Nova"/>
              <a:ea typeface="Proxima Nova"/>
              <a:cs typeface="Proxima Nova"/>
              <a:sym typeface="Proxima Nova"/>
            </a:endParaRPr>
          </a:p>
        </p:txBody>
      </p:sp>
      <p:sp>
        <p:nvSpPr>
          <p:cNvPr id="200" name="Google Shape;200;p25"/>
          <p:cNvSpPr txBox="1"/>
          <p:nvPr/>
        </p:nvSpPr>
        <p:spPr>
          <a:xfrm>
            <a:off x="362625" y="533400"/>
            <a:ext cx="8643600" cy="2295000"/>
          </a:xfrm>
          <a:prstGeom prst="rect">
            <a:avLst/>
          </a:prstGeom>
          <a:noFill/>
          <a:ln>
            <a:noFill/>
          </a:ln>
        </p:spPr>
        <p:txBody>
          <a:bodyPr anchorCtr="0" anchor="t" bIns="91425" lIns="91425" spcFirstLastPara="1" rIns="91425" wrap="square" tIns="91425">
            <a:noAutofit/>
          </a:bodyPr>
          <a:lstStyle/>
          <a:p>
            <a:pPr indent="0" lvl="0" marL="0" marR="406400" rtl="0" algn="l">
              <a:lnSpc>
                <a:spcPct val="100000"/>
              </a:lnSpc>
              <a:spcBef>
                <a:spcPts val="1200"/>
              </a:spcBef>
              <a:spcAft>
                <a:spcPts val="0"/>
              </a:spcAft>
              <a:buNone/>
            </a:pPr>
            <a:r>
              <a:rPr b="1" lang="en" sz="1100">
                <a:solidFill>
                  <a:schemeClr val="accent3"/>
                </a:solidFill>
                <a:highlight>
                  <a:srgbClr val="FFFFFF"/>
                </a:highlight>
                <a:latin typeface="Roboto Mono"/>
                <a:ea typeface="Roboto Mono"/>
                <a:cs typeface="Roboto Mono"/>
                <a:sym typeface="Roboto Mono"/>
              </a:rPr>
              <a:t>Conditions</a:t>
            </a:r>
            <a:endParaRPr b="1" sz="1100">
              <a:solidFill>
                <a:schemeClr val="accent3"/>
              </a:solidFill>
              <a:highlight>
                <a:srgbClr val="FFFFFF"/>
              </a:highlight>
              <a:latin typeface="Roboto Mono"/>
              <a:ea typeface="Roboto Mono"/>
              <a:cs typeface="Roboto Mono"/>
              <a:sym typeface="Roboto Mono"/>
            </a:endParaRPr>
          </a:p>
          <a:p>
            <a:pPr indent="-298450" lvl="0" marL="457200" marR="406400" rtl="0" algn="l">
              <a:lnSpc>
                <a:spcPct val="100000"/>
              </a:lnSpc>
              <a:spcBef>
                <a:spcPts val="1200"/>
              </a:spcBef>
              <a:spcAft>
                <a:spcPts val="0"/>
              </a:spcAft>
              <a:buClr>
                <a:srgbClr val="444444"/>
              </a:buClr>
              <a:buSzPts val="1100"/>
              <a:buFont typeface="Roboto Mono"/>
              <a:buChar char="❏"/>
            </a:pPr>
            <a:r>
              <a:rPr lang="en" sz="1100">
                <a:solidFill>
                  <a:srgbClr val="444444"/>
                </a:solidFill>
                <a:highlight>
                  <a:srgbClr val="FFFFFF"/>
                </a:highlight>
                <a:latin typeface="Roboto Mono"/>
                <a:ea typeface="Roboto Mono"/>
                <a:cs typeface="Roboto Mono"/>
                <a:sym typeface="Roboto Mono"/>
              </a:rPr>
              <a:t>If you enable Requester Pays on a bucket, anonymous access to that bucket is not allowed.</a:t>
            </a:r>
            <a:endParaRPr sz="1100">
              <a:solidFill>
                <a:srgbClr val="444444"/>
              </a:solidFill>
              <a:highlight>
                <a:srgbClr val="FFFFFF"/>
              </a:highlight>
              <a:latin typeface="Roboto Mono"/>
              <a:ea typeface="Roboto Mono"/>
              <a:cs typeface="Roboto Mono"/>
              <a:sym typeface="Roboto Mono"/>
            </a:endParaRPr>
          </a:p>
          <a:p>
            <a:pPr indent="-298450" lvl="0" marL="457200" rtl="0" algn="l">
              <a:lnSpc>
                <a:spcPct val="100000"/>
              </a:lnSpc>
              <a:spcBef>
                <a:spcPts val="0"/>
              </a:spcBef>
              <a:spcAft>
                <a:spcPts val="0"/>
              </a:spcAft>
              <a:buClr>
                <a:srgbClr val="444444"/>
              </a:buClr>
              <a:buSzPts val="1100"/>
              <a:buFont typeface="Roboto Mono"/>
              <a:buChar char="❏"/>
            </a:pPr>
            <a:r>
              <a:rPr lang="en" sz="1100">
                <a:solidFill>
                  <a:srgbClr val="444444"/>
                </a:solidFill>
                <a:highlight>
                  <a:srgbClr val="FFFFFF"/>
                </a:highlight>
                <a:latin typeface="Roboto Mono"/>
                <a:ea typeface="Roboto Mono"/>
                <a:cs typeface="Roboto Mono"/>
                <a:sym typeface="Roboto Mono"/>
              </a:rPr>
              <a:t>You must authenticate all requests involving Requester Pays buckets.</a:t>
            </a:r>
            <a:endParaRPr sz="1100">
              <a:solidFill>
                <a:srgbClr val="444444"/>
              </a:solidFill>
              <a:highlight>
                <a:srgbClr val="FFFFFF"/>
              </a:highlight>
              <a:latin typeface="Roboto Mono"/>
              <a:ea typeface="Roboto Mono"/>
              <a:cs typeface="Roboto Mono"/>
              <a:sym typeface="Roboto Mono"/>
            </a:endParaRPr>
          </a:p>
          <a:p>
            <a:pPr indent="-298450" lvl="0" marL="457200" rtl="0" algn="l">
              <a:lnSpc>
                <a:spcPct val="100000"/>
              </a:lnSpc>
              <a:spcBef>
                <a:spcPts val="0"/>
              </a:spcBef>
              <a:spcAft>
                <a:spcPts val="0"/>
              </a:spcAft>
              <a:buClr>
                <a:srgbClr val="444444"/>
              </a:buClr>
              <a:buSzPts val="1100"/>
              <a:buFont typeface="Roboto Mono"/>
              <a:buChar char="❏"/>
            </a:pPr>
            <a:r>
              <a:rPr lang="en" sz="1100">
                <a:solidFill>
                  <a:srgbClr val="444444"/>
                </a:solidFill>
                <a:highlight>
                  <a:srgbClr val="FFFFFF"/>
                </a:highlight>
                <a:latin typeface="Roboto Mono"/>
                <a:ea typeface="Roboto Mono"/>
                <a:cs typeface="Roboto Mono"/>
                <a:sym typeface="Roboto Mono"/>
              </a:rPr>
              <a:t>Requesters must include </a:t>
            </a:r>
            <a:r>
              <a:rPr lang="en" sz="1100">
                <a:solidFill>
                  <a:srgbClr val="0000FF"/>
                </a:solidFill>
                <a:highlight>
                  <a:srgbClr val="FFFFFF"/>
                </a:highlight>
                <a:latin typeface="Roboto Mono"/>
                <a:ea typeface="Roboto Mono"/>
                <a:cs typeface="Roboto Mono"/>
                <a:sym typeface="Roboto Mono"/>
              </a:rPr>
              <a:t>x-amz-request-payer </a:t>
            </a:r>
            <a:r>
              <a:rPr lang="en" sz="1100">
                <a:solidFill>
                  <a:srgbClr val="444444"/>
                </a:solidFill>
                <a:highlight>
                  <a:srgbClr val="FFFFFF"/>
                </a:highlight>
                <a:latin typeface="Roboto Mono"/>
                <a:ea typeface="Roboto Mono"/>
                <a:cs typeface="Roboto Mono"/>
                <a:sym typeface="Roboto Mono"/>
              </a:rPr>
              <a:t>in their requests either in the header, for POST, GET and HEAD requests, or as a parameter in a REST request to show that they understand that they will be charged for the request and the data download.</a:t>
            </a:r>
            <a:endParaRPr sz="1100">
              <a:solidFill>
                <a:srgbClr val="444444"/>
              </a:solidFill>
              <a:highlight>
                <a:srgbClr val="FFFFFF"/>
              </a:highlight>
              <a:latin typeface="Roboto Mono"/>
              <a:ea typeface="Roboto Mono"/>
              <a:cs typeface="Roboto Mono"/>
              <a:sym typeface="Roboto Mono"/>
            </a:endParaRPr>
          </a:p>
          <a:p>
            <a:pPr indent="0" lvl="0" marL="0" rtl="0" algn="l">
              <a:lnSpc>
                <a:spcPct val="115000"/>
              </a:lnSpc>
              <a:spcBef>
                <a:spcPts val="1200"/>
              </a:spcBef>
              <a:spcAft>
                <a:spcPts val="0"/>
              </a:spcAft>
              <a:buNone/>
            </a:pPr>
            <a:r>
              <a:rPr b="1" lang="en" sz="1000">
                <a:solidFill>
                  <a:schemeClr val="accent3"/>
                </a:solidFill>
                <a:latin typeface="Roboto Mono"/>
                <a:ea typeface="Roboto Mono"/>
                <a:cs typeface="Roboto Mono"/>
                <a:sym typeface="Roboto Mono"/>
              </a:rPr>
              <a:t>Charges</a:t>
            </a:r>
            <a:endParaRPr b="1" sz="1000">
              <a:solidFill>
                <a:schemeClr val="accent3"/>
              </a:solidFill>
              <a:latin typeface="Roboto Mono"/>
              <a:ea typeface="Roboto Mono"/>
              <a:cs typeface="Roboto Mono"/>
              <a:sym typeface="Roboto Mono"/>
            </a:endParaRPr>
          </a:p>
          <a:p>
            <a:pPr indent="-109220" lvl="0" marL="91440" rtl="0" algn="l">
              <a:lnSpc>
                <a:spcPct val="115000"/>
              </a:lnSpc>
              <a:spcBef>
                <a:spcPts val="0"/>
              </a:spcBef>
              <a:spcAft>
                <a:spcPts val="0"/>
              </a:spcAft>
              <a:buSzPts val="1000"/>
              <a:buFont typeface="Roboto Mono"/>
              <a:buChar char="❏"/>
            </a:pPr>
            <a:r>
              <a:rPr lang="en" sz="1000">
                <a:latin typeface="Roboto Mono"/>
                <a:ea typeface="Roboto Mono"/>
                <a:cs typeface="Roboto Mono"/>
                <a:sym typeface="Roboto Mono"/>
              </a:rPr>
              <a:t>T</a:t>
            </a:r>
            <a:r>
              <a:rPr lang="en" sz="1000">
                <a:solidFill>
                  <a:srgbClr val="444444"/>
                </a:solidFill>
                <a:highlight>
                  <a:srgbClr val="FFFFFF"/>
                </a:highlight>
                <a:latin typeface="Roboto Mono"/>
                <a:ea typeface="Roboto Mono"/>
                <a:cs typeface="Roboto Mono"/>
                <a:sym typeface="Roboto Mono"/>
              </a:rPr>
              <a:t>he requester instead of the bucket owner pays the cost of the request and the data download from the bucket. </a:t>
            </a:r>
            <a:endParaRPr sz="1000">
              <a:solidFill>
                <a:srgbClr val="444444"/>
              </a:solidFill>
              <a:highlight>
                <a:srgbClr val="FFFFFF"/>
              </a:highlight>
              <a:latin typeface="Roboto Mono"/>
              <a:ea typeface="Roboto Mono"/>
              <a:cs typeface="Roboto Mono"/>
              <a:sym typeface="Roboto Mono"/>
            </a:endParaRPr>
          </a:p>
          <a:p>
            <a:pPr indent="-109220" lvl="0" marL="91440" rtl="0" algn="l">
              <a:lnSpc>
                <a:spcPct val="115000"/>
              </a:lnSpc>
              <a:spcBef>
                <a:spcPts val="0"/>
              </a:spcBef>
              <a:spcAft>
                <a:spcPts val="0"/>
              </a:spcAft>
              <a:buSzPts val="1000"/>
              <a:buFont typeface="Roboto Mono"/>
              <a:buChar char="❏"/>
            </a:pPr>
            <a:r>
              <a:rPr lang="en" sz="1000">
                <a:solidFill>
                  <a:srgbClr val="444444"/>
                </a:solidFill>
                <a:highlight>
                  <a:srgbClr val="FFFFFF"/>
                </a:highlight>
                <a:latin typeface="Roboto Mono"/>
                <a:ea typeface="Roboto Mono"/>
                <a:cs typeface="Roboto Mono"/>
                <a:sym typeface="Roboto Mono"/>
              </a:rPr>
              <a:t>The bucket owner always pays the cost of storing data.</a:t>
            </a:r>
            <a:endParaRPr sz="1000">
              <a:solidFill>
                <a:srgbClr val="444444"/>
              </a:solidFill>
              <a:highlight>
                <a:srgbClr val="FFFFFF"/>
              </a:highlight>
              <a:latin typeface="Roboto Mono"/>
              <a:ea typeface="Roboto Mono"/>
              <a:cs typeface="Roboto Mono"/>
              <a:sym typeface="Roboto Mono"/>
            </a:endParaRPr>
          </a:p>
          <a:p>
            <a:pPr indent="0" lvl="0" marL="0" rtl="0" algn="l">
              <a:spcBef>
                <a:spcPts val="1200"/>
              </a:spcBef>
              <a:spcAft>
                <a:spcPts val="0"/>
              </a:spcAft>
              <a:buNone/>
            </a:pPr>
            <a:r>
              <a:rPr lang="en" sz="1000">
                <a:solidFill>
                  <a:srgbClr val="444444"/>
                </a:solidFill>
                <a:highlight>
                  <a:srgbClr val="FFFFFF"/>
                </a:highlight>
                <a:latin typeface="Roboto Mono"/>
                <a:ea typeface="Roboto Mono"/>
                <a:cs typeface="Roboto Mono"/>
                <a:sym typeface="Roboto Mono"/>
              </a:rPr>
              <a:t>However, the bucket owner is charged for the request under the following conditions:</a:t>
            </a:r>
            <a:endParaRPr sz="1000">
              <a:solidFill>
                <a:srgbClr val="444444"/>
              </a:solidFill>
              <a:highlight>
                <a:srgbClr val="FFFFFF"/>
              </a:highlight>
              <a:latin typeface="Roboto Mono"/>
              <a:ea typeface="Roboto Mono"/>
              <a:cs typeface="Roboto Mono"/>
              <a:sym typeface="Roboto Mono"/>
            </a:endParaRPr>
          </a:p>
          <a:p>
            <a:pPr indent="-292100" lvl="0" marL="457200" rtl="0" algn="l">
              <a:spcBef>
                <a:spcPts val="1200"/>
              </a:spcBef>
              <a:spcAft>
                <a:spcPts val="0"/>
              </a:spcAft>
              <a:buClr>
                <a:srgbClr val="444444"/>
              </a:buClr>
              <a:buSzPts val="1000"/>
              <a:buChar char="●"/>
            </a:pPr>
            <a:r>
              <a:rPr lang="en" sz="1000">
                <a:solidFill>
                  <a:srgbClr val="444444"/>
                </a:solidFill>
                <a:highlight>
                  <a:srgbClr val="FFFFFF"/>
                </a:highlight>
                <a:latin typeface="Roboto Mono"/>
                <a:ea typeface="Roboto Mono"/>
                <a:cs typeface="Roboto Mono"/>
                <a:sym typeface="Roboto Mono"/>
              </a:rPr>
              <a:t>The requester doesn't include the parameter x-amz-request-payer in the header (GET, HEAD, or POST) or as a parameter (REST) in the request (HTTP code 403).</a:t>
            </a:r>
            <a:endParaRPr sz="1000">
              <a:solidFill>
                <a:srgbClr val="444444"/>
              </a:solidFill>
              <a:highlight>
                <a:srgbClr val="FFFFFF"/>
              </a:highlight>
              <a:latin typeface="Roboto Mono"/>
              <a:ea typeface="Roboto Mono"/>
              <a:cs typeface="Roboto Mono"/>
              <a:sym typeface="Roboto Mono"/>
            </a:endParaRPr>
          </a:p>
          <a:p>
            <a:pPr indent="-292100" lvl="0" marL="457200" rtl="0" algn="l">
              <a:spcBef>
                <a:spcPts val="0"/>
              </a:spcBef>
              <a:spcAft>
                <a:spcPts val="0"/>
              </a:spcAft>
              <a:buClr>
                <a:srgbClr val="444444"/>
              </a:buClr>
              <a:buSzPts val="1000"/>
              <a:buFont typeface="Roboto Mono"/>
              <a:buChar char="●"/>
            </a:pPr>
            <a:r>
              <a:rPr lang="en" sz="1000">
                <a:solidFill>
                  <a:srgbClr val="444444"/>
                </a:solidFill>
                <a:highlight>
                  <a:srgbClr val="FFFFFF"/>
                </a:highlight>
                <a:latin typeface="Roboto Mono"/>
                <a:ea typeface="Roboto Mono"/>
                <a:cs typeface="Roboto Mono"/>
                <a:sym typeface="Roboto Mono"/>
              </a:rPr>
              <a:t>Request authentication fails (HTTP code 403).</a:t>
            </a:r>
            <a:endParaRPr sz="1000">
              <a:solidFill>
                <a:srgbClr val="444444"/>
              </a:solidFill>
              <a:highlight>
                <a:srgbClr val="FFFFFF"/>
              </a:highlight>
              <a:latin typeface="Roboto Mono"/>
              <a:ea typeface="Roboto Mono"/>
              <a:cs typeface="Roboto Mono"/>
              <a:sym typeface="Roboto Mono"/>
            </a:endParaRPr>
          </a:p>
          <a:p>
            <a:pPr indent="-292100" lvl="0" marL="457200" rtl="0" algn="l">
              <a:spcBef>
                <a:spcPts val="0"/>
              </a:spcBef>
              <a:spcAft>
                <a:spcPts val="0"/>
              </a:spcAft>
              <a:buClr>
                <a:srgbClr val="444444"/>
              </a:buClr>
              <a:buSzPts val="1000"/>
              <a:buFont typeface="Roboto Mono"/>
              <a:buChar char="●"/>
            </a:pPr>
            <a:r>
              <a:rPr lang="en" sz="1000">
                <a:solidFill>
                  <a:srgbClr val="444444"/>
                </a:solidFill>
                <a:highlight>
                  <a:srgbClr val="FFFFFF"/>
                </a:highlight>
                <a:latin typeface="Roboto Mono"/>
                <a:ea typeface="Roboto Mono"/>
                <a:cs typeface="Roboto Mono"/>
                <a:sym typeface="Roboto Mono"/>
              </a:rPr>
              <a:t>The request is anonymous (HTTP code 403).</a:t>
            </a:r>
            <a:endParaRPr sz="1000">
              <a:solidFill>
                <a:srgbClr val="444444"/>
              </a:solidFill>
              <a:highlight>
                <a:srgbClr val="FFFFFF"/>
              </a:highlight>
              <a:latin typeface="Roboto Mono"/>
              <a:ea typeface="Roboto Mono"/>
              <a:cs typeface="Roboto Mono"/>
              <a:sym typeface="Roboto Mono"/>
            </a:endParaRPr>
          </a:p>
          <a:p>
            <a:pPr indent="-292100" lvl="0" marL="457200" rtl="0" algn="l">
              <a:spcBef>
                <a:spcPts val="0"/>
              </a:spcBef>
              <a:spcAft>
                <a:spcPts val="0"/>
              </a:spcAft>
              <a:buClr>
                <a:srgbClr val="444444"/>
              </a:buClr>
              <a:buSzPts val="1000"/>
              <a:buFont typeface="Roboto Mono"/>
              <a:buChar char="●"/>
            </a:pPr>
            <a:r>
              <a:rPr lang="en" sz="1000">
                <a:solidFill>
                  <a:srgbClr val="444444"/>
                </a:solidFill>
                <a:highlight>
                  <a:srgbClr val="FFFFFF"/>
                </a:highlight>
                <a:latin typeface="Roboto Mono"/>
                <a:ea typeface="Roboto Mono"/>
                <a:cs typeface="Roboto Mono"/>
                <a:sym typeface="Roboto Mono"/>
              </a:rPr>
              <a:t>The request is a SOAP request.</a:t>
            </a:r>
            <a:endParaRPr sz="1100">
              <a:solidFill>
                <a:srgbClr val="444444"/>
              </a:solidFill>
              <a:highlight>
                <a:srgbClr val="FFFFFF"/>
              </a:highlight>
              <a:latin typeface="Roboto Mono"/>
              <a:ea typeface="Roboto Mono"/>
              <a:cs typeface="Roboto Mono"/>
              <a:sym typeface="Roboto Mono"/>
            </a:endParaRPr>
          </a:p>
          <a:p>
            <a:pPr indent="0" lvl="0" marL="0" rtl="0" algn="l">
              <a:lnSpc>
                <a:spcPct val="100000"/>
              </a:lnSpc>
              <a:spcBef>
                <a:spcPts val="1200"/>
              </a:spcBef>
              <a:spcAft>
                <a:spcPts val="0"/>
              </a:spcAft>
              <a:buNone/>
            </a:pPr>
            <a:r>
              <a:rPr lang="en" sz="1000">
                <a:solidFill>
                  <a:srgbClr val="444444"/>
                </a:solidFill>
                <a:highlight>
                  <a:srgbClr val="FFFFFF"/>
                </a:highlight>
                <a:latin typeface="Roboto Mono"/>
                <a:ea typeface="Roboto Mono"/>
                <a:cs typeface="Roboto Mono"/>
                <a:sym typeface="Roboto Mono"/>
              </a:rPr>
              <a:t>Requester Pays buckets </a:t>
            </a:r>
            <a:r>
              <a:rPr lang="en" sz="1000">
                <a:solidFill>
                  <a:srgbClr val="0000FF"/>
                </a:solidFill>
                <a:highlight>
                  <a:srgbClr val="FFFFFF"/>
                </a:highlight>
                <a:latin typeface="Roboto Mono"/>
                <a:ea typeface="Roboto Mono"/>
                <a:cs typeface="Roboto Mono"/>
                <a:sym typeface="Roboto Mono"/>
              </a:rPr>
              <a:t>do not support </a:t>
            </a:r>
            <a:r>
              <a:rPr lang="en" sz="1000">
                <a:solidFill>
                  <a:srgbClr val="444444"/>
                </a:solidFill>
                <a:highlight>
                  <a:srgbClr val="FFFFFF"/>
                </a:highlight>
                <a:latin typeface="Roboto Mono"/>
                <a:ea typeface="Roboto Mono"/>
                <a:cs typeface="Roboto Mono"/>
                <a:sym typeface="Roboto Mono"/>
              </a:rPr>
              <a:t>the following.</a:t>
            </a:r>
            <a:endParaRPr sz="1000">
              <a:solidFill>
                <a:srgbClr val="444444"/>
              </a:solidFill>
              <a:highlight>
                <a:srgbClr val="FFFFFF"/>
              </a:highlight>
              <a:latin typeface="Roboto Mono"/>
              <a:ea typeface="Roboto Mono"/>
              <a:cs typeface="Roboto Mono"/>
              <a:sym typeface="Roboto Mono"/>
            </a:endParaRPr>
          </a:p>
          <a:p>
            <a:pPr indent="-292100" lvl="0" marL="457200" rtl="0" algn="l">
              <a:lnSpc>
                <a:spcPct val="100000"/>
              </a:lnSpc>
              <a:spcBef>
                <a:spcPts val="1200"/>
              </a:spcBef>
              <a:spcAft>
                <a:spcPts val="0"/>
              </a:spcAft>
              <a:buClr>
                <a:srgbClr val="444444"/>
              </a:buClr>
              <a:buSzPts val="1000"/>
              <a:buFont typeface="Roboto Mono"/>
              <a:buChar char="●"/>
            </a:pPr>
            <a:r>
              <a:rPr lang="en" sz="1000">
                <a:solidFill>
                  <a:srgbClr val="444444"/>
                </a:solidFill>
                <a:highlight>
                  <a:srgbClr val="FFFFFF"/>
                </a:highlight>
                <a:latin typeface="Roboto Mono"/>
                <a:ea typeface="Roboto Mono"/>
                <a:cs typeface="Roboto Mono"/>
                <a:sym typeface="Roboto Mono"/>
              </a:rPr>
              <a:t>Anonymous requests</a:t>
            </a:r>
            <a:endParaRPr sz="1000">
              <a:solidFill>
                <a:srgbClr val="444444"/>
              </a:solidFill>
              <a:highlight>
                <a:srgbClr val="FFFFFF"/>
              </a:highlight>
              <a:latin typeface="Roboto Mono"/>
              <a:ea typeface="Roboto Mono"/>
              <a:cs typeface="Roboto Mono"/>
              <a:sym typeface="Roboto Mono"/>
            </a:endParaRPr>
          </a:p>
          <a:p>
            <a:pPr indent="-292100" lvl="0" marL="457200" rtl="0" algn="l">
              <a:lnSpc>
                <a:spcPct val="100000"/>
              </a:lnSpc>
              <a:spcBef>
                <a:spcPts val="0"/>
              </a:spcBef>
              <a:spcAft>
                <a:spcPts val="0"/>
              </a:spcAft>
              <a:buClr>
                <a:srgbClr val="444444"/>
              </a:buClr>
              <a:buSzPts val="1000"/>
              <a:buFont typeface="Roboto Mono"/>
              <a:buChar char="●"/>
            </a:pPr>
            <a:r>
              <a:rPr lang="en" sz="1000">
                <a:solidFill>
                  <a:srgbClr val="444444"/>
                </a:solidFill>
                <a:highlight>
                  <a:srgbClr val="FFFFFF"/>
                </a:highlight>
                <a:latin typeface="Roboto Mono"/>
                <a:ea typeface="Roboto Mono"/>
                <a:cs typeface="Roboto Mono"/>
                <a:sym typeface="Roboto Mono"/>
              </a:rPr>
              <a:t>BitTorrent</a:t>
            </a:r>
            <a:endParaRPr sz="1000">
              <a:solidFill>
                <a:srgbClr val="444444"/>
              </a:solidFill>
              <a:highlight>
                <a:srgbClr val="FFFFFF"/>
              </a:highlight>
              <a:latin typeface="Roboto Mono"/>
              <a:ea typeface="Roboto Mono"/>
              <a:cs typeface="Roboto Mono"/>
              <a:sym typeface="Roboto Mono"/>
            </a:endParaRPr>
          </a:p>
          <a:p>
            <a:pPr indent="-292100" lvl="0" marL="457200" rtl="0" algn="l">
              <a:lnSpc>
                <a:spcPct val="100000"/>
              </a:lnSpc>
              <a:spcBef>
                <a:spcPts val="0"/>
              </a:spcBef>
              <a:spcAft>
                <a:spcPts val="0"/>
              </a:spcAft>
              <a:buClr>
                <a:srgbClr val="444444"/>
              </a:buClr>
              <a:buSzPts val="1000"/>
              <a:buFont typeface="Roboto Mono"/>
              <a:buChar char="●"/>
            </a:pPr>
            <a:r>
              <a:rPr lang="en" sz="1000">
                <a:solidFill>
                  <a:srgbClr val="444444"/>
                </a:solidFill>
                <a:highlight>
                  <a:srgbClr val="FFFFFF"/>
                </a:highlight>
                <a:latin typeface="Roboto Mono"/>
                <a:ea typeface="Roboto Mono"/>
                <a:cs typeface="Roboto Mono"/>
                <a:sym typeface="Roboto Mono"/>
              </a:rPr>
              <a:t>SOAP requests</a:t>
            </a:r>
            <a:endParaRPr sz="1000">
              <a:solidFill>
                <a:srgbClr val="444444"/>
              </a:solidFill>
              <a:highlight>
                <a:srgbClr val="FFFFFF"/>
              </a:highlight>
              <a:latin typeface="Roboto Mono"/>
              <a:ea typeface="Roboto Mono"/>
              <a:cs typeface="Roboto Mono"/>
              <a:sym typeface="Roboto Mono"/>
            </a:endParaRPr>
          </a:p>
          <a:p>
            <a:pPr indent="-292100" lvl="0" marL="457200" rtl="0" algn="l">
              <a:lnSpc>
                <a:spcPct val="100000"/>
              </a:lnSpc>
              <a:spcBef>
                <a:spcPts val="0"/>
              </a:spcBef>
              <a:spcAft>
                <a:spcPts val="0"/>
              </a:spcAft>
              <a:buClr>
                <a:srgbClr val="444444"/>
              </a:buClr>
              <a:buSzPts val="1000"/>
              <a:buFont typeface="Roboto Mono"/>
              <a:buChar char="●"/>
            </a:pPr>
            <a:r>
              <a:rPr lang="en" sz="1000">
                <a:solidFill>
                  <a:srgbClr val="444444"/>
                </a:solidFill>
                <a:highlight>
                  <a:srgbClr val="FFFFFF"/>
                </a:highlight>
                <a:latin typeface="Roboto Mono"/>
                <a:ea typeface="Roboto Mono"/>
                <a:cs typeface="Roboto Mono"/>
                <a:sym typeface="Roboto Mono"/>
              </a:rPr>
              <a:t>You cannot use a Requester Pays bucket as the target bucket for end user logging, or vice versa; </a:t>
            </a:r>
            <a:endParaRPr sz="1000">
              <a:solidFill>
                <a:srgbClr val="444444"/>
              </a:solidFill>
              <a:highlight>
                <a:srgbClr val="FFFFFF"/>
              </a:highlight>
              <a:latin typeface="Roboto Mono"/>
              <a:ea typeface="Roboto Mono"/>
              <a:cs typeface="Roboto Mono"/>
              <a:sym typeface="Roboto Mono"/>
            </a:endParaRPr>
          </a:p>
          <a:p>
            <a:pPr indent="0" lvl="0" marL="0" rtl="0" algn="l">
              <a:spcBef>
                <a:spcPts val="1200"/>
              </a:spcBef>
              <a:spcAft>
                <a:spcPts val="0"/>
              </a:spcAft>
              <a:buNone/>
            </a:pPr>
            <a:r>
              <a:t/>
            </a:r>
            <a:endParaRPr sz="1000">
              <a:solidFill>
                <a:srgbClr val="444444"/>
              </a:solidFill>
              <a:highlight>
                <a:srgbClr val="FFFFFF"/>
              </a:highlight>
              <a:latin typeface="Roboto Mono"/>
              <a:ea typeface="Roboto Mono"/>
              <a:cs typeface="Roboto Mono"/>
              <a:sym typeface="Roboto Mon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04" name="Shape 204"/>
        <p:cNvGrpSpPr/>
        <p:nvPr/>
      </p:nvGrpSpPr>
      <p:grpSpPr>
        <a:xfrm>
          <a:off x="0" y="0"/>
          <a:ext cx="0" cy="0"/>
          <a:chOff x="0" y="0"/>
          <a:chExt cx="0" cy="0"/>
        </a:xfrm>
      </p:grpSpPr>
      <p:sp>
        <p:nvSpPr>
          <p:cNvPr id="205" name="Google Shape;205;p26"/>
          <p:cNvSpPr txBox="1"/>
          <p:nvPr>
            <p:ph type="title"/>
          </p:nvPr>
        </p:nvSpPr>
        <p:spPr>
          <a:xfrm>
            <a:off x="311700" y="250800"/>
            <a:ext cx="7367100" cy="755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800">
                <a:solidFill>
                  <a:schemeClr val="accent3"/>
                </a:solidFill>
              </a:rPr>
              <a:t>AWS S3 - Cross region replication</a:t>
            </a:r>
            <a:endParaRPr sz="1800"/>
          </a:p>
          <a:p>
            <a:pPr indent="0" lvl="0" marL="0" marR="0" rtl="0" algn="l">
              <a:lnSpc>
                <a:spcPct val="115000"/>
              </a:lnSpc>
              <a:spcBef>
                <a:spcPts val="0"/>
              </a:spcBef>
              <a:spcAft>
                <a:spcPts val="0"/>
              </a:spcAft>
              <a:buNone/>
            </a:pPr>
            <a:r>
              <a:t/>
            </a:r>
            <a:endParaRPr sz="1200">
              <a:solidFill>
                <a:srgbClr val="999999"/>
              </a:solidFill>
              <a:latin typeface="Proxima Nova"/>
              <a:ea typeface="Proxima Nova"/>
              <a:cs typeface="Proxima Nova"/>
              <a:sym typeface="Proxima Nova"/>
            </a:endParaRPr>
          </a:p>
        </p:txBody>
      </p:sp>
      <p:sp>
        <p:nvSpPr>
          <p:cNvPr id="206" name="Google Shape;206;p26"/>
          <p:cNvSpPr txBox="1"/>
          <p:nvPr/>
        </p:nvSpPr>
        <p:spPr>
          <a:xfrm>
            <a:off x="362625" y="762000"/>
            <a:ext cx="4389300" cy="122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444444"/>
                </a:solidFill>
                <a:highlight>
                  <a:srgbClr val="FFFFFF"/>
                </a:highlight>
                <a:latin typeface="Roboto Mono"/>
                <a:ea typeface="Roboto Mono"/>
                <a:cs typeface="Roboto Mono"/>
                <a:sym typeface="Roboto Mono"/>
              </a:rPr>
              <a:t>When to use CRR:</a:t>
            </a:r>
            <a:endParaRPr b="1" sz="1000">
              <a:solidFill>
                <a:srgbClr val="444444"/>
              </a:solidFill>
              <a:highlight>
                <a:srgbClr val="FFFFFF"/>
              </a:highlight>
              <a:latin typeface="Roboto Mono"/>
              <a:ea typeface="Roboto Mono"/>
              <a:cs typeface="Roboto Mono"/>
              <a:sym typeface="Roboto Mono"/>
            </a:endParaRPr>
          </a:p>
          <a:p>
            <a:pPr indent="-109220" lvl="0" marL="274320" rtl="0" algn="l">
              <a:spcBef>
                <a:spcPts val="0"/>
              </a:spcBef>
              <a:spcAft>
                <a:spcPts val="0"/>
              </a:spcAft>
              <a:buClr>
                <a:srgbClr val="444444"/>
              </a:buClr>
              <a:buSzPts val="1000"/>
              <a:buFont typeface="Roboto Mono"/>
              <a:buChar char="●"/>
            </a:pPr>
            <a:r>
              <a:rPr lang="en" sz="1000">
                <a:solidFill>
                  <a:srgbClr val="444444"/>
                </a:solidFill>
                <a:highlight>
                  <a:srgbClr val="FFFFFF"/>
                </a:highlight>
                <a:latin typeface="Roboto Mono"/>
                <a:ea typeface="Roboto Mono"/>
                <a:cs typeface="Roboto Mono"/>
                <a:sym typeface="Roboto Mono"/>
              </a:rPr>
              <a:t>Comply with compliance requirements</a:t>
            </a:r>
            <a:endParaRPr sz="1000">
              <a:solidFill>
                <a:srgbClr val="444444"/>
              </a:solidFill>
              <a:highlight>
                <a:srgbClr val="FFFFFF"/>
              </a:highlight>
              <a:latin typeface="Roboto Mono"/>
              <a:ea typeface="Roboto Mono"/>
              <a:cs typeface="Roboto Mono"/>
              <a:sym typeface="Roboto Mono"/>
            </a:endParaRPr>
          </a:p>
          <a:p>
            <a:pPr indent="-109220" lvl="0" marL="274320" rtl="0" algn="l">
              <a:spcBef>
                <a:spcPts val="0"/>
              </a:spcBef>
              <a:spcAft>
                <a:spcPts val="0"/>
              </a:spcAft>
              <a:buClr>
                <a:srgbClr val="444444"/>
              </a:buClr>
              <a:buSzPts val="1000"/>
              <a:buFont typeface="Roboto Mono"/>
              <a:buChar char="●"/>
            </a:pPr>
            <a:r>
              <a:rPr lang="en" sz="1000">
                <a:solidFill>
                  <a:srgbClr val="444444"/>
                </a:solidFill>
                <a:highlight>
                  <a:srgbClr val="FFFFFF"/>
                </a:highlight>
                <a:latin typeface="Roboto Mono"/>
                <a:ea typeface="Roboto Mono"/>
                <a:cs typeface="Roboto Mono"/>
                <a:sym typeface="Roboto Mono"/>
              </a:rPr>
              <a:t>Minimize latency</a:t>
            </a:r>
            <a:endParaRPr sz="1000">
              <a:solidFill>
                <a:srgbClr val="444444"/>
              </a:solidFill>
              <a:highlight>
                <a:srgbClr val="FFFFFF"/>
              </a:highlight>
              <a:latin typeface="Roboto Mono"/>
              <a:ea typeface="Roboto Mono"/>
              <a:cs typeface="Roboto Mono"/>
              <a:sym typeface="Roboto Mono"/>
            </a:endParaRPr>
          </a:p>
          <a:p>
            <a:pPr indent="-109220" lvl="0" marL="274320" rtl="0" algn="l">
              <a:spcBef>
                <a:spcPts val="0"/>
              </a:spcBef>
              <a:spcAft>
                <a:spcPts val="0"/>
              </a:spcAft>
              <a:buClr>
                <a:srgbClr val="444444"/>
              </a:buClr>
              <a:buSzPts val="1000"/>
              <a:buFont typeface="Roboto Mono"/>
              <a:buChar char="●"/>
            </a:pPr>
            <a:r>
              <a:rPr lang="en" sz="1000">
                <a:solidFill>
                  <a:srgbClr val="444444"/>
                </a:solidFill>
                <a:highlight>
                  <a:srgbClr val="FFFFFF"/>
                </a:highlight>
                <a:latin typeface="Roboto Mono"/>
                <a:ea typeface="Roboto Mono"/>
                <a:cs typeface="Roboto Mono"/>
                <a:sym typeface="Roboto Mono"/>
              </a:rPr>
              <a:t>Increase operational efficiency </a:t>
            </a:r>
            <a:endParaRPr sz="1000">
              <a:solidFill>
                <a:srgbClr val="444444"/>
              </a:solidFill>
              <a:highlight>
                <a:srgbClr val="FFFFFF"/>
              </a:highlight>
              <a:latin typeface="Roboto Mono"/>
              <a:ea typeface="Roboto Mono"/>
              <a:cs typeface="Roboto Mono"/>
              <a:sym typeface="Roboto Mono"/>
            </a:endParaRPr>
          </a:p>
          <a:p>
            <a:pPr indent="0" lvl="0" marL="457200" rtl="0" algn="l">
              <a:spcBef>
                <a:spcPts val="0"/>
              </a:spcBef>
              <a:spcAft>
                <a:spcPts val="0"/>
              </a:spcAft>
              <a:buNone/>
            </a:pPr>
            <a:r>
              <a:rPr lang="en" sz="1000">
                <a:solidFill>
                  <a:srgbClr val="444444"/>
                </a:solidFill>
                <a:highlight>
                  <a:srgbClr val="FFFFFF"/>
                </a:highlight>
                <a:latin typeface="Roboto Mono"/>
                <a:ea typeface="Roboto Mono"/>
                <a:cs typeface="Roboto Mono"/>
                <a:sym typeface="Roboto Mono"/>
              </a:rPr>
              <a:t>distributed compute</a:t>
            </a:r>
            <a:endParaRPr sz="1000">
              <a:solidFill>
                <a:srgbClr val="444444"/>
              </a:solidFill>
              <a:highlight>
                <a:srgbClr val="FFFFFF"/>
              </a:highlight>
              <a:latin typeface="Roboto Mono"/>
              <a:ea typeface="Roboto Mono"/>
              <a:cs typeface="Roboto Mono"/>
              <a:sym typeface="Roboto Mono"/>
            </a:endParaRPr>
          </a:p>
          <a:p>
            <a:pPr indent="-109220" lvl="0" marL="274320" rtl="0" algn="l">
              <a:spcBef>
                <a:spcPts val="0"/>
              </a:spcBef>
              <a:spcAft>
                <a:spcPts val="0"/>
              </a:spcAft>
              <a:buClr>
                <a:srgbClr val="444444"/>
              </a:buClr>
              <a:buSzPts val="1000"/>
              <a:buFont typeface="Roboto Mono"/>
              <a:buChar char="●"/>
            </a:pPr>
            <a:r>
              <a:rPr lang="en" sz="1000">
                <a:solidFill>
                  <a:srgbClr val="444444"/>
                </a:solidFill>
                <a:highlight>
                  <a:srgbClr val="FFFFFF"/>
                </a:highlight>
                <a:latin typeface="Roboto Mono"/>
                <a:ea typeface="Roboto Mono"/>
                <a:cs typeface="Roboto Mono"/>
                <a:sym typeface="Roboto Mono"/>
              </a:rPr>
              <a:t>Maintain object copies under different ownership</a:t>
            </a:r>
            <a:endParaRPr sz="1000">
              <a:solidFill>
                <a:srgbClr val="444444"/>
              </a:solidFill>
              <a:highlight>
                <a:srgbClr val="FFFFFF"/>
              </a:highlight>
              <a:latin typeface="Roboto Mono"/>
              <a:ea typeface="Roboto Mono"/>
              <a:cs typeface="Roboto Mono"/>
              <a:sym typeface="Roboto Mono"/>
            </a:endParaRPr>
          </a:p>
          <a:p>
            <a:pPr indent="0" lvl="0" marL="457200" rtl="0" algn="l">
              <a:spcBef>
                <a:spcPts val="0"/>
              </a:spcBef>
              <a:spcAft>
                <a:spcPts val="0"/>
              </a:spcAft>
              <a:buNone/>
            </a:pPr>
            <a:r>
              <a:rPr lang="en" sz="1000">
                <a:solidFill>
                  <a:srgbClr val="444444"/>
                </a:solidFill>
                <a:highlight>
                  <a:srgbClr val="FFFFFF"/>
                </a:highlight>
                <a:latin typeface="Roboto Mono"/>
                <a:ea typeface="Roboto Mono"/>
                <a:cs typeface="Roboto Mono"/>
                <a:sym typeface="Roboto Mono"/>
              </a:rPr>
              <a:t>Restrict access to replicas</a:t>
            </a:r>
            <a:endParaRPr sz="1000">
              <a:solidFill>
                <a:srgbClr val="444444"/>
              </a:solidFill>
              <a:highlight>
                <a:srgbClr val="FFFFFF"/>
              </a:highlight>
              <a:latin typeface="Roboto Mono"/>
              <a:ea typeface="Roboto Mono"/>
              <a:cs typeface="Roboto Mono"/>
              <a:sym typeface="Roboto Mono"/>
            </a:endParaRPr>
          </a:p>
        </p:txBody>
      </p:sp>
      <p:sp>
        <p:nvSpPr>
          <p:cNvPr id="207" name="Google Shape;207;p26"/>
          <p:cNvSpPr txBox="1"/>
          <p:nvPr/>
        </p:nvSpPr>
        <p:spPr>
          <a:xfrm>
            <a:off x="4506375" y="76200"/>
            <a:ext cx="4637700" cy="75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444444"/>
                </a:solidFill>
                <a:highlight>
                  <a:schemeClr val="lt1"/>
                </a:highlight>
                <a:latin typeface="Roboto Mono"/>
                <a:ea typeface="Roboto Mono"/>
                <a:cs typeface="Roboto Mono"/>
                <a:sym typeface="Roboto Mono"/>
              </a:rPr>
              <a:t>CRR enables automatic, asynchronous copying of objects across buckets in different AWS Regions. </a:t>
            </a:r>
            <a:endParaRPr sz="1000">
              <a:solidFill>
                <a:srgbClr val="444444"/>
              </a:solidFill>
              <a:highlight>
                <a:schemeClr val="lt1"/>
              </a:highlight>
              <a:latin typeface="Roboto Mono"/>
              <a:ea typeface="Roboto Mono"/>
              <a:cs typeface="Roboto Mono"/>
              <a:sym typeface="Roboto Mono"/>
            </a:endParaRPr>
          </a:p>
          <a:p>
            <a:pPr indent="0" lvl="0" marL="0" rtl="0" algn="l">
              <a:spcBef>
                <a:spcPts val="0"/>
              </a:spcBef>
              <a:spcAft>
                <a:spcPts val="0"/>
              </a:spcAft>
              <a:buNone/>
            </a:pPr>
            <a:r>
              <a:rPr lang="en" sz="1000">
                <a:solidFill>
                  <a:srgbClr val="444444"/>
                </a:solidFill>
                <a:highlight>
                  <a:schemeClr val="lt1"/>
                </a:highlight>
                <a:latin typeface="Roboto Mono"/>
                <a:ea typeface="Roboto Mono"/>
                <a:cs typeface="Roboto Mono"/>
                <a:sym typeface="Roboto Mono"/>
              </a:rPr>
              <a:t>Buckets configured for cross-region replication can be owned by the same AWS account or by different accounts.</a:t>
            </a:r>
            <a:endParaRPr/>
          </a:p>
        </p:txBody>
      </p:sp>
      <p:sp>
        <p:nvSpPr>
          <p:cNvPr id="208" name="Google Shape;208;p26"/>
          <p:cNvSpPr txBox="1"/>
          <p:nvPr/>
        </p:nvSpPr>
        <p:spPr>
          <a:xfrm>
            <a:off x="250" y="2018475"/>
            <a:ext cx="2714400" cy="3051900"/>
          </a:xfrm>
          <a:prstGeom prst="rect">
            <a:avLst/>
          </a:prstGeom>
          <a:noFill/>
          <a:ln cap="flat" cmpd="sng" w="9525">
            <a:solidFill>
              <a:srgbClr val="6D9EEB"/>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latin typeface="Roboto Mono"/>
                <a:ea typeface="Roboto Mono"/>
                <a:cs typeface="Roboto Mono"/>
                <a:sym typeface="Roboto Mono"/>
              </a:rPr>
              <a:t>What is replicated?</a:t>
            </a:r>
            <a:endParaRPr>
              <a:solidFill>
                <a:srgbClr val="0000FF"/>
              </a:solidFill>
              <a:latin typeface="Roboto Mono"/>
              <a:ea typeface="Roboto Mono"/>
              <a:cs typeface="Roboto Mono"/>
              <a:sym typeface="Roboto Mono"/>
            </a:endParaRPr>
          </a:p>
          <a:p>
            <a:pPr indent="-102870" lvl="0" marL="274320" rtl="0" algn="l">
              <a:lnSpc>
                <a:spcPct val="115000"/>
              </a:lnSpc>
              <a:spcBef>
                <a:spcPts val="0"/>
              </a:spcBef>
              <a:spcAft>
                <a:spcPts val="0"/>
              </a:spcAft>
              <a:buSzPts val="900"/>
              <a:buFont typeface="Roboto Mono"/>
              <a:buAutoNum type="arabicPeriod"/>
            </a:pPr>
            <a:r>
              <a:rPr lang="en" sz="900">
                <a:latin typeface="Roboto Mono"/>
                <a:ea typeface="Roboto Mono"/>
                <a:cs typeface="Roboto Mono"/>
                <a:sym typeface="Roboto Mono"/>
              </a:rPr>
              <a:t>Objects created after you add a replication configuration</a:t>
            </a:r>
            <a:endParaRPr sz="900">
              <a:latin typeface="Roboto Mono"/>
              <a:ea typeface="Roboto Mono"/>
              <a:cs typeface="Roboto Mono"/>
              <a:sym typeface="Roboto Mono"/>
            </a:endParaRPr>
          </a:p>
          <a:p>
            <a:pPr indent="-102870" lvl="0" marL="274320" rtl="0" algn="l">
              <a:lnSpc>
                <a:spcPct val="115000"/>
              </a:lnSpc>
              <a:spcBef>
                <a:spcPts val="0"/>
              </a:spcBef>
              <a:spcAft>
                <a:spcPts val="0"/>
              </a:spcAft>
              <a:buSzPts val="900"/>
              <a:buFont typeface="Roboto Mono"/>
              <a:buAutoNum type="arabicPeriod"/>
            </a:pPr>
            <a:r>
              <a:rPr lang="en" sz="900">
                <a:latin typeface="Roboto Mono"/>
                <a:ea typeface="Roboto Mono"/>
                <a:cs typeface="Roboto Mono"/>
                <a:sym typeface="Roboto Mono"/>
              </a:rPr>
              <a:t>Both unencrypted objects and objects encrypted using SSE-S3 or KMS managed keys (SSE-KMS </a:t>
            </a:r>
            <a:r>
              <a:rPr lang="en" sz="900">
                <a:solidFill>
                  <a:srgbClr val="FF0000"/>
                </a:solidFill>
                <a:latin typeface="Roboto Mono"/>
                <a:ea typeface="Roboto Mono"/>
                <a:cs typeface="Roboto Mono"/>
                <a:sym typeface="Roboto Mono"/>
              </a:rPr>
              <a:t>need explicit enabling</a:t>
            </a:r>
            <a:r>
              <a:rPr lang="en" sz="900">
                <a:latin typeface="Roboto Mono"/>
                <a:ea typeface="Roboto Mono"/>
                <a:cs typeface="Roboto Mono"/>
                <a:sym typeface="Roboto Mono"/>
              </a:rPr>
              <a:t>)</a:t>
            </a:r>
            <a:endParaRPr sz="900">
              <a:latin typeface="Roboto Mono"/>
              <a:ea typeface="Roboto Mono"/>
              <a:cs typeface="Roboto Mono"/>
              <a:sym typeface="Roboto Mono"/>
            </a:endParaRPr>
          </a:p>
          <a:p>
            <a:pPr indent="-102870" lvl="0" marL="274320" rtl="0" algn="l">
              <a:lnSpc>
                <a:spcPct val="115000"/>
              </a:lnSpc>
              <a:spcBef>
                <a:spcPts val="0"/>
              </a:spcBef>
              <a:spcAft>
                <a:spcPts val="0"/>
              </a:spcAft>
              <a:buSzPts val="900"/>
              <a:buFont typeface="Roboto Mono"/>
              <a:buAutoNum type="arabicPeriod"/>
            </a:pPr>
            <a:r>
              <a:rPr lang="en" sz="900">
                <a:latin typeface="Roboto Mono"/>
                <a:ea typeface="Roboto Mono"/>
                <a:cs typeface="Roboto Mono"/>
                <a:sym typeface="Roboto Mono"/>
              </a:rPr>
              <a:t>Object metadata.   </a:t>
            </a:r>
            <a:endParaRPr sz="900">
              <a:latin typeface="Roboto Mono"/>
              <a:ea typeface="Roboto Mono"/>
              <a:cs typeface="Roboto Mono"/>
              <a:sym typeface="Roboto Mono"/>
            </a:endParaRPr>
          </a:p>
          <a:p>
            <a:pPr indent="-102870" lvl="0" marL="274320" rtl="0" algn="l">
              <a:lnSpc>
                <a:spcPct val="115000"/>
              </a:lnSpc>
              <a:spcBef>
                <a:spcPts val="0"/>
              </a:spcBef>
              <a:spcAft>
                <a:spcPts val="0"/>
              </a:spcAft>
              <a:buSzPts val="900"/>
              <a:buFont typeface="Roboto Mono"/>
              <a:buAutoNum type="arabicPeriod"/>
            </a:pPr>
            <a:r>
              <a:rPr lang="en" sz="900">
                <a:latin typeface="Roboto Mono"/>
                <a:ea typeface="Roboto Mono"/>
                <a:cs typeface="Roboto Mono"/>
                <a:sym typeface="Roboto Mono"/>
              </a:rPr>
              <a:t>Only objects in the source bucket for which the bucket owner has permissions to read objects and ACLs</a:t>
            </a:r>
            <a:endParaRPr sz="900">
              <a:latin typeface="Roboto Mono"/>
              <a:ea typeface="Roboto Mono"/>
              <a:cs typeface="Roboto Mono"/>
              <a:sym typeface="Roboto Mono"/>
            </a:endParaRPr>
          </a:p>
          <a:p>
            <a:pPr indent="-102870" lvl="0" marL="274320" rtl="0" algn="l">
              <a:lnSpc>
                <a:spcPct val="115000"/>
              </a:lnSpc>
              <a:spcBef>
                <a:spcPts val="0"/>
              </a:spcBef>
              <a:spcAft>
                <a:spcPts val="0"/>
              </a:spcAft>
              <a:buSzPts val="900"/>
              <a:buFont typeface="Roboto Mono"/>
              <a:buAutoNum type="arabicPeriod"/>
            </a:pPr>
            <a:r>
              <a:rPr lang="en" sz="900">
                <a:latin typeface="Roboto Mono"/>
                <a:ea typeface="Roboto Mono"/>
                <a:cs typeface="Roboto Mono"/>
                <a:sym typeface="Roboto Mono"/>
              </a:rPr>
              <a:t>Object ACL updates</a:t>
            </a:r>
            <a:endParaRPr sz="900">
              <a:latin typeface="Roboto Mono"/>
              <a:ea typeface="Roboto Mono"/>
              <a:cs typeface="Roboto Mono"/>
              <a:sym typeface="Roboto Mono"/>
            </a:endParaRPr>
          </a:p>
          <a:p>
            <a:pPr indent="-102870" lvl="0" marL="274320" rtl="0" algn="l">
              <a:lnSpc>
                <a:spcPct val="115000"/>
              </a:lnSpc>
              <a:spcBef>
                <a:spcPts val="0"/>
              </a:spcBef>
              <a:spcAft>
                <a:spcPts val="0"/>
              </a:spcAft>
              <a:buSzPts val="900"/>
              <a:buFont typeface="Roboto Mono"/>
              <a:buAutoNum type="arabicPeriod"/>
            </a:pPr>
            <a:r>
              <a:rPr lang="en" sz="900">
                <a:latin typeface="Roboto Mono"/>
                <a:ea typeface="Roboto Mono"/>
                <a:cs typeface="Roboto Mono"/>
                <a:sym typeface="Roboto Mono"/>
              </a:rPr>
              <a:t>Object tags</a:t>
            </a:r>
            <a:endParaRPr sz="900">
              <a:latin typeface="Roboto Mono"/>
              <a:ea typeface="Roboto Mono"/>
              <a:cs typeface="Roboto Mono"/>
              <a:sym typeface="Roboto Mono"/>
            </a:endParaRPr>
          </a:p>
          <a:p>
            <a:pPr indent="-102870" lvl="0" marL="274320" rtl="0" algn="l">
              <a:lnSpc>
                <a:spcPct val="115000"/>
              </a:lnSpc>
              <a:spcBef>
                <a:spcPts val="0"/>
              </a:spcBef>
              <a:spcAft>
                <a:spcPts val="0"/>
              </a:spcAft>
              <a:buSzPts val="900"/>
              <a:buFont typeface="Roboto Mono"/>
              <a:buAutoNum type="arabicPeriod"/>
            </a:pPr>
            <a:r>
              <a:rPr lang="en" sz="900">
                <a:latin typeface="Roboto Mono"/>
                <a:ea typeface="Roboto Mono"/>
                <a:cs typeface="Roboto Mono"/>
                <a:sym typeface="Roboto Mono"/>
              </a:rPr>
              <a:t>Amazon S3 object lock retention information, if there is any</a:t>
            </a:r>
            <a:endParaRPr sz="900">
              <a:latin typeface="Roboto Mono"/>
              <a:ea typeface="Roboto Mono"/>
              <a:cs typeface="Roboto Mono"/>
              <a:sym typeface="Roboto Mono"/>
            </a:endParaRPr>
          </a:p>
          <a:p>
            <a:pPr indent="0" lvl="0" marL="457200" rtl="0" algn="l">
              <a:lnSpc>
                <a:spcPct val="115000"/>
              </a:lnSpc>
              <a:spcBef>
                <a:spcPts val="0"/>
              </a:spcBef>
              <a:spcAft>
                <a:spcPts val="0"/>
              </a:spcAft>
              <a:buNone/>
            </a:pPr>
            <a:r>
              <a:t/>
            </a:r>
            <a:endParaRPr sz="900">
              <a:latin typeface="Roboto Mono"/>
              <a:ea typeface="Roboto Mono"/>
              <a:cs typeface="Roboto Mono"/>
              <a:sym typeface="Roboto Mono"/>
            </a:endParaRPr>
          </a:p>
        </p:txBody>
      </p:sp>
      <p:sp>
        <p:nvSpPr>
          <p:cNvPr id="209" name="Google Shape;209;p26"/>
          <p:cNvSpPr txBox="1"/>
          <p:nvPr/>
        </p:nvSpPr>
        <p:spPr>
          <a:xfrm>
            <a:off x="2745150" y="2018475"/>
            <a:ext cx="3175200" cy="3051900"/>
          </a:xfrm>
          <a:prstGeom prst="rect">
            <a:avLst/>
          </a:prstGeom>
          <a:noFill/>
          <a:ln cap="flat" cmpd="sng" w="9525">
            <a:solidFill>
              <a:srgbClr val="6D9EEB"/>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latin typeface="Roboto Mono"/>
                <a:ea typeface="Roboto Mono"/>
                <a:cs typeface="Roboto Mono"/>
                <a:sym typeface="Roboto Mono"/>
              </a:rPr>
              <a:t>What isn’t replicated?</a:t>
            </a:r>
            <a:endParaRPr>
              <a:solidFill>
                <a:srgbClr val="0000FF"/>
              </a:solidFill>
              <a:latin typeface="Roboto Mono"/>
              <a:ea typeface="Roboto Mono"/>
              <a:cs typeface="Roboto Mono"/>
              <a:sym typeface="Roboto Mono"/>
            </a:endParaRPr>
          </a:p>
          <a:p>
            <a:pPr indent="-102870" lvl="0" marL="274320" rtl="0" algn="l">
              <a:lnSpc>
                <a:spcPct val="115000"/>
              </a:lnSpc>
              <a:spcBef>
                <a:spcPts val="0"/>
              </a:spcBef>
              <a:spcAft>
                <a:spcPts val="0"/>
              </a:spcAft>
              <a:buSzPts val="900"/>
              <a:buFont typeface="Roboto Mono"/>
              <a:buAutoNum type="arabicPeriod"/>
            </a:pPr>
            <a:r>
              <a:rPr lang="en" sz="900">
                <a:latin typeface="Roboto Mono"/>
                <a:ea typeface="Roboto Mono"/>
                <a:cs typeface="Roboto Mono"/>
                <a:sym typeface="Roboto Mono"/>
              </a:rPr>
              <a:t>Objects that existed before you added the replication configuration</a:t>
            </a:r>
            <a:endParaRPr sz="900">
              <a:latin typeface="Roboto Mono"/>
              <a:ea typeface="Roboto Mono"/>
              <a:cs typeface="Roboto Mono"/>
              <a:sym typeface="Roboto Mono"/>
            </a:endParaRPr>
          </a:p>
          <a:p>
            <a:pPr indent="-102870" lvl="0" marL="274320" rtl="0" algn="l">
              <a:lnSpc>
                <a:spcPct val="115000"/>
              </a:lnSpc>
              <a:spcBef>
                <a:spcPts val="0"/>
              </a:spcBef>
              <a:spcAft>
                <a:spcPts val="0"/>
              </a:spcAft>
              <a:buSzPts val="900"/>
              <a:buFont typeface="Roboto Mono"/>
              <a:buAutoNum type="arabicPeriod"/>
            </a:pPr>
            <a:r>
              <a:rPr lang="en" sz="900">
                <a:latin typeface="Roboto Mono"/>
                <a:ea typeface="Roboto Mono"/>
                <a:cs typeface="Roboto Mono"/>
                <a:sym typeface="Roboto Mono"/>
              </a:rPr>
              <a:t>Objects created with server-side encryption using customer-provided (SSE-C) encryption keys OR </a:t>
            </a:r>
            <a:r>
              <a:rPr lang="en" sz="900">
                <a:solidFill>
                  <a:srgbClr val="FF0000"/>
                </a:solidFill>
                <a:latin typeface="Roboto Mono"/>
                <a:ea typeface="Roboto Mono"/>
                <a:cs typeface="Roboto Mono"/>
                <a:sym typeface="Roboto Mono"/>
              </a:rPr>
              <a:t>Objects created with server-side encryption using AWS KMS–managed encryption</a:t>
            </a:r>
            <a:r>
              <a:rPr lang="en" sz="900">
                <a:latin typeface="Roboto Mono"/>
                <a:ea typeface="Roboto Mono"/>
                <a:cs typeface="Roboto Mono"/>
                <a:sym typeface="Roboto Mono"/>
              </a:rPr>
              <a:t> (SSE-KMS) keys.</a:t>
            </a:r>
            <a:endParaRPr sz="900">
              <a:latin typeface="Roboto Mono"/>
              <a:ea typeface="Roboto Mono"/>
              <a:cs typeface="Roboto Mono"/>
              <a:sym typeface="Roboto Mono"/>
            </a:endParaRPr>
          </a:p>
          <a:p>
            <a:pPr indent="-102870" lvl="0" marL="274320" rtl="0" algn="l">
              <a:lnSpc>
                <a:spcPct val="115000"/>
              </a:lnSpc>
              <a:spcBef>
                <a:spcPts val="0"/>
              </a:spcBef>
              <a:spcAft>
                <a:spcPts val="0"/>
              </a:spcAft>
              <a:buSzPts val="900"/>
              <a:buFont typeface="Roboto Mono"/>
              <a:buAutoNum type="arabicPeriod"/>
            </a:pPr>
            <a:r>
              <a:rPr lang="en" sz="900">
                <a:latin typeface="Roboto Mono"/>
                <a:ea typeface="Roboto Mono"/>
                <a:cs typeface="Roboto Mono"/>
                <a:sym typeface="Roboto Mono"/>
              </a:rPr>
              <a:t>Objects in the source bucket that the bucket owner doesn't have permissions for</a:t>
            </a:r>
            <a:endParaRPr sz="900">
              <a:latin typeface="Roboto Mono"/>
              <a:ea typeface="Roboto Mono"/>
              <a:cs typeface="Roboto Mono"/>
              <a:sym typeface="Roboto Mono"/>
            </a:endParaRPr>
          </a:p>
          <a:p>
            <a:pPr indent="-102870" lvl="0" marL="274320" rtl="0" algn="l">
              <a:lnSpc>
                <a:spcPct val="115000"/>
              </a:lnSpc>
              <a:spcBef>
                <a:spcPts val="0"/>
              </a:spcBef>
              <a:spcAft>
                <a:spcPts val="0"/>
              </a:spcAft>
              <a:buSzPts val="900"/>
              <a:buFont typeface="Roboto Mono"/>
              <a:buAutoNum type="arabicPeriod"/>
            </a:pPr>
            <a:r>
              <a:rPr lang="en" sz="900">
                <a:latin typeface="Roboto Mono"/>
                <a:ea typeface="Roboto Mono"/>
                <a:cs typeface="Roboto Mono"/>
                <a:sym typeface="Roboto Mono"/>
              </a:rPr>
              <a:t>Updates to bucket-level subresources.</a:t>
            </a:r>
            <a:endParaRPr sz="900">
              <a:latin typeface="Roboto Mono"/>
              <a:ea typeface="Roboto Mono"/>
              <a:cs typeface="Roboto Mono"/>
              <a:sym typeface="Roboto Mono"/>
            </a:endParaRPr>
          </a:p>
          <a:p>
            <a:pPr indent="-102870" lvl="0" marL="274320" rtl="0" algn="l">
              <a:lnSpc>
                <a:spcPct val="115000"/>
              </a:lnSpc>
              <a:spcBef>
                <a:spcPts val="0"/>
              </a:spcBef>
              <a:spcAft>
                <a:spcPts val="0"/>
              </a:spcAft>
              <a:buSzPts val="900"/>
              <a:buFont typeface="Roboto Mono"/>
              <a:buAutoNum type="arabicPeriod"/>
            </a:pPr>
            <a:r>
              <a:rPr lang="en" sz="900">
                <a:latin typeface="Roboto Mono"/>
                <a:ea typeface="Roboto Mono"/>
                <a:cs typeface="Roboto Mono"/>
                <a:sym typeface="Roboto Mono"/>
              </a:rPr>
              <a:t>Actions performed by lifecycle configuration.</a:t>
            </a:r>
            <a:endParaRPr sz="900">
              <a:latin typeface="Roboto Mono"/>
              <a:ea typeface="Roboto Mono"/>
              <a:cs typeface="Roboto Mono"/>
              <a:sym typeface="Roboto Mono"/>
            </a:endParaRPr>
          </a:p>
          <a:p>
            <a:pPr indent="-102870" lvl="0" marL="274320" rtl="0" algn="l">
              <a:lnSpc>
                <a:spcPct val="115000"/>
              </a:lnSpc>
              <a:spcBef>
                <a:spcPts val="0"/>
              </a:spcBef>
              <a:spcAft>
                <a:spcPts val="0"/>
              </a:spcAft>
              <a:buSzPts val="900"/>
              <a:buFont typeface="Roboto Mono"/>
              <a:buAutoNum type="arabicPeriod"/>
            </a:pPr>
            <a:r>
              <a:rPr lang="en" sz="900">
                <a:latin typeface="Roboto Mono"/>
                <a:ea typeface="Roboto Mono"/>
                <a:cs typeface="Roboto Mono"/>
                <a:sym typeface="Roboto Mono"/>
              </a:rPr>
              <a:t>Objects in the source bucket that are replicas that were created by another cross-region replication.</a:t>
            </a:r>
            <a:endParaRPr sz="900">
              <a:latin typeface="Roboto Mono"/>
              <a:ea typeface="Roboto Mono"/>
              <a:cs typeface="Roboto Mono"/>
              <a:sym typeface="Roboto Mono"/>
            </a:endParaRPr>
          </a:p>
        </p:txBody>
      </p:sp>
      <p:sp>
        <p:nvSpPr>
          <p:cNvPr id="210" name="Google Shape;210;p26"/>
          <p:cNvSpPr txBox="1"/>
          <p:nvPr/>
        </p:nvSpPr>
        <p:spPr>
          <a:xfrm>
            <a:off x="5893450" y="1006500"/>
            <a:ext cx="3250500" cy="249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Roboto Mono"/>
                <a:ea typeface="Roboto Mono"/>
                <a:cs typeface="Roboto Mono"/>
                <a:sym typeface="Roboto Mono"/>
              </a:rPr>
              <a:t>Example 1: Configure CRR When Source and Destination Buckets Are Owned by the Same AWS Account</a:t>
            </a:r>
            <a:endParaRPr sz="1100">
              <a:latin typeface="Roboto Mono"/>
              <a:ea typeface="Roboto Mono"/>
              <a:cs typeface="Roboto Mono"/>
              <a:sym typeface="Roboto Mono"/>
            </a:endParaRPr>
          </a:p>
          <a:p>
            <a:pPr indent="0" lvl="0" marL="0" rtl="0" algn="l">
              <a:spcBef>
                <a:spcPts val="0"/>
              </a:spcBef>
              <a:spcAft>
                <a:spcPts val="0"/>
              </a:spcAft>
              <a:buNone/>
            </a:pPr>
            <a:r>
              <a:t/>
            </a:r>
            <a:endParaRPr sz="1100">
              <a:latin typeface="Roboto Mono"/>
              <a:ea typeface="Roboto Mono"/>
              <a:cs typeface="Roboto Mono"/>
              <a:sym typeface="Roboto Mono"/>
            </a:endParaRPr>
          </a:p>
          <a:p>
            <a:pPr indent="0" lvl="0" marL="0" rtl="0" algn="l">
              <a:spcBef>
                <a:spcPts val="0"/>
              </a:spcBef>
              <a:spcAft>
                <a:spcPts val="0"/>
              </a:spcAft>
              <a:buNone/>
            </a:pPr>
            <a:r>
              <a:rPr lang="en" sz="1100">
                <a:latin typeface="Roboto Mono"/>
                <a:ea typeface="Roboto Mono"/>
                <a:cs typeface="Roboto Mono"/>
                <a:sym typeface="Roboto Mono"/>
              </a:rPr>
              <a:t>Example 2: Configure CRR When Source and Destination Buckets Are Owned by Different AWS Accounts</a:t>
            </a:r>
            <a:endParaRPr sz="1100">
              <a:latin typeface="Roboto Mono"/>
              <a:ea typeface="Roboto Mono"/>
              <a:cs typeface="Roboto Mono"/>
              <a:sym typeface="Roboto Mono"/>
            </a:endParaRPr>
          </a:p>
          <a:p>
            <a:pPr indent="0" lvl="0" marL="0" rtl="0" algn="l">
              <a:spcBef>
                <a:spcPts val="0"/>
              </a:spcBef>
              <a:spcAft>
                <a:spcPts val="0"/>
              </a:spcAft>
              <a:buNone/>
            </a:pPr>
            <a:r>
              <a:t/>
            </a:r>
            <a:endParaRPr sz="1100">
              <a:latin typeface="Roboto Mono"/>
              <a:ea typeface="Roboto Mono"/>
              <a:cs typeface="Roboto Mono"/>
              <a:sym typeface="Roboto Mono"/>
            </a:endParaRPr>
          </a:p>
          <a:p>
            <a:pPr indent="0" lvl="0" marL="0" rtl="0" algn="l">
              <a:spcBef>
                <a:spcPts val="0"/>
              </a:spcBef>
              <a:spcAft>
                <a:spcPts val="0"/>
              </a:spcAft>
              <a:buNone/>
            </a:pPr>
            <a:r>
              <a:rPr lang="en" sz="1100">
                <a:latin typeface="Roboto Mono"/>
                <a:ea typeface="Roboto Mono"/>
                <a:cs typeface="Roboto Mono"/>
                <a:sym typeface="Roboto Mono"/>
              </a:rPr>
              <a:t>Example 3: Change Replica Owner When Source and Destination Buckets Are Owned by Different AWS Accounts</a:t>
            </a:r>
            <a:endParaRPr sz="1100">
              <a:latin typeface="Roboto Mono"/>
              <a:ea typeface="Roboto Mono"/>
              <a:cs typeface="Roboto Mono"/>
              <a:sym typeface="Roboto Mono"/>
            </a:endParaRPr>
          </a:p>
          <a:p>
            <a:pPr indent="0" lvl="0" marL="0" rtl="0" algn="l">
              <a:spcBef>
                <a:spcPts val="0"/>
              </a:spcBef>
              <a:spcAft>
                <a:spcPts val="0"/>
              </a:spcAft>
              <a:buNone/>
            </a:pPr>
            <a:r>
              <a:t/>
            </a:r>
            <a:endParaRPr sz="1100">
              <a:latin typeface="Roboto Mono"/>
              <a:ea typeface="Roboto Mono"/>
              <a:cs typeface="Roboto Mono"/>
              <a:sym typeface="Roboto Mono"/>
            </a:endParaRPr>
          </a:p>
          <a:p>
            <a:pPr indent="0" lvl="0" marL="0" rtl="0" algn="l">
              <a:spcBef>
                <a:spcPts val="0"/>
              </a:spcBef>
              <a:spcAft>
                <a:spcPts val="0"/>
              </a:spcAft>
              <a:buNone/>
            </a:pPr>
            <a:r>
              <a:rPr lang="en" sz="1100">
                <a:latin typeface="Roboto Mono"/>
                <a:ea typeface="Roboto Mono"/>
                <a:cs typeface="Roboto Mono"/>
                <a:sym typeface="Roboto Mono"/>
              </a:rPr>
              <a:t>Example 4: Replicating Encrypted Objects</a:t>
            </a:r>
            <a:endParaRPr sz="1100">
              <a:latin typeface="Roboto Mono"/>
              <a:ea typeface="Roboto Mono"/>
              <a:cs typeface="Roboto Mono"/>
              <a:sym typeface="Roboto Mon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14" name="Shape 214"/>
        <p:cNvGrpSpPr/>
        <p:nvPr/>
      </p:nvGrpSpPr>
      <p:grpSpPr>
        <a:xfrm>
          <a:off x="0" y="0"/>
          <a:ext cx="0" cy="0"/>
          <a:chOff x="0" y="0"/>
          <a:chExt cx="0" cy="0"/>
        </a:xfrm>
      </p:grpSpPr>
      <p:sp>
        <p:nvSpPr>
          <p:cNvPr id="215" name="Google Shape;215;p27"/>
          <p:cNvSpPr txBox="1"/>
          <p:nvPr>
            <p:ph type="title"/>
          </p:nvPr>
        </p:nvSpPr>
        <p:spPr>
          <a:xfrm>
            <a:off x="311700" y="250800"/>
            <a:ext cx="7367100" cy="755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800">
                <a:solidFill>
                  <a:schemeClr val="accent3"/>
                </a:solidFill>
              </a:rPr>
              <a:t>S3 Select and Glacier Select – Retrieving Subsets of Objects</a:t>
            </a:r>
            <a:endParaRPr sz="1800">
              <a:solidFill>
                <a:schemeClr val="accent3"/>
              </a:solidFill>
            </a:endParaRPr>
          </a:p>
          <a:p>
            <a:pPr indent="0" lvl="0" marL="0" marR="0" rtl="0" algn="l">
              <a:lnSpc>
                <a:spcPct val="115000"/>
              </a:lnSpc>
              <a:spcBef>
                <a:spcPts val="0"/>
              </a:spcBef>
              <a:spcAft>
                <a:spcPts val="0"/>
              </a:spcAft>
              <a:buNone/>
            </a:pPr>
            <a:r>
              <a:rPr b="0" lang="en" sz="1100">
                <a:solidFill>
                  <a:schemeClr val="accent3"/>
                </a:solidFill>
              </a:rPr>
              <a:t>New feature introduced in 2017</a:t>
            </a:r>
            <a:endParaRPr b="0" sz="1100">
              <a:solidFill>
                <a:schemeClr val="accent3"/>
              </a:solidFill>
            </a:endParaRPr>
          </a:p>
          <a:p>
            <a:pPr indent="0" lvl="0" marL="0" marR="0" rtl="0" algn="l">
              <a:lnSpc>
                <a:spcPct val="115000"/>
              </a:lnSpc>
              <a:spcBef>
                <a:spcPts val="0"/>
              </a:spcBef>
              <a:spcAft>
                <a:spcPts val="0"/>
              </a:spcAft>
              <a:buNone/>
            </a:pPr>
            <a:r>
              <a:t/>
            </a:r>
            <a:endParaRPr sz="1200">
              <a:solidFill>
                <a:srgbClr val="999999"/>
              </a:solidFill>
              <a:latin typeface="Proxima Nova"/>
              <a:ea typeface="Proxima Nova"/>
              <a:cs typeface="Proxima Nova"/>
              <a:sym typeface="Proxima Nova"/>
            </a:endParaRPr>
          </a:p>
        </p:txBody>
      </p:sp>
      <p:sp>
        <p:nvSpPr>
          <p:cNvPr id="216" name="Google Shape;216;p27"/>
          <p:cNvSpPr txBox="1"/>
          <p:nvPr/>
        </p:nvSpPr>
        <p:spPr>
          <a:xfrm>
            <a:off x="99550" y="914400"/>
            <a:ext cx="48381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lang="en" sz="900">
                <a:solidFill>
                  <a:srgbClr val="333333"/>
                </a:solidFill>
                <a:latin typeface="Roboto Mono"/>
                <a:ea typeface="Roboto Mono"/>
                <a:cs typeface="Roboto Mono"/>
                <a:sym typeface="Roboto Mono"/>
              </a:rPr>
              <a:t>E</a:t>
            </a:r>
            <a:r>
              <a:rPr lang="en" sz="900">
                <a:solidFill>
                  <a:srgbClr val="333333"/>
                </a:solidFill>
                <a:latin typeface="Roboto Mono"/>
                <a:ea typeface="Roboto Mono"/>
                <a:cs typeface="Roboto Mono"/>
                <a:sym typeface="Roboto Mono"/>
              </a:rPr>
              <a:t>nables applications to </a:t>
            </a:r>
            <a:r>
              <a:rPr b="1" lang="en" sz="900">
                <a:solidFill>
                  <a:srgbClr val="333333"/>
                </a:solidFill>
                <a:latin typeface="Roboto Mono"/>
                <a:ea typeface="Roboto Mono"/>
                <a:cs typeface="Roboto Mono"/>
                <a:sym typeface="Roboto Mono"/>
              </a:rPr>
              <a:t>retrieve only a subset of data</a:t>
            </a:r>
            <a:r>
              <a:rPr lang="en" sz="900">
                <a:solidFill>
                  <a:srgbClr val="333333"/>
                </a:solidFill>
                <a:latin typeface="Roboto Mono"/>
                <a:ea typeface="Roboto Mono"/>
                <a:cs typeface="Roboto Mono"/>
                <a:sym typeface="Roboto Mono"/>
              </a:rPr>
              <a:t> from an object by </a:t>
            </a:r>
            <a:r>
              <a:rPr b="1" lang="en" sz="900">
                <a:solidFill>
                  <a:srgbClr val="333333"/>
                </a:solidFill>
                <a:latin typeface="Roboto Mono"/>
                <a:ea typeface="Roboto Mono"/>
                <a:cs typeface="Roboto Mono"/>
                <a:sym typeface="Roboto Mono"/>
              </a:rPr>
              <a:t>using simple SQL expressions</a:t>
            </a:r>
            <a:r>
              <a:rPr lang="en" sz="900">
                <a:solidFill>
                  <a:srgbClr val="333333"/>
                </a:solidFill>
                <a:latin typeface="Roboto Mono"/>
                <a:ea typeface="Roboto Mono"/>
                <a:cs typeface="Roboto Mono"/>
                <a:sym typeface="Roboto Mono"/>
              </a:rPr>
              <a:t>. Drastic performance increases – in many cases you can get as much as a </a:t>
            </a:r>
            <a:r>
              <a:rPr b="1" lang="en" sz="900">
                <a:solidFill>
                  <a:srgbClr val="333333"/>
                </a:solidFill>
                <a:latin typeface="Roboto Mono"/>
                <a:ea typeface="Roboto Mono"/>
                <a:cs typeface="Roboto Mono"/>
                <a:sym typeface="Roboto Mono"/>
              </a:rPr>
              <a:t>400% improvement</a:t>
            </a:r>
            <a:r>
              <a:rPr lang="en" sz="900">
                <a:solidFill>
                  <a:srgbClr val="333333"/>
                </a:solidFill>
                <a:latin typeface="Roboto Mono"/>
                <a:ea typeface="Roboto Mono"/>
                <a:cs typeface="Roboto Mono"/>
                <a:sym typeface="Roboto Mono"/>
              </a:rPr>
              <a:t>. </a:t>
            </a:r>
            <a:r>
              <a:rPr b="1" lang="en" sz="900">
                <a:solidFill>
                  <a:srgbClr val="333333"/>
                </a:solidFill>
                <a:uFill>
                  <a:noFill/>
                </a:uFill>
                <a:latin typeface="Roboto Mono"/>
                <a:ea typeface="Roboto Mono"/>
                <a:cs typeface="Roboto Mono"/>
                <a:sym typeface="Roboto Mono"/>
                <a:hlinkClick r:id="rId3"/>
              </a:rPr>
              <a:t>Athena</a:t>
            </a:r>
            <a:r>
              <a:rPr lang="en" sz="900">
                <a:solidFill>
                  <a:srgbClr val="333333"/>
                </a:solidFill>
                <a:latin typeface="Roboto Mono"/>
                <a:ea typeface="Roboto Mono"/>
                <a:cs typeface="Roboto Mono"/>
                <a:sym typeface="Roboto Mono"/>
              </a:rPr>
              <a:t>, </a:t>
            </a:r>
            <a:r>
              <a:rPr b="1" lang="en" sz="900">
                <a:solidFill>
                  <a:srgbClr val="333333"/>
                </a:solidFill>
                <a:uFill>
                  <a:noFill/>
                </a:uFill>
                <a:latin typeface="Roboto Mono"/>
                <a:ea typeface="Roboto Mono"/>
                <a:cs typeface="Roboto Mono"/>
                <a:sym typeface="Roboto Mono"/>
                <a:hlinkClick r:id="rId4"/>
              </a:rPr>
              <a:t>Redshift</a:t>
            </a:r>
            <a:r>
              <a:rPr lang="en" sz="900">
                <a:solidFill>
                  <a:srgbClr val="333333"/>
                </a:solidFill>
                <a:latin typeface="Roboto Mono"/>
                <a:ea typeface="Roboto Mono"/>
                <a:cs typeface="Roboto Mono"/>
                <a:sym typeface="Roboto Mono"/>
              </a:rPr>
              <a:t>, and </a:t>
            </a:r>
            <a:r>
              <a:rPr b="1" lang="en" sz="900">
                <a:solidFill>
                  <a:srgbClr val="333333"/>
                </a:solidFill>
                <a:uFill>
                  <a:noFill/>
                </a:uFill>
                <a:latin typeface="Roboto Mono"/>
                <a:ea typeface="Roboto Mono"/>
                <a:cs typeface="Roboto Mono"/>
                <a:sym typeface="Roboto Mono"/>
                <a:hlinkClick r:id="rId5"/>
              </a:rPr>
              <a:t>EMR</a:t>
            </a:r>
            <a:r>
              <a:rPr lang="en" sz="900">
                <a:solidFill>
                  <a:srgbClr val="333333"/>
                </a:solidFill>
                <a:latin typeface="Roboto Mono"/>
                <a:ea typeface="Roboto Mono"/>
                <a:cs typeface="Roboto Mono"/>
                <a:sym typeface="Roboto Mono"/>
              </a:rPr>
              <a:t> as well as partners like Cloudera, DataBricks and Hortonworks will all support S3 Select.</a:t>
            </a:r>
            <a:endParaRPr sz="900">
              <a:solidFill>
                <a:srgbClr val="333333"/>
              </a:solidFill>
              <a:latin typeface="Roboto Mono"/>
              <a:ea typeface="Roboto Mono"/>
              <a:cs typeface="Roboto Mono"/>
              <a:sym typeface="Roboto Mono"/>
            </a:endParaRPr>
          </a:p>
          <a:p>
            <a:pPr indent="0" lvl="0" marL="0" rtl="0" algn="l">
              <a:lnSpc>
                <a:spcPct val="115000"/>
              </a:lnSpc>
              <a:spcBef>
                <a:spcPts val="1100"/>
              </a:spcBef>
              <a:spcAft>
                <a:spcPts val="0"/>
              </a:spcAft>
              <a:buNone/>
            </a:pPr>
            <a:r>
              <a:rPr b="1" lang="en" sz="900">
                <a:solidFill>
                  <a:srgbClr val="333333"/>
                </a:solidFill>
                <a:latin typeface="Roboto Mono"/>
                <a:ea typeface="Roboto Mono"/>
                <a:cs typeface="Roboto Mono"/>
                <a:sym typeface="Roboto Mono"/>
              </a:rPr>
              <a:t>Query pushdown using </a:t>
            </a:r>
            <a:r>
              <a:rPr b="1" lang="en" sz="900">
                <a:solidFill>
                  <a:srgbClr val="0000FF"/>
                </a:solidFill>
                <a:latin typeface="Roboto Mono"/>
                <a:ea typeface="Roboto Mono"/>
                <a:cs typeface="Roboto Mono"/>
                <a:sym typeface="Roboto Mono"/>
              </a:rPr>
              <a:t>S3 Select</a:t>
            </a:r>
            <a:r>
              <a:rPr b="1" lang="en" sz="900">
                <a:solidFill>
                  <a:srgbClr val="333333"/>
                </a:solidFill>
                <a:latin typeface="Roboto Mono"/>
                <a:ea typeface="Roboto Mono"/>
                <a:cs typeface="Roboto Mono"/>
                <a:sym typeface="Roboto Mono"/>
              </a:rPr>
              <a:t> </a:t>
            </a:r>
            <a:r>
              <a:rPr lang="en" sz="900">
                <a:solidFill>
                  <a:srgbClr val="333333"/>
                </a:solidFill>
                <a:latin typeface="Roboto Mono"/>
                <a:ea typeface="Roboto Mono"/>
                <a:cs typeface="Roboto Mono"/>
                <a:sym typeface="Roboto Mono"/>
              </a:rPr>
              <a:t>is now supported with </a:t>
            </a:r>
            <a:r>
              <a:rPr b="1" lang="en" sz="900">
                <a:solidFill>
                  <a:srgbClr val="333333"/>
                </a:solidFill>
                <a:uFill>
                  <a:noFill/>
                </a:uFill>
                <a:latin typeface="Roboto Mono"/>
                <a:ea typeface="Roboto Mono"/>
                <a:cs typeface="Roboto Mono"/>
                <a:sym typeface="Roboto Mono"/>
                <a:hlinkClick r:id="rId6"/>
              </a:rPr>
              <a:t>Spark</a:t>
            </a:r>
            <a:r>
              <a:rPr lang="en" sz="900">
                <a:solidFill>
                  <a:srgbClr val="333333"/>
                </a:solidFill>
                <a:latin typeface="Roboto Mono"/>
                <a:ea typeface="Roboto Mono"/>
                <a:cs typeface="Roboto Mono"/>
                <a:sym typeface="Roboto Mono"/>
              </a:rPr>
              <a:t>, </a:t>
            </a:r>
            <a:r>
              <a:rPr b="1" lang="en" sz="900">
                <a:solidFill>
                  <a:srgbClr val="333333"/>
                </a:solidFill>
                <a:uFill>
                  <a:noFill/>
                </a:uFill>
                <a:latin typeface="Roboto Mono"/>
                <a:ea typeface="Roboto Mono"/>
                <a:cs typeface="Roboto Mono"/>
                <a:sym typeface="Roboto Mono"/>
                <a:hlinkClick r:id="rId7"/>
              </a:rPr>
              <a:t>Hive</a:t>
            </a:r>
            <a:r>
              <a:rPr b="1" lang="en" sz="900">
                <a:solidFill>
                  <a:srgbClr val="333333"/>
                </a:solidFill>
                <a:latin typeface="Roboto Mono"/>
                <a:ea typeface="Roboto Mono"/>
                <a:cs typeface="Roboto Mono"/>
                <a:sym typeface="Roboto Mono"/>
              </a:rPr>
              <a:t> </a:t>
            </a:r>
            <a:r>
              <a:rPr lang="en" sz="900">
                <a:solidFill>
                  <a:srgbClr val="333333"/>
                </a:solidFill>
                <a:latin typeface="Roboto Mono"/>
                <a:ea typeface="Roboto Mono"/>
                <a:cs typeface="Roboto Mono"/>
                <a:sym typeface="Roboto Mono"/>
              </a:rPr>
              <a:t>and </a:t>
            </a:r>
            <a:r>
              <a:rPr b="1" lang="en" sz="900">
                <a:solidFill>
                  <a:srgbClr val="333333"/>
                </a:solidFill>
                <a:uFill>
                  <a:noFill/>
                </a:uFill>
                <a:latin typeface="Roboto Mono"/>
                <a:ea typeface="Roboto Mono"/>
                <a:cs typeface="Roboto Mono"/>
                <a:sym typeface="Roboto Mono"/>
                <a:hlinkClick r:id="rId8"/>
              </a:rPr>
              <a:t>Presto</a:t>
            </a:r>
            <a:r>
              <a:rPr b="1" lang="en" sz="900">
                <a:solidFill>
                  <a:srgbClr val="333333"/>
                </a:solidFill>
                <a:latin typeface="Roboto Mono"/>
                <a:ea typeface="Roboto Mono"/>
                <a:cs typeface="Roboto Mono"/>
                <a:sym typeface="Roboto Mono"/>
              </a:rPr>
              <a:t> </a:t>
            </a:r>
            <a:r>
              <a:rPr lang="en" sz="900">
                <a:solidFill>
                  <a:srgbClr val="333333"/>
                </a:solidFill>
                <a:latin typeface="Roboto Mono"/>
                <a:ea typeface="Roboto Mono"/>
                <a:cs typeface="Roboto Mono"/>
                <a:sym typeface="Roboto Mono"/>
              </a:rPr>
              <a:t>in </a:t>
            </a:r>
            <a:r>
              <a:rPr lang="en" sz="900">
                <a:solidFill>
                  <a:srgbClr val="333333"/>
                </a:solidFill>
                <a:uFill>
                  <a:noFill/>
                </a:uFill>
                <a:latin typeface="Roboto Mono"/>
                <a:ea typeface="Roboto Mono"/>
                <a:cs typeface="Roboto Mono"/>
                <a:sym typeface="Roboto Mono"/>
                <a:hlinkClick r:id="rId9"/>
              </a:rPr>
              <a:t>EMR</a:t>
            </a:r>
            <a:r>
              <a:rPr lang="en" sz="900">
                <a:solidFill>
                  <a:srgbClr val="333333"/>
                </a:solidFill>
                <a:latin typeface="Roboto Mono"/>
                <a:ea typeface="Roboto Mono"/>
                <a:cs typeface="Roboto Mono"/>
                <a:sym typeface="Roboto Mono"/>
              </a:rPr>
              <a:t>. You can use this feature to push down the computational work of filtering from EMR to S3, which improves performance and reduce amount of data transferred b/w EMR and S3.</a:t>
            </a:r>
            <a:endParaRPr sz="900">
              <a:solidFill>
                <a:srgbClr val="333333"/>
              </a:solidFill>
              <a:latin typeface="Roboto Mono"/>
              <a:ea typeface="Roboto Mono"/>
              <a:cs typeface="Roboto Mono"/>
              <a:sym typeface="Roboto Mono"/>
            </a:endParaRPr>
          </a:p>
          <a:p>
            <a:pPr indent="0" lvl="0" marL="0" rtl="0" algn="l">
              <a:lnSpc>
                <a:spcPct val="115000"/>
              </a:lnSpc>
              <a:spcBef>
                <a:spcPts val="1100"/>
              </a:spcBef>
              <a:spcAft>
                <a:spcPts val="0"/>
              </a:spcAft>
              <a:buNone/>
            </a:pPr>
            <a:r>
              <a:rPr b="1" lang="en" sz="900">
                <a:solidFill>
                  <a:srgbClr val="0000FF"/>
                </a:solidFill>
                <a:uFill>
                  <a:noFill/>
                </a:uFill>
                <a:latin typeface="Roboto Mono"/>
                <a:ea typeface="Roboto Mono"/>
                <a:cs typeface="Roboto Mono"/>
                <a:sym typeface="Roboto Mono"/>
                <a:hlinkClick r:id="rId10"/>
              </a:rPr>
              <a:t>Glacier Select </a:t>
            </a:r>
            <a:r>
              <a:rPr lang="en" sz="900">
                <a:solidFill>
                  <a:srgbClr val="333333"/>
                </a:solidFill>
                <a:latin typeface="Roboto Mono"/>
                <a:ea typeface="Roboto Mono"/>
                <a:cs typeface="Roboto Mono"/>
                <a:sym typeface="Roboto Mono"/>
              </a:rPr>
              <a:t>allows you to to perform filtering directly against a Glacier object using standard SQL statements. Glacier Select works just like any other retrieval job except it has an additional set of parameters you can pass in initiate job request. </a:t>
            </a:r>
            <a:endParaRPr sz="900">
              <a:solidFill>
                <a:srgbClr val="333333"/>
              </a:solidFill>
              <a:latin typeface="Roboto Mono"/>
              <a:ea typeface="Roboto Mono"/>
              <a:cs typeface="Roboto Mono"/>
              <a:sym typeface="Roboto Mono"/>
            </a:endParaRPr>
          </a:p>
          <a:p>
            <a:pPr indent="0" lvl="0" marL="0" rtl="0" algn="l">
              <a:lnSpc>
                <a:spcPct val="115000"/>
              </a:lnSpc>
              <a:spcBef>
                <a:spcPts val="1100"/>
              </a:spcBef>
              <a:spcAft>
                <a:spcPts val="0"/>
              </a:spcAft>
              <a:buNone/>
            </a:pPr>
            <a:r>
              <a:t/>
            </a:r>
            <a:endParaRPr sz="900">
              <a:solidFill>
                <a:srgbClr val="333333"/>
              </a:solidFill>
              <a:latin typeface="Roboto Mono"/>
              <a:ea typeface="Roboto Mono"/>
              <a:cs typeface="Roboto Mono"/>
              <a:sym typeface="Roboto Mono"/>
            </a:endParaRPr>
          </a:p>
        </p:txBody>
      </p:sp>
      <p:pic>
        <p:nvPicPr>
          <p:cNvPr id="217" name="Google Shape;217;p27"/>
          <p:cNvPicPr preferRelativeResize="0"/>
          <p:nvPr/>
        </p:nvPicPr>
        <p:blipFill>
          <a:blip r:embed="rId11">
            <a:alphaModFix/>
          </a:blip>
          <a:stretch>
            <a:fillRect/>
          </a:stretch>
        </p:blipFill>
        <p:spPr>
          <a:xfrm>
            <a:off x="4937750" y="930300"/>
            <a:ext cx="4053850" cy="2089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21" name="Shape 221"/>
        <p:cNvGrpSpPr/>
        <p:nvPr/>
      </p:nvGrpSpPr>
      <p:grpSpPr>
        <a:xfrm>
          <a:off x="0" y="0"/>
          <a:ext cx="0" cy="0"/>
          <a:chOff x="0" y="0"/>
          <a:chExt cx="0" cy="0"/>
        </a:xfrm>
      </p:grpSpPr>
      <p:sp>
        <p:nvSpPr>
          <p:cNvPr id="222" name="Google Shape;222;p28"/>
          <p:cNvSpPr txBox="1"/>
          <p:nvPr>
            <p:ph type="title"/>
          </p:nvPr>
        </p:nvSpPr>
        <p:spPr>
          <a:xfrm>
            <a:off x="311700" y="250800"/>
            <a:ext cx="7367100" cy="755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800">
                <a:solidFill>
                  <a:schemeClr val="accent3"/>
                </a:solidFill>
              </a:rPr>
              <a:t>S3 Transfer Acceleration</a:t>
            </a:r>
            <a:endParaRPr b="0" sz="1100">
              <a:solidFill>
                <a:schemeClr val="accent3"/>
              </a:solidFill>
            </a:endParaRPr>
          </a:p>
          <a:p>
            <a:pPr indent="0" lvl="0" marL="0" marR="0" rtl="0" algn="l">
              <a:lnSpc>
                <a:spcPct val="115000"/>
              </a:lnSpc>
              <a:spcBef>
                <a:spcPts val="0"/>
              </a:spcBef>
              <a:spcAft>
                <a:spcPts val="0"/>
              </a:spcAft>
              <a:buNone/>
            </a:pPr>
            <a:r>
              <a:t/>
            </a:r>
            <a:endParaRPr sz="1200">
              <a:solidFill>
                <a:srgbClr val="999999"/>
              </a:solidFill>
              <a:latin typeface="Proxima Nova"/>
              <a:ea typeface="Proxima Nova"/>
              <a:cs typeface="Proxima Nova"/>
              <a:sym typeface="Proxima Nova"/>
            </a:endParaRPr>
          </a:p>
        </p:txBody>
      </p:sp>
      <p:sp>
        <p:nvSpPr>
          <p:cNvPr id="223" name="Google Shape;223;p28"/>
          <p:cNvSpPr txBox="1"/>
          <p:nvPr/>
        </p:nvSpPr>
        <p:spPr>
          <a:xfrm>
            <a:off x="340100" y="914400"/>
            <a:ext cx="8334900" cy="3000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lang="en" sz="1000">
                <a:solidFill>
                  <a:srgbClr val="444444"/>
                </a:solidFill>
                <a:highlight>
                  <a:srgbClr val="FFFFFF"/>
                </a:highlight>
                <a:latin typeface="Roboto Mono"/>
                <a:ea typeface="Roboto Mono"/>
                <a:cs typeface="Roboto Mono"/>
                <a:sym typeface="Roboto Mono"/>
              </a:rPr>
              <a:t>Amazon S3 Transfer Acceleration enables fast, easy, and secure transfers of files over long distances between your client and an S3 bucket. Transfer Acceleration takes advantage of CloudFront’s globally distributed edge locations. As the data arrives at an edge location, data is routed to Amazon S3 over an optimized network path. When using Transfer Acceleration, additional data transfer charges may apply.</a:t>
            </a:r>
            <a:endParaRPr sz="1000">
              <a:solidFill>
                <a:srgbClr val="444444"/>
              </a:solidFill>
              <a:highlight>
                <a:srgbClr val="FFFFFF"/>
              </a:highlight>
              <a:latin typeface="Roboto Mono"/>
              <a:ea typeface="Roboto Mono"/>
              <a:cs typeface="Roboto Mono"/>
              <a:sym typeface="Roboto Mono"/>
            </a:endParaRPr>
          </a:p>
          <a:p>
            <a:pPr indent="0" lvl="0" marL="0" rtl="0" algn="l">
              <a:lnSpc>
                <a:spcPct val="150000"/>
              </a:lnSpc>
              <a:spcBef>
                <a:spcPts val="1200"/>
              </a:spcBef>
              <a:spcAft>
                <a:spcPts val="0"/>
              </a:spcAft>
              <a:buNone/>
            </a:pPr>
            <a:r>
              <a:rPr lang="en" sz="1000">
                <a:solidFill>
                  <a:srgbClr val="444444"/>
                </a:solidFill>
                <a:highlight>
                  <a:srgbClr val="FFFFFF"/>
                </a:highlight>
                <a:latin typeface="Roboto Mono"/>
                <a:ea typeface="Roboto Mono"/>
                <a:cs typeface="Roboto Mono"/>
                <a:sym typeface="Roboto Mono"/>
              </a:rPr>
              <a:t>You might want to use Transfer Acceleration on a bucket for various reasons, including the following:</a:t>
            </a:r>
            <a:endParaRPr sz="1000">
              <a:solidFill>
                <a:srgbClr val="444444"/>
              </a:solidFill>
              <a:highlight>
                <a:srgbClr val="FFFFFF"/>
              </a:highlight>
              <a:latin typeface="Roboto Mono"/>
              <a:ea typeface="Roboto Mono"/>
              <a:cs typeface="Roboto Mono"/>
              <a:sym typeface="Roboto Mono"/>
            </a:endParaRPr>
          </a:p>
          <a:p>
            <a:pPr indent="-292100" lvl="0" marL="457200" rtl="0" algn="l">
              <a:lnSpc>
                <a:spcPct val="150000"/>
              </a:lnSpc>
              <a:spcBef>
                <a:spcPts val="1200"/>
              </a:spcBef>
              <a:spcAft>
                <a:spcPts val="0"/>
              </a:spcAft>
              <a:buClr>
                <a:srgbClr val="444444"/>
              </a:buClr>
              <a:buSzPts val="1000"/>
              <a:buFont typeface="Roboto Mono"/>
              <a:buChar char="●"/>
            </a:pPr>
            <a:r>
              <a:rPr lang="en" sz="1000">
                <a:solidFill>
                  <a:srgbClr val="444444"/>
                </a:solidFill>
                <a:highlight>
                  <a:srgbClr val="FFFFFF"/>
                </a:highlight>
                <a:latin typeface="Roboto Mono"/>
                <a:ea typeface="Roboto Mono"/>
                <a:cs typeface="Roboto Mono"/>
                <a:sym typeface="Roboto Mono"/>
              </a:rPr>
              <a:t>You have customers that upload to a centralized bucket from all over the world.</a:t>
            </a:r>
            <a:endParaRPr sz="1000">
              <a:solidFill>
                <a:srgbClr val="444444"/>
              </a:solidFill>
              <a:highlight>
                <a:srgbClr val="FFFFFF"/>
              </a:highlight>
              <a:latin typeface="Roboto Mono"/>
              <a:ea typeface="Roboto Mono"/>
              <a:cs typeface="Roboto Mono"/>
              <a:sym typeface="Roboto Mono"/>
            </a:endParaRPr>
          </a:p>
          <a:p>
            <a:pPr indent="-292100" lvl="0" marL="457200" rtl="0" algn="l">
              <a:lnSpc>
                <a:spcPct val="150000"/>
              </a:lnSpc>
              <a:spcBef>
                <a:spcPts val="0"/>
              </a:spcBef>
              <a:spcAft>
                <a:spcPts val="0"/>
              </a:spcAft>
              <a:buClr>
                <a:srgbClr val="444444"/>
              </a:buClr>
              <a:buSzPts val="1000"/>
              <a:buFont typeface="Roboto Mono"/>
              <a:buChar char="●"/>
            </a:pPr>
            <a:r>
              <a:rPr lang="en" sz="1000">
                <a:solidFill>
                  <a:srgbClr val="444444"/>
                </a:solidFill>
                <a:highlight>
                  <a:srgbClr val="FFFFFF"/>
                </a:highlight>
                <a:latin typeface="Roboto Mono"/>
                <a:ea typeface="Roboto Mono"/>
                <a:cs typeface="Roboto Mono"/>
                <a:sym typeface="Roboto Mono"/>
              </a:rPr>
              <a:t>You transfer gigabytes to terabytes of data on a regular basis across continents.</a:t>
            </a:r>
            <a:endParaRPr sz="1000">
              <a:solidFill>
                <a:srgbClr val="444444"/>
              </a:solidFill>
              <a:highlight>
                <a:srgbClr val="FFFFFF"/>
              </a:highlight>
              <a:latin typeface="Roboto Mono"/>
              <a:ea typeface="Roboto Mono"/>
              <a:cs typeface="Roboto Mono"/>
              <a:sym typeface="Roboto Mono"/>
            </a:endParaRPr>
          </a:p>
          <a:p>
            <a:pPr indent="-292100" lvl="0" marL="457200" rtl="0" algn="l">
              <a:lnSpc>
                <a:spcPct val="150000"/>
              </a:lnSpc>
              <a:spcBef>
                <a:spcPts val="0"/>
              </a:spcBef>
              <a:spcAft>
                <a:spcPts val="0"/>
              </a:spcAft>
              <a:buClr>
                <a:srgbClr val="444444"/>
              </a:buClr>
              <a:buSzPts val="1000"/>
              <a:buFont typeface="Roboto Mono"/>
              <a:buChar char="●"/>
            </a:pPr>
            <a:r>
              <a:rPr lang="en" sz="1000">
                <a:solidFill>
                  <a:srgbClr val="444444"/>
                </a:solidFill>
                <a:highlight>
                  <a:srgbClr val="FFFFFF"/>
                </a:highlight>
                <a:latin typeface="Roboto Mono"/>
                <a:ea typeface="Roboto Mono"/>
                <a:cs typeface="Roboto Mono"/>
                <a:sym typeface="Roboto Mono"/>
              </a:rPr>
              <a:t>You are unable to utilize all of your available bandwidth over the Internet when uploading to S3.</a:t>
            </a:r>
            <a:endParaRPr sz="1000">
              <a:solidFill>
                <a:srgbClr val="444444"/>
              </a:solidFill>
              <a:highlight>
                <a:srgbClr val="FFFFFF"/>
              </a:highlight>
              <a:latin typeface="Roboto Mono"/>
              <a:ea typeface="Roboto Mono"/>
              <a:cs typeface="Roboto Mono"/>
              <a:sym typeface="Roboto Mono"/>
            </a:endParaRPr>
          </a:p>
          <a:p>
            <a:pPr indent="0" lvl="0" marL="0" rtl="0" algn="l">
              <a:lnSpc>
                <a:spcPct val="100000"/>
              </a:lnSpc>
              <a:spcBef>
                <a:spcPts val="1200"/>
              </a:spcBef>
              <a:spcAft>
                <a:spcPts val="0"/>
              </a:spcAft>
              <a:buNone/>
            </a:pPr>
            <a:r>
              <a:t/>
            </a:r>
            <a:endParaRPr sz="1000">
              <a:solidFill>
                <a:srgbClr val="444444"/>
              </a:solidFill>
              <a:highlight>
                <a:srgbClr val="FFFFFF"/>
              </a:highlight>
              <a:latin typeface="Roboto Mono"/>
              <a:ea typeface="Roboto Mono"/>
              <a:cs typeface="Roboto Mono"/>
              <a:sym typeface="Roboto Mono"/>
            </a:endParaRPr>
          </a:p>
          <a:p>
            <a:pPr indent="0" lvl="0" marL="0" rtl="0" algn="l">
              <a:lnSpc>
                <a:spcPct val="100000"/>
              </a:lnSpc>
              <a:spcBef>
                <a:spcPts val="1200"/>
              </a:spcBef>
              <a:spcAft>
                <a:spcPts val="0"/>
              </a:spcAft>
              <a:buNone/>
            </a:pPr>
            <a:r>
              <a:t/>
            </a:r>
            <a:endParaRPr sz="1000">
              <a:solidFill>
                <a:srgbClr val="333333"/>
              </a:solidFill>
              <a:latin typeface="Roboto Mono"/>
              <a:ea typeface="Roboto Mono"/>
              <a:cs typeface="Roboto Mono"/>
              <a:sym typeface="Roboto Mon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27" name="Shape 227"/>
        <p:cNvGrpSpPr/>
        <p:nvPr/>
      </p:nvGrpSpPr>
      <p:grpSpPr>
        <a:xfrm>
          <a:off x="0" y="0"/>
          <a:ext cx="0" cy="0"/>
          <a:chOff x="0" y="0"/>
          <a:chExt cx="0" cy="0"/>
        </a:xfrm>
      </p:grpSpPr>
      <p:sp>
        <p:nvSpPr>
          <p:cNvPr id="228" name="Google Shape;228;p29"/>
          <p:cNvSpPr txBox="1"/>
          <p:nvPr>
            <p:ph type="title"/>
          </p:nvPr>
        </p:nvSpPr>
        <p:spPr>
          <a:xfrm>
            <a:off x="311700" y="250800"/>
            <a:ext cx="7367100" cy="755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800">
                <a:solidFill>
                  <a:schemeClr val="accent3"/>
                </a:solidFill>
              </a:rPr>
              <a:t>S3 Batch operations (New in Apr 2019)</a:t>
            </a:r>
            <a:endParaRPr b="0" sz="1100">
              <a:solidFill>
                <a:schemeClr val="accent3"/>
              </a:solidFill>
            </a:endParaRPr>
          </a:p>
          <a:p>
            <a:pPr indent="0" lvl="0" marL="0" marR="0" rtl="0" algn="l">
              <a:lnSpc>
                <a:spcPct val="115000"/>
              </a:lnSpc>
              <a:spcBef>
                <a:spcPts val="0"/>
              </a:spcBef>
              <a:spcAft>
                <a:spcPts val="0"/>
              </a:spcAft>
              <a:buNone/>
            </a:pPr>
            <a:r>
              <a:t/>
            </a:r>
            <a:endParaRPr sz="1200">
              <a:solidFill>
                <a:srgbClr val="999999"/>
              </a:solidFill>
              <a:latin typeface="Proxima Nova"/>
              <a:ea typeface="Proxima Nova"/>
              <a:cs typeface="Proxima Nova"/>
              <a:sym typeface="Proxima Nova"/>
            </a:endParaRPr>
          </a:p>
        </p:txBody>
      </p:sp>
      <p:sp>
        <p:nvSpPr>
          <p:cNvPr id="229" name="Google Shape;229;p29"/>
          <p:cNvSpPr txBox="1"/>
          <p:nvPr/>
        </p:nvSpPr>
        <p:spPr>
          <a:xfrm>
            <a:off x="340100" y="685800"/>
            <a:ext cx="7132800" cy="3000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900">
                <a:solidFill>
                  <a:srgbClr val="333333"/>
                </a:solidFill>
                <a:latin typeface="Roboto Mono"/>
                <a:ea typeface="Roboto Mono"/>
                <a:cs typeface="Roboto Mono"/>
                <a:sym typeface="Roboto Mono"/>
              </a:rPr>
              <a:t>Use this new feature to </a:t>
            </a:r>
            <a:r>
              <a:rPr b="1" lang="en" sz="900">
                <a:solidFill>
                  <a:srgbClr val="4A86E8"/>
                </a:solidFill>
                <a:latin typeface="Roboto Mono"/>
                <a:ea typeface="Roboto Mono"/>
                <a:cs typeface="Roboto Mono"/>
                <a:sym typeface="Roboto Mono"/>
              </a:rPr>
              <a:t>easily process hundreds, millions, or billions of S3 objects </a:t>
            </a:r>
            <a:r>
              <a:rPr lang="en" sz="900">
                <a:solidFill>
                  <a:srgbClr val="333333"/>
                </a:solidFill>
                <a:latin typeface="Roboto Mono"/>
                <a:ea typeface="Roboto Mono"/>
                <a:cs typeface="Roboto Mono"/>
                <a:sym typeface="Roboto Mono"/>
              </a:rPr>
              <a:t>in a simple and straightforward fashion. You can copy objects to another bucket, set tags or access control lists (ACLs), initiate a restore from Glacier, or invoke an </a:t>
            </a:r>
            <a:r>
              <a:rPr lang="en" sz="900">
                <a:solidFill>
                  <a:srgbClr val="005B86"/>
                </a:solidFill>
                <a:uFill>
                  <a:noFill/>
                </a:uFill>
                <a:latin typeface="Roboto Mono"/>
                <a:ea typeface="Roboto Mono"/>
                <a:cs typeface="Roboto Mono"/>
                <a:sym typeface="Roboto Mono"/>
                <a:hlinkClick r:id="rId3"/>
              </a:rPr>
              <a:t>AWS Lambda</a:t>
            </a:r>
            <a:r>
              <a:rPr lang="en" sz="900">
                <a:solidFill>
                  <a:srgbClr val="333333"/>
                </a:solidFill>
                <a:latin typeface="Roboto Mono"/>
                <a:ea typeface="Roboto Mono"/>
                <a:cs typeface="Roboto Mono"/>
                <a:sym typeface="Roboto Mono"/>
              </a:rPr>
              <a:t> function on each one.</a:t>
            </a:r>
            <a:endParaRPr sz="900">
              <a:solidFill>
                <a:srgbClr val="333333"/>
              </a:solidFill>
              <a:latin typeface="Roboto Mono"/>
              <a:ea typeface="Roboto Mono"/>
              <a:cs typeface="Roboto Mono"/>
              <a:sym typeface="Roboto Mono"/>
            </a:endParaRPr>
          </a:p>
          <a:p>
            <a:pPr indent="0" lvl="0" marL="0" rtl="0" algn="l">
              <a:lnSpc>
                <a:spcPct val="100000"/>
              </a:lnSpc>
              <a:spcBef>
                <a:spcPts val="1100"/>
              </a:spcBef>
              <a:spcAft>
                <a:spcPts val="0"/>
              </a:spcAft>
              <a:buNone/>
            </a:pPr>
            <a:r>
              <a:rPr lang="en" sz="900">
                <a:solidFill>
                  <a:srgbClr val="333333"/>
                </a:solidFill>
                <a:latin typeface="Roboto Mono"/>
                <a:ea typeface="Roboto Mono"/>
                <a:cs typeface="Roboto Mono"/>
                <a:sym typeface="Roboto Mono"/>
              </a:rPr>
              <a:t>This feature builds on S3’s existing </a:t>
            </a:r>
            <a:r>
              <a:rPr b="1" lang="en" sz="900">
                <a:solidFill>
                  <a:srgbClr val="0000FF"/>
                </a:solidFill>
                <a:latin typeface="Roboto Mono"/>
                <a:ea typeface="Roboto Mono"/>
                <a:cs typeface="Roboto Mono"/>
                <a:sym typeface="Roboto Mono"/>
              </a:rPr>
              <a:t>support for inventory reports </a:t>
            </a:r>
            <a:r>
              <a:rPr lang="en" sz="900">
                <a:solidFill>
                  <a:srgbClr val="333333"/>
                </a:solidFill>
                <a:latin typeface="Roboto Mono"/>
                <a:ea typeface="Roboto Mono"/>
                <a:cs typeface="Roboto Mono"/>
                <a:sym typeface="Roboto Mono"/>
              </a:rPr>
              <a:t>and can use the reports or CSV files to drive your batch operations. You don’t have to write code, set up any server fleets, or figure out how to partition the work and distribute it to the fleet. Instead, you create a job in minutes with a couple of clicks, turn it loose, and sit back while S3 uses massive, behind-the-scenes parallelism to take care of the work. You can create, monitor, and manage your batch jobs using the </a:t>
            </a:r>
            <a:r>
              <a:rPr lang="en" sz="900">
                <a:solidFill>
                  <a:srgbClr val="005B86"/>
                </a:solidFill>
                <a:uFill>
                  <a:noFill/>
                </a:uFill>
                <a:latin typeface="Roboto Mono"/>
                <a:ea typeface="Roboto Mono"/>
                <a:cs typeface="Roboto Mono"/>
                <a:sym typeface="Roboto Mono"/>
                <a:hlinkClick r:id="rId4"/>
              </a:rPr>
              <a:t>S3 Console</a:t>
            </a:r>
            <a:r>
              <a:rPr lang="en" sz="900">
                <a:solidFill>
                  <a:srgbClr val="333333"/>
                </a:solidFill>
                <a:latin typeface="Roboto Mono"/>
                <a:ea typeface="Roboto Mono"/>
                <a:cs typeface="Roboto Mono"/>
                <a:sym typeface="Roboto Mono"/>
              </a:rPr>
              <a:t>, the </a:t>
            </a:r>
            <a:r>
              <a:rPr lang="en" sz="900">
                <a:solidFill>
                  <a:srgbClr val="005B86"/>
                </a:solidFill>
                <a:uFill>
                  <a:noFill/>
                </a:uFill>
                <a:latin typeface="Roboto Mono"/>
                <a:ea typeface="Roboto Mono"/>
                <a:cs typeface="Roboto Mono"/>
                <a:sym typeface="Roboto Mono"/>
                <a:hlinkClick r:id="rId5"/>
              </a:rPr>
              <a:t>S3 CLI</a:t>
            </a:r>
            <a:r>
              <a:rPr lang="en" sz="900">
                <a:solidFill>
                  <a:srgbClr val="333333"/>
                </a:solidFill>
                <a:latin typeface="Roboto Mono"/>
                <a:ea typeface="Roboto Mono"/>
                <a:cs typeface="Roboto Mono"/>
                <a:sym typeface="Roboto Mono"/>
              </a:rPr>
              <a:t>, or the </a:t>
            </a:r>
            <a:r>
              <a:rPr lang="en" sz="900">
                <a:solidFill>
                  <a:srgbClr val="005B86"/>
                </a:solidFill>
                <a:uFill>
                  <a:noFill/>
                </a:uFill>
                <a:latin typeface="Roboto Mono"/>
                <a:ea typeface="Roboto Mono"/>
                <a:cs typeface="Roboto Mono"/>
                <a:sym typeface="Roboto Mono"/>
                <a:hlinkClick r:id="rId6"/>
              </a:rPr>
              <a:t>S3 APIs</a:t>
            </a:r>
            <a:r>
              <a:rPr lang="en" sz="900">
                <a:solidFill>
                  <a:srgbClr val="333333"/>
                </a:solidFill>
                <a:latin typeface="Roboto Mono"/>
                <a:ea typeface="Roboto Mono"/>
                <a:cs typeface="Roboto Mono"/>
                <a:sym typeface="Roboto Mono"/>
              </a:rPr>
              <a:t>.</a:t>
            </a:r>
            <a:endParaRPr sz="900">
              <a:solidFill>
                <a:srgbClr val="333333"/>
              </a:solidFill>
              <a:latin typeface="Roboto Mono"/>
              <a:ea typeface="Roboto Mono"/>
              <a:cs typeface="Roboto Mono"/>
              <a:sym typeface="Roboto Mono"/>
            </a:endParaRPr>
          </a:p>
          <a:p>
            <a:pPr indent="0" lvl="0" marL="0" rtl="0" algn="l">
              <a:lnSpc>
                <a:spcPct val="100000"/>
              </a:lnSpc>
              <a:spcBef>
                <a:spcPts val="1100"/>
              </a:spcBef>
              <a:spcAft>
                <a:spcPts val="0"/>
              </a:spcAft>
              <a:buNone/>
            </a:pPr>
            <a:r>
              <a:rPr lang="en" sz="900">
                <a:solidFill>
                  <a:srgbClr val="005B86"/>
                </a:solidFill>
                <a:uFill>
                  <a:noFill/>
                </a:uFill>
                <a:latin typeface="Roboto Mono"/>
                <a:ea typeface="Roboto Mono"/>
                <a:cs typeface="Roboto Mono"/>
                <a:sym typeface="Roboto Mono"/>
                <a:hlinkClick r:id="rId7"/>
              </a:rPr>
              <a:t>Bucket</a:t>
            </a:r>
            <a:r>
              <a:rPr lang="en" sz="900">
                <a:solidFill>
                  <a:srgbClr val="333333"/>
                </a:solidFill>
                <a:latin typeface="Roboto Mono"/>
                <a:ea typeface="Roboto Mono"/>
                <a:cs typeface="Roboto Mono"/>
                <a:sym typeface="Roboto Mono"/>
              </a:rPr>
              <a:t> – An S3 bucket holds a collection of any number of S3 </a:t>
            </a:r>
            <a:r>
              <a:rPr lang="en" sz="900">
                <a:solidFill>
                  <a:srgbClr val="005B86"/>
                </a:solidFill>
                <a:uFill>
                  <a:noFill/>
                </a:uFill>
                <a:latin typeface="Roboto Mono"/>
                <a:ea typeface="Roboto Mono"/>
                <a:cs typeface="Roboto Mono"/>
                <a:sym typeface="Roboto Mono"/>
                <a:hlinkClick r:id="rId8"/>
              </a:rPr>
              <a:t>objects</a:t>
            </a:r>
            <a:r>
              <a:rPr lang="en" sz="900">
                <a:solidFill>
                  <a:srgbClr val="333333"/>
                </a:solidFill>
                <a:latin typeface="Roboto Mono"/>
                <a:ea typeface="Roboto Mono"/>
                <a:cs typeface="Roboto Mono"/>
                <a:sym typeface="Roboto Mono"/>
              </a:rPr>
              <a:t>, with optional per-object </a:t>
            </a:r>
            <a:r>
              <a:rPr lang="en" sz="900">
                <a:solidFill>
                  <a:srgbClr val="005B86"/>
                </a:solidFill>
                <a:uFill>
                  <a:noFill/>
                </a:uFill>
                <a:latin typeface="Roboto Mono"/>
                <a:ea typeface="Roboto Mono"/>
                <a:cs typeface="Roboto Mono"/>
                <a:sym typeface="Roboto Mono"/>
                <a:hlinkClick r:id="rId9"/>
              </a:rPr>
              <a:t>versioning</a:t>
            </a:r>
            <a:r>
              <a:rPr lang="en" sz="900">
                <a:solidFill>
                  <a:srgbClr val="333333"/>
                </a:solidFill>
                <a:latin typeface="Roboto Mono"/>
                <a:ea typeface="Roboto Mono"/>
                <a:cs typeface="Roboto Mono"/>
                <a:sym typeface="Roboto Mono"/>
              </a:rPr>
              <a:t>.</a:t>
            </a:r>
            <a:endParaRPr sz="900">
              <a:solidFill>
                <a:srgbClr val="333333"/>
              </a:solidFill>
              <a:latin typeface="Roboto Mono"/>
              <a:ea typeface="Roboto Mono"/>
              <a:cs typeface="Roboto Mono"/>
              <a:sym typeface="Roboto Mono"/>
            </a:endParaRPr>
          </a:p>
          <a:p>
            <a:pPr indent="0" lvl="0" marL="0" rtl="0" algn="l">
              <a:lnSpc>
                <a:spcPct val="100000"/>
              </a:lnSpc>
              <a:spcBef>
                <a:spcPts val="1100"/>
              </a:spcBef>
              <a:spcAft>
                <a:spcPts val="0"/>
              </a:spcAft>
              <a:buNone/>
            </a:pPr>
            <a:r>
              <a:rPr b="1" lang="en" sz="900">
                <a:solidFill>
                  <a:srgbClr val="005B86"/>
                </a:solidFill>
                <a:uFill>
                  <a:noFill/>
                </a:uFill>
                <a:latin typeface="Roboto Mono"/>
                <a:ea typeface="Roboto Mono"/>
                <a:cs typeface="Roboto Mono"/>
                <a:sym typeface="Roboto Mono"/>
                <a:hlinkClick r:id="rId10"/>
              </a:rPr>
              <a:t>Inventory Report</a:t>
            </a:r>
            <a:r>
              <a:rPr b="1" lang="en" sz="900">
                <a:solidFill>
                  <a:srgbClr val="333333"/>
                </a:solidFill>
                <a:latin typeface="Roboto Mono"/>
                <a:ea typeface="Roboto Mono"/>
                <a:cs typeface="Roboto Mono"/>
                <a:sym typeface="Roboto Mono"/>
              </a:rPr>
              <a:t> </a:t>
            </a:r>
            <a:r>
              <a:rPr lang="en" sz="900">
                <a:solidFill>
                  <a:srgbClr val="333333"/>
                </a:solidFill>
                <a:latin typeface="Roboto Mono"/>
                <a:ea typeface="Roboto Mono"/>
                <a:cs typeface="Roboto Mono"/>
                <a:sym typeface="Roboto Mono"/>
              </a:rPr>
              <a:t>– An S3 inventory report is generated each time a daily or weekly bucket inventory is run. A report can be configured to include all of the objects in a bucket, or to focus on a prefix-delimited subset.</a:t>
            </a:r>
            <a:endParaRPr sz="900">
              <a:solidFill>
                <a:srgbClr val="333333"/>
              </a:solidFill>
              <a:latin typeface="Roboto Mono"/>
              <a:ea typeface="Roboto Mono"/>
              <a:cs typeface="Roboto Mono"/>
              <a:sym typeface="Roboto Mono"/>
            </a:endParaRPr>
          </a:p>
          <a:p>
            <a:pPr indent="0" lvl="0" marL="0" rtl="0" algn="l">
              <a:lnSpc>
                <a:spcPct val="100000"/>
              </a:lnSpc>
              <a:spcBef>
                <a:spcPts val="1100"/>
              </a:spcBef>
              <a:spcAft>
                <a:spcPts val="0"/>
              </a:spcAft>
              <a:buNone/>
            </a:pPr>
            <a:r>
              <a:rPr b="1" lang="en" sz="900">
                <a:solidFill>
                  <a:srgbClr val="333333"/>
                </a:solidFill>
                <a:latin typeface="Roboto Mono"/>
                <a:ea typeface="Roboto Mono"/>
                <a:cs typeface="Roboto Mono"/>
                <a:sym typeface="Roboto Mono"/>
              </a:rPr>
              <a:t>Manifest </a:t>
            </a:r>
            <a:r>
              <a:rPr lang="en" sz="900">
                <a:solidFill>
                  <a:srgbClr val="333333"/>
                </a:solidFill>
                <a:latin typeface="Roboto Mono"/>
                <a:ea typeface="Roboto Mono"/>
                <a:cs typeface="Roboto Mono"/>
                <a:sym typeface="Roboto Mono"/>
              </a:rPr>
              <a:t>– A list (either an Inventory Report, or a file in CSV format) that identifies the objects to be processed in the batch job.</a:t>
            </a:r>
            <a:endParaRPr sz="900">
              <a:solidFill>
                <a:srgbClr val="333333"/>
              </a:solidFill>
              <a:latin typeface="Roboto Mono"/>
              <a:ea typeface="Roboto Mono"/>
              <a:cs typeface="Roboto Mono"/>
              <a:sym typeface="Roboto Mono"/>
            </a:endParaRPr>
          </a:p>
          <a:p>
            <a:pPr indent="0" lvl="0" marL="0" rtl="0" algn="l">
              <a:lnSpc>
                <a:spcPct val="100000"/>
              </a:lnSpc>
              <a:spcBef>
                <a:spcPts val="1100"/>
              </a:spcBef>
              <a:spcAft>
                <a:spcPts val="0"/>
              </a:spcAft>
              <a:buNone/>
            </a:pPr>
            <a:r>
              <a:rPr b="1" lang="en" sz="900">
                <a:solidFill>
                  <a:srgbClr val="333333"/>
                </a:solidFill>
                <a:latin typeface="Roboto Mono"/>
                <a:ea typeface="Roboto Mono"/>
                <a:cs typeface="Roboto Mono"/>
                <a:sym typeface="Roboto Mono"/>
              </a:rPr>
              <a:t>Batch Action </a:t>
            </a:r>
            <a:r>
              <a:rPr lang="en" sz="900">
                <a:solidFill>
                  <a:srgbClr val="333333"/>
                </a:solidFill>
                <a:latin typeface="Roboto Mono"/>
                <a:ea typeface="Roboto Mono"/>
                <a:cs typeface="Roboto Mono"/>
                <a:sym typeface="Roboto Mono"/>
              </a:rPr>
              <a:t>– The desired action on the objects described by a Manifest. Applying an action to an object constitutes an S3 Batch Task.</a:t>
            </a:r>
            <a:endParaRPr sz="900">
              <a:solidFill>
                <a:srgbClr val="333333"/>
              </a:solidFill>
              <a:latin typeface="Roboto Mono"/>
              <a:ea typeface="Roboto Mono"/>
              <a:cs typeface="Roboto Mono"/>
              <a:sym typeface="Roboto Mono"/>
            </a:endParaRPr>
          </a:p>
          <a:p>
            <a:pPr indent="0" lvl="0" marL="0" rtl="0" algn="l">
              <a:lnSpc>
                <a:spcPct val="100000"/>
              </a:lnSpc>
              <a:spcBef>
                <a:spcPts val="1100"/>
              </a:spcBef>
              <a:spcAft>
                <a:spcPts val="0"/>
              </a:spcAft>
              <a:buNone/>
            </a:pPr>
            <a:r>
              <a:rPr lang="en" sz="900">
                <a:solidFill>
                  <a:srgbClr val="333333"/>
                </a:solidFill>
                <a:latin typeface="Roboto Mono"/>
                <a:ea typeface="Roboto Mono"/>
                <a:cs typeface="Roboto Mono"/>
                <a:sym typeface="Roboto Mono"/>
              </a:rPr>
              <a:t>IAM Role – An IAM role that provides S3 with permission to read the objects in the inventory report, perform the desired actions, and to write the optional completion report. If you choose Invoke AWS Lambda function as your action, the function’s </a:t>
            </a:r>
            <a:r>
              <a:rPr lang="en" sz="900">
                <a:solidFill>
                  <a:srgbClr val="005B86"/>
                </a:solidFill>
                <a:uFill>
                  <a:noFill/>
                </a:uFill>
                <a:latin typeface="Roboto Mono"/>
                <a:ea typeface="Roboto Mono"/>
                <a:cs typeface="Roboto Mono"/>
                <a:sym typeface="Roboto Mono"/>
                <a:hlinkClick r:id="rId11"/>
              </a:rPr>
              <a:t>execution role</a:t>
            </a:r>
            <a:r>
              <a:rPr lang="en" sz="900">
                <a:solidFill>
                  <a:srgbClr val="333333"/>
                </a:solidFill>
                <a:latin typeface="Roboto Mono"/>
                <a:ea typeface="Roboto Mono"/>
                <a:cs typeface="Roboto Mono"/>
                <a:sym typeface="Roboto Mono"/>
              </a:rPr>
              <a:t> must grant permission to access the desired AWS services and resources.</a:t>
            </a:r>
            <a:endParaRPr sz="900">
              <a:solidFill>
                <a:srgbClr val="333333"/>
              </a:solidFill>
              <a:latin typeface="Roboto Mono"/>
              <a:ea typeface="Roboto Mono"/>
              <a:cs typeface="Roboto Mono"/>
              <a:sym typeface="Roboto Mono"/>
            </a:endParaRPr>
          </a:p>
          <a:p>
            <a:pPr indent="0" lvl="0" marL="0" rtl="0" algn="l">
              <a:lnSpc>
                <a:spcPct val="100000"/>
              </a:lnSpc>
              <a:spcBef>
                <a:spcPts val="1100"/>
              </a:spcBef>
              <a:spcAft>
                <a:spcPts val="0"/>
              </a:spcAft>
              <a:buNone/>
            </a:pPr>
            <a:r>
              <a:rPr lang="en" sz="900">
                <a:solidFill>
                  <a:srgbClr val="333333"/>
                </a:solidFill>
                <a:latin typeface="Roboto Mono"/>
                <a:ea typeface="Roboto Mono"/>
                <a:cs typeface="Roboto Mono"/>
                <a:sym typeface="Roboto Mono"/>
              </a:rPr>
              <a:t>Batch Job – References all of the items above. Each job has a status and a priority; higher priority (numerically) jobs take precedence over those with lower priority.</a:t>
            </a:r>
            <a:endParaRPr sz="900">
              <a:solidFill>
                <a:srgbClr val="333333"/>
              </a:solidFill>
              <a:latin typeface="Roboto Mono"/>
              <a:ea typeface="Roboto Mono"/>
              <a:cs typeface="Roboto Mono"/>
              <a:sym typeface="Roboto Mono"/>
            </a:endParaRPr>
          </a:p>
          <a:p>
            <a:pPr indent="0" lvl="0" marL="0" rtl="0" algn="l">
              <a:lnSpc>
                <a:spcPct val="100000"/>
              </a:lnSpc>
              <a:spcBef>
                <a:spcPts val="1100"/>
              </a:spcBef>
              <a:spcAft>
                <a:spcPts val="1100"/>
              </a:spcAft>
              <a:buNone/>
            </a:pPr>
            <a:r>
              <a:t/>
            </a:r>
            <a:endParaRPr sz="900">
              <a:solidFill>
                <a:srgbClr val="333333"/>
              </a:solidFill>
              <a:latin typeface="Roboto Mono"/>
              <a:ea typeface="Roboto Mono"/>
              <a:cs typeface="Roboto Mono"/>
              <a:sym typeface="Roboto Mono"/>
            </a:endParaRPr>
          </a:p>
        </p:txBody>
      </p:sp>
      <p:pic>
        <p:nvPicPr>
          <p:cNvPr id="230" name="Google Shape;230;p29"/>
          <p:cNvPicPr preferRelativeResize="0"/>
          <p:nvPr/>
        </p:nvPicPr>
        <p:blipFill>
          <a:blip r:embed="rId12">
            <a:alphaModFix/>
          </a:blip>
          <a:stretch>
            <a:fillRect/>
          </a:stretch>
        </p:blipFill>
        <p:spPr>
          <a:xfrm>
            <a:off x="7472750" y="38525"/>
            <a:ext cx="1640686" cy="1076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34" name="Shape 234"/>
        <p:cNvGrpSpPr/>
        <p:nvPr/>
      </p:nvGrpSpPr>
      <p:grpSpPr>
        <a:xfrm>
          <a:off x="0" y="0"/>
          <a:ext cx="0" cy="0"/>
          <a:chOff x="0" y="0"/>
          <a:chExt cx="0" cy="0"/>
        </a:xfrm>
      </p:grpSpPr>
      <p:sp>
        <p:nvSpPr>
          <p:cNvPr id="235" name="Google Shape;235;p30"/>
          <p:cNvSpPr txBox="1"/>
          <p:nvPr>
            <p:ph type="title"/>
          </p:nvPr>
        </p:nvSpPr>
        <p:spPr>
          <a:xfrm>
            <a:off x="311700" y="250800"/>
            <a:ext cx="7367100" cy="755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400">
                <a:solidFill>
                  <a:schemeClr val="accent3"/>
                </a:solidFill>
              </a:rPr>
              <a:t>Building and Maintaining an Amazon S3 Metadata Index without Servers</a:t>
            </a:r>
            <a:endParaRPr sz="1400">
              <a:solidFill>
                <a:schemeClr val="accent3"/>
              </a:solidFill>
            </a:endParaRPr>
          </a:p>
          <a:p>
            <a:pPr indent="0" lvl="0" marL="0" marR="0" rtl="0" algn="l">
              <a:lnSpc>
                <a:spcPct val="115000"/>
              </a:lnSpc>
              <a:spcBef>
                <a:spcPts val="0"/>
              </a:spcBef>
              <a:spcAft>
                <a:spcPts val="0"/>
              </a:spcAft>
              <a:buNone/>
            </a:pPr>
            <a:r>
              <a:rPr b="0" lang="en" sz="1000" u="sng">
                <a:solidFill>
                  <a:schemeClr val="hlink"/>
                </a:solidFill>
                <a:latin typeface="Roboto Mono"/>
                <a:ea typeface="Roboto Mono"/>
                <a:cs typeface="Roboto Mono"/>
                <a:sym typeface="Roboto Mono"/>
                <a:hlinkClick r:id="rId3"/>
              </a:rPr>
              <a:t>https://aws.amazon.com/blogs/big-data/building-and-maintaining-an-amazon-s3-metadata-index-without-servers/</a:t>
            </a:r>
            <a:endParaRPr sz="1000">
              <a:solidFill>
                <a:schemeClr val="accent3"/>
              </a:solidFill>
              <a:latin typeface="Roboto Mono"/>
              <a:ea typeface="Roboto Mono"/>
              <a:cs typeface="Roboto Mono"/>
              <a:sym typeface="Roboto Mono"/>
            </a:endParaRPr>
          </a:p>
          <a:p>
            <a:pPr indent="0" lvl="0" marL="0" marR="0" rtl="0" algn="l">
              <a:lnSpc>
                <a:spcPct val="115000"/>
              </a:lnSpc>
              <a:spcBef>
                <a:spcPts val="0"/>
              </a:spcBef>
              <a:spcAft>
                <a:spcPts val="0"/>
              </a:spcAft>
              <a:buNone/>
            </a:pPr>
            <a:r>
              <a:t/>
            </a:r>
            <a:endParaRPr sz="1800">
              <a:solidFill>
                <a:schemeClr val="accent3"/>
              </a:solidFill>
            </a:endParaRPr>
          </a:p>
          <a:p>
            <a:pPr indent="0" lvl="0" marL="0" marR="0" rtl="0" algn="l">
              <a:lnSpc>
                <a:spcPct val="115000"/>
              </a:lnSpc>
              <a:spcBef>
                <a:spcPts val="0"/>
              </a:spcBef>
              <a:spcAft>
                <a:spcPts val="0"/>
              </a:spcAft>
              <a:buNone/>
            </a:pPr>
            <a:r>
              <a:t/>
            </a:r>
            <a:endParaRPr sz="1200">
              <a:solidFill>
                <a:srgbClr val="999999"/>
              </a:solidFill>
              <a:latin typeface="Proxima Nova"/>
              <a:ea typeface="Proxima Nova"/>
              <a:cs typeface="Proxima Nova"/>
              <a:sym typeface="Proxima Nova"/>
            </a:endParaRPr>
          </a:p>
        </p:txBody>
      </p:sp>
      <p:pic>
        <p:nvPicPr>
          <p:cNvPr id="236" name="Google Shape;236;p30"/>
          <p:cNvPicPr preferRelativeResize="0"/>
          <p:nvPr/>
        </p:nvPicPr>
        <p:blipFill>
          <a:blip r:embed="rId4">
            <a:alphaModFix/>
          </a:blip>
          <a:stretch>
            <a:fillRect/>
          </a:stretch>
        </p:blipFill>
        <p:spPr>
          <a:xfrm>
            <a:off x="6155175" y="1006495"/>
            <a:ext cx="2988825" cy="2054050"/>
          </a:xfrm>
          <a:prstGeom prst="rect">
            <a:avLst/>
          </a:prstGeom>
          <a:noFill/>
          <a:ln>
            <a:noFill/>
          </a:ln>
        </p:spPr>
      </p:pic>
      <p:sp>
        <p:nvSpPr>
          <p:cNvPr id="237" name="Google Shape;237;p30"/>
          <p:cNvSpPr txBox="1"/>
          <p:nvPr/>
        </p:nvSpPr>
        <p:spPr>
          <a:xfrm>
            <a:off x="340100" y="990600"/>
            <a:ext cx="6183900" cy="3000000"/>
          </a:xfrm>
          <a:prstGeom prst="rect">
            <a:avLst/>
          </a:prstGeom>
          <a:noFill/>
          <a:ln>
            <a:noFill/>
          </a:ln>
        </p:spPr>
        <p:txBody>
          <a:bodyPr anchorCtr="0" anchor="t" bIns="91425" lIns="91425" spcFirstLastPara="1" rIns="91425" wrap="square" tIns="91425">
            <a:noAutofit/>
          </a:bodyPr>
          <a:lstStyle/>
          <a:p>
            <a:pPr indent="-109220" lvl="0" marL="91440" rtl="0" algn="l">
              <a:lnSpc>
                <a:spcPct val="100000"/>
              </a:lnSpc>
              <a:spcBef>
                <a:spcPts val="0"/>
              </a:spcBef>
              <a:spcAft>
                <a:spcPts val="0"/>
              </a:spcAft>
              <a:buClr>
                <a:srgbClr val="333333"/>
              </a:buClr>
              <a:buSzPts val="1000"/>
              <a:buFont typeface="Roboto Mono"/>
              <a:buChar char="●"/>
            </a:pPr>
            <a:r>
              <a:rPr lang="en" sz="1000">
                <a:solidFill>
                  <a:srgbClr val="333333"/>
                </a:solidFill>
                <a:latin typeface="Roboto Mono"/>
                <a:ea typeface="Roboto Mono"/>
                <a:cs typeface="Roboto Mono"/>
                <a:sym typeface="Roboto Mono"/>
              </a:rPr>
              <a:t>Build an external index that maps queryable attributes to the S3 object key. </a:t>
            </a:r>
            <a:endParaRPr sz="1000">
              <a:solidFill>
                <a:srgbClr val="333333"/>
              </a:solidFill>
              <a:latin typeface="Roboto Mono"/>
              <a:ea typeface="Roboto Mono"/>
              <a:cs typeface="Roboto Mono"/>
              <a:sym typeface="Roboto Mono"/>
            </a:endParaRPr>
          </a:p>
          <a:p>
            <a:pPr indent="-109220" lvl="0" marL="91440" rtl="0" algn="l">
              <a:lnSpc>
                <a:spcPct val="100000"/>
              </a:lnSpc>
              <a:spcBef>
                <a:spcPts val="0"/>
              </a:spcBef>
              <a:spcAft>
                <a:spcPts val="0"/>
              </a:spcAft>
              <a:buClr>
                <a:srgbClr val="333333"/>
              </a:buClr>
              <a:buSzPts val="1000"/>
              <a:buFont typeface="Roboto Mono"/>
              <a:buChar char="●"/>
            </a:pPr>
            <a:r>
              <a:rPr lang="en" sz="1000">
                <a:solidFill>
                  <a:srgbClr val="333333"/>
                </a:solidFill>
                <a:latin typeface="Roboto Mono"/>
                <a:ea typeface="Roboto Mono"/>
                <a:cs typeface="Roboto Mono"/>
                <a:sym typeface="Roboto Mono"/>
              </a:rPr>
              <a:t>This index can leverage data repositories built for fast lookups </a:t>
            </a:r>
            <a:endParaRPr sz="1000">
              <a:solidFill>
                <a:srgbClr val="333333"/>
              </a:solidFill>
              <a:latin typeface="Roboto Mono"/>
              <a:ea typeface="Roboto Mono"/>
              <a:cs typeface="Roboto Mono"/>
              <a:sym typeface="Roboto Mono"/>
            </a:endParaRPr>
          </a:p>
          <a:p>
            <a:pPr indent="-109220" lvl="0" marL="91440" rtl="0" algn="l">
              <a:lnSpc>
                <a:spcPct val="100000"/>
              </a:lnSpc>
              <a:spcBef>
                <a:spcPts val="0"/>
              </a:spcBef>
              <a:spcAft>
                <a:spcPts val="0"/>
              </a:spcAft>
              <a:buClr>
                <a:srgbClr val="333333"/>
              </a:buClr>
              <a:buSzPts val="1000"/>
              <a:buFont typeface="Roboto Mono"/>
              <a:buChar char="●"/>
            </a:pPr>
            <a:r>
              <a:rPr lang="en" sz="1000">
                <a:solidFill>
                  <a:srgbClr val="333333"/>
                </a:solidFill>
                <a:latin typeface="Roboto Mono"/>
                <a:ea typeface="Roboto Mono"/>
                <a:cs typeface="Roboto Mono"/>
                <a:sym typeface="Roboto Mono"/>
              </a:rPr>
              <a:t>Leverage an index instead of listing keys directly, to dramatically reduce the search space and improve performance.</a:t>
            </a:r>
            <a:endParaRPr sz="1000">
              <a:solidFill>
                <a:srgbClr val="333333"/>
              </a:solidFill>
              <a:latin typeface="Roboto Mono"/>
              <a:ea typeface="Roboto Mono"/>
              <a:cs typeface="Roboto Mono"/>
              <a:sym typeface="Roboto Mono"/>
            </a:endParaRPr>
          </a:p>
          <a:p>
            <a:pPr indent="0" lvl="0" marL="0" rtl="0" algn="l">
              <a:lnSpc>
                <a:spcPct val="100000"/>
              </a:lnSpc>
              <a:spcBef>
                <a:spcPts val="1100"/>
              </a:spcBef>
              <a:spcAft>
                <a:spcPts val="0"/>
              </a:spcAft>
              <a:buNone/>
            </a:pPr>
            <a:r>
              <a:rPr lang="en" sz="1000">
                <a:solidFill>
                  <a:srgbClr val="333333"/>
                </a:solidFill>
                <a:latin typeface="Roboto Mono"/>
                <a:ea typeface="Roboto Mono"/>
                <a:cs typeface="Roboto Mono"/>
                <a:sym typeface="Roboto Mono"/>
              </a:rPr>
              <a:t>Assume that the servers upload objects with the following key structure:</a:t>
            </a:r>
            <a:endParaRPr sz="1000">
              <a:solidFill>
                <a:srgbClr val="333333"/>
              </a:solidFill>
              <a:latin typeface="Roboto Mono"/>
              <a:ea typeface="Roboto Mono"/>
              <a:cs typeface="Roboto Mono"/>
              <a:sym typeface="Roboto Mono"/>
            </a:endParaRPr>
          </a:p>
          <a:p>
            <a:pPr indent="0" lvl="0" marL="0" rtl="0" algn="l">
              <a:lnSpc>
                <a:spcPct val="100000"/>
              </a:lnSpc>
              <a:spcBef>
                <a:spcPts val="0"/>
              </a:spcBef>
              <a:spcAft>
                <a:spcPts val="0"/>
              </a:spcAft>
              <a:buNone/>
            </a:pPr>
            <a:r>
              <a:rPr b="1" lang="en" sz="1000">
                <a:solidFill>
                  <a:srgbClr val="9900FF"/>
                </a:solidFill>
                <a:latin typeface="Roboto Mono"/>
                <a:ea typeface="Roboto Mono"/>
                <a:cs typeface="Roboto Mono"/>
                <a:sym typeface="Roboto Mono"/>
              </a:rPr>
              <a:t>[4-digit hash]/[server id]/[year]-[month]-[day]-[hour]-[minute]/[customer id]-[epoch timestamp].data</a:t>
            </a:r>
            <a:endParaRPr b="1" sz="1000">
              <a:solidFill>
                <a:srgbClr val="9900F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333333"/>
                </a:solidFill>
                <a:latin typeface="Roboto Mono"/>
                <a:ea typeface="Roboto Mono"/>
                <a:cs typeface="Roboto Mono"/>
                <a:sym typeface="Roboto Mono"/>
              </a:rPr>
              <a:t>Example: a5b2/i-31cc02/2015-07-05-00-25/87423-1436055953839.data</a:t>
            </a:r>
            <a:endParaRPr sz="1000">
              <a:solidFill>
                <a:srgbClr val="333333"/>
              </a:solidFill>
              <a:latin typeface="Roboto Mono"/>
              <a:ea typeface="Roboto Mono"/>
              <a:cs typeface="Roboto Mono"/>
              <a:sym typeface="Roboto Mono"/>
            </a:endParaRPr>
          </a:p>
          <a:p>
            <a:pPr indent="0" lvl="0" marL="0" rtl="0" algn="l">
              <a:lnSpc>
                <a:spcPct val="100000"/>
              </a:lnSpc>
              <a:spcBef>
                <a:spcPts val="1100"/>
              </a:spcBef>
              <a:spcAft>
                <a:spcPts val="0"/>
              </a:spcAft>
              <a:buNone/>
            </a:pPr>
            <a:r>
              <a:rPr lang="en" sz="1000">
                <a:solidFill>
                  <a:srgbClr val="333333"/>
                </a:solidFill>
                <a:latin typeface="Roboto Mono"/>
                <a:ea typeface="Roboto Mono"/>
                <a:cs typeface="Roboto Mono"/>
                <a:sym typeface="Roboto Mono"/>
              </a:rPr>
              <a:t>This key structure enables sustained, high-access rates to S3 but makes it difficult to find all keys for a given customer or server using S3 LIST operations. For instance, to list all the data objects for a given customer uploaded within the last 24 hours, you would have to iterate over every single key in the bucket and inspect the customer ID for each one separately. Other use cases:</a:t>
            </a:r>
            <a:endParaRPr sz="1000">
              <a:solidFill>
                <a:srgbClr val="333333"/>
              </a:solidFill>
              <a:latin typeface="Roboto Mono"/>
              <a:ea typeface="Roboto Mono"/>
              <a:cs typeface="Roboto Mono"/>
              <a:sym typeface="Roboto Mono"/>
            </a:endParaRPr>
          </a:p>
          <a:p>
            <a:pPr indent="-295275" lvl="0" marL="457200" rtl="0" algn="l">
              <a:lnSpc>
                <a:spcPct val="115000"/>
              </a:lnSpc>
              <a:spcBef>
                <a:spcPts val="1100"/>
              </a:spcBef>
              <a:spcAft>
                <a:spcPts val="0"/>
              </a:spcAft>
              <a:buClr>
                <a:srgbClr val="333333"/>
              </a:buClr>
              <a:buSzPts val="1050"/>
              <a:buFont typeface="Roboto Mono"/>
              <a:buAutoNum type="arabicPeriod"/>
            </a:pPr>
            <a:r>
              <a:rPr lang="en" sz="1050">
                <a:solidFill>
                  <a:srgbClr val="333333"/>
                </a:solidFill>
                <a:latin typeface="Roboto Mono"/>
                <a:ea typeface="Roboto Mono"/>
                <a:cs typeface="Roboto Mono"/>
                <a:sym typeface="Roboto Mono"/>
              </a:rPr>
              <a:t>Find all objects for a given customer collected during a time range.</a:t>
            </a:r>
            <a:endParaRPr sz="1050">
              <a:solidFill>
                <a:srgbClr val="333333"/>
              </a:solidFill>
              <a:latin typeface="Roboto Mono"/>
              <a:ea typeface="Roboto Mono"/>
              <a:cs typeface="Roboto Mono"/>
              <a:sym typeface="Roboto Mono"/>
            </a:endParaRPr>
          </a:p>
          <a:p>
            <a:pPr indent="-295275" lvl="0" marL="457200" rtl="0" algn="l">
              <a:lnSpc>
                <a:spcPct val="115000"/>
              </a:lnSpc>
              <a:spcBef>
                <a:spcPts val="0"/>
              </a:spcBef>
              <a:spcAft>
                <a:spcPts val="0"/>
              </a:spcAft>
              <a:buClr>
                <a:srgbClr val="333333"/>
              </a:buClr>
              <a:buSzPts val="1050"/>
              <a:buFont typeface="Roboto Mono"/>
              <a:buAutoNum type="arabicPeriod"/>
            </a:pPr>
            <a:r>
              <a:rPr lang="en" sz="1050">
                <a:solidFill>
                  <a:srgbClr val="333333"/>
                </a:solidFill>
                <a:latin typeface="Roboto Mono"/>
                <a:ea typeface="Roboto Mono"/>
                <a:cs typeface="Roboto Mono"/>
                <a:sym typeface="Roboto Mono"/>
              </a:rPr>
              <a:t>Calculate the total storage used for a given customer.</a:t>
            </a:r>
            <a:endParaRPr sz="1050">
              <a:solidFill>
                <a:srgbClr val="333333"/>
              </a:solidFill>
              <a:latin typeface="Roboto Mono"/>
              <a:ea typeface="Roboto Mono"/>
              <a:cs typeface="Roboto Mono"/>
              <a:sym typeface="Roboto Mono"/>
            </a:endParaRPr>
          </a:p>
          <a:p>
            <a:pPr indent="-295275" lvl="0" marL="457200" rtl="0" algn="l">
              <a:lnSpc>
                <a:spcPct val="115000"/>
              </a:lnSpc>
              <a:spcBef>
                <a:spcPts val="0"/>
              </a:spcBef>
              <a:spcAft>
                <a:spcPts val="0"/>
              </a:spcAft>
              <a:buClr>
                <a:srgbClr val="333333"/>
              </a:buClr>
              <a:buSzPts val="1050"/>
              <a:buFont typeface="Roboto Mono"/>
              <a:buAutoNum type="arabicPeriod"/>
            </a:pPr>
            <a:r>
              <a:rPr lang="en" sz="1050">
                <a:solidFill>
                  <a:srgbClr val="333333"/>
                </a:solidFill>
                <a:latin typeface="Roboto Mono"/>
                <a:ea typeface="Roboto Mono"/>
                <a:cs typeface="Roboto Mono"/>
                <a:sym typeface="Roboto Mono"/>
              </a:rPr>
              <a:t>List all objects for a given customer that contain a transaction record.</a:t>
            </a:r>
            <a:endParaRPr sz="1050">
              <a:solidFill>
                <a:srgbClr val="333333"/>
              </a:solidFill>
              <a:latin typeface="Roboto Mono"/>
              <a:ea typeface="Roboto Mono"/>
              <a:cs typeface="Roboto Mono"/>
              <a:sym typeface="Roboto Mono"/>
            </a:endParaRPr>
          </a:p>
          <a:p>
            <a:pPr indent="-295275" lvl="0" marL="457200" rtl="0" algn="l">
              <a:lnSpc>
                <a:spcPct val="115000"/>
              </a:lnSpc>
              <a:spcBef>
                <a:spcPts val="0"/>
              </a:spcBef>
              <a:spcAft>
                <a:spcPts val="0"/>
              </a:spcAft>
              <a:buClr>
                <a:srgbClr val="333333"/>
              </a:buClr>
              <a:buSzPts val="1050"/>
              <a:buFont typeface="Roboto Mono"/>
              <a:buAutoNum type="arabicPeriod"/>
            </a:pPr>
            <a:r>
              <a:rPr lang="en" sz="1050">
                <a:solidFill>
                  <a:srgbClr val="333333"/>
                </a:solidFill>
                <a:latin typeface="Roboto Mono"/>
                <a:ea typeface="Roboto Mono"/>
                <a:cs typeface="Roboto Mono"/>
                <a:sym typeface="Roboto Mono"/>
              </a:rPr>
              <a:t>Find all objects uploaded by a given server during a time range.</a:t>
            </a:r>
            <a:endParaRPr sz="1050">
              <a:solidFill>
                <a:srgbClr val="333333"/>
              </a:solidFill>
              <a:latin typeface="Roboto Mono"/>
              <a:ea typeface="Roboto Mono"/>
              <a:cs typeface="Roboto Mono"/>
              <a:sym typeface="Roboto Mono"/>
            </a:endParaRPr>
          </a:p>
          <a:p>
            <a:pPr indent="0" lvl="0" marL="0" rtl="0" algn="l">
              <a:lnSpc>
                <a:spcPct val="100000"/>
              </a:lnSpc>
              <a:spcBef>
                <a:spcPts val="1100"/>
              </a:spcBef>
              <a:spcAft>
                <a:spcPts val="0"/>
              </a:spcAft>
              <a:buNone/>
            </a:pPr>
            <a:r>
              <a:rPr lang="en" sz="1050">
                <a:solidFill>
                  <a:srgbClr val="333333"/>
                </a:solidFill>
                <a:latin typeface="Roboto Mono"/>
                <a:ea typeface="Roboto Mono"/>
                <a:cs typeface="Roboto Mono"/>
                <a:sym typeface="Roboto Mono"/>
              </a:rPr>
              <a:t>Architectural goals → </a:t>
            </a:r>
            <a:r>
              <a:rPr lang="en" sz="1050">
                <a:solidFill>
                  <a:srgbClr val="0000FF"/>
                </a:solidFill>
                <a:latin typeface="Roboto Mono"/>
                <a:ea typeface="Roboto Mono"/>
                <a:cs typeface="Roboto Mono"/>
                <a:sym typeface="Roboto Mono"/>
              </a:rPr>
              <a:t>Zero administration cost, Scalable and elastic, Automatic</a:t>
            </a:r>
            <a:endParaRPr sz="1050">
              <a:solidFill>
                <a:srgbClr val="0000FF"/>
              </a:solidFill>
              <a:latin typeface="Roboto Mono"/>
              <a:ea typeface="Roboto Mono"/>
              <a:cs typeface="Roboto Mono"/>
              <a:sym typeface="Roboto Mono"/>
            </a:endParaRPr>
          </a:p>
          <a:p>
            <a:pPr indent="0" lvl="0" marL="0" rtl="0" algn="l">
              <a:lnSpc>
                <a:spcPct val="100000"/>
              </a:lnSpc>
              <a:spcBef>
                <a:spcPts val="1100"/>
              </a:spcBef>
              <a:spcAft>
                <a:spcPts val="0"/>
              </a:spcAft>
              <a:buNone/>
            </a:pPr>
            <a:r>
              <a:t/>
            </a:r>
            <a:endParaRPr sz="1050">
              <a:solidFill>
                <a:srgbClr val="333333"/>
              </a:solidFill>
            </a:endParaRPr>
          </a:p>
          <a:p>
            <a:pPr indent="0" lvl="0" marL="0" rtl="0" algn="l">
              <a:lnSpc>
                <a:spcPct val="100000"/>
              </a:lnSpc>
              <a:spcBef>
                <a:spcPts val="1100"/>
              </a:spcBef>
              <a:spcAft>
                <a:spcPts val="0"/>
              </a:spcAft>
              <a:buNone/>
            </a:pPr>
            <a:r>
              <a:t/>
            </a:r>
            <a:endParaRPr sz="1000">
              <a:solidFill>
                <a:srgbClr val="333333"/>
              </a:solidFill>
              <a:latin typeface="Roboto Mono"/>
              <a:ea typeface="Roboto Mono"/>
              <a:cs typeface="Roboto Mono"/>
              <a:sym typeface="Roboto Mono"/>
            </a:endParaRPr>
          </a:p>
          <a:p>
            <a:pPr indent="0" lvl="0" marL="0" rtl="0" algn="l">
              <a:lnSpc>
                <a:spcPct val="100000"/>
              </a:lnSpc>
              <a:spcBef>
                <a:spcPts val="1100"/>
              </a:spcBef>
              <a:spcAft>
                <a:spcPts val="0"/>
              </a:spcAft>
              <a:buNone/>
            </a:pPr>
            <a:r>
              <a:t/>
            </a:r>
            <a:endParaRPr sz="1000">
              <a:solidFill>
                <a:srgbClr val="333333"/>
              </a:solidFill>
              <a:latin typeface="Roboto Mono"/>
              <a:ea typeface="Roboto Mono"/>
              <a:cs typeface="Roboto Mono"/>
              <a:sym typeface="Roboto Mon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41" name="Shape 241"/>
        <p:cNvGrpSpPr/>
        <p:nvPr/>
      </p:nvGrpSpPr>
      <p:grpSpPr>
        <a:xfrm>
          <a:off x="0" y="0"/>
          <a:ext cx="0" cy="0"/>
          <a:chOff x="0" y="0"/>
          <a:chExt cx="0" cy="0"/>
        </a:xfrm>
      </p:grpSpPr>
      <p:sp>
        <p:nvSpPr>
          <p:cNvPr id="242" name="Google Shape;242;p31"/>
          <p:cNvSpPr txBox="1"/>
          <p:nvPr>
            <p:ph type="title"/>
          </p:nvPr>
        </p:nvSpPr>
        <p:spPr>
          <a:xfrm>
            <a:off x="311700" y="250800"/>
            <a:ext cx="8130300" cy="755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200">
                <a:solidFill>
                  <a:schemeClr val="accent3"/>
                </a:solidFill>
              </a:rPr>
              <a:t>Multipart Uploads</a:t>
            </a:r>
            <a:endParaRPr sz="1200">
              <a:solidFill>
                <a:schemeClr val="accent3"/>
              </a:solidFill>
            </a:endParaRPr>
          </a:p>
          <a:p>
            <a:pPr indent="0" lvl="0" marL="0" marR="0" rtl="0" algn="l">
              <a:lnSpc>
                <a:spcPct val="115000"/>
              </a:lnSpc>
              <a:spcBef>
                <a:spcPts val="0"/>
              </a:spcBef>
              <a:spcAft>
                <a:spcPts val="0"/>
              </a:spcAft>
              <a:buNone/>
            </a:pPr>
            <a:r>
              <a:rPr b="0" lang="en" sz="1100" u="sng">
                <a:solidFill>
                  <a:schemeClr val="hlink"/>
                </a:solidFill>
                <a:latin typeface="Roboto Mono"/>
                <a:ea typeface="Roboto Mono"/>
                <a:cs typeface="Roboto Mono"/>
                <a:sym typeface="Roboto Mono"/>
                <a:hlinkClick r:id="rId3"/>
              </a:rPr>
              <a:t>https://docs.aws.amazon.com/AmazonS3/latest/dev/mpuoverview.html</a:t>
            </a:r>
            <a:endParaRPr sz="1200">
              <a:solidFill>
                <a:schemeClr val="accent3"/>
              </a:solidFill>
              <a:latin typeface="Roboto Mono"/>
              <a:ea typeface="Roboto Mono"/>
              <a:cs typeface="Roboto Mono"/>
              <a:sym typeface="Roboto Mono"/>
            </a:endParaRPr>
          </a:p>
          <a:p>
            <a:pPr indent="0" lvl="0" marL="0" marR="0" rtl="0" algn="l">
              <a:lnSpc>
                <a:spcPct val="115000"/>
              </a:lnSpc>
              <a:spcBef>
                <a:spcPts val="0"/>
              </a:spcBef>
              <a:spcAft>
                <a:spcPts val="0"/>
              </a:spcAft>
              <a:buNone/>
            </a:pPr>
            <a:r>
              <a:t/>
            </a:r>
            <a:endParaRPr sz="1200">
              <a:solidFill>
                <a:schemeClr val="accent3"/>
              </a:solidFill>
            </a:endParaRPr>
          </a:p>
          <a:p>
            <a:pPr indent="0" lvl="0" marL="0" marR="0" rtl="0" algn="l">
              <a:lnSpc>
                <a:spcPct val="115000"/>
              </a:lnSpc>
              <a:spcBef>
                <a:spcPts val="0"/>
              </a:spcBef>
              <a:spcAft>
                <a:spcPts val="0"/>
              </a:spcAft>
              <a:buNone/>
            </a:pPr>
            <a:r>
              <a:t/>
            </a:r>
            <a:endParaRPr sz="1200">
              <a:solidFill>
                <a:srgbClr val="999999"/>
              </a:solidFill>
              <a:latin typeface="Proxima Nova"/>
              <a:ea typeface="Proxima Nova"/>
              <a:cs typeface="Proxima Nova"/>
              <a:sym typeface="Proxima Nova"/>
            </a:endParaRPr>
          </a:p>
        </p:txBody>
      </p:sp>
      <p:sp>
        <p:nvSpPr>
          <p:cNvPr id="243" name="Google Shape;243;p31"/>
          <p:cNvSpPr txBox="1"/>
          <p:nvPr/>
        </p:nvSpPr>
        <p:spPr>
          <a:xfrm>
            <a:off x="152400" y="838200"/>
            <a:ext cx="3000000" cy="3000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solidFill>
                  <a:srgbClr val="444444"/>
                </a:solidFill>
                <a:highlight>
                  <a:srgbClr val="FFFFFF"/>
                </a:highlight>
                <a:latin typeface="Roboto Mono"/>
                <a:ea typeface="Roboto Mono"/>
                <a:cs typeface="Roboto Mono"/>
                <a:sym typeface="Roboto Mono"/>
              </a:rPr>
              <a:t>The Multipart upload API enables you to upload large objects in parts. You can use this API to upload new large objects or make a copy of an existing object </a:t>
            </a:r>
            <a:endParaRPr sz="1000">
              <a:solidFill>
                <a:srgbClr val="444444"/>
              </a:solidFill>
              <a:highlight>
                <a:srgbClr val="FFFFFF"/>
              </a:highlight>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000">
              <a:solidFill>
                <a:srgbClr val="444444"/>
              </a:solidFill>
              <a:highlight>
                <a:srgbClr val="FFFFFF"/>
              </a:highlight>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444444"/>
                </a:solidFill>
                <a:highlight>
                  <a:srgbClr val="FFFFFF"/>
                </a:highlight>
                <a:latin typeface="Roboto Mono"/>
                <a:ea typeface="Roboto Mono"/>
                <a:cs typeface="Roboto Mono"/>
                <a:sym typeface="Roboto Mono"/>
              </a:rPr>
              <a:t>MP-uploading is a 3-step process: </a:t>
            </a:r>
            <a:endParaRPr sz="1000">
              <a:solidFill>
                <a:srgbClr val="444444"/>
              </a:solidFill>
              <a:highlight>
                <a:srgbClr val="FFFFFF"/>
              </a:highlight>
              <a:latin typeface="Roboto Mono"/>
              <a:ea typeface="Roboto Mono"/>
              <a:cs typeface="Roboto Mono"/>
              <a:sym typeface="Roboto Mono"/>
            </a:endParaRPr>
          </a:p>
          <a:p>
            <a:pPr indent="-109219" lvl="0" marL="182880" rtl="0" algn="l">
              <a:lnSpc>
                <a:spcPct val="100000"/>
              </a:lnSpc>
              <a:spcBef>
                <a:spcPts val="0"/>
              </a:spcBef>
              <a:spcAft>
                <a:spcPts val="0"/>
              </a:spcAft>
              <a:buClr>
                <a:srgbClr val="444444"/>
              </a:buClr>
              <a:buSzPts val="1000"/>
              <a:buFont typeface="Roboto Mono"/>
              <a:buChar char="-"/>
            </a:pPr>
            <a:r>
              <a:rPr lang="en" sz="1000">
                <a:solidFill>
                  <a:srgbClr val="444444"/>
                </a:solidFill>
                <a:highlight>
                  <a:srgbClr val="FFFFFF"/>
                </a:highlight>
                <a:latin typeface="Roboto Mono"/>
                <a:ea typeface="Roboto Mono"/>
                <a:cs typeface="Roboto Mono"/>
                <a:sym typeface="Roboto Mono"/>
              </a:rPr>
              <a:t>You initiate the upload, </a:t>
            </a:r>
            <a:endParaRPr sz="1000">
              <a:solidFill>
                <a:srgbClr val="444444"/>
              </a:solidFill>
              <a:highlight>
                <a:srgbClr val="FFFFFF"/>
              </a:highlight>
              <a:latin typeface="Roboto Mono"/>
              <a:ea typeface="Roboto Mono"/>
              <a:cs typeface="Roboto Mono"/>
              <a:sym typeface="Roboto Mono"/>
            </a:endParaRPr>
          </a:p>
          <a:p>
            <a:pPr indent="-109219" lvl="0" marL="182880" rtl="0" algn="l">
              <a:lnSpc>
                <a:spcPct val="100000"/>
              </a:lnSpc>
              <a:spcBef>
                <a:spcPts val="0"/>
              </a:spcBef>
              <a:spcAft>
                <a:spcPts val="0"/>
              </a:spcAft>
              <a:buClr>
                <a:srgbClr val="444444"/>
              </a:buClr>
              <a:buSzPts val="1000"/>
              <a:buFont typeface="Roboto Mono"/>
              <a:buChar char="-"/>
            </a:pPr>
            <a:r>
              <a:rPr lang="en" sz="1000">
                <a:solidFill>
                  <a:srgbClr val="444444"/>
                </a:solidFill>
                <a:highlight>
                  <a:srgbClr val="FFFFFF"/>
                </a:highlight>
                <a:latin typeface="Roboto Mono"/>
                <a:ea typeface="Roboto Mono"/>
                <a:cs typeface="Roboto Mono"/>
                <a:sym typeface="Roboto Mono"/>
              </a:rPr>
              <a:t>you upload the object parts, and after you have uploaded all the parts, </a:t>
            </a:r>
            <a:endParaRPr sz="1000">
              <a:solidFill>
                <a:srgbClr val="444444"/>
              </a:solidFill>
              <a:highlight>
                <a:srgbClr val="FFFFFF"/>
              </a:highlight>
              <a:latin typeface="Roboto Mono"/>
              <a:ea typeface="Roboto Mono"/>
              <a:cs typeface="Roboto Mono"/>
              <a:sym typeface="Roboto Mono"/>
            </a:endParaRPr>
          </a:p>
          <a:p>
            <a:pPr indent="-109219" lvl="0" marL="182880" rtl="0" algn="l">
              <a:lnSpc>
                <a:spcPct val="100000"/>
              </a:lnSpc>
              <a:spcBef>
                <a:spcPts val="0"/>
              </a:spcBef>
              <a:spcAft>
                <a:spcPts val="0"/>
              </a:spcAft>
              <a:buClr>
                <a:srgbClr val="444444"/>
              </a:buClr>
              <a:buSzPts val="1000"/>
              <a:buFont typeface="Roboto Mono"/>
              <a:buChar char="-"/>
            </a:pPr>
            <a:r>
              <a:rPr lang="en" sz="1000">
                <a:solidFill>
                  <a:srgbClr val="444444"/>
                </a:solidFill>
                <a:highlight>
                  <a:srgbClr val="FFFFFF"/>
                </a:highlight>
                <a:latin typeface="Roboto Mono"/>
                <a:ea typeface="Roboto Mono"/>
                <a:cs typeface="Roboto Mono"/>
                <a:sym typeface="Roboto Mono"/>
              </a:rPr>
              <a:t>you complete the multipart upload. </a:t>
            </a:r>
            <a:endParaRPr sz="1000">
              <a:solidFill>
                <a:srgbClr val="444444"/>
              </a:solidFill>
              <a:highlight>
                <a:srgbClr val="FFFFFF"/>
              </a:highlight>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000">
              <a:solidFill>
                <a:srgbClr val="444444"/>
              </a:solidFill>
              <a:highlight>
                <a:srgbClr val="FFFFFF"/>
              </a:highlight>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444444"/>
                </a:solidFill>
                <a:highlight>
                  <a:srgbClr val="FFFFFF"/>
                </a:highlight>
                <a:latin typeface="Roboto Mono"/>
                <a:ea typeface="Roboto Mono"/>
                <a:cs typeface="Roboto Mono"/>
                <a:sym typeface="Roboto Mono"/>
              </a:rPr>
              <a:t>Upon receiving the complete multipart upload request, Amazon S3 constructs the object from the uploaded parts, and you can then access the object just as you would any other object in your bucket.</a:t>
            </a:r>
            <a:endParaRPr sz="1000">
              <a:solidFill>
                <a:srgbClr val="444444"/>
              </a:solidFill>
              <a:highlight>
                <a:srgbClr val="FFFFFF"/>
              </a:highlight>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000">
              <a:solidFill>
                <a:srgbClr val="444444"/>
              </a:solidFill>
              <a:highlight>
                <a:srgbClr val="FFFFFF"/>
              </a:highlight>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444444"/>
                </a:solidFill>
                <a:highlight>
                  <a:srgbClr val="FFFFFF"/>
                </a:highlight>
                <a:latin typeface="Roboto Mono"/>
                <a:ea typeface="Roboto Mono"/>
                <a:cs typeface="Roboto Mono"/>
                <a:sym typeface="Roboto Mono"/>
              </a:rPr>
              <a:t>You can list all of your in-progress multipart uploads or get a list of the parts that you have uploaded for a specific multipart upload.</a:t>
            </a:r>
            <a:endParaRPr sz="1000">
              <a:solidFill>
                <a:srgbClr val="444444"/>
              </a:solidFill>
              <a:highlight>
                <a:srgbClr val="FFFFFF"/>
              </a:highlight>
              <a:latin typeface="Roboto Mono"/>
              <a:ea typeface="Roboto Mono"/>
              <a:cs typeface="Roboto Mono"/>
              <a:sym typeface="Roboto Mono"/>
            </a:endParaRPr>
          </a:p>
        </p:txBody>
      </p:sp>
      <p:graphicFrame>
        <p:nvGraphicFramePr>
          <p:cNvPr id="244" name="Google Shape;244;p31"/>
          <p:cNvGraphicFramePr/>
          <p:nvPr/>
        </p:nvGraphicFramePr>
        <p:xfrm>
          <a:off x="5806075" y="152400"/>
          <a:ext cx="3000000" cy="3000000"/>
        </p:xfrm>
        <a:graphic>
          <a:graphicData uri="http://schemas.openxmlformats.org/drawingml/2006/table">
            <a:tbl>
              <a:tblPr>
                <a:solidFill>
                  <a:srgbClr val="FFFFFF"/>
                </a:solidFill>
                <a:tableStyleId>{44207E45-9D08-44F0-9889-1CDDCBD6EF5C}</a:tableStyleId>
              </a:tblPr>
              <a:tblGrid>
                <a:gridCol w="2120875"/>
                <a:gridCol w="1017025"/>
              </a:tblGrid>
              <a:tr h="171200">
                <a:tc>
                  <a:txBody>
                    <a:bodyPr/>
                    <a:lstStyle/>
                    <a:p>
                      <a:pPr indent="0" lvl="0" marL="0" rtl="0" algn="l">
                        <a:lnSpc>
                          <a:spcPct val="100000"/>
                        </a:lnSpc>
                        <a:spcBef>
                          <a:spcPts val="0"/>
                        </a:spcBef>
                        <a:spcAft>
                          <a:spcPts val="800"/>
                        </a:spcAft>
                        <a:buNone/>
                      </a:pPr>
                      <a:r>
                        <a:rPr b="1" lang="en" sz="800">
                          <a:solidFill>
                            <a:srgbClr val="333333"/>
                          </a:solidFill>
                          <a:highlight>
                            <a:srgbClr val="FFFFFF"/>
                          </a:highlight>
                          <a:latin typeface="Roboto Mono"/>
                          <a:ea typeface="Roboto Mono"/>
                          <a:cs typeface="Roboto Mono"/>
                          <a:sym typeface="Roboto Mono"/>
                        </a:rPr>
                        <a:t>Item</a:t>
                      </a:r>
                      <a:endParaRPr b="1" sz="800">
                        <a:solidFill>
                          <a:srgbClr val="333333"/>
                        </a:solidFill>
                        <a:highlight>
                          <a:srgbClr val="FFFFFF"/>
                        </a:highlight>
                        <a:latin typeface="Roboto Mono"/>
                        <a:ea typeface="Roboto Mono"/>
                        <a:cs typeface="Roboto Mono"/>
                        <a:sym typeface="Roboto Mono"/>
                      </a:endParaRPr>
                    </a:p>
                  </a:txBody>
                  <a:tcPr marT="0" marB="0" marR="47625" marL="47625">
                    <a:lnR cap="flat" cmpd="sng" w="9525">
                      <a:solidFill>
                        <a:srgbClr val="CCCCCC"/>
                      </a:solidFill>
                      <a:prstDash val="solid"/>
                      <a:round/>
                      <a:headEnd len="sm" w="sm" type="none"/>
                      <a:tailEnd len="sm" w="sm" type="none"/>
                    </a:lnR>
                    <a:lnB cap="flat" cmpd="sng" w="9525">
                      <a:solidFill>
                        <a:srgbClr val="CCCCCC"/>
                      </a:solidFill>
                      <a:prstDash val="solid"/>
                      <a:round/>
                      <a:headEnd len="sm" w="sm" type="none"/>
                      <a:tailEnd len="sm" w="sm" type="none"/>
                    </a:lnB>
                    <a:solidFill>
                      <a:srgbClr val="EEEEEE"/>
                    </a:solidFill>
                  </a:tcPr>
                </a:tc>
                <a:tc>
                  <a:txBody>
                    <a:bodyPr/>
                    <a:lstStyle/>
                    <a:p>
                      <a:pPr indent="0" lvl="0" marL="0" rtl="0" algn="l">
                        <a:lnSpc>
                          <a:spcPct val="100000"/>
                        </a:lnSpc>
                        <a:spcBef>
                          <a:spcPts val="0"/>
                        </a:spcBef>
                        <a:spcAft>
                          <a:spcPts val="800"/>
                        </a:spcAft>
                        <a:buNone/>
                      </a:pPr>
                      <a:r>
                        <a:rPr b="1" lang="en" sz="800">
                          <a:solidFill>
                            <a:srgbClr val="333333"/>
                          </a:solidFill>
                          <a:highlight>
                            <a:srgbClr val="FFFFFF"/>
                          </a:highlight>
                          <a:latin typeface="Roboto Mono"/>
                          <a:ea typeface="Roboto Mono"/>
                          <a:cs typeface="Roboto Mono"/>
                          <a:sym typeface="Roboto Mono"/>
                        </a:rPr>
                        <a:t>Specification</a:t>
                      </a:r>
                      <a:endParaRPr b="1" sz="800">
                        <a:solidFill>
                          <a:srgbClr val="333333"/>
                        </a:solidFill>
                        <a:highlight>
                          <a:srgbClr val="FFFFFF"/>
                        </a:highlight>
                        <a:latin typeface="Roboto Mono"/>
                        <a:ea typeface="Roboto Mono"/>
                        <a:cs typeface="Roboto Mono"/>
                        <a:sym typeface="Roboto Mono"/>
                      </a:endParaRPr>
                    </a:p>
                  </a:txBody>
                  <a:tcPr marT="0" marB="0" marR="47625" marL="476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B cap="flat" cmpd="sng" w="9525">
                      <a:solidFill>
                        <a:srgbClr val="CCCCCC"/>
                      </a:solidFill>
                      <a:prstDash val="solid"/>
                      <a:round/>
                      <a:headEnd len="sm" w="sm" type="none"/>
                      <a:tailEnd len="sm" w="sm" type="none"/>
                    </a:lnB>
                    <a:solidFill>
                      <a:srgbClr val="EEEEEE"/>
                    </a:solidFill>
                  </a:tcPr>
                </a:tc>
              </a:tr>
              <a:tr h="171200">
                <a:tc>
                  <a:txBody>
                    <a:bodyPr/>
                    <a:lstStyle/>
                    <a:p>
                      <a:pPr indent="0" lvl="0" marL="0" rtl="0" algn="l">
                        <a:lnSpc>
                          <a:spcPct val="100000"/>
                        </a:lnSpc>
                        <a:spcBef>
                          <a:spcPts val="0"/>
                        </a:spcBef>
                        <a:spcAft>
                          <a:spcPts val="800"/>
                        </a:spcAft>
                        <a:buNone/>
                      </a:pPr>
                      <a:r>
                        <a:rPr lang="en" sz="800">
                          <a:solidFill>
                            <a:srgbClr val="444444"/>
                          </a:solidFill>
                          <a:highlight>
                            <a:srgbClr val="FFFFFF"/>
                          </a:highlight>
                          <a:latin typeface="Roboto Mono"/>
                          <a:ea typeface="Roboto Mono"/>
                          <a:cs typeface="Roboto Mono"/>
                          <a:sym typeface="Roboto Mono"/>
                        </a:rPr>
                        <a:t>Maximum object size</a:t>
                      </a:r>
                      <a:endParaRPr sz="800">
                        <a:solidFill>
                          <a:srgbClr val="444444"/>
                        </a:solidFill>
                        <a:highlight>
                          <a:srgbClr val="FFFFFF"/>
                        </a:highlight>
                        <a:latin typeface="Roboto Mono"/>
                        <a:ea typeface="Roboto Mono"/>
                        <a:cs typeface="Roboto Mono"/>
                        <a:sym typeface="Roboto Mono"/>
                      </a:endParaRPr>
                    </a:p>
                  </a:txBody>
                  <a:tcPr marT="0" marB="0" marR="47625" marL="47625">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800"/>
                        </a:spcAft>
                        <a:buNone/>
                      </a:pPr>
                      <a:r>
                        <a:rPr lang="en" sz="800">
                          <a:solidFill>
                            <a:srgbClr val="444444"/>
                          </a:solidFill>
                          <a:highlight>
                            <a:srgbClr val="FFFFFF"/>
                          </a:highlight>
                          <a:latin typeface="Roboto Mono"/>
                          <a:ea typeface="Roboto Mono"/>
                          <a:cs typeface="Roboto Mono"/>
                          <a:sym typeface="Roboto Mono"/>
                        </a:rPr>
                        <a:t>5 TB</a:t>
                      </a:r>
                      <a:endParaRPr sz="800">
                        <a:solidFill>
                          <a:srgbClr val="444444"/>
                        </a:solidFill>
                        <a:highlight>
                          <a:srgbClr val="FFFFFF"/>
                        </a:highlight>
                        <a:latin typeface="Roboto Mono"/>
                        <a:ea typeface="Roboto Mono"/>
                        <a:cs typeface="Roboto Mono"/>
                        <a:sym typeface="Roboto Mono"/>
                      </a:endParaRPr>
                    </a:p>
                  </a:txBody>
                  <a:tcPr marT="0" marB="0" marR="47625" marL="476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75975">
                <a:tc>
                  <a:txBody>
                    <a:bodyPr/>
                    <a:lstStyle/>
                    <a:p>
                      <a:pPr indent="0" lvl="0" marL="0" rtl="0" algn="l">
                        <a:lnSpc>
                          <a:spcPct val="100000"/>
                        </a:lnSpc>
                        <a:spcBef>
                          <a:spcPts val="0"/>
                        </a:spcBef>
                        <a:spcAft>
                          <a:spcPts val="800"/>
                        </a:spcAft>
                        <a:buNone/>
                      </a:pPr>
                      <a:r>
                        <a:rPr lang="en" sz="800">
                          <a:solidFill>
                            <a:srgbClr val="444444"/>
                          </a:solidFill>
                          <a:highlight>
                            <a:srgbClr val="FFFFFF"/>
                          </a:highlight>
                          <a:latin typeface="Roboto Mono"/>
                          <a:ea typeface="Roboto Mono"/>
                          <a:cs typeface="Roboto Mono"/>
                          <a:sym typeface="Roboto Mono"/>
                        </a:rPr>
                        <a:t>Maximum number of parts /upload</a:t>
                      </a:r>
                      <a:endParaRPr sz="800">
                        <a:solidFill>
                          <a:srgbClr val="444444"/>
                        </a:solidFill>
                        <a:highlight>
                          <a:srgbClr val="FFFFFF"/>
                        </a:highlight>
                        <a:latin typeface="Roboto Mono"/>
                        <a:ea typeface="Roboto Mono"/>
                        <a:cs typeface="Roboto Mono"/>
                        <a:sym typeface="Roboto Mono"/>
                      </a:endParaRPr>
                    </a:p>
                  </a:txBody>
                  <a:tcPr marT="0" marB="0" marR="47625" marL="47625">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800"/>
                        </a:spcAft>
                        <a:buNone/>
                      </a:pPr>
                      <a:r>
                        <a:rPr lang="en" sz="800">
                          <a:solidFill>
                            <a:srgbClr val="444444"/>
                          </a:solidFill>
                          <a:highlight>
                            <a:srgbClr val="FFFFFF"/>
                          </a:highlight>
                          <a:latin typeface="Roboto Mono"/>
                          <a:ea typeface="Roboto Mono"/>
                          <a:cs typeface="Roboto Mono"/>
                          <a:sym typeface="Roboto Mono"/>
                        </a:rPr>
                        <a:t>10,000</a:t>
                      </a:r>
                      <a:endParaRPr sz="800">
                        <a:solidFill>
                          <a:srgbClr val="444444"/>
                        </a:solidFill>
                        <a:highlight>
                          <a:srgbClr val="FFFFFF"/>
                        </a:highlight>
                        <a:latin typeface="Roboto Mono"/>
                        <a:ea typeface="Roboto Mono"/>
                        <a:cs typeface="Roboto Mono"/>
                        <a:sym typeface="Roboto Mono"/>
                      </a:endParaRPr>
                    </a:p>
                  </a:txBody>
                  <a:tcPr marT="0" marB="0" marR="47625" marL="476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71200">
                <a:tc>
                  <a:txBody>
                    <a:bodyPr/>
                    <a:lstStyle/>
                    <a:p>
                      <a:pPr indent="0" lvl="0" marL="0" rtl="0" algn="l">
                        <a:lnSpc>
                          <a:spcPct val="100000"/>
                        </a:lnSpc>
                        <a:spcBef>
                          <a:spcPts val="0"/>
                        </a:spcBef>
                        <a:spcAft>
                          <a:spcPts val="800"/>
                        </a:spcAft>
                        <a:buNone/>
                      </a:pPr>
                      <a:r>
                        <a:rPr lang="en" sz="800">
                          <a:solidFill>
                            <a:srgbClr val="444444"/>
                          </a:solidFill>
                          <a:highlight>
                            <a:srgbClr val="FFFFFF"/>
                          </a:highlight>
                          <a:latin typeface="Roboto Mono"/>
                          <a:ea typeface="Roboto Mono"/>
                          <a:cs typeface="Roboto Mono"/>
                          <a:sym typeface="Roboto Mono"/>
                        </a:rPr>
                        <a:t>Part numbers</a:t>
                      </a:r>
                      <a:endParaRPr sz="800">
                        <a:solidFill>
                          <a:srgbClr val="444444"/>
                        </a:solidFill>
                        <a:highlight>
                          <a:srgbClr val="FFFFFF"/>
                        </a:highlight>
                        <a:latin typeface="Roboto Mono"/>
                        <a:ea typeface="Roboto Mono"/>
                        <a:cs typeface="Roboto Mono"/>
                        <a:sym typeface="Roboto Mono"/>
                      </a:endParaRPr>
                    </a:p>
                  </a:txBody>
                  <a:tcPr marT="0" marB="0" marR="47625" marL="47625">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800"/>
                        </a:spcAft>
                        <a:buNone/>
                      </a:pPr>
                      <a:r>
                        <a:rPr lang="en" sz="800">
                          <a:solidFill>
                            <a:srgbClr val="444444"/>
                          </a:solidFill>
                          <a:highlight>
                            <a:srgbClr val="FFFFFF"/>
                          </a:highlight>
                          <a:latin typeface="Roboto Mono"/>
                          <a:ea typeface="Roboto Mono"/>
                          <a:cs typeface="Roboto Mono"/>
                          <a:sym typeface="Roboto Mono"/>
                        </a:rPr>
                        <a:t>1 to 10,000 </a:t>
                      </a:r>
                      <a:endParaRPr sz="800">
                        <a:solidFill>
                          <a:srgbClr val="444444"/>
                        </a:solidFill>
                        <a:highlight>
                          <a:srgbClr val="FFFFFF"/>
                        </a:highlight>
                        <a:latin typeface="Roboto Mono"/>
                        <a:ea typeface="Roboto Mono"/>
                        <a:cs typeface="Roboto Mono"/>
                        <a:sym typeface="Roboto Mono"/>
                      </a:endParaRPr>
                    </a:p>
                  </a:txBody>
                  <a:tcPr marT="0" marB="0" marR="47625" marL="476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71200">
                <a:tc>
                  <a:txBody>
                    <a:bodyPr/>
                    <a:lstStyle/>
                    <a:p>
                      <a:pPr indent="0" lvl="0" marL="0" rtl="0" algn="l">
                        <a:lnSpc>
                          <a:spcPct val="100000"/>
                        </a:lnSpc>
                        <a:spcBef>
                          <a:spcPts val="0"/>
                        </a:spcBef>
                        <a:spcAft>
                          <a:spcPts val="800"/>
                        </a:spcAft>
                        <a:buNone/>
                      </a:pPr>
                      <a:r>
                        <a:rPr lang="en" sz="800">
                          <a:solidFill>
                            <a:srgbClr val="444444"/>
                          </a:solidFill>
                          <a:highlight>
                            <a:srgbClr val="FFFFFF"/>
                          </a:highlight>
                          <a:latin typeface="Roboto Mono"/>
                          <a:ea typeface="Roboto Mono"/>
                          <a:cs typeface="Roboto Mono"/>
                          <a:sym typeface="Roboto Mono"/>
                        </a:rPr>
                        <a:t>Part size</a:t>
                      </a:r>
                      <a:endParaRPr sz="800">
                        <a:solidFill>
                          <a:srgbClr val="444444"/>
                        </a:solidFill>
                        <a:highlight>
                          <a:srgbClr val="FFFFFF"/>
                        </a:highlight>
                        <a:latin typeface="Roboto Mono"/>
                        <a:ea typeface="Roboto Mono"/>
                        <a:cs typeface="Roboto Mono"/>
                        <a:sym typeface="Roboto Mono"/>
                      </a:endParaRPr>
                    </a:p>
                  </a:txBody>
                  <a:tcPr marT="0" marB="0" marR="47625" marL="47625">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800"/>
                        </a:spcAft>
                        <a:buNone/>
                      </a:pPr>
                      <a:r>
                        <a:rPr lang="en" sz="800">
                          <a:solidFill>
                            <a:srgbClr val="444444"/>
                          </a:solidFill>
                          <a:highlight>
                            <a:srgbClr val="FFFFFF"/>
                          </a:highlight>
                          <a:latin typeface="Roboto Mono"/>
                          <a:ea typeface="Roboto Mono"/>
                          <a:cs typeface="Roboto Mono"/>
                          <a:sym typeface="Roboto Mono"/>
                        </a:rPr>
                        <a:t>5 MB to 5 GB</a:t>
                      </a:r>
                      <a:endParaRPr sz="800">
                        <a:solidFill>
                          <a:srgbClr val="444444"/>
                        </a:solidFill>
                        <a:highlight>
                          <a:srgbClr val="FFFFFF"/>
                        </a:highlight>
                        <a:latin typeface="Roboto Mono"/>
                        <a:ea typeface="Roboto Mono"/>
                        <a:cs typeface="Roboto Mono"/>
                        <a:sym typeface="Roboto Mono"/>
                      </a:endParaRPr>
                    </a:p>
                  </a:txBody>
                  <a:tcPr marT="0" marB="0" marR="47625" marL="476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67950">
                <a:tc>
                  <a:txBody>
                    <a:bodyPr/>
                    <a:lstStyle/>
                    <a:p>
                      <a:pPr indent="0" lvl="0" marL="0" rtl="0" algn="l">
                        <a:lnSpc>
                          <a:spcPct val="100000"/>
                        </a:lnSpc>
                        <a:spcBef>
                          <a:spcPts val="0"/>
                        </a:spcBef>
                        <a:spcAft>
                          <a:spcPts val="800"/>
                        </a:spcAft>
                        <a:buNone/>
                      </a:pPr>
                      <a:r>
                        <a:rPr lang="en" sz="800">
                          <a:solidFill>
                            <a:srgbClr val="444444"/>
                          </a:solidFill>
                          <a:highlight>
                            <a:srgbClr val="FFFFFF"/>
                          </a:highlight>
                          <a:latin typeface="Roboto Mono"/>
                          <a:ea typeface="Roboto Mono"/>
                          <a:cs typeface="Roboto Mono"/>
                          <a:sym typeface="Roboto Mono"/>
                        </a:rPr>
                        <a:t>Max# of parts returned for a list parts request</a:t>
                      </a:r>
                      <a:endParaRPr sz="800">
                        <a:solidFill>
                          <a:srgbClr val="444444"/>
                        </a:solidFill>
                        <a:highlight>
                          <a:srgbClr val="FFFFFF"/>
                        </a:highlight>
                        <a:latin typeface="Roboto Mono"/>
                        <a:ea typeface="Roboto Mono"/>
                        <a:cs typeface="Roboto Mono"/>
                        <a:sym typeface="Roboto Mono"/>
                      </a:endParaRPr>
                    </a:p>
                  </a:txBody>
                  <a:tcPr marT="0" marB="0" marR="47625" marL="47625">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800"/>
                        </a:spcAft>
                        <a:buNone/>
                      </a:pPr>
                      <a:r>
                        <a:rPr lang="en" sz="800">
                          <a:solidFill>
                            <a:srgbClr val="444444"/>
                          </a:solidFill>
                          <a:highlight>
                            <a:srgbClr val="FFFFFF"/>
                          </a:highlight>
                          <a:latin typeface="Roboto Mono"/>
                          <a:ea typeface="Roboto Mono"/>
                          <a:cs typeface="Roboto Mono"/>
                          <a:sym typeface="Roboto Mono"/>
                        </a:rPr>
                        <a:t>1000</a:t>
                      </a:r>
                      <a:endParaRPr sz="800">
                        <a:solidFill>
                          <a:srgbClr val="444444"/>
                        </a:solidFill>
                        <a:highlight>
                          <a:srgbClr val="FFFFFF"/>
                        </a:highlight>
                        <a:latin typeface="Roboto Mono"/>
                        <a:ea typeface="Roboto Mono"/>
                        <a:cs typeface="Roboto Mono"/>
                        <a:sym typeface="Roboto Mono"/>
                      </a:endParaRPr>
                    </a:p>
                  </a:txBody>
                  <a:tcPr marT="0" marB="0" marR="47625" marL="476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64725">
                <a:tc>
                  <a:txBody>
                    <a:bodyPr/>
                    <a:lstStyle/>
                    <a:p>
                      <a:pPr indent="0" lvl="0" marL="0" rtl="0" algn="l">
                        <a:lnSpc>
                          <a:spcPct val="100000"/>
                        </a:lnSpc>
                        <a:spcBef>
                          <a:spcPts val="0"/>
                        </a:spcBef>
                        <a:spcAft>
                          <a:spcPts val="800"/>
                        </a:spcAft>
                        <a:buNone/>
                      </a:pPr>
                      <a:r>
                        <a:rPr lang="en" sz="800">
                          <a:solidFill>
                            <a:srgbClr val="444444"/>
                          </a:solidFill>
                          <a:highlight>
                            <a:srgbClr val="FFFFFF"/>
                          </a:highlight>
                          <a:latin typeface="Roboto Mono"/>
                          <a:ea typeface="Roboto Mono"/>
                          <a:cs typeface="Roboto Mono"/>
                          <a:sym typeface="Roboto Mono"/>
                        </a:rPr>
                        <a:t>Max# of multipart uploads returned in a list multipart uploads request</a:t>
                      </a:r>
                      <a:endParaRPr sz="800">
                        <a:solidFill>
                          <a:srgbClr val="444444"/>
                        </a:solidFill>
                        <a:highlight>
                          <a:srgbClr val="FFFFFF"/>
                        </a:highlight>
                        <a:latin typeface="Roboto Mono"/>
                        <a:ea typeface="Roboto Mono"/>
                        <a:cs typeface="Roboto Mono"/>
                        <a:sym typeface="Roboto Mono"/>
                      </a:endParaRPr>
                    </a:p>
                  </a:txBody>
                  <a:tcPr marT="0" marB="0" marR="47625" marL="47625">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800"/>
                        </a:spcAft>
                        <a:buNone/>
                      </a:pPr>
                      <a:r>
                        <a:rPr lang="en" sz="800">
                          <a:solidFill>
                            <a:srgbClr val="444444"/>
                          </a:solidFill>
                          <a:highlight>
                            <a:srgbClr val="FFFFFF"/>
                          </a:highlight>
                          <a:latin typeface="Roboto Mono"/>
                          <a:ea typeface="Roboto Mono"/>
                          <a:cs typeface="Roboto Mono"/>
                          <a:sym typeface="Roboto Mono"/>
                        </a:rPr>
                        <a:t>1000</a:t>
                      </a:r>
                      <a:endParaRPr sz="800">
                        <a:solidFill>
                          <a:srgbClr val="444444"/>
                        </a:solidFill>
                        <a:highlight>
                          <a:srgbClr val="FFFFFF"/>
                        </a:highlight>
                        <a:latin typeface="Roboto Mono"/>
                        <a:ea typeface="Roboto Mono"/>
                        <a:cs typeface="Roboto Mono"/>
                        <a:sym typeface="Roboto Mono"/>
                      </a:endParaRPr>
                    </a:p>
                  </a:txBody>
                  <a:tcPr marT="0" marB="0" marR="47625" marL="476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
        <p:nvSpPr>
          <p:cNvPr id="245" name="Google Shape;245;p31"/>
          <p:cNvSpPr txBox="1"/>
          <p:nvPr/>
        </p:nvSpPr>
        <p:spPr>
          <a:xfrm>
            <a:off x="3124200" y="1295400"/>
            <a:ext cx="47139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ambria"/>
                <a:ea typeface="Cambria"/>
                <a:cs typeface="Cambria"/>
                <a:sym typeface="Cambria"/>
              </a:rPr>
              <a:t>POST /ObjectName?uploads HTTP/1.1</a:t>
            </a:r>
            <a:endParaRPr sz="1000">
              <a:latin typeface="Cambria"/>
              <a:ea typeface="Cambria"/>
              <a:cs typeface="Cambria"/>
              <a:sym typeface="Cambria"/>
            </a:endParaRPr>
          </a:p>
          <a:p>
            <a:pPr indent="0" lvl="0" marL="0" rtl="0" algn="l">
              <a:spcBef>
                <a:spcPts val="0"/>
              </a:spcBef>
              <a:spcAft>
                <a:spcPts val="0"/>
              </a:spcAft>
              <a:buNone/>
            </a:pPr>
            <a:r>
              <a:rPr lang="en" sz="1000">
                <a:latin typeface="Cambria"/>
                <a:ea typeface="Cambria"/>
                <a:cs typeface="Cambria"/>
                <a:sym typeface="Cambria"/>
              </a:rPr>
              <a:t>Host: BucketName.s3.amazonaws.com</a:t>
            </a:r>
            <a:endParaRPr sz="1000">
              <a:latin typeface="Cambria"/>
              <a:ea typeface="Cambria"/>
              <a:cs typeface="Cambria"/>
              <a:sym typeface="Cambria"/>
            </a:endParaRPr>
          </a:p>
          <a:p>
            <a:pPr indent="0" lvl="0" marL="0" rtl="0" algn="l">
              <a:spcBef>
                <a:spcPts val="0"/>
              </a:spcBef>
              <a:spcAft>
                <a:spcPts val="0"/>
              </a:spcAft>
              <a:buNone/>
            </a:pPr>
            <a:r>
              <a:rPr lang="en" sz="1000">
                <a:latin typeface="Cambria"/>
                <a:ea typeface="Cambria"/>
                <a:cs typeface="Cambria"/>
                <a:sym typeface="Cambria"/>
              </a:rPr>
              <a:t>Date: date</a:t>
            </a:r>
            <a:endParaRPr sz="1000">
              <a:latin typeface="Cambria"/>
              <a:ea typeface="Cambria"/>
              <a:cs typeface="Cambria"/>
              <a:sym typeface="Cambria"/>
            </a:endParaRPr>
          </a:p>
          <a:p>
            <a:pPr indent="0" lvl="0" marL="0" rtl="0" algn="l">
              <a:spcBef>
                <a:spcPts val="0"/>
              </a:spcBef>
              <a:spcAft>
                <a:spcPts val="0"/>
              </a:spcAft>
              <a:buNone/>
            </a:pPr>
            <a:r>
              <a:rPr lang="en" sz="1000">
                <a:latin typeface="Cambria"/>
                <a:ea typeface="Cambria"/>
                <a:cs typeface="Cambria"/>
                <a:sym typeface="Cambria"/>
              </a:rPr>
              <a:t>Authorization: authorization string </a:t>
            </a:r>
            <a:endParaRPr sz="1000">
              <a:latin typeface="Cambria"/>
              <a:ea typeface="Cambria"/>
              <a:cs typeface="Cambria"/>
              <a:sym typeface="Cambria"/>
            </a:endParaRPr>
          </a:p>
          <a:p>
            <a:pPr indent="0" lvl="0" marL="0" rtl="0" algn="l">
              <a:spcBef>
                <a:spcPts val="0"/>
              </a:spcBef>
              <a:spcAft>
                <a:spcPts val="0"/>
              </a:spcAft>
              <a:buNone/>
            </a:pPr>
            <a:r>
              <a:t/>
            </a:r>
            <a:endParaRPr sz="1000">
              <a:latin typeface="Cambria"/>
              <a:ea typeface="Cambria"/>
              <a:cs typeface="Cambria"/>
              <a:sym typeface="Cambria"/>
            </a:endParaRPr>
          </a:p>
          <a:p>
            <a:pPr indent="0" lvl="0" marL="0" rtl="0" algn="l">
              <a:spcBef>
                <a:spcPts val="0"/>
              </a:spcBef>
              <a:spcAft>
                <a:spcPts val="0"/>
              </a:spcAft>
              <a:buNone/>
            </a:pPr>
            <a:r>
              <a:rPr lang="en" sz="1000">
                <a:latin typeface="Cambria"/>
                <a:ea typeface="Cambria"/>
                <a:cs typeface="Cambria"/>
                <a:sym typeface="Cambria"/>
              </a:rPr>
              <a:t>PUT /ObjectName?partNumber=PartNumber&amp;uploadId=UploadId HTTP/1.1</a:t>
            </a:r>
            <a:endParaRPr sz="1000">
              <a:latin typeface="Cambria"/>
              <a:ea typeface="Cambria"/>
              <a:cs typeface="Cambria"/>
              <a:sym typeface="Cambria"/>
            </a:endParaRPr>
          </a:p>
          <a:p>
            <a:pPr indent="0" lvl="0" marL="0" rtl="0" algn="l">
              <a:spcBef>
                <a:spcPts val="0"/>
              </a:spcBef>
              <a:spcAft>
                <a:spcPts val="0"/>
              </a:spcAft>
              <a:buNone/>
            </a:pPr>
            <a:r>
              <a:rPr lang="en" sz="1000">
                <a:latin typeface="Cambria"/>
                <a:ea typeface="Cambria"/>
                <a:cs typeface="Cambria"/>
                <a:sym typeface="Cambria"/>
              </a:rPr>
              <a:t>Host: BucketName.s3.amazonaws.com</a:t>
            </a:r>
            <a:endParaRPr sz="1000">
              <a:latin typeface="Cambria"/>
              <a:ea typeface="Cambria"/>
              <a:cs typeface="Cambria"/>
              <a:sym typeface="Cambria"/>
            </a:endParaRPr>
          </a:p>
          <a:p>
            <a:pPr indent="0" lvl="0" marL="0" rtl="0" algn="l">
              <a:spcBef>
                <a:spcPts val="0"/>
              </a:spcBef>
              <a:spcAft>
                <a:spcPts val="0"/>
              </a:spcAft>
              <a:buNone/>
            </a:pPr>
            <a:r>
              <a:rPr lang="en" sz="1000">
                <a:latin typeface="Cambria"/>
                <a:ea typeface="Cambria"/>
                <a:cs typeface="Cambria"/>
                <a:sym typeface="Cambria"/>
              </a:rPr>
              <a:t>Date: date</a:t>
            </a:r>
            <a:endParaRPr sz="1000">
              <a:latin typeface="Cambria"/>
              <a:ea typeface="Cambria"/>
              <a:cs typeface="Cambria"/>
              <a:sym typeface="Cambria"/>
            </a:endParaRPr>
          </a:p>
          <a:p>
            <a:pPr indent="0" lvl="0" marL="0" rtl="0" algn="l">
              <a:spcBef>
                <a:spcPts val="0"/>
              </a:spcBef>
              <a:spcAft>
                <a:spcPts val="0"/>
              </a:spcAft>
              <a:buNone/>
            </a:pPr>
            <a:r>
              <a:rPr lang="en" sz="1000">
                <a:latin typeface="Cambria"/>
                <a:ea typeface="Cambria"/>
                <a:cs typeface="Cambria"/>
                <a:sym typeface="Cambria"/>
              </a:rPr>
              <a:t>Content-Length: Size</a:t>
            </a:r>
            <a:endParaRPr sz="1000">
              <a:latin typeface="Cambria"/>
              <a:ea typeface="Cambria"/>
              <a:cs typeface="Cambria"/>
              <a:sym typeface="Cambria"/>
            </a:endParaRPr>
          </a:p>
          <a:p>
            <a:pPr indent="0" lvl="0" marL="0" rtl="0" algn="l">
              <a:spcBef>
                <a:spcPts val="0"/>
              </a:spcBef>
              <a:spcAft>
                <a:spcPts val="0"/>
              </a:spcAft>
              <a:buNone/>
            </a:pPr>
            <a:r>
              <a:rPr lang="en" sz="1000">
                <a:latin typeface="Cambria"/>
                <a:ea typeface="Cambria"/>
                <a:cs typeface="Cambria"/>
                <a:sym typeface="Cambria"/>
              </a:rPr>
              <a:t>Authorization: authorization string</a:t>
            </a:r>
            <a:endParaRPr sz="1000">
              <a:latin typeface="Cambria"/>
              <a:ea typeface="Cambria"/>
              <a:cs typeface="Cambria"/>
              <a:sym typeface="Cambria"/>
            </a:endParaRPr>
          </a:p>
          <a:p>
            <a:pPr indent="0" lvl="0" marL="0" rtl="0" algn="l">
              <a:spcBef>
                <a:spcPts val="0"/>
              </a:spcBef>
              <a:spcAft>
                <a:spcPts val="0"/>
              </a:spcAft>
              <a:buNone/>
            </a:pPr>
            <a:r>
              <a:t/>
            </a:r>
            <a:endParaRPr sz="1000">
              <a:latin typeface="Cambria"/>
              <a:ea typeface="Cambria"/>
              <a:cs typeface="Cambria"/>
              <a:sym typeface="Cambria"/>
            </a:endParaRPr>
          </a:p>
          <a:p>
            <a:pPr indent="0" lvl="0" marL="0" rtl="0" algn="l">
              <a:spcBef>
                <a:spcPts val="0"/>
              </a:spcBef>
              <a:spcAft>
                <a:spcPts val="0"/>
              </a:spcAft>
              <a:buNone/>
            </a:pPr>
            <a:r>
              <a:rPr lang="en" sz="1000">
                <a:latin typeface="Cambria"/>
                <a:ea typeface="Cambria"/>
                <a:cs typeface="Cambria"/>
                <a:sym typeface="Cambria"/>
              </a:rPr>
              <a:t>POST /ObjectName?uploadId=UploadId HTTP/1.1</a:t>
            </a:r>
            <a:endParaRPr sz="1000">
              <a:latin typeface="Cambria"/>
              <a:ea typeface="Cambria"/>
              <a:cs typeface="Cambria"/>
              <a:sym typeface="Cambria"/>
            </a:endParaRPr>
          </a:p>
          <a:p>
            <a:pPr indent="0" lvl="0" marL="0" rtl="0" algn="l">
              <a:spcBef>
                <a:spcPts val="0"/>
              </a:spcBef>
              <a:spcAft>
                <a:spcPts val="0"/>
              </a:spcAft>
              <a:buNone/>
            </a:pPr>
            <a:r>
              <a:rPr lang="en" sz="1000">
                <a:latin typeface="Cambria"/>
                <a:ea typeface="Cambria"/>
                <a:cs typeface="Cambria"/>
                <a:sym typeface="Cambria"/>
              </a:rPr>
              <a:t>Host: BucketName.s3.amazonaws.com</a:t>
            </a:r>
            <a:endParaRPr sz="1000">
              <a:latin typeface="Cambria"/>
              <a:ea typeface="Cambria"/>
              <a:cs typeface="Cambria"/>
              <a:sym typeface="Cambria"/>
            </a:endParaRPr>
          </a:p>
          <a:p>
            <a:pPr indent="0" lvl="0" marL="0" rtl="0" algn="l">
              <a:spcBef>
                <a:spcPts val="0"/>
              </a:spcBef>
              <a:spcAft>
                <a:spcPts val="0"/>
              </a:spcAft>
              <a:buNone/>
            </a:pPr>
            <a:r>
              <a:rPr lang="en" sz="1000">
                <a:latin typeface="Cambria"/>
                <a:ea typeface="Cambria"/>
                <a:cs typeface="Cambria"/>
                <a:sym typeface="Cambria"/>
              </a:rPr>
              <a:t>Date: Date</a:t>
            </a:r>
            <a:endParaRPr sz="1000">
              <a:latin typeface="Cambria"/>
              <a:ea typeface="Cambria"/>
              <a:cs typeface="Cambria"/>
              <a:sym typeface="Cambria"/>
            </a:endParaRPr>
          </a:p>
          <a:p>
            <a:pPr indent="0" lvl="0" marL="0" rtl="0" algn="l">
              <a:spcBef>
                <a:spcPts val="0"/>
              </a:spcBef>
              <a:spcAft>
                <a:spcPts val="0"/>
              </a:spcAft>
              <a:buNone/>
            </a:pPr>
            <a:r>
              <a:rPr lang="en" sz="1000">
                <a:latin typeface="Cambria"/>
                <a:ea typeface="Cambria"/>
                <a:cs typeface="Cambria"/>
                <a:sym typeface="Cambria"/>
              </a:rPr>
              <a:t>Content-Length: Size</a:t>
            </a:r>
            <a:endParaRPr sz="1000">
              <a:latin typeface="Cambria"/>
              <a:ea typeface="Cambria"/>
              <a:cs typeface="Cambria"/>
              <a:sym typeface="Cambria"/>
            </a:endParaRPr>
          </a:p>
          <a:p>
            <a:pPr indent="0" lvl="0" marL="0" rtl="0" algn="l">
              <a:spcBef>
                <a:spcPts val="0"/>
              </a:spcBef>
              <a:spcAft>
                <a:spcPts val="0"/>
              </a:spcAft>
              <a:buNone/>
            </a:pPr>
            <a:r>
              <a:rPr lang="en" sz="1000">
                <a:latin typeface="Cambria"/>
                <a:ea typeface="Cambria"/>
                <a:cs typeface="Cambria"/>
                <a:sym typeface="Cambria"/>
              </a:rPr>
              <a:t>Authorization: authorization string</a:t>
            </a:r>
            <a:endParaRPr sz="1000">
              <a:latin typeface="Cambria"/>
              <a:ea typeface="Cambria"/>
              <a:cs typeface="Cambria"/>
              <a:sym typeface="Cambria"/>
            </a:endParaRPr>
          </a:p>
          <a:p>
            <a:pPr indent="0" lvl="0" marL="0" rtl="0" algn="l">
              <a:spcBef>
                <a:spcPts val="0"/>
              </a:spcBef>
              <a:spcAft>
                <a:spcPts val="0"/>
              </a:spcAft>
              <a:buNone/>
            </a:pPr>
            <a:r>
              <a:t/>
            </a:r>
            <a:endParaRPr sz="1000">
              <a:latin typeface="Cambria"/>
              <a:ea typeface="Cambria"/>
              <a:cs typeface="Cambria"/>
              <a:sym typeface="Cambria"/>
            </a:endParaRPr>
          </a:p>
          <a:p>
            <a:pPr indent="0" lvl="0" marL="0" rtl="0" algn="l">
              <a:spcBef>
                <a:spcPts val="0"/>
              </a:spcBef>
              <a:spcAft>
                <a:spcPts val="0"/>
              </a:spcAft>
              <a:buNone/>
            </a:pPr>
            <a:r>
              <a:rPr lang="en" sz="1000">
                <a:latin typeface="Cambria"/>
                <a:ea typeface="Cambria"/>
                <a:cs typeface="Cambria"/>
                <a:sym typeface="Cambria"/>
              </a:rPr>
              <a:t>&lt;CompleteMultipartUpload&gt;</a:t>
            </a:r>
            <a:endParaRPr sz="1000">
              <a:latin typeface="Cambria"/>
              <a:ea typeface="Cambria"/>
              <a:cs typeface="Cambria"/>
              <a:sym typeface="Cambria"/>
            </a:endParaRPr>
          </a:p>
          <a:p>
            <a:pPr indent="0" lvl="0" marL="0" rtl="0" algn="l">
              <a:spcBef>
                <a:spcPts val="0"/>
              </a:spcBef>
              <a:spcAft>
                <a:spcPts val="0"/>
              </a:spcAft>
              <a:buNone/>
            </a:pPr>
            <a:r>
              <a:rPr lang="en" sz="1000">
                <a:latin typeface="Cambria"/>
                <a:ea typeface="Cambria"/>
                <a:cs typeface="Cambria"/>
                <a:sym typeface="Cambria"/>
              </a:rPr>
              <a:t>  &lt;Part&gt;</a:t>
            </a:r>
            <a:endParaRPr sz="1000">
              <a:latin typeface="Cambria"/>
              <a:ea typeface="Cambria"/>
              <a:cs typeface="Cambria"/>
              <a:sym typeface="Cambria"/>
            </a:endParaRPr>
          </a:p>
          <a:p>
            <a:pPr indent="0" lvl="0" marL="0" rtl="0" algn="l">
              <a:spcBef>
                <a:spcPts val="0"/>
              </a:spcBef>
              <a:spcAft>
                <a:spcPts val="0"/>
              </a:spcAft>
              <a:buNone/>
            </a:pPr>
            <a:r>
              <a:rPr lang="en" sz="1000">
                <a:latin typeface="Cambria"/>
                <a:ea typeface="Cambria"/>
                <a:cs typeface="Cambria"/>
                <a:sym typeface="Cambria"/>
              </a:rPr>
              <a:t>    &lt;PartNumber&gt;PartNumber&lt;/PartNumber&gt;</a:t>
            </a:r>
            <a:endParaRPr sz="1000">
              <a:latin typeface="Cambria"/>
              <a:ea typeface="Cambria"/>
              <a:cs typeface="Cambria"/>
              <a:sym typeface="Cambria"/>
            </a:endParaRPr>
          </a:p>
          <a:p>
            <a:pPr indent="0" lvl="0" marL="0" rtl="0" algn="l">
              <a:spcBef>
                <a:spcPts val="0"/>
              </a:spcBef>
              <a:spcAft>
                <a:spcPts val="0"/>
              </a:spcAft>
              <a:buNone/>
            </a:pPr>
            <a:r>
              <a:rPr lang="en" sz="1000">
                <a:latin typeface="Cambria"/>
                <a:ea typeface="Cambria"/>
                <a:cs typeface="Cambria"/>
                <a:sym typeface="Cambria"/>
              </a:rPr>
              <a:t>    &lt;ETag&gt;ETag&lt;/ETag&gt;</a:t>
            </a:r>
            <a:endParaRPr sz="1000">
              <a:latin typeface="Cambria"/>
              <a:ea typeface="Cambria"/>
              <a:cs typeface="Cambria"/>
              <a:sym typeface="Cambria"/>
            </a:endParaRPr>
          </a:p>
          <a:p>
            <a:pPr indent="0" lvl="0" marL="0" rtl="0" algn="l">
              <a:spcBef>
                <a:spcPts val="0"/>
              </a:spcBef>
              <a:spcAft>
                <a:spcPts val="0"/>
              </a:spcAft>
              <a:buNone/>
            </a:pPr>
            <a:r>
              <a:rPr lang="en" sz="1000">
                <a:latin typeface="Cambria"/>
                <a:ea typeface="Cambria"/>
                <a:cs typeface="Cambria"/>
                <a:sym typeface="Cambria"/>
              </a:rPr>
              <a:t>  &lt;/Part&gt;</a:t>
            </a:r>
            <a:endParaRPr sz="1000">
              <a:latin typeface="Cambria"/>
              <a:ea typeface="Cambria"/>
              <a:cs typeface="Cambria"/>
              <a:sym typeface="Cambria"/>
            </a:endParaRPr>
          </a:p>
          <a:p>
            <a:pPr indent="0" lvl="0" marL="0" rtl="0" algn="l">
              <a:spcBef>
                <a:spcPts val="0"/>
              </a:spcBef>
              <a:spcAft>
                <a:spcPts val="0"/>
              </a:spcAft>
              <a:buNone/>
            </a:pPr>
            <a:r>
              <a:rPr lang="en" sz="1000">
                <a:latin typeface="Cambria"/>
                <a:ea typeface="Cambria"/>
                <a:cs typeface="Cambria"/>
                <a:sym typeface="Cambria"/>
              </a:rPr>
              <a:t>  ...</a:t>
            </a:r>
            <a:endParaRPr sz="1000">
              <a:latin typeface="Cambria"/>
              <a:ea typeface="Cambria"/>
              <a:cs typeface="Cambria"/>
              <a:sym typeface="Cambria"/>
            </a:endParaRPr>
          </a:p>
          <a:p>
            <a:pPr indent="0" lvl="0" marL="0" rtl="0" algn="l">
              <a:spcBef>
                <a:spcPts val="0"/>
              </a:spcBef>
              <a:spcAft>
                <a:spcPts val="0"/>
              </a:spcAft>
              <a:buNone/>
            </a:pPr>
            <a:r>
              <a:rPr lang="en" sz="1000">
                <a:latin typeface="Cambria"/>
                <a:ea typeface="Cambria"/>
                <a:cs typeface="Cambria"/>
                <a:sym typeface="Cambria"/>
              </a:rPr>
              <a:t>&lt;/CompleteMultipartUpload&gt;</a:t>
            </a:r>
            <a:endParaRPr sz="1000">
              <a:latin typeface="Cambria"/>
              <a:ea typeface="Cambria"/>
              <a:cs typeface="Cambria"/>
              <a:sym typeface="Cambria"/>
            </a:endParaRPr>
          </a:p>
          <a:p>
            <a:pPr indent="0" lvl="0" marL="0" rtl="0" algn="l">
              <a:spcBef>
                <a:spcPts val="0"/>
              </a:spcBef>
              <a:spcAft>
                <a:spcPts val="0"/>
              </a:spcAft>
              <a:buNone/>
            </a:pPr>
            <a:r>
              <a:t/>
            </a:r>
            <a:endParaRPr sz="1000">
              <a:latin typeface="Cambria"/>
              <a:ea typeface="Cambria"/>
              <a:cs typeface="Cambria"/>
              <a:sym typeface="Cambr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4"/>
          <p:cNvSpPr txBox="1"/>
          <p:nvPr>
            <p:ph type="title"/>
          </p:nvPr>
        </p:nvSpPr>
        <p:spPr>
          <a:xfrm>
            <a:off x="311700" y="250800"/>
            <a:ext cx="7367100" cy="755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800">
                <a:solidFill>
                  <a:schemeClr val="accent3"/>
                </a:solidFill>
              </a:rPr>
              <a:t>AWS Storage options</a:t>
            </a:r>
            <a:endParaRPr sz="1800"/>
          </a:p>
          <a:p>
            <a:pPr indent="0" lvl="0" marL="0" marR="0" rtl="0" algn="l">
              <a:lnSpc>
                <a:spcPct val="115000"/>
              </a:lnSpc>
              <a:spcBef>
                <a:spcPts val="0"/>
              </a:spcBef>
              <a:spcAft>
                <a:spcPts val="0"/>
              </a:spcAft>
              <a:buNone/>
            </a:pPr>
            <a:r>
              <a:t/>
            </a:r>
            <a:endParaRPr sz="1200">
              <a:solidFill>
                <a:srgbClr val="999999"/>
              </a:solidFill>
              <a:latin typeface="Proxima Nova"/>
              <a:ea typeface="Proxima Nova"/>
              <a:cs typeface="Proxima Nova"/>
              <a:sym typeface="Proxima Nova"/>
            </a:endParaRPr>
          </a:p>
        </p:txBody>
      </p:sp>
      <p:graphicFrame>
        <p:nvGraphicFramePr>
          <p:cNvPr id="94" name="Google Shape;94;p14"/>
          <p:cNvGraphicFramePr/>
          <p:nvPr/>
        </p:nvGraphicFramePr>
        <p:xfrm>
          <a:off x="167700" y="847025"/>
          <a:ext cx="3000000" cy="3000000"/>
        </p:xfrm>
        <a:graphic>
          <a:graphicData uri="http://schemas.openxmlformats.org/drawingml/2006/table">
            <a:tbl>
              <a:tblPr>
                <a:noFill/>
                <a:tableStyleId>{44207E45-9D08-44F0-9889-1CDDCBD6EF5C}</a:tableStyleId>
              </a:tblPr>
              <a:tblGrid>
                <a:gridCol w="6745225"/>
                <a:gridCol w="1991550"/>
              </a:tblGrid>
              <a:tr h="256325">
                <a:tc>
                  <a:txBody>
                    <a:bodyPr/>
                    <a:lstStyle/>
                    <a:p>
                      <a:pPr indent="0" lvl="0" marL="0" rtl="0" algn="l">
                        <a:spcBef>
                          <a:spcPts val="0"/>
                        </a:spcBef>
                        <a:spcAft>
                          <a:spcPts val="0"/>
                        </a:spcAft>
                        <a:buNone/>
                      </a:pPr>
                      <a:r>
                        <a:rPr lang="en" sz="700">
                          <a:latin typeface="Roboto Mono"/>
                          <a:ea typeface="Roboto Mono"/>
                          <a:cs typeface="Roboto Mono"/>
                          <a:sym typeface="Roboto Mono"/>
                        </a:rPr>
                        <a:t>If You Need:</a:t>
                      </a:r>
                      <a:endParaRPr sz="700">
                        <a:latin typeface="Roboto Mono"/>
                        <a:ea typeface="Roboto Mono"/>
                        <a:cs typeface="Roboto Mono"/>
                        <a:sym typeface="Roboto Mon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lang="en" sz="700">
                          <a:latin typeface="Roboto Mono"/>
                          <a:ea typeface="Roboto Mono"/>
                          <a:cs typeface="Roboto Mono"/>
                          <a:sym typeface="Roboto Mono"/>
                        </a:rPr>
                        <a:t>Consider Using:</a:t>
                      </a:r>
                      <a:endParaRPr sz="700">
                        <a:latin typeface="Roboto Mono"/>
                        <a:ea typeface="Roboto Mono"/>
                        <a:cs typeface="Roboto Mono"/>
                        <a:sym typeface="Roboto Mon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r>
              <a:tr h="230875">
                <a:tc rowSpan="2">
                  <a:txBody>
                    <a:bodyPr/>
                    <a:lstStyle/>
                    <a:p>
                      <a:pPr indent="0" lvl="0" marL="0" rtl="0" algn="l">
                        <a:spcBef>
                          <a:spcPts val="0"/>
                        </a:spcBef>
                        <a:spcAft>
                          <a:spcPts val="0"/>
                        </a:spcAft>
                        <a:buNone/>
                      </a:pPr>
                      <a:r>
                        <a:rPr lang="en" sz="700">
                          <a:latin typeface="Roboto Mono"/>
                          <a:ea typeface="Roboto Mono"/>
                          <a:cs typeface="Roboto Mono"/>
                          <a:sym typeface="Roboto Mono"/>
                        </a:rPr>
                        <a:t>Persistent local storage for Amazon EC2, for relational and NoSQL databases, data warehousing, enterprise applications, Big Data processing, or backup and recovery</a:t>
                      </a:r>
                      <a:endParaRPr sz="700">
                        <a:latin typeface="Roboto Mono"/>
                        <a:ea typeface="Roboto Mono"/>
                        <a:cs typeface="Roboto Mono"/>
                        <a:sym typeface="Roboto Mono"/>
                      </a:endParaRPr>
                    </a:p>
                  </a:txBody>
                  <a:tcPr marT="76200" marB="7620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700" u="sng">
                          <a:solidFill>
                            <a:schemeClr val="hlink"/>
                          </a:solidFill>
                          <a:latin typeface="Roboto Mono"/>
                          <a:ea typeface="Roboto Mono"/>
                          <a:cs typeface="Roboto Mono"/>
                          <a:sym typeface="Roboto Mono"/>
                          <a:hlinkClick r:id="rId3"/>
                        </a:rPr>
                        <a:t>Amazon Elastic Block Store</a:t>
                      </a:r>
                      <a:endParaRPr sz="700" u="sng">
                        <a:solidFill>
                          <a:schemeClr val="hlink"/>
                        </a:solidFill>
                        <a:latin typeface="Roboto Mono"/>
                        <a:ea typeface="Roboto Mono"/>
                        <a:cs typeface="Roboto Mono"/>
                        <a:sym typeface="Roboto Mono"/>
                        <a:hlinkClick r:id="rId4"/>
                      </a:endParaRPr>
                    </a:p>
                  </a:txBody>
                  <a:tcPr marT="76200" marB="7620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56325">
                <a:tc vMerge="1"/>
                <a:tc>
                  <a:txBody>
                    <a:bodyPr/>
                    <a:lstStyle/>
                    <a:p>
                      <a:pPr indent="0" lvl="0" marL="0" rtl="0" algn="l">
                        <a:spcBef>
                          <a:spcPts val="0"/>
                        </a:spcBef>
                        <a:spcAft>
                          <a:spcPts val="0"/>
                        </a:spcAft>
                        <a:buNone/>
                      </a:pPr>
                      <a:r>
                        <a:rPr lang="en" sz="700" u="sng">
                          <a:solidFill>
                            <a:schemeClr val="hlink"/>
                          </a:solidFill>
                          <a:latin typeface="Roboto Mono"/>
                          <a:ea typeface="Roboto Mono"/>
                          <a:cs typeface="Roboto Mono"/>
                          <a:sym typeface="Roboto Mono"/>
                          <a:hlinkClick r:id="rId5"/>
                        </a:rPr>
                        <a:t>(</a:t>
                      </a:r>
                      <a:r>
                        <a:rPr lang="en" sz="700" u="sng">
                          <a:solidFill>
                            <a:schemeClr val="hlink"/>
                          </a:solidFill>
                          <a:latin typeface="Roboto Mono"/>
                          <a:ea typeface="Roboto Mono"/>
                          <a:cs typeface="Roboto Mono"/>
                          <a:sym typeface="Roboto Mono"/>
                          <a:hlinkClick r:id="rId6"/>
                        </a:rPr>
                        <a:t>EBS</a:t>
                      </a:r>
                      <a:r>
                        <a:rPr lang="en" sz="700" u="sng">
                          <a:solidFill>
                            <a:schemeClr val="hlink"/>
                          </a:solidFill>
                          <a:latin typeface="Roboto Mono"/>
                          <a:ea typeface="Roboto Mono"/>
                          <a:cs typeface="Roboto Mono"/>
                          <a:sym typeface="Roboto Mono"/>
                          <a:hlinkClick r:id="rId7"/>
                        </a:rPr>
                        <a:t>)</a:t>
                      </a:r>
                      <a:endParaRPr sz="700" u="sng">
                        <a:solidFill>
                          <a:schemeClr val="hlink"/>
                        </a:solidFill>
                        <a:latin typeface="Roboto Mono"/>
                        <a:ea typeface="Roboto Mono"/>
                        <a:cs typeface="Roboto Mono"/>
                        <a:sym typeface="Roboto Mono"/>
                        <a:hlinkClick r:id="rId8"/>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52025">
                <a:tc rowSpan="2">
                  <a:txBody>
                    <a:bodyPr/>
                    <a:lstStyle/>
                    <a:p>
                      <a:pPr indent="0" lvl="0" marL="0" rtl="0" algn="l">
                        <a:spcBef>
                          <a:spcPts val="0"/>
                        </a:spcBef>
                        <a:spcAft>
                          <a:spcPts val="0"/>
                        </a:spcAft>
                        <a:buNone/>
                      </a:pPr>
                      <a:r>
                        <a:rPr lang="en" sz="700">
                          <a:latin typeface="Roboto Mono"/>
                          <a:ea typeface="Roboto Mono"/>
                          <a:cs typeface="Roboto Mono"/>
                          <a:sym typeface="Roboto Mono"/>
                        </a:rPr>
                        <a:t>A simple, scalable, elastic file system for Linux-based workloads for use with AWS Cloud services and on-premises resources. It is built to scale on demand to petabytes without disrupting applications, growing and shrinking automatically as you add and remove files, so your applications have the storage they need – when they need it.</a:t>
                      </a:r>
                      <a:endParaRPr sz="700">
                        <a:latin typeface="Roboto Mono"/>
                        <a:ea typeface="Roboto Mono"/>
                        <a:cs typeface="Roboto Mono"/>
                        <a:sym typeface="Roboto Mono"/>
                      </a:endParaRPr>
                    </a:p>
                  </a:txBody>
                  <a:tcPr marT="76200" marB="7620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700" u="sng">
                          <a:solidFill>
                            <a:schemeClr val="hlink"/>
                          </a:solidFill>
                          <a:latin typeface="Roboto Mono"/>
                          <a:ea typeface="Roboto Mono"/>
                          <a:cs typeface="Roboto Mono"/>
                          <a:sym typeface="Roboto Mono"/>
                          <a:hlinkClick r:id="rId9"/>
                        </a:rPr>
                        <a:t>Amazon Elastic File System</a:t>
                      </a:r>
                      <a:endParaRPr sz="700" u="sng">
                        <a:solidFill>
                          <a:schemeClr val="hlink"/>
                        </a:solidFill>
                        <a:latin typeface="Roboto Mono"/>
                        <a:ea typeface="Roboto Mono"/>
                        <a:cs typeface="Roboto Mono"/>
                        <a:sym typeface="Roboto Mono"/>
                        <a:hlinkClick r:id="rId10"/>
                      </a:endParaRPr>
                    </a:p>
                  </a:txBody>
                  <a:tcPr marT="76200" marB="7620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56325">
                <a:tc vMerge="1"/>
                <a:tc>
                  <a:txBody>
                    <a:bodyPr/>
                    <a:lstStyle/>
                    <a:p>
                      <a:pPr indent="0" lvl="0" marL="0" rtl="0" algn="l">
                        <a:spcBef>
                          <a:spcPts val="0"/>
                        </a:spcBef>
                        <a:spcAft>
                          <a:spcPts val="0"/>
                        </a:spcAft>
                        <a:buNone/>
                      </a:pPr>
                      <a:r>
                        <a:rPr lang="en" sz="700" u="sng">
                          <a:solidFill>
                            <a:schemeClr val="hlink"/>
                          </a:solidFill>
                          <a:latin typeface="Roboto Mono"/>
                          <a:ea typeface="Roboto Mono"/>
                          <a:cs typeface="Roboto Mono"/>
                          <a:sym typeface="Roboto Mono"/>
                          <a:hlinkClick r:id="rId11"/>
                        </a:rPr>
                        <a:t>(Amazon EFS)</a:t>
                      </a:r>
                      <a:endParaRPr sz="700" u="sng">
                        <a:solidFill>
                          <a:schemeClr val="hlink"/>
                        </a:solidFill>
                        <a:latin typeface="Roboto Mono"/>
                        <a:ea typeface="Roboto Mono"/>
                        <a:cs typeface="Roboto Mono"/>
                        <a:sym typeface="Roboto Mono"/>
                        <a:hlinkClick r:id="rId12"/>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34375">
                <a:tc>
                  <a:txBody>
                    <a:bodyPr/>
                    <a:lstStyle/>
                    <a:p>
                      <a:pPr indent="0" lvl="0" marL="0" rtl="0" algn="l">
                        <a:spcBef>
                          <a:spcPts val="0"/>
                        </a:spcBef>
                        <a:spcAft>
                          <a:spcPts val="0"/>
                        </a:spcAft>
                        <a:buNone/>
                      </a:pPr>
                      <a:r>
                        <a:rPr lang="en" sz="700">
                          <a:latin typeface="Roboto Mono"/>
                          <a:ea typeface="Roboto Mono"/>
                          <a:cs typeface="Roboto Mono"/>
                          <a:sym typeface="Roboto Mono"/>
                        </a:rPr>
                        <a:t>A fully managed file system that is optimized for compute-intensive workloads, such as high performance computing, machine learning, and media data processing workflows, and is seamlessly integrated with Amazon S3</a:t>
                      </a:r>
                      <a:endParaRPr sz="700">
                        <a:latin typeface="Roboto Mono"/>
                        <a:ea typeface="Roboto Mono"/>
                        <a:cs typeface="Roboto Mono"/>
                        <a:sym typeface="Roboto Mono"/>
                      </a:endParaRPr>
                    </a:p>
                  </a:txBody>
                  <a:tcPr marT="76200" marB="7620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700" u="sng">
                          <a:solidFill>
                            <a:schemeClr val="hlink"/>
                          </a:solidFill>
                          <a:latin typeface="Roboto Mono"/>
                          <a:ea typeface="Roboto Mono"/>
                          <a:cs typeface="Roboto Mono"/>
                          <a:sym typeface="Roboto Mono"/>
                          <a:hlinkClick r:id="rId13"/>
                        </a:rPr>
                        <a:t>Amazon FSx for Lustre</a:t>
                      </a:r>
                      <a:endParaRPr sz="700" u="sng">
                        <a:solidFill>
                          <a:schemeClr val="hlink"/>
                        </a:solidFill>
                        <a:latin typeface="Roboto Mono"/>
                        <a:ea typeface="Roboto Mono"/>
                        <a:cs typeface="Roboto Mono"/>
                        <a:sym typeface="Roboto Mono"/>
                        <a:hlinkClick r:id="rId14"/>
                      </a:endParaRPr>
                    </a:p>
                  </a:txBody>
                  <a:tcPr marT="76200" marB="7620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37875">
                <a:tc>
                  <a:txBody>
                    <a:bodyPr/>
                    <a:lstStyle/>
                    <a:p>
                      <a:pPr indent="0" lvl="0" marL="0" rtl="0" algn="l">
                        <a:spcBef>
                          <a:spcPts val="0"/>
                        </a:spcBef>
                        <a:spcAft>
                          <a:spcPts val="0"/>
                        </a:spcAft>
                        <a:buNone/>
                      </a:pPr>
                      <a:r>
                        <a:rPr lang="en" sz="700">
                          <a:latin typeface="Roboto Mono"/>
                          <a:ea typeface="Roboto Mono"/>
                          <a:cs typeface="Roboto Mono"/>
                          <a:sym typeface="Roboto Mono"/>
                        </a:rPr>
                        <a:t>A fully managed native Microsoft Windows file system built on Windows Server so you can easily move your Windows-based applications that require file storage to AWS, including full support for the SMB protocol and Windows NTFS, Active Directory (AD) integration, and Distributed File System (DFS). </a:t>
                      </a:r>
                      <a:endParaRPr sz="700">
                        <a:latin typeface="Roboto Mono"/>
                        <a:ea typeface="Roboto Mono"/>
                        <a:cs typeface="Roboto Mono"/>
                        <a:sym typeface="Roboto Mono"/>
                      </a:endParaRPr>
                    </a:p>
                  </a:txBody>
                  <a:tcPr marT="76200" marB="7620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700" u="sng">
                          <a:solidFill>
                            <a:schemeClr val="hlink"/>
                          </a:solidFill>
                          <a:latin typeface="Roboto Mono"/>
                          <a:ea typeface="Roboto Mono"/>
                          <a:cs typeface="Roboto Mono"/>
                          <a:sym typeface="Roboto Mono"/>
                          <a:hlinkClick r:id="rId15"/>
                        </a:rPr>
                        <a:t>Amazon FSx for Windows File Server</a:t>
                      </a:r>
                      <a:endParaRPr sz="700" u="sng">
                        <a:solidFill>
                          <a:schemeClr val="hlink"/>
                        </a:solidFill>
                        <a:latin typeface="Roboto Mono"/>
                        <a:ea typeface="Roboto Mono"/>
                        <a:cs typeface="Roboto Mono"/>
                        <a:sym typeface="Roboto Mono"/>
                        <a:hlinkClick r:id="rId16"/>
                      </a:endParaRPr>
                    </a:p>
                  </a:txBody>
                  <a:tcPr marT="76200" marB="7620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30875">
                <a:tc rowSpan="2">
                  <a:txBody>
                    <a:bodyPr/>
                    <a:lstStyle/>
                    <a:p>
                      <a:pPr indent="0" lvl="0" marL="0" rtl="0" algn="l">
                        <a:spcBef>
                          <a:spcPts val="0"/>
                        </a:spcBef>
                        <a:spcAft>
                          <a:spcPts val="0"/>
                        </a:spcAft>
                        <a:buNone/>
                      </a:pPr>
                      <a:r>
                        <a:rPr lang="en" sz="700">
                          <a:latin typeface="Roboto Mono"/>
                          <a:ea typeface="Roboto Mono"/>
                          <a:cs typeface="Roboto Mono"/>
                          <a:sym typeface="Roboto Mono"/>
                        </a:rPr>
                        <a:t>A scalable, durable platform to make data accessible from any Internet location, for user-generated content, active archive, serverless computing, Big Data storage or backup and recovery</a:t>
                      </a:r>
                      <a:endParaRPr sz="700">
                        <a:latin typeface="Roboto Mono"/>
                        <a:ea typeface="Roboto Mono"/>
                        <a:cs typeface="Roboto Mono"/>
                        <a:sym typeface="Roboto Mono"/>
                      </a:endParaRPr>
                    </a:p>
                  </a:txBody>
                  <a:tcPr marT="76200" marB="7620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700" u="sng">
                          <a:solidFill>
                            <a:schemeClr val="hlink"/>
                          </a:solidFill>
                          <a:latin typeface="Roboto Mono"/>
                          <a:ea typeface="Roboto Mono"/>
                          <a:cs typeface="Roboto Mono"/>
                          <a:sym typeface="Roboto Mono"/>
                          <a:hlinkClick r:id="rId17"/>
                        </a:rPr>
                        <a:t>Amazon Simple Storage Service</a:t>
                      </a:r>
                      <a:endParaRPr sz="700" u="sng">
                        <a:solidFill>
                          <a:schemeClr val="hlink"/>
                        </a:solidFill>
                        <a:latin typeface="Roboto Mono"/>
                        <a:ea typeface="Roboto Mono"/>
                        <a:cs typeface="Roboto Mono"/>
                        <a:sym typeface="Roboto Mono"/>
                        <a:hlinkClick r:id="rId18"/>
                      </a:endParaRPr>
                    </a:p>
                  </a:txBody>
                  <a:tcPr marT="76200" marB="7620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56325">
                <a:tc vMerge="1"/>
                <a:tc>
                  <a:txBody>
                    <a:bodyPr/>
                    <a:lstStyle/>
                    <a:p>
                      <a:pPr indent="0" lvl="0" marL="0" rtl="0" algn="l">
                        <a:spcBef>
                          <a:spcPts val="0"/>
                        </a:spcBef>
                        <a:spcAft>
                          <a:spcPts val="0"/>
                        </a:spcAft>
                        <a:buNone/>
                      </a:pPr>
                      <a:r>
                        <a:rPr lang="en" sz="700" u="sng">
                          <a:solidFill>
                            <a:schemeClr val="hlink"/>
                          </a:solidFill>
                          <a:latin typeface="Roboto Mono"/>
                          <a:ea typeface="Roboto Mono"/>
                          <a:cs typeface="Roboto Mono"/>
                          <a:sym typeface="Roboto Mono"/>
                          <a:hlinkClick r:id="rId19"/>
                        </a:rPr>
                        <a:t>(Amazon S3)</a:t>
                      </a:r>
                      <a:endParaRPr sz="700" u="sng">
                        <a:solidFill>
                          <a:schemeClr val="hlink"/>
                        </a:solidFill>
                        <a:latin typeface="Roboto Mono"/>
                        <a:ea typeface="Roboto Mono"/>
                        <a:cs typeface="Roboto Mono"/>
                        <a:sym typeface="Roboto Mono"/>
                        <a:hlinkClick r:id="rId20"/>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30875">
                <a:tc>
                  <a:txBody>
                    <a:bodyPr/>
                    <a:lstStyle/>
                    <a:p>
                      <a:pPr indent="0" lvl="0" marL="0" rtl="0" algn="l">
                        <a:spcBef>
                          <a:spcPts val="0"/>
                        </a:spcBef>
                        <a:spcAft>
                          <a:spcPts val="0"/>
                        </a:spcAft>
                        <a:buNone/>
                      </a:pPr>
                      <a:r>
                        <a:rPr lang="en" sz="700">
                          <a:latin typeface="Roboto Mono"/>
                          <a:ea typeface="Roboto Mono"/>
                          <a:cs typeface="Roboto Mono"/>
                          <a:sym typeface="Roboto Mono"/>
                        </a:rPr>
                        <a:t>Highly affordable long-term storage that can replace tape for archive and regulatory compliance</a:t>
                      </a:r>
                      <a:endParaRPr sz="700">
                        <a:latin typeface="Roboto Mono"/>
                        <a:ea typeface="Roboto Mono"/>
                        <a:cs typeface="Roboto Mono"/>
                        <a:sym typeface="Roboto Mono"/>
                      </a:endParaRPr>
                    </a:p>
                  </a:txBody>
                  <a:tcPr marT="76200" marB="7620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700" u="sng">
                          <a:solidFill>
                            <a:schemeClr val="hlink"/>
                          </a:solidFill>
                          <a:latin typeface="Roboto Mono"/>
                          <a:ea typeface="Roboto Mono"/>
                          <a:cs typeface="Roboto Mono"/>
                          <a:sym typeface="Roboto Mono"/>
                          <a:hlinkClick r:id="rId21"/>
                        </a:rPr>
                        <a:t>Amazon Glacier</a:t>
                      </a:r>
                      <a:endParaRPr sz="700" u="sng">
                        <a:solidFill>
                          <a:schemeClr val="hlink"/>
                        </a:solidFill>
                        <a:latin typeface="Roboto Mono"/>
                        <a:ea typeface="Roboto Mono"/>
                        <a:cs typeface="Roboto Mono"/>
                        <a:sym typeface="Roboto Mono"/>
                        <a:hlinkClick r:id="rId22"/>
                      </a:endParaRPr>
                    </a:p>
                  </a:txBody>
                  <a:tcPr marT="76200" marB="7620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30875">
                <a:tc>
                  <a:txBody>
                    <a:bodyPr/>
                    <a:lstStyle/>
                    <a:p>
                      <a:pPr indent="0" lvl="0" marL="0" rtl="0" algn="l">
                        <a:spcBef>
                          <a:spcPts val="0"/>
                        </a:spcBef>
                        <a:spcAft>
                          <a:spcPts val="0"/>
                        </a:spcAft>
                        <a:buNone/>
                      </a:pPr>
                      <a:r>
                        <a:rPr lang="en" sz="700">
                          <a:latin typeface="Roboto Mono"/>
                          <a:ea typeface="Roboto Mono"/>
                          <a:cs typeface="Roboto Mono"/>
                          <a:sym typeface="Roboto Mono"/>
                        </a:rPr>
                        <a:t>A hybrid storage cloud augmenting your on-premises environment with Amazon cloud storage, for bursting, tiering or migration</a:t>
                      </a:r>
                      <a:endParaRPr sz="700">
                        <a:latin typeface="Roboto Mono"/>
                        <a:ea typeface="Roboto Mono"/>
                        <a:cs typeface="Roboto Mono"/>
                        <a:sym typeface="Roboto Mono"/>
                      </a:endParaRPr>
                    </a:p>
                  </a:txBody>
                  <a:tcPr marT="76200" marB="7620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700" u="sng">
                          <a:solidFill>
                            <a:schemeClr val="hlink"/>
                          </a:solidFill>
                          <a:latin typeface="Roboto Mono"/>
                          <a:ea typeface="Roboto Mono"/>
                          <a:cs typeface="Roboto Mono"/>
                          <a:sym typeface="Roboto Mono"/>
                          <a:hlinkClick r:id="rId23"/>
                        </a:rPr>
                        <a:t>AWS Storage Gateway</a:t>
                      </a:r>
                      <a:endParaRPr sz="700" u="sng">
                        <a:solidFill>
                          <a:schemeClr val="hlink"/>
                        </a:solidFill>
                        <a:latin typeface="Roboto Mono"/>
                        <a:ea typeface="Roboto Mono"/>
                        <a:cs typeface="Roboto Mono"/>
                        <a:sym typeface="Roboto Mono"/>
                        <a:hlinkClick r:id="rId24"/>
                      </a:endParaRPr>
                    </a:p>
                  </a:txBody>
                  <a:tcPr marT="76200" marB="7620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30875">
                <a:tc>
                  <a:txBody>
                    <a:bodyPr/>
                    <a:lstStyle/>
                    <a:p>
                      <a:pPr indent="0" lvl="0" marL="0" rtl="0" algn="l">
                        <a:spcBef>
                          <a:spcPts val="0"/>
                        </a:spcBef>
                        <a:spcAft>
                          <a:spcPts val="0"/>
                        </a:spcAft>
                        <a:buNone/>
                      </a:pPr>
                      <a:r>
                        <a:rPr lang="en" sz="700">
                          <a:latin typeface="Roboto Mono"/>
                          <a:ea typeface="Roboto Mono"/>
                          <a:cs typeface="Roboto Mono"/>
                          <a:sym typeface="Roboto Mono"/>
                        </a:rPr>
                        <a:t>A portfolio of services to help simplify and accelerate moving data of all types and sizes into and out of the AWS cloud</a:t>
                      </a:r>
                      <a:endParaRPr sz="700">
                        <a:latin typeface="Roboto Mono"/>
                        <a:ea typeface="Roboto Mono"/>
                        <a:cs typeface="Roboto Mono"/>
                        <a:sym typeface="Roboto Mono"/>
                      </a:endParaRPr>
                    </a:p>
                  </a:txBody>
                  <a:tcPr marT="76200" marB="7620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700" u="sng">
                          <a:solidFill>
                            <a:schemeClr val="hlink"/>
                          </a:solidFill>
                          <a:latin typeface="Roboto Mono"/>
                          <a:ea typeface="Roboto Mono"/>
                          <a:cs typeface="Roboto Mono"/>
                          <a:sym typeface="Roboto Mono"/>
                          <a:hlinkClick r:id="rId25"/>
                        </a:rPr>
                        <a:t>Cloud Data Migration Services</a:t>
                      </a:r>
                      <a:endParaRPr sz="700" u="sng">
                        <a:solidFill>
                          <a:schemeClr val="hlink"/>
                        </a:solidFill>
                        <a:latin typeface="Roboto Mono"/>
                        <a:ea typeface="Roboto Mono"/>
                        <a:cs typeface="Roboto Mono"/>
                        <a:sym typeface="Roboto Mono"/>
                        <a:hlinkClick r:id="rId26"/>
                      </a:endParaRPr>
                    </a:p>
                  </a:txBody>
                  <a:tcPr marT="76200" marB="7620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34375">
                <a:tc>
                  <a:txBody>
                    <a:bodyPr/>
                    <a:lstStyle/>
                    <a:p>
                      <a:pPr indent="0" lvl="0" marL="0" rtl="0" algn="l">
                        <a:spcBef>
                          <a:spcPts val="0"/>
                        </a:spcBef>
                        <a:spcAft>
                          <a:spcPts val="0"/>
                        </a:spcAft>
                        <a:buNone/>
                      </a:pPr>
                      <a:r>
                        <a:rPr lang="en" sz="700">
                          <a:latin typeface="Roboto Mono"/>
                          <a:ea typeface="Roboto Mono"/>
                          <a:cs typeface="Roboto Mono"/>
                          <a:sym typeface="Roboto Mono"/>
                        </a:rPr>
                        <a:t>A fully managed backup service that makes it easy to centralize and automate the back up of data across AWS services in the cloud as well as on premises using the AWS Storage Gateway. </a:t>
                      </a:r>
                      <a:endParaRPr sz="700">
                        <a:latin typeface="Roboto Mono"/>
                        <a:ea typeface="Roboto Mono"/>
                        <a:cs typeface="Roboto Mono"/>
                        <a:sym typeface="Roboto Mono"/>
                      </a:endParaRPr>
                    </a:p>
                  </a:txBody>
                  <a:tcPr marT="76200" marB="7620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700" u="sng">
                          <a:solidFill>
                            <a:schemeClr val="hlink"/>
                          </a:solidFill>
                          <a:latin typeface="Roboto Mono"/>
                          <a:ea typeface="Roboto Mono"/>
                          <a:cs typeface="Roboto Mono"/>
                          <a:sym typeface="Roboto Mono"/>
                          <a:hlinkClick r:id="rId27"/>
                        </a:rPr>
                        <a:t>AWS Backup</a:t>
                      </a:r>
                      <a:endParaRPr sz="700" u="sng">
                        <a:solidFill>
                          <a:schemeClr val="hlink"/>
                        </a:solidFill>
                        <a:latin typeface="Roboto Mono"/>
                        <a:ea typeface="Roboto Mono"/>
                        <a:cs typeface="Roboto Mono"/>
                        <a:sym typeface="Roboto Mono"/>
                        <a:hlinkClick r:id="rId28"/>
                      </a:endParaRPr>
                    </a:p>
                  </a:txBody>
                  <a:tcPr marT="76200" marB="7620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49" name="Shape 249"/>
        <p:cNvGrpSpPr/>
        <p:nvPr/>
      </p:nvGrpSpPr>
      <p:grpSpPr>
        <a:xfrm>
          <a:off x="0" y="0"/>
          <a:ext cx="0" cy="0"/>
          <a:chOff x="0" y="0"/>
          <a:chExt cx="0" cy="0"/>
        </a:xfrm>
      </p:grpSpPr>
      <p:sp>
        <p:nvSpPr>
          <p:cNvPr id="250" name="Google Shape;250;p32"/>
          <p:cNvSpPr txBox="1"/>
          <p:nvPr>
            <p:ph type="title"/>
          </p:nvPr>
        </p:nvSpPr>
        <p:spPr>
          <a:xfrm>
            <a:off x="311700" y="250800"/>
            <a:ext cx="8130300" cy="755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400">
                <a:solidFill>
                  <a:schemeClr val="accent3"/>
                </a:solidFill>
              </a:rPr>
              <a:t>Versioning</a:t>
            </a:r>
            <a:endParaRPr sz="1400">
              <a:solidFill>
                <a:schemeClr val="accent3"/>
              </a:solidFill>
            </a:endParaRPr>
          </a:p>
          <a:p>
            <a:pPr indent="0" lvl="0" marL="0" marR="0" rtl="0" algn="l">
              <a:lnSpc>
                <a:spcPct val="115000"/>
              </a:lnSpc>
              <a:spcBef>
                <a:spcPts val="0"/>
              </a:spcBef>
              <a:spcAft>
                <a:spcPts val="0"/>
              </a:spcAft>
              <a:buNone/>
            </a:pPr>
            <a:r>
              <a:rPr b="0" lang="en" sz="1100" u="sng">
                <a:solidFill>
                  <a:schemeClr val="hlink"/>
                </a:solidFill>
                <a:latin typeface="Roboto Mono"/>
                <a:ea typeface="Roboto Mono"/>
                <a:cs typeface="Roboto Mono"/>
                <a:sym typeface="Roboto Mono"/>
                <a:hlinkClick r:id="rId3"/>
              </a:rPr>
              <a:t>https://docs.aws.amazon.com/AmazonS3/latest/dev/Versioning.html</a:t>
            </a:r>
            <a:endParaRPr sz="1200">
              <a:solidFill>
                <a:schemeClr val="accent3"/>
              </a:solidFill>
              <a:latin typeface="Roboto Mono"/>
              <a:ea typeface="Roboto Mono"/>
              <a:cs typeface="Roboto Mono"/>
              <a:sym typeface="Roboto Mono"/>
            </a:endParaRPr>
          </a:p>
          <a:p>
            <a:pPr indent="0" lvl="0" marL="0" marR="0" rtl="0" algn="l">
              <a:lnSpc>
                <a:spcPct val="115000"/>
              </a:lnSpc>
              <a:spcBef>
                <a:spcPts val="0"/>
              </a:spcBef>
              <a:spcAft>
                <a:spcPts val="0"/>
              </a:spcAft>
              <a:buNone/>
            </a:pPr>
            <a:r>
              <a:t/>
            </a:r>
            <a:endParaRPr sz="1200">
              <a:solidFill>
                <a:schemeClr val="accent3"/>
              </a:solidFill>
            </a:endParaRPr>
          </a:p>
          <a:p>
            <a:pPr indent="0" lvl="0" marL="0" marR="0" rtl="0" algn="l">
              <a:lnSpc>
                <a:spcPct val="115000"/>
              </a:lnSpc>
              <a:spcBef>
                <a:spcPts val="0"/>
              </a:spcBef>
              <a:spcAft>
                <a:spcPts val="0"/>
              </a:spcAft>
              <a:buNone/>
            </a:pPr>
            <a:r>
              <a:t/>
            </a:r>
            <a:endParaRPr sz="1200">
              <a:solidFill>
                <a:srgbClr val="999999"/>
              </a:solidFill>
              <a:latin typeface="Proxima Nova"/>
              <a:ea typeface="Proxima Nova"/>
              <a:cs typeface="Proxima Nova"/>
              <a:sym typeface="Proxima Nova"/>
            </a:endParaRPr>
          </a:p>
        </p:txBody>
      </p:sp>
      <p:sp>
        <p:nvSpPr>
          <p:cNvPr id="251" name="Google Shape;251;p32"/>
          <p:cNvSpPr txBox="1"/>
          <p:nvPr/>
        </p:nvSpPr>
        <p:spPr>
          <a:xfrm>
            <a:off x="381000" y="838200"/>
            <a:ext cx="78549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444444"/>
                </a:solidFill>
                <a:highlight>
                  <a:srgbClr val="FFFFFF"/>
                </a:highlight>
                <a:latin typeface="Roboto Mono"/>
                <a:ea typeface="Roboto Mono"/>
                <a:cs typeface="Roboto Mono"/>
                <a:sym typeface="Roboto Mono"/>
              </a:rPr>
              <a:t>Versioning is a means of keeping multiple variants of an object in the same bucket. You can use versioning to preserve, retrieve, and restore every version of every object stored in your Amazon S3 bucket. With versioning, you can easily recover from both unintended user actions and application failures.</a:t>
            </a:r>
            <a:endParaRPr sz="1100">
              <a:solidFill>
                <a:srgbClr val="444444"/>
              </a:solidFill>
              <a:highlight>
                <a:srgbClr val="FFFFFF"/>
              </a:highlight>
              <a:latin typeface="Roboto Mono"/>
              <a:ea typeface="Roboto Mono"/>
              <a:cs typeface="Roboto Mono"/>
              <a:sym typeface="Roboto Mono"/>
            </a:endParaRPr>
          </a:p>
          <a:p>
            <a:pPr indent="0" lvl="0" marL="0" rtl="0" algn="l">
              <a:spcBef>
                <a:spcPts val="0"/>
              </a:spcBef>
              <a:spcAft>
                <a:spcPts val="0"/>
              </a:spcAft>
              <a:buNone/>
            </a:pPr>
            <a:r>
              <a:t/>
            </a:r>
            <a:endParaRPr sz="1100">
              <a:solidFill>
                <a:srgbClr val="444444"/>
              </a:solidFill>
              <a:highlight>
                <a:srgbClr val="FFFFFF"/>
              </a:highlight>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444444"/>
                </a:solidFill>
                <a:highlight>
                  <a:srgbClr val="FFFFFF"/>
                </a:highlight>
                <a:latin typeface="Roboto Mono"/>
                <a:ea typeface="Roboto Mono"/>
                <a:cs typeface="Roboto Mono"/>
                <a:sym typeface="Roboto Mono"/>
              </a:rPr>
              <a:t>Versioning-enabled buckets enable you to recover objects from accidental deletion or overwrite. eg:</a:t>
            </a:r>
            <a:endParaRPr sz="1000">
              <a:solidFill>
                <a:srgbClr val="444444"/>
              </a:solidFill>
              <a:highlight>
                <a:srgbClr val="FFFFFF"/>
              </a:highlight>
              <a:latin typeface="Roboto Mono"/>
              <a:ea typeface="Roboto Mono"/>
              <a:cs typeface="Roboto Mono"/>
              <a:sym typeface="Roboto Mono"/>
            </a:endParaRPr>
          </a:p>
          <a:p>
            <a:pPr indent="-292100" lvl="0" marL="457200" rtl="0" algn="l">
              <a:lnSpc>
                <a:spcPct val="100000"/>
              </a:lnSpc>
              <a:spcBef>
                <a:spcPts val="0"/>
              </a:spcBef>
              <a:spcAft>
                <a:spcPts val="0"/>
              </a:spcAft>
              <a:buClr>
                <a:srgbClr val="444444"/>
              </a:buClr>
              <a:buSzPts val="1000"/>
              <a:buFont typeface="Roboto Mono"/>
              <a:buChar char="●"/>
            </a:pPr>
            <a:r>
              <a:rPr lang="en" sz="1000">
                <a:solidFill>
                  <a:srgbClr val="444444"/>
                </a:solidFill>
                <a:highlight>
                  <a:srgbClr val="FFFFFF"/>
                </a:highlight>
                <a:latin typeface="Roboto Mono"/>
                <a:ea typeface="Roboto Mono"/>
                <a:cs typeface="Roboto Mono"/>
                <a:sym typeface="Roboto Mono"/>
              </a:rPr>
              <a:t>If you delete an object, instead of removing it permanently, Amazon S3 inserts a delete marker, which becomes the current object version. You can always restore the previous version. </a:t>
            </a:r>
            <a:endParaRPr sz="1000">
              <a:solidFill>
                <a:srgbClr val="444444"/>
              </a:solidFill>
              <a:highlight>
                <a:srgbClr val="FFFFFF"/>
              </a:highlight>
              <a:latin typeface="Roboto Mono"/>
              <a:ea typeface="Roboto Mono"/>
              <a:cs typeface="Roboto Mono"/>
              <a:sym typeface="Roboto Mono"/>
            </a:endParaRPr>
          </a:p>
          <a:p>
            <a:pPr indent="-292100" lvl="0" marL="457200" rtl="0" algn="l">
              <a:lnSpc>
                <a:spcPct val="100000"/>
              </a:lnSpc>
              <a:spcBef>
                <a:spcPts val="0"/>
              </a:spcBef>
              <a:spcAft>
                <a:spcPts val="0"/>
              </a:spcAft>
              <a:buClr>
                <a:srgbClr val="444444"/>
              </a:buClr>
              <a:buSzPts val="1000"/>
              <a:buFont typeface="Roboto Mono"/>
              <a:buChar char="●"/>
            </a:pPr>
            <a:r>
              <a:rPr lang="en" sz="1000">
                <a:solidFill>
                  <a:srgbClr val="444444"/>
                </a:solidFill>
                <a:highlight>
                  <a:srgbClr val="FFFFFF"/>
                </a:highlight>
                <a:latin typeface="Roboto Mono"/>
                <a:ea typeface="Roboto Mono"/>
                <a:cs typeface="Roboto Mono"/>
                <a:sym typeface="Roboto Mono"/>
              </a:rPr>
              <a:t>If you overwrite an object, it results in a new object version in the bucket. You can always restore the previous version.</a:t>
            </a:r>
            <a:endParaRPr sz="1000">
              <a:solidFill>
                <a:srgbClr val="444444"/>
              </a:solidFill>
              <a:highlight>
                <a:srgbClr val="FFFFFF"/>
              </a:highlight>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000">
              <a:solidFill>
                <a:srgbClr val="444444"/>
              </a:solidFill>
              <a:highlight>
                <a:srgbClr val="FFFFFF"/>
              </a:highlight>
              <a:latin typeface="Roboto Mono"/>
              <a:ea typeface="Roboto Mono"/>
              <a:cs typeface="Roboto Mono"/>
              <a:sym typeface="Roboto Mono"/>
            </a:endParaRPr>
          </a:p>
          <a:p>
            <a:pPr indent="0" lvl="0" marL="0" marR="0" rtl="0" algn="l">
              <a:lnSpc>
                <a:spcPct val="100000"/>
              </a:lnSpc>
              <a:spcBef>
                <a:spcPts val="0"/>
              </a:spcBef>
              <a:spcAft>
                <a:spcPts val="0"/>
              </a:spcAft>
              <a:buNone/>
            </a:pPr>
            <a:r>
              <a:rPr lang="en" sz="1000">
                <a:solidFill>
                  <a:srgbClr val="0000FF"/>
                </a:solidFill>
                <a:highlight>
                  <a:srgbClr val="FFFFFF"/>
                </a:highlight>
                <a:latin typeface="Roboto Mono"/>
                <a:ea typeface="Roboto Mono"/>
                <a:cs typeface="Roboto Mono"/>
                <a:sym typeface="Roboto Mono"/>
              </a:rPr>
              <a:t>Buckets can be in one of three states: unversioned (the default), versioning-enabled, or versioning-suspended. Important: Once you version-enable a bucket, it can never return to an unversioned state. You can, however, suspend versioning on that bucket.</a:t>
            </a:r>
            <a:endParaRPr sz="1000">
              <a:solidFill>
                <a:srgbClr val="0000FF"/>
              </a:solidFill>
              <a:highlight>
                <a:srgbClr val="FFFFFF"/>
              </a:highlight>
              <a:latin typeface="Roboto Mono"/>
              <a:ea typeface="Roboto Mono"/>
              <a:cs typeface="Roboto Mono"/>
              <a:sym typeface="Roboto Mono"/>
            </a:endParaRPr>
          </a:p>
          <a:p>
            <a:pPr indent="0" lvl="0" marL="0" marR="0" rtl="0" algn="l">
              <a:lnSpc>
                <a:spcPct val="100000"/>
              </a:lnSpc>
              <a:spcBef>
                <a:spcPts val="0"/>
              </a:spcBef>
              <a:spcAft>
                <a:spcPts val="0"/>
              </a:spcAft>
              <a:buNone/>
            </a:pPr>
            <a:r>
              <a:t/>
            </a:r>
            <a:endParaRPr sz="1000">
              <a:solidFill>
                <a:srgbClr val="0000FF"/>
              </a:solidFill>
              <a:highlight>
                <a:srgbClr val="FFFFFF"/>
              </a:highlight>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444444"/>
                </a:solidFill>
                <a:highlight>
                  <a:srgbClr val="FFFFFF"/>
                </a:highlight>
                <a:latin typeface="Roboto Mono"/>
                <a:ea typeface="Roboto Mono"/>
                <a:cs typeface="Roboto Mono"/>
                <a:sym typeface="Roboto Mono"/>
              </a:rPr>
              <a:t>The versioning state applies to all (never some) of the objects in that bucket. </a:t>
            </a:r>
            <a:r>
              <a:rPr lang="en" sz="1000">
                <a:solidFill>
                  <a:srgbClr val="0000FF"/>
                </a:solidFill>
                <a:highlight>
                  <a:srgbClr val="FFFFFF"/>
                </a:highlight>
                <a:latin typeface="Roboto Mono"/>
                <a:ea typeface="Roboto Mono"/>
                <a:cs typeface="Roboto Mono"/>
                <a:sym typeface="Roboto Mono"/>
              </a:rPr>
              <a:t>The first time you enable a bucket for versioning, objects in it are thereafter always versioned and given a unique version ID</a:t>
            </a:r>
            <a:r>
              <a:rPr lang="en" sz="1000">
                <a:solidFill>
                  <a:srgbClr val="444444"/>
                </a:solidFill>
                <a:highlight>
                  <a:srgbClr val="FFFFFF"/>
                </a:highlight>
                <a:latin typeface="Roboto Mono"/>
                <a:ea typeface="Roboto Mono"/>
                <a:cs typeface="Roboto Mono"/>
                <a:sym typeface="Roboto Mono"/>
              </a:rPr>
              <a:t>. Note the following:</a:t>
            </a:r>
            <a:endParaRPr sz="1000">
              <a:solidFill>
                <a:srgbClr val="444444"/>
              </a:solidFill>
              <a:highlight>
                <a:srgbClr val="FFFFFF"/>
              </a:highlight>
              <a:latin typeface="Roboto Mono"/>
              <a:ea typeface="Roboto Mono"/>
              <a:cs typeface="Roboto Mono"/>
              <a:sym typeface="Roboto Mono"/>
            </a:endParaRPr>
          </a:p>
          <a:p>
            <a:pPr indent="-292100" lvl="0" marL="457200" rtl="0" algn="l">
              <a:lnSpc>
                <a:spcPct val="100000"/>
              </a:lnSpc>
              <a:spcBef>
                <a:spcPts val="0"/>
              </a:spcBef>
              <a:spcAft>
                <a:spcPts val="0"/>
              </a:spcAft>
              <a:buClr>
                <a:srgbClr val="444444"/>
              </a:buClr>
              <a:buSzPts val="1000"/>
              <a:buChar char="●"/>
            </a:pPr>
            <a:r>
              <a:rPr lang="en" sz="1000">
                <a:solidFill>
                  <a:srgbClr val="0000FF"/>
                </a:solidFill>
                <a:highlight>
                  <a:srgbClr val="FFFFFF"/>
                </a:highlight>
                <a:latin typeface="Roboto Mono"/>
                <a:ea typeface="Roboto Mono"/>
                <a:cs typeface="Roboto Mono"/>
                <a:sym typeface="Roboto Mono"/>
              </a:rPr>
              <a:t>Objects stored in your bucket before you set the versioning state have a version ID of null.</a:t>
            </a:r>
            <a:r>
              <a:rPr lang="en" sz="1000">
                <a:solidFill>
                  <a:srgbClr val="444444"/>
                </a:solidFill>
                <a:highlight>
                  <a:srgbClr val="FFFFFF"/>
                </a:highlight>
                <a:latin typeface="Roboto Mono"/>
                <a:ea typeface="Roboto Mono"/>
                <a:cs typeface="Roboto Mono"/>
                <a:sym typeface="Roboto Mono"/>
              </a:rPr>
              <a:t> When you enable versioning, existing objects in your bucket do not change. What changes is how Amazon S3 handles the objects in future requests. </a:t>
            </a:r>
            <a:endParaRPr sz="1000">
              <a:solidFill>
                <a:srgbClr val="444444"/>
              </a:solidFill>
              <a:highlight>
                <a:srgbClr val="FFFFFF"/>
              </a:highlight>
              <a:latin typeface="Roboto Mono"/>
              <a:ea typeface="Roboto Mono"/>
              <a:cs typeface="Roboto Mono"/>
              <a:sym typeface="Roboto Mono"/>
            </a:endParaRPr>
          </a:p>
          <a:p>
            <a:pPr indent="-292100" lvl="0" marL="457200" rtl="0" algn="l">
              <a:lnSpc>
                <a:spcPct val="100000"/>
              </a:lnSpc>
              <a:spcBef>
                <a:spcPts val="0"/>
              </a:spcBef>
              <a:spcAft>
                <a:spcPts val="0"/>
              </a:spcAft>
              <a:buClr>
                <a:srgbClr val="444444"/>
              </a:buClr>
              <a:buSzPts val="1000"/>
              <a:buFont typeface="Roboto Mono"/>
              <a:buChar char="●"/>
            </a:pPr>
            <a:r>
              <a:rPr lang="en" sz="1000">
                <a:solidFill>
                  <a:srgbClr val="444444"/>
                </a:solidFill>
                <a:highlight>
                  <a:srgbClr val="FFFFFF"/>
                </a:highlight>
                <a:latin typeface="Roboto Mono"/>
                <a:ea typeface="Roboto Mono"/>
                <a:cs typeface="Roboto Mono"/>
                <a:sym typeface="Roboto Mono"/>
              </a:rPr>
              <a:t>The bucket owner (or any user with appropriate permissions) can suspend versioning to stop accruing object versions. When you suspend versioning, existing objects in your bucket do not change. What changes is how Amazon S3 handles objects in future requests. </a:t>
            </a:r>
            <a:endParaRPr sz="1000">
              <a:solidFill>
                <a:srgbClr val="444444"/>
              </a:solidFill>
              <a:highlight>
                <a:srgbClr val="FFFFFF"/>
              </a:highlight>
              <a:latin typeface="Roboto Mono"/>
              <a:ea typeface="Roboto Mono"/>
              <a:cs typeface="Roboto Mono"/>
              <a:sym typeface="Roboto Mono"/>
            </a:endParaRPr>
          </a:p>
          <a:p>
            <a:pPr indent="0" lvl="0" marL="0" marR="0" rtl="0" algn="l">
              <a:lnSpc>
                <a:spcPct val="100000"/>
              </a:lnSpc>
              <a:spcBef>
                <a:spcPts val="0"/>
              </a:spcBef>
              <a:spcAft>
                <a:spcPts val="0"/>
              </a:spcAft>
              <a:buNone/>
            </a:pPr>
            <a:r>
              <a:t/>
            </a:r>
            <a:endParaRPr sz="1000">
              <a:solidFill>
                <a:srgbClr val="0000FF"/>
              </a:solidFill>
              <a:highlight>
                <a:srgbClr val="FFFFFF"/>
              </a:highlight>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000">
              <a:solidFill>
                <a:srgbClr val="444444"/>
              </a:solidFill>
              <a:highlight>
                <a:srgbClr val="FFFFFF"/>
              </a:highlight>
              <a:latin typeface="Roboto Mono"/>
              <a:ea typeface="Roboto Mono"/>
              <a:cs typeface="Roboto Mono"/>
              <a:sym typeface="Roboto Mono"/>
            </a:endParaRPr>
          </a:p>
          <a:p>
            <a:pPr indent="0" lvl="0" marL="0" rtl="0" algn="l">
              <a:spcBef>
                <a:spcPts val="0"/>
              </a:spcBef>
              <a:spcAft>
                <a:spcPts val="0"/>
              </a:spcAft>
              <a:buNone/>
            </a:pPr>
            <a:r>
              <a:t/>
            </a:r>
            <a:endParaRPr sz="1100">
              <a:solidFill>
                <a:srgbClr val="444444"/>
              </a:solidFill>
              <a:highlight>
                <a:srgbClr val="FFFFFF"/>
              </a:highlight>
              <a:latin typeface="Roboto Mono"/>
              <a:ea typeface="Roboto Mono"/>
              <a:cs typeface="Roboto Mono"/>
              <a:sym typeface="Roboto Mon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55" name="Shape 255"/>
        <p:cNvGrpSpPr/>
        <p:nvPr/>
      </p:nvGrpSpPr>
      <p:grpSpPr>
        <a:xfrm>
          <a:off x="0" y="0"/>
          <a:ext cx="0" cy="0"/>
          <a:chOff x="0" y="0"/>
          <a:chExt cx="0" cy="0"/>
        </a:xfrm>
      </p:grpSpPr>
      <p:sp>
        <p:nvSpPr>
          <p:cNvPr id="256" name="Google Shape;256;p33"/>
          <p:cNvSpPr txBox="1"/>
          <p:nvPr>
            <p:ph type="title"/>
          </p:nvPr>
        </p:nvSpPr>
        <p:spPr>
          <a:xfrm>
            <a:off x="311700" y="250800"/>
            <a:ext cx="8130300" cy="755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400">
                <a:solidFill>
                  <a:schemeClr val="accent3"/>
                </a:solidFill>
              </a:rPr>
              <a:t>Pre-signed URLs</a:t>
            </a:r>
            <a:endParaRPr sz="1400">
              <a:solidFill>
                <a:schemeClr val="accent3"/>
              </a:solidFill>
            </a:endParaRPr>
          </a:p>
          <a:p>
            <a:pPr indent="0" lvl="0" marL="0" marR="0" rtl="0" algn="l">
              <a:lnSpc>
                <a:spcPct val="115000"/>
              </a:lnSpc>
              <a:spcBef>
                <a:spcPts val="0"/>
              </a:spcBef>
              <a:spcAft>
                <a:spcPts val="0"/>
              </a:spcAft>
              <a:buNone/>
            </a:pPr>
            <a:r>
              <a:rPr b="0" lang="en" sz="1100" u="sng">
                <a:solidFill>
                  <a:schemeClr val="hlink"/>
                </a:solidFill>
                <a:latin typeface="Arial"/>
                <a:ea typeface="Arial"/>
                <a:cs typeface="Arial"/>
                <a:sym typeface="Arial"/>
                <a:hlinkClick r:id="rId3"/>
              </a:rPr>
              <a:t>https://medium.com/@aidan.hallett/securing-aws-s3-uploads-using-presigned-urls-aa821c13ae8d</a:t>
            </a:r>
            <a:endParaRPr sz="1200">
              <a:solidFill>
                <a:schemeClr val="accent3"/>
              </a:solidFill>
              <a:latin typeface="Roboto Mono"/>
              <a:ea typeface="Roboto Mono"/>
              <a:cs typeface="Roboto Mono"/>
              <a:sym typeface="Roboto Mono"/>
            </a:endParaRPr>
          </a:p>
          <a:p>
            <a:pPr indent="0" lvl="0" marL="0" marR="0" rtl="0" algn="l">
              <a:lnSpc>
                <a:spcPct val="115000"/>
              </a:lnSpc>
              <a:spcBef>
                <a:spcPts val="0"/>
              </a:spcBef>
              <a:spcAft>
                <a:spcPts val="0"/>
              </a:spcAft>
              <a:buNone/>
            </a:pPr>
            <a:r>
              <a:t/>
            </a:r>
            <a:endParaRPr sz="1200">
              <a:solidFill>
                <a:schemeClr val="accent3"/>
              </a:solidFill>
              <a:latin typeface="Roboto Mono"/>
              <a:ea typeface="Roboto Mono"/>
              <a:cs typeface="Roboto Mono"/>
              <a:sym typeface="Roboto Mono"/>
            </a:endParaRPr>
          </a:p>
          <a:p>
            <a:pPr indent="0" lvl="0" marL="0" marR="0" rtl="0" algn="l">
              <a:lnSpc>
                <a:spcPct val="115000"/>
              </a:lnSpc>
              <a:spcBef>
                <a:spcPts val="0"/>
              </a:spcBef>
              <a:spcAft>
                <a:spcPts val="0"/>
              </a:spcAft>
              <a:buNone/>
            </a:pPr>
            <a:r>
              <a:t/>
            </a:r>
            <a:endParaRPr sz="1200">
              <a:solidFill>
                <a:schemeClr val="accent3"/>
              </a:solidFill>
            </a:endParaRPr>
          </a:p>
          <a:p>
            <a:pPr indent="0" lvl="0" marL="0" marR="0" rtl="0" algn="l">
              <a:lnSpc>
                <a:spcPct val="115000"/>
              </a:lnSpc>
              <a:spcBef>
                <a:spcPts val="0"/>
              </a:spcBef>
              <a:spcAft>
                <a:spcPts val="0"/>
              </a:spcAft>
              <a:buNone/>
            </a:pPr>
            <a:r>
              <a:t/>
            </a:r>
            <a:endParaRPr sz="1200">
              <a:solidFill>
                <a:srgbClr val="999999"/>
              </a:solidFill>
              <a:latin typeface="Proxima Nova"/>
              <a:ea typeface="Proxima Nova"/>
              <a:cs typeface="Proxima Nova"/>
              <a:sym typeface="Proxima Nova"/>
            </a:endParaRPr>
          </a:p>
        </p:txBody>
      </p:sp>
      <p:sp>
        <p:nvSpPr>
          <p:cNvPr id="257" name="Google Shape;257;p33"/>
          <p:cNvSpPr txBox="1"/>
          <p:nvPr/>
        </p:nvSpPr>
        <p:spPr>
          <a:xfrm>
            <a:off x="205750" y="838200"/>
            <a:ext cx="85149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highlight>
                  <a:srgbClr val="FFFFFF"/>
                </a:highlight>
                <a:latin typeface="Roboto Mono"/>
                <a:ea typeface="Roboto Mono"/>
                <a:cs typeface="Roboto Mono"/>
                <a:sym typeface="Roboto Mono"/>
              </a:rPr>
              <a:t>By default, all objects are private — meaning only the bucket account owner initially has access to the object. </a:t>
            </a:r>
            <a:endParaRPr sz="900">
              <a:highlight>
                <a:srgbClr val="FFFFFF"/>
              </a:highlight>
              <a:latin typeface="Roboto Mono"/>
              <a:ea typeface="Roboto Mono"/>
              <a:cs typeface="Roboto Mono"/>
              <a:sym typeface="Roboto Mono"/>
            </a:endParaRPr>
          </a:p>
          <a:p>
            <a:pPr indent="0" lvl="0" marL="0" rtl="0" algn="l">
              <a:spcBef>
                <a:spcPts val="0"/>
              </a:spcBef>
              <a:spcAft>
                <a:spcPts val="0"/>
              </a:spcAft>
              <a:buNone/>
            </a:pPr>
            <a:r>
              <a:t/>
            </a:r>
            <a:endParaRPr sz="900">
              <a:highlight>
                <a:srgbClr val="FFFFFF"/>
              </a:highlight>
              <a:latin typeface="Roboto Mono"/>
              <a:ea typeface="Roboto Mono"/>
              <a:cs typeface="Roboto Mono"/>
              <a:sym typeface="Roboto Mono"/>
            </a:endParaRPr>
          </a:p>
          <a:p>
            <a:pPr indent="0" lvl="0" marL="0" rtl="0" algn="l">
              <a:spcBef>
                <a:spcPts val="0"/>
              </a:spcBef>
              <a:spcAft>
                <a:spcPts val="0"/>
              </a:spcAft>
              <a:buNone/>
            </a:pPr>
            <a:r>
              <a:rPr lang="en" sz="900">
                <a:highlight>
                  <a:srgbClr val="FFFFFF"/>
                </a:highlight>
                <a:latin typeface="Roboto Mono"/>
                <a:ea typeface="Roboto Mono"/>
                <a:cs typeface="Roboto Mono"/>
                <a:sym typeface="Roboto Mono"/>
              </a:rPr>
              <a:t>If you want a user to have access to a specific bucket or objects without making them public, you can provide the user with the appropriate permissions using an IAM policy.</a:t>
            </a:r>
            <a:endParaRPr sz="900">
              <a:highlight>
                <a:srgbClr val="FFFFFF"/>
              </a:highlight>
              <a:latin typeface="Roboto Mono"/>
              <a:ea typeface="Roboto Mono"/>
              <a:cs typeface="Roboto Mono"/>
              <a:sym typeface="Roboto Mono"/>
            </a:endParaRPr>
          </a:p>
          <a:p>
            <a:pPr indent="0" lvl="0" marL="0" rtl="0" algn="l">
              <a:spcBef>
                <a:spcPts val="0"/>
              </a:spcBef>
              <a:spcAft>
                <a:spcPts val="0"/>
              </a:spcAft>
              <a:buNone/>
            </a:pPr>
            <a:r>
              <a:t/>
            </a:r>
            <a:endParaRPr sz="900">
              <a:highlight>
                <a:srgbClr val="FFFFFF"/>
              </a:highlight>
              <a:latin typeface="Roboto Mono"/>
              <a:ea typeface="Roboto Mono"/>
              <a:cs typeface="Roboto Mono"/>
              <a:sym typeface="Roboto Mono"/>
            </a:endParaRPr>
          </a:p>
          <a:p>
            <a:pPr indent="0" lvl="0" marL="0" rtl="0" algn="l">
              <a:spcBef>
                <a:spcPts val="0"/>
              </a:spcBef>
              <a:spcAft>
                <a:spcPts val="0"/>
              </a:spcAft>
              <a:buNone/>
            </a:pPr>
            <a:r>
              <a:rPr lang="en" sz="900">
                <a:solidFill>
                  <a:srgbClr val="0000FF"/>
                </a:solidFill>
                <a:highlight>
                  <a:srgbClr val="FFFFFF"/>
                </a:highlight>
                <a:latin typeface="Roboto Mono"/>
                <a:ea typeface="Roboto Mono"/>
                <a:cs typeface="Roboto Mono"/>
                <a:sym typeface="Roboto Mono"/>
              </a:rPr>
              <a:t>Instead of above, you can also create a presigned URL - meaning users can interact with objects without the need for AWS credentials or IAM permissions.</a:t>
            </a:r>
            <a:endParaRPr sz="900">
              <a:solidFill>
                <a:srgbClr val="0000FF"/>
              </a:solidFill>
              <a:highlight>
                <a:srgbClr val="FFFFFF"/>
              </a:highlight>
              <a:latin typeface="Roboto Mono"/>
              <a:ea typeface="Roboto Mono"/>
              <a:cs typeface="Roboto Mono"/>
              <a:sym typeface="Roboto Mono"/>
            </a:endParaRPr>
          </a:p>
          <a:p>
            <a:pPr indent="0" lvl="0" marL="0" rtl="0" algn="l">
              <a:spcBef>
                <a:spcPts val="0"/>
              </a:spcBef>
              <a:spcAft>
                <a:spcPts val="0"/>
              </a:spcAft>
              <a:buNone/>
            </a:pPr>
            <a:r>
              <a:t/>
            </a:r>
            <a:endParaRPr sz="900">
              <a:solidFill>
                <a:srgbClr val="0000FF"/>
              </a:solidFill>
              <a:highlight>
                <a:srgbClr val="FFFFFF"/>
              </a:highlight>
              <a:latin typeface="Roboto Mono"/>
              <a:ea typeface="Roboto Mono"/>
              <a:cs typeface="Roboto Mono"/>
              <a:sym typeface="Roboto Mono"/>
            </a:endParaRPr>
          </a:p>
          <a:p>
            <a:pPr indent="0" lvl="0" marL="0" rtl="0" algn="l">
              <a:lnSpc>
                <a:spcPct val="100000"/>
              </a:lnSpc>
              <a:spcBef>
                <a:spcPts val="0"/>
              </a:spcBef>
              <a:spcAft>
                <a:spcPts val="0"/>
              </a:spcAft>
              <a:buNone/>
            </a:pPr>
            <a:r>
              <a:rPr lang="en" sz="900">
                <a:highlight>
                  <a:srgbClr val="FFFFFF"/>
                </a:highlight>
                <a:latin typeface="Roboto Mono"/>
                <a:ea typeface="Roboto Mono"/>
                <a:cs typeface="Roboto Mono"/>
                <a:sym typeface="Roboto Mono"/>
              </a:rPr>
              <a:t>A presigned URL is a URL that you can provide to your users to grant temporary access to a specific S3 object. Using the URL, a user can either READ the object or WRITE an Object (or update an existing object). The URL contains specific parameters which are set by your application. A pre-signed URL uses three parameters to limit the access to the user;</a:t>
            </a:r>
            <a:endParaRPr sz="900">
              <a:highlight>
                <a:srgbClr val="FFFFFF"/>
              </a:highlight>
              <a:latin typeface="Roboto Mono"/>
              <a:ea typeface="Roboto Mono"/>
              <a:cs typeface="Roboto Mono"/>
              <a:sym typeface="Roboto Mono"/>
            </a:endParaRPr>
          </a:p>
          <a:p>
            <a:pPr indent="-285750" lvl="0" marL="749300" rtl="0" algn="l">
              <a:lnSpc>
                <a:spcPct val="100000"/>
              </a:lnSpc>
              <a:spcBef>
                <a:spcPts val="0"/>
              </a:spcBef>
              <a:spcAft>
                <a:spcPts val="0"/>
              </a:spcAft>
              <a:buSzPts val="900"/>
              <a:buFont typeface="Roboto Mono"/>
              <a:buChar char="●"/>
            </a:pPr>
            <a:r>
              <a:rPr lang="en" sz="900">
                <a:highlight>
                  <a:srgbClr val="FFFFFF"/>
                </a:highlight>
                <a:latin typeface="Roboto Mono"/>
                <a:ea typeface="Roboto Mono"/>
                <a:cs typeface="Roboto Mono"/>
                <a:sym typeface="Roboto Mono"/>
              </a:rPr>
              <a:t>Bucket: The bucket that the object is in (or will be in)</a:t>
            </a:r>
            <a:endParaRPr sz="900">
              <a:highlight>
                <a:srgbClr val="FFFFFF"/>
              </a:highlight>
              <a:latin typeface="Roboto Mono"/>
              <a:ea typeface="Roboto Mono"/>
              <a:cs typeface="Roboto Mono"/>
              <a:sym typeface="Roboto Mono"/>
            </a:endParaRPr>
          </a:p>
          <a:p>
            <a:pPr indent="-285750" lvl="0" marL="749300" rtl="0" algn="l">
              <a:lnSpc>
                <a:spcPct val="100000"/>
              </a:lnSpc>
              <a:spcBef>
                <a:spcPts val="0"/>
              </a:spcBef>
              <a:spcAft>
                <a:spcPts val="0"/>
              </a:spcAft>
              <a:buSzPts val="900"/>
              <a:buFont typeface="Roboto Mono"/>
              <a:buChar char="●"/>
            </a:pPr>
            <a:r>
              <a:rPr lang="en" sz="900">
                <a:highlight>
                  <a:srgbClr val="FFFFFF"/>
                </a:highlight>
                <a:latin typeface="Roboto Mono"/>
                <a:ea typeface="Roboto Mono"/>
                <a:cs typeface="Roboto Mono"/>
                <a:sym typeface="Roboto Mono"/>
              </a:rPr>
              <a:t>Key: The name of the object</a:t>
            </a:r>
            <a:endParaRPr sz="900">
              <a:highlight>
                <a:srgbClr val="FFFFFF"/>
              </a:highlight>
              <a:latin typeface="Roboto Mono"/>
              <a:ea typeface="Roboto Mono"/>
              <a:cs typeface="Roboto Mono"/>
              <a:sym typeface="Roboto Mono"/>
            </a:endParaRPr>
          </a:p>
          <a:p>
            <a:pPr indent="-285750" lvl="0" marL="749300" rtl="0" algn="l">
              <a:lnSpc>
                <a:spcPct val="100000"/>
              </a:lnSpc>
              <a:spcBef>
                <a:spcPts val="0"/>
              </a:spcBef>
              <a:spcAft>
                <a:spcPts val="0"/>
              </a:spcAft>
              <a:buSzPts val="900"/>
              <a:buFont typeface="Roboto Mono"/>
              <a:buChar char="●"/>
            </a:pPr>
            <a:r>
              <a:rPr lang="en" sz="900">
                <a:highlight>
                  <a:srgbClr val="FFFFFF"/>
                </a:highlight>
                <a:latin typeface="Roboto Mono"/>
                <a:ea typeface="Roboto Mono"/>
                <a:cs typeface="Roboto Mono"/>
                <a:sym typeface="Roboto Mono"/>
              </a:rPr>
              <a:t>Expires: The amount of time that the URL is valid</a:t>
            </a:r>
            <a:endParaRPr sz="900">
              <a:highlight>
                <a:srgbClr val="FFFFFF"/>
              </a:highlight>
              <a:latin typeface="Roboto Mono"/>
              <a:ea typeface="Roboto Mono"/>
              <a:cs typeface="Roboto Mono"/>
              <a:sym typeface="Roboto Mono"/>
            </a:endParaRPr>
          </a:p>
          <a:p>
            <a:pPr indent="0" lvl="0" marL="0" rtl="0" algn="l">
              <a:lnSpc>
                <a:spcPct val="100000"/>
              </a:lnSpc>
              <a:spcBef>
                <a:spcPts val="0"/>
              </a:spcBef>
              <a:spcAft>
                <a:spcPts val="0"/>
              </a:spcAft>
              <a:buNone/>
            </a:pPr>
            <a:r>
              <a:rPr lang="en" sz="900">
                <a:highlight>
                  <a:srgbClr val="FFFFFF"/>
                </a:highlight>
                <a:latin typeface="Roboto Mono"/>
                <a:ea typeface="Roboto Mono"/>
                <a:cs typeface="Roboto Mono"/>
                <a:sym typeface="Roboto Mono"/>
              </a:rPr>
              <a:t>As expected, once the expiry time has lapsed the user is unable to interact with the specified object. AWS gives access to the object through the presigned URL as the URL can only be correctly signed by the S3 Bucket owner.</a:t>
            </a:r>
            <a:endParaRPr sz="900">
              <a:highlight>
                <a:srgbClr val="FFFFFF"/>
              </a:highlight>
              <a:latin typeface="Roboto Mono"/>
              <a:ea typeface="Roboto Mono"/>
              <a:cs typeface="Roboto Mono"/>
              <a:sym typeface="Roboto Mono"/>
            </a:endParaRPr>
          </a:p>
          <a:p>
            <a:pPr indent="0" lvl="0" marL="0" rtl="0" algn="l">
              <a:spcBef>
                <a:spcPts val="0"/>
              </a:spcBef>
              <a:spcAft>
                <a:spcPts val="0"/>
              </a:spcAft>
              <a:buNone/>
            </a:pPr>
            <a:r>
              <a:t/>
            </a:r>
            <a:endParaRPr sz="900">
              <a:solidFill>
                <a:srgbClr val="0000FF"/>
              </a:solidFill>
              <a:highlight>
                <a:srgbClr val="FFFFFF"/>
              </a:highlight>
              <a:latin typeface="Roboto Mono"/>
              <a:ea typeface="Roboto Mono"/>
              <a:cs typeface="Roboto Mono"/>
              <a:sym typeface="Roboto Mono"/>
            </a:endParaRPr>
          </a:p>
          <a:p>
            <a:pPr indent="0" lvl="0" marL="0" rtl="0" algn="l">
              <a:spcBef>
                <a:spcPts val="0"/>
              </a:spcBef>
              <a:spcAft>
                <a:spcPts val="0"/>
              </a:spcAft>
              <a:buNone/>
            </a:pPr>
            <a:r>
              <a:rPr lang="en" sz="900">
                <a:solidFill>
                  <a:srgbClr val="444444"/>
                </a:solidFill>
                <a:highlight>
                  <a:srgbClr val="FFFFFF"/>
                </a:highlight>
                <a:latin typeface="Roboto Mono"/>
                <a:ea typeface="Roboto Mono"/>
                <a:cs typeface="Roboto Mono"/>
                <a:sym typeface="Roboto Mono"/>
              </a:rPr>
              <a:t>You can generate a presigned URL programmatically using the AWS SDK for Java or the AWS SDK for .NET. If you are using Microsoft Visual Studio, you can also use AWS Explorer to generate a presigned object URL without writing any code. Anyone who receives a valid presigned URL can then programmatically upload an object.</a:t>
            </a:r>
            <a:endParaRPr sz="900">
              <a:solidFill>
                <a:srgbClr val="0000FF"/>
              </a:solidFill>
              <a:highlight>
                <a:srgbClr val="FFFFFF"/>
              </a:highlight>
              <a:latin typeface="Roboto Mono"/>
              <a:ea typeface="Roboto Mono"/>
              <a:cs typeface="Roboto Mono"/>
              <a:sym typeface="Roboto Mono"/>
            </a:endParaRPr>
          </a:p>
        </p:txBody>
      </p:sp>
      <p:sp>
        <p:nvSpPr>
          <p:cNvPr id="258" name="Google Shape;258;p33"/>
          <p:cNvSpPr txBox="1"/>
          <p:nvPr/>
        </p:nvSpPr>
        <p:spPr>
          <a:xfrm>
            <a:off x="457200" y="3657600"/>
            <a:ext cx="7878600" cy="107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9900FF"/>
                </a:solidFill>
                <a:uFill>
                  <a:noFill/>
                </a:uFill>
                <a:latin typeface="Roboto Mono"/>
                <a:ea typeface="Roboto Mono"/>
                <a:cs typeface="Roboto Mono"/>
                <a:sym typeface="Roboto Mono"/>
                <a:hlinkClick r:id="rId4"/>
              </a:rPr>
              <a:t>https://presignedurldemo.s3.eu-west-2.amazonaws.com/image.png?</a:t>
            </a:r>
            <a:endParaRPr/>
          </a:p>
          <a:p>
            <a:pPr indent="0" lvl="0" marL="0" rtl="0" algn="l">
              <a:spcBef>
                <a:spcPts val="0"/>
              </a:spcBef>
              <a:spcAft>
                <a:spcPts val="0"/>
              </a:spcAft>
              <a:buNone/>
            </a:pPr>
            <a:r>
              <a:rPr lang="en" sz="1100">
                <a:solidFill>
                  <a:srgbClr val="9900FF"/>
                </a:solidFill>
                <a:uFill>
                  <a:noFill/>
                </a:uFill>
                <a:latin typeface="Roboto Mono"/>
                <a:ea typeface="Roboto Mono"/>
                <a:cs typeface="Roboto Mono"/>
                <a:sym typeface="Roboto Mono"/>
                <a:hlinkClick r:id="rId5"/>
              </a:rPr>
              <a:t>X-Amz-Algorithm=AWS4-HMAC-SHA256&amp;</a:t>
            </a:r>
            <a:endParaRPr/>
          </a:p>
          <a:p>
            <a:pPr indent="0" lvl="0" marL="0" rtl="0" algn="l">
              <a:spcBef>
                <a:spcPts val="0"/>
              </a:spcBef>
              <a:spcAft>
                <a:spcPts val="0"/>
              </a:spcAft>
              <a:buNone/>
            </a:pPr>
            <a:r>
              <a:rPr lang="en" sz="1100">
                <a:solidFill>
                  <a:srgbClr val="9900FF"/>
                </a:solidFill>
                <a:uFill>
                  <a:noFill/>
                </a:uFill>
                <a:latin typeface="Roboto Mono"/>
                <a:ea typeface="Roboto Mono"/>
                <a:cs typeface="Roboto Mono"/>
                <a:sym typeface="Roboto Mono"/>
                <a:hlinkClick r:id="rId6"/>
              </a:rPr>
              <a:t>X-Amz-Credential=AKIAJJWZ7B6WCRGMKFGQ%2F20180210%2Feu-west-2%2Fs3%2Faws4_request&amp;</a:t>
            </a:r>
            <a:endParaRPr/>
          </a:p>
          <a:p>
            <a:pPr indent="0" lvl="0" marL="0" rtl="0" algn="l">
              <a:spcBef>
                <a:spcPts val="0"/>
              </a:spcBef>
              <a:spcAft>
                <a:spcPts val="0"/>
              </a:spcAft>
              <a:buNone/>
            </a:pPr>
            <a:r>
              <a:rPr lang="en" sz="1100">
                <a:solidFill>
                  <a:srgbClr val="9900FF"/>
                </a:solidFill>
                <a:uFill>
                  <a:noFill/>
                </a:uFill>
                <a:latin typeface="Roboto Mono"/>
                <a:ea typeface="Roboto Mono"/>
                <a:cs typeface="Roboto Mono"/>
                <a:sym typeface="Roboto Mono"/>
                <a:hlinkClick r:id="rId7"/>
              </a:rPr>
              <a:t>X-Amz-Date=20180210T171315Z&amp;</a:t>
            </a:r>
            <a:endParaRPr/>
          </a:p>
          <a:p>
            <a:pPr indent="0" lvl="0" marL="0" rtl="0" algn="l">
              <a:spcBef>
                <a:spcPts val="0"/>
              </a:spcBef>
              <a:spcAft>
                <a:spcPts val="0"/>
              </a:spcAft>
              <a:buNone/>
            </a:pPr>
            <a:r>
              <a:rPr lang="en" sz="1100">
                <a:solidFill>
                  <a:srgbClr val="9900FF"/>
                </a:solidFill>
                <a:uFill>
                  <a:noFill/>
                </a:uFill>
                <a:latin typeface="Roboto Mono"/>
                <a:ea typeface="Roboto Mono"/>
                <a:cs typeface="Roboto Mono"/>
                <a:sym typeface="Roboto Mono"/>
                <a:hlinkClick r:id="rId8"/>
              </a:rPr>
              <a:t>X-Amz-Expires=1800&amp;</a:t>
            </a:r>
            <a:endParaRPr/>
          </a:p>
          <a:p>
            <a:pPr indent="0" lvl="0" marL="0" rtl="0" algn="l">
              <a:spcBef>
                <a:spcPts val="0"/>
              </a:spcBef>
              <a:spcAft>
                <a:spcPts val="0"/>
              </a:spcAft>
              <a:buNone/>
            </a:pPr>
            <a:r>
              <a:rPr lang="en" sz="1100">
                <a:solidFill>
                  <a:srgbClr val="9900FF"/>
                </a:solidFill>
                <a:uFill>
                  <a:noFill/>
                </a:uFill>
                <a:latin typeface="Roboto Mono"/>
                <a:ea typeface="Roboto Mono"/>
                <a:cs typeface="Roboto Mono"/>
                <a:sym typeface="Roboto Mono"/>
                <a:hlinkClick r:id="rId9"/>
              </a:rPr>
              <a:t>X-Amz-Signature=12b74b0788aa036bc7c3d03b3f20c61f1f91cc9ad8873e3314255dc479a25351&amp;</a:t>
            </a:r>
            <a:endParaRPr/>
          </a:p>
          <a:p>
            <a:pPr indent="0" lvl="0" marL="0" rtl="0" algn="l">
              <a:spcBef>
                <a:spcPts val="0"/>
              </a:spcBef>
              <a:spcAft>
                <a:spcPts val="0"/>
              </a:spcAft>
              <a:buNone/>
            </a:pPr>
            <a:r>
              <a:rPr lang="en" sz="1100">
                <a:solidFill>
                  <a:srgbClr val="9900FF"/>
                </a:solidFill>
                <a:uFill>
                  <a:noFill/>
                </a:uFill>
                <a:latin typeface="Roboto Mono"/>
                <a:ea typeface="Roboto Mono"/>
                <a:cs typeface="Roboto Mono"/>
                <a:sym typeface="Roboto Mono"/>
                <a:hlinkClick r:id="rId10"/>
              </a:rPr>
              <a:t>X-Amz-SignedHeaders=host</a:t>
            </a:r>
            <a:endParaRPr sz="1100">
              <a:solidFill>
                <a:srgbClr val="9900FF"/>
              </a:solidFill>
              <a:latin typeface="Roboto Mono"/>
              <a:ea typeface="Roboto Mono"/>
              <a:cs typeface="Roboto Mono"/>
              <a:sym typeface="Roboto Mon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62" name="Shape 262"/>
        <p:cNvGrpSpPr/>
        <p:nvPr/>
      </p:nvGrpSpPr>
      <p:grpSpPr>
        <a:xfrm>
          <a:off x="0" y="0"/>
          <a:ext cx="0" cy="0"/>
          <a:chOff x="0" y="0"/>
          <a:chExt cx="0" cy="0"/>
        </a:xfrm>
      </p:grpSpPr>
      <p:sp>
        <p:nvSpPr>
          <p:cNvPr id="263" name="Google Shape;263;p34"/>
          <p:cNvSpPr txBox="1"/>
          <p:nvPr>
            <p:ph type="title"/>
          </p:nvPr>
        </p:nvSpPr>
        <p:spPr>
          <a:xfrm>
            <a:off x="311700" y="250800"/>
            <a:ext cx="8130300" cy="755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400">
                <a:solidFill>
                  <a:schemeClr val="accent3"/>
                </a:solidFill>
              </a:rPr>
              <a:t>CloudFront Signed </a:t>
            </a:r>
            <a:r>
              <a:rPr lang="en" sz="1400">
                <a:solidFill>
                  <a:schemeClr val="accent3"/>
                </a:solidFill>
              </a:rPr>
              <a:t>URLs</a:t>
            </a:r>
            <a:endParaRPr sz="1400">
              <a:solidFill>
                <a:schemeClr val="accent3"/>
              </a:solidFill>
            </a:endParaRPr>
          </a:p>
          <a:p>
            <a:pPr indent="0" lvl="0" marL="0" marR="0" rtl="0" algn="l">
              <a:lnSpc>
                <a:spcPct val="115000"/>
              </a:lnSpc>
              <a:spcBef>
                <a:spcPts val="0"/>
              </a:spcBef>
              <a:spcAft>
                <a:spcPts val="0"/>
              </a:spcAft>
              <a:buNone/>
            </a:pPr>
            <a:r>
              <a:rPr b="0" lang="en" sz="900" u="sng">
                <a:solidFill>
                  <a:schemeClr val="hlink"/>
                </a:solidFill>
                <a:latin typeface="Roboto Mono"/>
                <a:ea typeface="Roboto Mono"/>
                <a:cs typeface="Roboto Mono"/>
                <a:sym typeface="Roboto Mono"/>
                <a:hlinkClick r:id="rId3"/>
              </a:rPr>
              <a:t>https://docs.aws.amazon.com/AmazonCloudFront/latest/DeveloperGuide/private-content-signed-urls.html</a:t>
            </a:r>
            <a:endParaRPr sz="900">
              <a:solidFill>
                <a:schemeClr val="accent3"/>
              </a:solidFill>
              <a:latin typeface="Roboto Mono"/>
              <a:ea typeface="Roboto Mono"/>
              <a:cs typeface="Roboto Mono"/>
              <a:sym typeface="Roboto Mono"/>
            </a:endParaRPr>
          </a:p>
          <a:p>
            <a:pPr indent="0" lvl="0" marL="0" marR="0" rtl="0" algn="l">
              <a:lnSpc>
                <a:spcPct val="115000"/>
              </a:lnSpc>
              <a:spcBef>
                <a:spcPts val="0"/>
              </a:spcBef>
              <a:spcAft>
                <a:spcPts val="0"/>
              </a:spcAft>
              <a:buNone/>
            </a:pPr>
            <a:r>
              <a:t/>
            </a:r>
            <a:endParaRPr sz="1200">
              <a:solidFill>
                <a:schemeClr val="accent3"/>
              </a:solidFill>
              <a:latin typeface="Roboto Mono"/>
              <a:ea typeface="Roboto Mono"/>
              <a:cs typeface="Roboto Mono"/>
              <a:sym typeface="Roboto Mono"/>
            </a:endParaRPr>
          </a:p>
          <a:p>
            <a:pPr indent="0" lvl="0" marL="0" marR="0" rtl="0" algn="l">
              <a:lnSpc>
                <a:spcPct val="115000"/>
              </a:lnSpc>
              <a:spcBef>
                <a:spcPts val="0"/>
              </a:spcBef>
              <a:spcAft>
                <a:spcPts val="0"/>
              </a:spcAft>
              <a:buNone/>
            </a:pPr>
            <a:r>
              <a:t/>
            </a:r>
            <a:endParaRPr sz="1200">
              <a:solidFill>
                <a:schemeClr val="accent3"/>
              </a:solidFill>
            </a:endParaRPr>
          </a:p>
          <a:p>
            <a:pPr indent="0" lvl="0" marL="0" marR="0" rtl="0" algn="l">
              <a:lnSpc>
                <a:spcPct val="115000"/>
              </a:lnSpc>
              <a:spcBef>
                <a:spcPts val="0"/>
              </a:spcBef>
              <a:spcAft>
                <a:spcPts val="0"/>
              </a:spcAft>
              <a:buNone/>
            </a:pPr>
            <a:r>
              <a:t/>
            </a:r>
            <a:endParaRPr sz="1200">
              <a:solidFill>
                <a:srgbClr val="999999"/>
              </a:solidFill>
              <a:latin typeface="Proxima Nova"/>
              <a:ea typeface="Proxima Nova"/>
              <a:cs typeface="Proxima Nova"/>
              <a:sym typeface="Proxima Nova"/>
            </a:endParaRPr>
          </a:p>
        </p:txBody>
      </p:sp>
      <p:sp>
        <p:nvSpPr>
          <p:cNvPr id="264" name="Google Shape;264;p34"/>
          <p:cNvSpPr txBox="1"/>
          <p:nvPr/>
        </p:nvSpPr>
        <p:spPr>
          <a:xfrm>
            <a:off x="205750" y="838200"/>
            <a:ext cx="8514900" cy="75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44444"/>
                </a:solidFill>
                <a:highlight>
                  <a:srgbClr val="FFFFFF"/>
                </a:highlight>
                <a:latin typeface="Roboto Mono"/>
                <a:ea typeface="Roboto Mono"/>
                <a:cs typeface="Roboto Mono"/>
                <a:sym typeface="Roboto Mono"/>
              </a:rPr>
              <a:t>A signed URL includes additional information, for example, an expiration date and time, that gives you more control over access to your content. This additional information appears in a policy statement, which is based on either a canned policy or a custom policy.</a:t>
            </a:r>
            <a:endParaRPr sz="900">
              <a:solidFill>
                <a:srgbClr val="0000FF"/>
              </a:solidFill>
              <a:highlight>
                <a:srgbClr val="FFFFFF"/>
              </a:highlight>
              <a:latin typeface="Roboto Mono"/>
              <a:ea typeface="Roboto Mono"/>
              <a:cs typeface="Roboto Mono"/>
              <a:sym typeface="Roboto Mono"/>
            </a:endParaRPr>
          </a:p>
        </p:txBody>
      </p:sp>
      <p:sp>
        <p:nvSpPr>
          <p:cNvPr id="265" name="Google Shape;265;p34"/>
          <p:cNvSpPr txBox="1"/>
          <p:nvPr/>
        </p:nvSpPr>
        <p:spPr>
          <a:xfrm>
            <a:off x="152400" y="1295400"/>
            <a:ext cx="8813700" cy="3000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400"/>
              </a:spcBef>
              <a:spcAft>
                <a:spcPts val="0"/>
              </a:spcAft>
              <a:buNone/>
            </a:pPr>
            <a:r>
              <a:rPr b="1" lang="en" sz="900">
                <a:solidFill>
                  <a:srgbClr val="CC6600"/>
                </a:solidFill>
                <a:highlight>
                  <a:srgbClr val="FFFFFF"/>
                </a:highlight>
                <a:latin typeface="Roboto Mono"/>
                <a:ea typeface="Roboto Mono"/>
                <a:cs typeface="Roboto Mono"/>
                <a:sym typeface="Roboto Mono"/>
              </a:rPr>
              <a:t>How Signed URLs Work</a:t>
            </a:r>
            <a:endParaRPr b="1" sz="900">
              <a:solidFill>
                <a:srgbClr val="CC6600"/>
              </a:solidFill>
              <a:highlight>
                <a:srgbClr val="FFFFFF"/>
              </a:highlight>
              <a:latin typeface="Roboto Mono"/>
              <a:ea typeface="Roboto Mono"/>
              <a:cs typeface="Roboto Mono"/>
              <a:sym typeface="Roboto Mono"/>
            </a:endParaRPr>
          </a:p>
          <a:p>
            <a:pPr indent="-57150" lvl="0" marL="91440" rtl="0" algn="l">
              <a:lnSpc>
                <a:spcPct val="100000"/>
              </a:lnSpc>
              <a:spcBef>
                <a:spcPts val="1400"/>
              </a:spcBef>
              <a:spcAft>
                <a:spcPts val="0"/>
              </a:spcAft>
              <a:buClr>
                <a:srgbClr val="444444"/>
              </a:buClr>
              <a:buSzPts val="900"/>
              <a:buFont typeface="Roboto Mono"/>
              <a:buAutoNum type="arabicPeriod"/>
            </a:pPr>
            <a:r>
              <a:rPr lang="en" sz="900">
                <a:solidFill>
                  <a:srgbClr val="444444"/>
                </a:solidFill>
                <a:highlight>
                  <a:srgbClr val="FFFFFF"/>
                </a:highlight>
                <a:latin typeface="Roboto Mono"/>
                <a:ea typeface="Roboto Mono"/>
                <a:cs typeface="Roboto Mono"/>
                <a:sym typeface="Roboto Mono"/>
              </a:rPr>
              <a:t>In your CloudFront distribution, specify one or more trusted signers, which are the AWS accounts that you want to have permission to create signed URLs</a:t>
            </a:r>
            <a:r>
              <a:rPr lang="en" sz="900">
                <a:solidFill>
                  <a:srgbClr val="444444"/>
                </a:solidFill>
                <a:highlight>
                  <a:srgbClr val="FFFFFF"/>
                </a:highlight>
                <a:latin typeface="Roboto Mono"/>
                <a:ea typeface="Roboto Mono"/>
                <a:cs typeface="Roboto Mono"/>
                <a:sym typeface="Roboto Mono"/>
              </a:rPr>
              <a:t>.</a:t>
            </a:r>
            <a:endParaRPr sz="900">
              <a:solidFill>
                <a:srgbClr val="444444"/>
              </a:solidFill>
              <a:highlight>
                <a:srgbClr val="FFFFFF"/>
              </a:highlight>
              <a:latin typeface="Roboto Mono"/>
              <a:ea typeface="Roboto Mono"/>
              <a:cs typeface="Roboto Mono"/>
              <a:sym typeface="Roboto Mono"/>
            </a:endParaRPr>
          </a:p>
          <a:p>
            <a:pPr indent="-57150" lvl="0" marL="91440" rtl="0" algn="l">
              <a:lnSpc>
                <a:spcPct val="100000"/>
              </a:lnSpc>
              <a:spcBef>
                <a:spcPts val="0"/>
              </a:spcBef>
              <a:spcAft>
                <a:spcPts val="0"/>
              </a:spcAft>
              <a:buClr>
                <a:srgbClr val="444444"/>
              </a:buClr>
              <a:buSzPts val="900"/>
              <a:buFont typeface="Roboto Mono"/>
              <a:buAutoNum type="arabicPeriod"/>
            </a:pPr>
            <a:r>
              <a:rPr lang="en" sz="900">
                <a:solidFill>
                  <a:srgbClr val="444444"/>
                </a:solidFill>
                <a:highlight>
                  <a:srgbClr val="FFFFFF"/>
                </a:highlight>
                <a:latin typeface="Roboto Mono"/>
                <a:ea typeface="Roboto Mono"/>
                <a:cs typeface="Roboto Mono"/>
                <a:sym typeface="Roboto Mono"/>
              </a:rPr>
              <a:t>You develop your application to determine whether a user should have access to your content and to create signed URLs for the files or parts of your application that you want to restrict access to. </a:t>
            </a:r>
            <a:endParaRPr sz="900">
              <a:solidFill>
                <a:srgbClr val="E48700"/>
              </a:solidFill>
              <a:highlight>
                <a:srgbClr val="FFFFFF"/>
              </a:highlight>
              <a:latin typeface="Roboto Mono"/>
              <a:ea typeface="Roboto Mono"/>
              <a:cs typeface="Roboto Mono"/>
              <a:sym typeface="Roboto Mono"/>
            </a:endParaRPr>
          </a:p>
          <a:p>
            <a:pPr indent="-57150" lvl="0" marL="91440" rtl="0" algn="l">
              <a:lnSpc>
                <a:spcPct val="100000"/>
              </a:lnSpc>
              <a:spcBef>
                <a:spcPts val="0"/>
              </a:spcBef>
              <a:spcAft>
                <a:spcPts val="0"/>
              </a:spcAft>
              <a:buClr>
                <a:srgbClr val="444444"/>
              </a:buClr>
              <a:buSzPts val="900"/>
              <a:buFont typeface="Roboto Mono"/>
              <a:buAutoNum type="arabicPeriod"/>
            </a:pPr>
            <a:r>
              <a:rPr lang="en" sz="900">
                <a:solidFill>
                  <a:srgbClr val="444444"/>
                </a:solidFill>
                <a:highlight>
                  <a:srgbClr val="FFFFFF"/>
                </a:highlight>
                <a:latin typeface="Roboto Mono"/>
                <a:ea typeface="Roboto Mono"/>
                <a:cs typeface="Roboto Mono"/>
                <a:sym typeface="Roboto Mono"/>
              </a:rPr>
              <a:t>A user requests a file for which you want to require signed URLs.</a:t>
            </a:r>
            <a:endParaRPr sz="900">
              <a:solidFill>
                <a:srgbClr val="444444"/>
              </a:solidFill>
              <a:highlight>
                <a:srgbClr val="FFFFFF"/>
              </a:highlight>
              <a:latin typeface="Roboto Mono"/>
              <a:ea typeface="Roboto Mono"/>
              <a:cs typeface="Roboto Mono"/>
              <a:sym typeface="Roboto Mono"/>
            </a:endParaRPr>
          </a:p>
          <a:p>
            <a:pPr indent="-57150" lvl="0" marL="91440" rtl="0" algn="l">
              <a:lnSpc>
                <a:spcPct val="100000"/>
              </a:lnSpc>
              <a:spcBef>
                <a:spcPts val="0"/>
              </a:spcBef>
              <a:spcAft>
                <a:spcPts val="0"/>
              </a:spcAft>
              <a:buClr>
                <a:srgbClr val="444444"/>
              </a:buClr>
              <a:buSzPts val="900"/>
              <a:buFont typeface="Roboto Mono"/>
              <a:buAutoNum type="arabicPeriod"/>
            </a:pPr>
            <a:r>
              <a:rPr lang="en" sz="900">
                <a:solidFill>
                  <a:srgbClr val="444444"/>
                </a:solidFill>
                <a:highlight>
                  <a:srgbClr val="FFFFFF"/>
                </a:highlight>
                <a:latin typeface="Roboto Mono"/>
                <a:ea typeface="Roboto Mono"/>
                <a:cs typeface="Roboto Mono"/>
                <a:sym typeface="Roboto Mono"/>
              </a:rPr>
              <a:t>Your application verifies that the user is entitled to access the file: they've signed in, they've paid for access to the content, or they've met some other requirement for access.</a:t>
            </a:r>
            <a:endParaRPr sz="900">
              <a:solidFill>
                <a:srgbClr val="444444"/>
              </a:solidFill>
              <a:highlight>
                <a:srgbClr val="FFFFFF"/>
              </a:highlight>
              <a:latin typeface="Roboto Mono"/>
              <a:ea typeface="Roboto Mono"/>
              <a:cs typeface="Roboto Mono"/>
              <a:sym typeface="Roboto Mono"/>
            </a:endParaRPr>
          </a:p>
          <a:p>
            <a:pPr indent="-57150" lvl="0" marL="91440" rtl="0" algn="l">
              <a:lnSpc>
                <a:spcPct val="100000"/>
              </a:lnSpc>
              <a:spcBef>
                <a:spcPts val="0"/>
              </a:spcBef>
              <a:spcAft>
                <a:spcPts val="0"/>
              </a:spcAft>
              <a:buClr>
                <a:srgbClr val="444444"/>
              </a:buClr>
              <a:buSzPts val="900"/>
              <a:buFont typeface="Roboto Mono"/>
              <a:buAutoNum type="arabicPeriod"/>
            </a:pPr>
            <a:r>
              <a:rPr lang="en" sz="900">
                <a:solidFill>
                  <a:srgbClr val="444444"/>
                </a:solidFill>
                <a:highlight>
                  <a:srgbClr val="FFFFFF"/>
                </a:highlight>
                <a:latin typeface="Roboto Mono"/>
                <a:ea typeface="Roboto Mono"/>
                <a:cs typeface="Roboto Mono"/>
                <a:sym typeface="Roboto Mono"/>
              </a:rPr>
              <a:t>Your application creates and returns a signed URL to the user.</a:t>
            </a:r>
            <a:endParaRPr sz="900">
              <a:solidFill>
                <a:srgbClr val="444444"/>
              </a:solidFill>
              <a:highlight>
                <a:srgbClr val="FFFFFF"/>
              </a:highlight>
              <a:latin typeface="Roboto Mono"/>
              <a:ea typeface="Roboto Mono"/>
              <a:cs typeface="Roboto Mono"/>
              <a:sym typeface="Roboto Mono"/>
            </a:endParaRPr>
          </a:p>
          <a:p>
            <a:pPr indent="-57150" lvl="0" marL="91440" rtl="0" algn="l">
              <a:lnSpc>
                <a:spcPct val="100000"/>
              </a:lnSpc>
              <a:spcBef>
                <a:spcPts val="0"/>
              </a:spcBef>
              <a:spcAft>
                <a:spcPts val="0"/>
              </a:spcAft>
              <a:buClr>
                <a:srgbClr val="444444"/>
              </a:buClr>
              <a:buSzPts val="900"/>
              <a:buFont typeface="Roboto Mono"/>
              <a:buAutoNum type="arabicPeriod"/>
            </a:pPr>
            <a:r>
              <a:rPr lang="en" sz="900">
                <a:solidFill>
                  <a:srgbClr val="444444"/>
                </a:solidFill>
                <a:highlight>
                  <a:srgbClr val="FFFFFF"/>
                </a:highlight>
                <a:latin typeface="Roboto Mono"/>
                <a:ea typeface="Roboto Mono"/>
                <a:cs typeface="Roboto Mono"/>
                <a:sym typeface="Roboto Mono"/>
              </a:rPr>
              <a:t>The signed URL allows the user to download or stream the content.</a:t>
            </a:r>
            <a:br>
              <a:rPr lang="en" sz="900">
                <a:solidFill>
                  <a:srgbClr val="444444"/>
                </a:solidFill>
                <a:highlight>
                  <a:srgbClr val="FFFFFF"/>
                </a:highlight>
                <a:latin typeface="Roboto Mono"/>
                <a:ea typeface="Roboto Mono"/>
                <a:cs typeface="Roboto Mono"/>
                <a:sym typeface="Roboto Mono"/>
              </a:rPr>
            </a:br>
            <a:r>
              <a:rPr lang="en" sz="900">
                <a:solidFill>
                  <a:srgbClr val="444444"/>
                </a:solidFill>
                <a:highlight>
                  <a:srgbClr val="FFFFFF"/>
                </a:highlight>
                <a:latin typeface="Roboto Mono"/>
                <a:ea typeface="Roboto Mono"/>
                <a:cs typeface="Roboto Mono"/>
                <a:sym typeface="Roboto Mono"/>
              </a:rPr>
              <a:t>This step is automatic; the user usually doesn't have to do anything additional to access the content. For example, if a user is accessing your content in a web browser, your application returns the signed URL to the browser. The browser immediately uses the signed URL to access the file in the CloudFront edge cache without any intervention from the user.</a:t>
            </a:r>
            <a:endParaRPr sz="900">
              <a:solidFill>
                <a:srgbClr val="444444"/>
              </a:solidFill>
              <a:highlight>
                <a:srgbClr val="FFFFFF"/>
              </a:highlight>
              <a:latin typeface="Roboto Mono"/>
              <a:ea typeface="Roboto Mono"/>
              <a:cs typeface="Roboto Mono"/>
              <a:sym typeface="Roboto Mono"/>
            </a:endParaRPr>
          </a:p>
          <a:p>
            <a:pPr indent="-57150" lvl="0" marL="91440" rtl="0" algn="l">
              <a:lnSpc>
                <a:spcPct val="100000"/>
              </a:lnSpc>
              <a:spcBef>
                <a:spcPts val="0"/>
              </a:spcBef>
              <a:spcAft>
                <a:spcPts val="0"/>
              </a:spcAft>
              <a:buClr>
                <a:srgbClr val="444444"/>
              </a:buClr>
              <a:buSzPts val="900"/>
              <a:buFont typeface="Roboto Mono"/>
              <a:buAutoNum type="arabicPeriod"/>
            </a:pPr>
            <a:r>
              <a:rPr lang="en" sz="900">
                <a:solidFill>
                  <a:srgbClr val="444444"/>
                </a:solidFill>
                <a:highlight>
                  <a:srgbClr val="FFFFFF"/>
                </a:highlight>
                <a:latin typeface="Roboto Mono"/>
                <a:ea typeface="Roboto Mono"/>
                <a:cs typeface="Roboto Mono"/>
                <a:sym typeface="Roboto Mono"/>
              </a:rPr>
              <a:t>CloudFront uses the public key to validate the signature and confirm that the URL hasn't been tampered with. If the signature is invalid, the request is rejected.</a:t>
            </a:r>
            <a:br>
              <a:rPr lang="en" sz="900">
                <a:solidFill>
                  <a:srgbClr val="444444"/>
                </a:solidFill>
                <a:highlight>
                  <a:srgbClr val="FFFFFF"/>
                </a:highlight>
                <a:latin typeface="Roboto Mono"/>
                <a:ea typeface="Roboto Mono"/>
                <a:cs typeface="Roboto Mono"/>
                <a:sym typeface="Roboto Mono"/>
              </a:rPr>
            </a:br>
            <a:r>
              <a:rPr lang="en" sz="900">
                <a:solidFill>
                  <a:srgbClr val="444444"/>
                </a:solidFill>
                <a:highlight>
                  <a:srgbClr val="FFFFFF"/>
                </a:highlight>
                <a:latin typeface="Roboto Mono"/>
                <a:ea typeface="Roboto Mono"/>
                <a:cs typeface="Roboto Mono"/>
                <a:sym typeface="Roboto Mono"/>
              </a:rPr>
              <a:t>If the signature is valid, CloudFront looks at the policy statement in the URL (or constructs one if you're using a canned policy) to confirm that the request is still valid. For example, if you specified a beginning and ending date and time for the URL, CloudFront confirms that the user is trying to access your content during the time period that you want to allow access.</a:t>
            </a:r>
            <a:br>
              <a:rPr lang="en" sz="900">
                <a:solidFill>
                  <a:srgbClr val="444444"/>
                </a:solidFill>
                <a:highlight>
                  <a:srgbClr val="FFFFFF"/>
                </a:highlight>
                <a:latin typeface="Roboto Mono"/>
                <a:ea typeface="Roboto Mono"/>
                <a:cs typeface="Roboto Mono"/>
                <a:sym typeface="Roboto Mono"/>
              </a:rPr>
            </a:br>
            <a:r>
              <a:rPr lang="en" sz="900">
                <a:solidFill>
                  <a:srgbClr val="444444"/>
                </a:solidFill>
                <a:highlight>
                  <a:srgbClr val="FFFFFF"/>
                </a:highlight>
                <a:latin typeface="Roboto Mono"/>
                <a:ea typeface="Roboto Mono"/>
                <a:cs typeface="Roboto Mono"/>
                <a:sym typeface="Roboto Mono"/>
              </a:rPr>
              <a:t>If the request meets the requirements in the policy statement, CloudFront does the standard operations: determines whether the file is already in the edge cache, forwards the request to the origin if necessary, and returns the file to the user.</a:t>
            </a:r>
            <a:endParaRPr sz="900">
              <a:solidFill>
                <a:srgbClr val="444444"/>
              </a:solidFill>
              <a:highlight>
                <a:srgbClr val="FFFFFF"/>
              </a:highlight>
              <a:latin typeface="Roboto Mono"/>
              <a:ea typeface="Roboto Mono"/>
              <a:cs typeface="Roboto Mono"/>
              <a:sym typeface="Roboto Mon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69" name="Shape 269"/>
        <p:cNvGrpSpPr/>
        <p:nvPr/>
      </p:nvGrpSpPr>
      <p:grpSpPr>
        <a:xfrm>
          <a:off x="0" y="0"/>
          <a:ext cx="0" cy="0"/>
          <a:chOff x="0" y="0"/>
          <a:chExt cx="0" cy="0"/>
        </a:xfrm>
      </p:grpSpPr>
      <p:sp>
        <p:nvSpPr>
          <p:cNvPr id="270" name="Google Shape;270;p35"/>
          <p:cNvSpPr txBox="1"/>
          <p:nvPr>
            <p:ph type="title"/>
          </p:nvPr>
        </p:nvSpPr>
        <p:spPr>
          <a:xfrm>
            <a:off x="311700" y="250800"/>
            <a:ext cx="8130300" cy="755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400">
                <a:solidFill>
                  <a:schemeClr val="accent3"/>
                </a:solidFill>
              </a:rPr>
              <a:t>CloudFront Signed Cookies</a:t>
            </a:r>
            <a:endParaRPr sz="1400">
              <a:solidFill>
                <a:schemeClr val="accent3"/>
              </a:solidFill>
            </a:endParaRPr>
          </a:p>
          <a:p>
            <a:pPr indent="0" lvl="0" marL="0" marR="0" rtl="0" algn="l">
              <a:lnSpc>
                <a:spcPct val="115000"/>
              </a:lnSpc>
              <a:spcBef>
                <a:spcPts val="0"/>
              </a:spcBef>
              <a:spcAft>
                <a:spcPts val="0"/>
              </a:spcAft>
              <a:buNone/>
            </a:pPr>
            <a:r>
              <a:rPr b="0" lang="en" sz="1000" u="sng">
                <a:solidFill>
                  <a:schemeClr val="hlink"/>
                </a:solidFill>
                <a:latin typeface="Roboto Mono"/>
                <a:ea typeface="Roboto Mono"/>
                <a:cs typeface="Roboto Mono"/>
                <a:sym typeface="Roboto Mono"/>
                <a:hlinkClick r:id="rId3"/>
              </a:rPr>
              <a:t>https://docs.aws.amazon.com/AmazonCloudFront/latest/DeveloperGuide/private-content-signed-cookies.html</a:t>
            </a:r>
            <a:endParaRPr sz="1000">
              <a:solidFill>
                <a:schemeClr val="accent3"/>
              </a:solidFill>
              <a:latin typeface="Roboto Mono"/>
              <a:ea typeface="Roboto Mono"/>
              <a:cs typeface="Roboto Mono"/>
              <a:sym typeface="Roboto Mono"/>
            </a:endParaRPr>
          </a:p>
          <a:p>
            <a:pPr indent="0" lvl="0" marL="0" marR="0" rtl="0" algn="l">
              <a:lnSpc>
                <a:spcPct val="115000"/>
              </a:lnSpc>
              <a:spcBef>
                <a:spcPts val="0"/>
              </a:spcBef>
              <a:spcAft>
                <a:spcPts val="0"/>
              </a:spcAft>
              <a:buNone/>
            </a:pPr>
            <a:r>
              <a:t/>
            </a:r>
            <a:endParaRPr sz="1200">
              <a:solidFill>
                <a:schemeClr val="accent3"/>
              </a:solidFill>
              <a:latin typeface="Roboto Mono"/>
              <a:ea typeface="Roboto Mono"/>
              <a:cs typeface="Roboto Mono"/>
              <a:sym typeface="Roboto Mono"/>
            </a:endParaRPr>
          </a:p>
          <a:p>
            <a:pPr indent="0" lvl="0" marL="0" marR="0" rtl="0" algn="l">
              <a:lnSpc>
                <a:spcPct val="115000"/>
              </a:lnSpc>
              <a:spcBef>
                <a:spcPts val="0"/>
              </a:spcBef>
              <a:spcAft>
                <a:spcPts val="0"/>
              </a:spcAft>
              <a:buNone/>
            </a:pPr>
            <a:r>
              <a:t/>
            </a:r>
            <a:endParaRPr sz="1200">
              <a:solidFill>
                <a:schemeClr val="accent3"/>
              </a:solidFill>
            </a:endParaRPr>
          </a:p>
          <a:p>
            <a:pPr indent="0" lvl="0" marL="0" marR="0" rtl="0" algn="l">
              <a:lnSpc>
                <a:spcPct val="115000"/>
              </a:lnSpc>
              <a:spcBef>
                <a:spcPts val="0"/>
              </a:spcBef>
              <a:spcAft>
                <a:spcPts val="0"/>
              </a:spcAft>
              <a:buNone/>
            </a:pPr>
            <a:r>
              <a:t/>
            </a:r>
            <a:endParaRPr sz="1200">
              <a:solidFill>
                <a:srgbClr val="999999"/>
              </a:solidFill>
              <a:latin typeface="Proxima Nova"/>
              <a:ea typeface="Proxima Nova"/>
              <a:cs typeface="Proxima Nova"/>
              <a:sym typeface="Proxima Nova"/>
            </a:endParaRPr>
          </a:p>
        </p:txBody>
      </p:sp>
      <p:sp>
        <p:nvSpPr>
          <p:cNvPr id="271" name="Google Shape;271;p35"/>
          <p:cNvSpPr txBox="1"/>
          <p:nvPr/>
        </p:nvSpPr>
        <p:spPr>
          <a:xfrm>
            <a:off x="205750" y="838200"/>
            <a:ext cx="8514900" cy="75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44444"/>
                </a:solidFill>
                <a:highlight>
                  <a:srgbClr val="FFFFFF"/>
                </a:highlight>
                <a:latin typeface="Roboto Mono"/>
                <a:ea typeface="Roboto Mono"/>
                <a:cs typeface="Roboto Mono"/>
                <a:sym typeface="Roboto Mono"/>
              </a:rPr>
              <a:t>CloudFront signed cookies allow you to control who can access your content when you don't want to change your current URLs or when you want to provide access to multiple restricted files, for example, all of the files in the subscribers' area of a website.</a:t>
            </a:r>
            <a:endParaRPr sz="900">
              <a:solidFill>
                <a:srgbClr val="0000FF"/>
              </a:solidFill>
              <a:highlight>
                <a:srgbClr val="FFFFFF"/>
              </a:highlight>
              <a:latin typeface="Roboto Mono"/>
              <a:ea typeface="Roboto Mono"/>
              <a:cs typeface="Roboto Mono"/>
              <a:sym typeface="Roboto Mono"/>
            </a:endParaRPr>
          </a:p>
        </p:txBody>
      </p:sp>
      <p:sp>
        <p:nvSpPr>
          <p:cNvPr id="272" name="Google Shape;272;p35"/>
          <p:cNvSpPr txBox="1"/>
          <p:nvPr/>
        </p:nvSpPr>
        <p:spPr>
          <a:xfrm>
            <a:off x="152400" y="1295400"/>
            <a:ext cx="8813700" cy="3000000"/>
          </a:xfrm>
          <a:prstGeom prst="rect">
            <a:avLst/>
          </a:prstGeom>
          <a:noFill/>
          <a:ln>
            <a:noFill/>
          </a:ln>
        </p:spPr>
        <p:txBody>
          <a:bodyPr anchorCtr="0" anchor="t" bIns="91425" lIns="91425" spcFirstLastPara="1" rIns="91425" wrap="square" tIns="0">
            <a:noAutofit/>
          </a:bodyPr>
          <a:lstStyle/>
          <a:p>
            <a:pPr indent="0" lvl="0" marL="0" rtl="0" algn="l">
              <a:lnSpc>
                <a:spcPct val="100000"/>
              </a:lnSpc>
              <a:spcBef>
                <a:spcPts val="1400"/>
              </a:spcBef>
              <a:spcAft>
                <a:spcPts val="0"/>
              </a:spcAft>
              <a:buNone/>
            </a:pPr>
            <a:r>
              <a:rPr b="1" lang="en" sz="900">
                <a:solidFill>
                  <a:srgbClr val="CC6600"/>
                </a:solidFill>
                <a:highlight>
                  <a:srgbClr val="FFFFFF"/>
                </a:highlight>
                <a:latin typeface="Roboto Mono"/>
                <a:ea typeface="Roboto Mono"/>
                <a:cs typeface="Roboto Mono"/>
                <a:sym typeface="Roboto Mono"/>
              </a:rPr>
              <a:t>How Signed Cookies Work</a:t>
            </a:r>
            <a:endParaRPr b="1" sz="900">
              <a:solidFill>
                <a:srgbClr val="CC6600"/>
              </a:solidFill>
              <a:highlight>
                <a:srgbClr val="FFFFFF"/>
              </a:highlight>
              <a:latin typeface="Roboto Mono"/>
              <a:ea typeface="Roboto Mono"/>
              <a:cs typeface="Roboto Mono"/>
              <a:sym typeface="Roboto Mono"/>
            </a:endParaRPr>
          </a:p>
          <a:p>
            <a:pPr indent="-102869" lvl="0" marL="182880" rtl="0" algn="l">
              <a:lnSpc>
                <a:spcPct val="100000"/>
              </a:lnSpc>
              <a:spcBef>
                <a:spcPts val="1400"/>
              </a:spcBef>
              <a:spcAft>
                <a:spcPts val="0"/>
              </a:spcAft>
              <a:buClr>
                <a:srgbClr val="444444"/>
              </a:buClr>
              <a:buSzPts val="900"/>
              <a:buFont typeface="Roboto Mono"/>
              <a:buAutoNum type="arabicPeriod"/>
            </a:pPr>
            <a:r>
              <a:rPr lang="en" sz="900">
                <a:solidFill>
                  <a:srgbClr val="444444"/>
                </a:solidFill>
                <a:highlight>
                  <a:srgbClr val="FFFFFF"/>
                </a:highlight>
                <a:latin typeface="Roboto Mono"/>
                <a:ea typeface="Roboto Mono"/>
                <a:cs typeface="Roboto Mono"/>
                <a:sym typeface="Roboto Mono"/>
              </a:rPr>
              <a:t>In your CloudFront distribution, you specify one or more trusted signers, which are the AWS accounts that you want to have permission to create signed URLs and signed cookies.</a:t>
            </a:r>
            <a:endParaRPr sz="900">
              <a:solidFill>
                <a:srgbClr val="444444"/>
              </a:solidFill>
              <a:highlight>
                <a:srgbClr val="FFFFFF"/>
              </a:highlight>
              <a:latin typeface="Roboto Mono"/>
              <a:ea typeface="Roboto Mono"/>
              <a:cs typeface="Roboto Mono"/>
              <a:sym typeface="Roboto Mono"/>
            </a:endParaRPr>
          </a:p>
          <a:p>
            <a:pPr indent="-102869" lvl="0" marL="182880" rtl="0" algn="l">
              <a:lnSpc>
                <a:spcPct val="100000"/>
              </a:lnSpc>
              <a:spcBef>
                <a:spcPts val="0"/>
              </a:spcBef>
              <a:spcAft>
                <a:spcPts val="0"/>
              </a:spcAft>
              <a:buClr>
                <a:srgbClr val="444444"/>
              </a:buClr>
              <a:buSzPts val="900"/>
              <a:buAutoNum type="arabicPeriod"/>
            </a:pPr>
            <a:r>
              <a:rPr lang="en" sz="900">
                <a:solidFill>
                  <a:srgbClr val="444444"/>
                </a:solidFill>
                <a:highlight>
                  <a:srgbClr val="FFFFFF"/>
                </a:highlight>
                <a:latin typeface="Roboto Mono"/>
                <a:ea typeface="Roboto Mono"/>
                <a:cs typeface="Roboto Mono"/>
                <a:sym typeface="Roboto Mono"/>
              </a:rPr>
              <a:t>You develop your application to determine whether a user should have access to your content and, if so, to send three Set-Cookie headers to the viewer. (Each Set-Cookie header can contain only one name-value pair, and a CloudFront signed cookie requires three name-value pairs.) You must send the Set-Cookie headers to the viewer before the viewer requests your private content. If you set a short expiration time on the cookie, you might also want to send three more Set-Cookie headers in response to subsequent requests, so that the user continues to have access.</a:t>
            </a:r>
            <a:br>
              <a:rPr lang="en" sz="900">
                <a:solidFill>
                  <a:srgbClr val="444444"/>
                </a:solidFill>
                <a:highlight>
                  <a:srgbClr val="FFFFFF"/>
                </a:highlight>
                <a:latin typeface="Roboto Mono"/>
                <a:ea typeface="Roboto Mono"/>
                <a:cs typeface="Roboto Mono"/>
                <a:sym typeface="Roboto Mono"/>
              </a:rPr>
            </a:br>
            <a:r>
              <a:rPr lang="en" sz="900">
                <a:solidFill>
                  <a:srgbClr val="444444"/>
                </a:solidFill>
                <a:highlight>
                  <a:srgbClr val="FFFFFF"/>
                </a:highlight>
                <a:latin typeface="Roboto Mono"/>
                <a:ea typeface="Roboto Mono"/>
                <a:cs typeface="Roboto Mono"/>
                <a:sym typeface="Roboto Mono"/>
              </a:rPr>
              <a:t>Typically, your CloudFront distribution will have at least two cache behaviors, one that doesn't require authentication and one that does. The error page for the secure portion of the site includes a redirector or a link to a login page.</a:t>
            </a:r>
            <a:br>
              <a:rPr lang="en" sz="900">
                <a:solidFill>
                  <a:srgbClr val="444444"/>
                </a:solidFill>
                <a:highlight>
                  <a:srgbClr val="FFFFFF"/>
                </a:highlight>
                <a:latin typeface="Roboto Mono"/>
                <a:ea typeface="Roboto Mono"/>
                <a:cs typeface="Roboto Mono"/>
                <a:sym typeface="Roboto Mono"/>
              </a:rPr>
            </a:br>
            <a:r>
              <a:rPr lang="en" sz="900">
                <a:solidFill>
                  <a:srgbClr val="444444"/>
                </a:solidFill>
                <a:highlight>
                  <a:srgbClr val="FFFFFF"/>
                </a:highlight>
                <a:latin typeface="Roboto Mono"/>
                <a:ea typeface="Roboto Mono"/>
                <a:cs typeface="Roboto Mono"/>
                <a:sym typeface="Roboto Mono"/>
              </a:rPr>
              <a:t>If you configure your distribution to cache files based on cookies, CloudFront doesn't cache separate files based on the attributes in signed cookies.</a:t>
            </a:r>
            <a:endParaRPr sz="900">
              <a:solidFill>
                <a:srgbClr val="444444"/>
              </a:solidFill>
              <a:highlight>
                <a:srgbClr val="FFFFFF"/>
              </a:highlight>
              <a:latin typeface="Roboto Mono"/>
              <a:ea typeface="Roboto Mono"/>
              <a:cs typeface="Roboto Mono"/>
              <a:sym typeface="Roboto Mono"/>
            </a:endParaRPr>
          </a:p>
          <a:p>
            <a:pPr indent="-102869" lvl="0" marL="182880" rtl="0" algn="l">
              <a:lnSpc>
                <a:spcPct val="100000"/>
              </a:lnSpc>
              <a:spcBef>
                <a:spcPts val="0"/>
              </a:spcBef>
              <a:spcAft>
                <a:spcPts val="0"/>
              </a:spcAft>
              <a:buClr>
                <a:srgbClr val="444444"/>
              </a:buClr>
              <a:buSzPts val="900"/>
              <a:buFont typeface="Roboto Mono"/>
              <a:buAutoNum type="arabicPeriod"/>
            </a:pPr>
            <a:r>
              <a:rPr lang="en" sz="900">
                <a:solidFill>
                  <a:srgbClr val="444444"/>
                </a:solidFill>
                <a:highlight>
                  <a:srgbClr val="FFFFFF"/>
                </a:highlight>
                <a:latin typeface="Roboto Mono"/>
                <a:ea typeface="Roboto Mono"/>
                <a:cs typeface="Roboto Mono"/>
                <a:sym typeface="Roboto Mono"/>
              </a:rPr>
              <a:t>A user signs in to your website and either pays for content or meets some other requirement for access.</a:t>
            </a:r>
            <a:endParaRPr sz="900">
              <a:solidFill>
                <a:srgbClr val="444444"/>
              </a:solidFill>
              <a:highlight>
                <a:srgbClr val="FFFFFF"/>
              </a:highlight>
              <a:latin typeface="Roboto Mono"/>
              <a:ea typeface="Roboto Mono"/>
              <a:cs typeface="Roboto Mono"/>
              <a:sym typeface="Roboto Mono"/>
            </a:endParaRPr>
          </a:p>
          <a:p>
            <a:pPr indent="-102869" lvl="0" marL="182880" rtl="0" algn="l">
              <a:lnSpc>
                <a:spcPct val="100000"/>
              </a:lnSpc>
              <a:spcBef>
                <a:spcPts val="0"/>
              </a:spcBef>
              <a:spcAft>
                <a:spcPts val="0"/>
              </a:spcAft>
              <a:buClr>
                <a:srgbClr val="444444"/>
              </a:buClr>
              <a:buSzPts val="900"/>
              <a:buAutoNum type="arabicPeriod"/>
            </a:pPr>
            <a:r>
              <a:rPr lang="en" sz="900">
                <a:solidFill>
                  <a:srgbClr val="444444"/>
                </a:solidFill>
                <a:highlight>
                  <a:srgbClr val="FFFFFF"/>
                </a:highlight>
                <a:latin typeface="Roboto Mono"/>
                <a:ea typeface="Roboto Mono"/>
                <a:cs typeface="Roboto Mono"/>
                <a:sym typeface="Roboto Mono"/>
              </a:rPr>
              <a:t>Your application returns the Set-Cookie headers in the response, and the viewer stores the name-value pairs.</a:t>
            </a:r>
            <a:endParaRPr sz="900">
              <a:solidFill>
                <a:srgbClr val="444444"/>
              </a:solidFill>
              <a:highlight>
                <a:srgbClr val="FFFFFF"/>
              </a:highlight>
              <a:latin typeface="Roboto Mono"/>
              <a:ea typeface="Roboto Mono"/>
              <a:cs typeface="Roboto Mono"/>
              <a:sym typeface="Roboto Mono"/>
            </a:endParaRPr>
          </a:p>
          <a:p>
            <a:pPr indent="-102869" lvl="0" marL="182880" rtl="0" algn="l">
              <a:lnSpc>
                <a:spcPct val="100000"/>
              </a:lnSpc>
              <a:spcBef>
                <a:spcPts val="0"/>
              </a:spcBef>
              <a:spcAft>
                <a:spcPts val="0"/>
              </a:spcAft>
              <a:buClr>
                <a:srgbClr val="444444"/>
              </a:buClr>
              <a:buSzPts val="900"/>
              <a:buAutoNum type="arabicPeriod"/>
            </a:pPr>
            <a:r>
              <a:rPr lang="en" sz="900">
                <a:solidFill>
                  <a:srgbClr val="444444"/>
                </a:solidFill>
                <a:highlight>
                  <a:srgbClr val="FFFFFF"/>
                </a:highlight>
                <a:latin typeface="Roboto Mono"/>
                <a:ea typeface="Roboto Mono"/>
                <a:cs typeface="Roboto Mono"/>
                <a:sym typeface="Roboto Mono"/>
              </a:rPr>
              <a:t>The user requests a file.</a:t>
            </a:r>
            <a:br>
              <a:rPr lang="en" sz="900">
                <a:solidFill>
                  <a:srgbClr val="444444"/>
                </a:solidFill>
                <a:highlight>
                  <a:srgbClr val="FFFFFF"/>
                </a:highlight>
                <a:latin typeface="Roboto Mono"/>
                <a:ea typeface="Roboto Mono"/>
                <a:cs typeface="Roboto Mono"/>
                <a:sym typeface="Roboto Mono"/>
              </a:rPr>
            </a:br>
            <a:r>
              <a:rPr lang="en" sz="900">
                <a:solidFill>
                  <a:srgbClr val="444444"/>
                </a:solidFill>
                <a:highlight>
                  <a:srgbClr val="FFFFFF"/>
                </a:highlight>
                <a:latin typeface="Roboto Mono"/>
                <a:ea typeface="Roboto Mono"/>
                <a:cs typeface="Roboto Mono"/>
                <a:sym typeface="Roboto Mono"/>
              </a:rPr>
              <a:t>The user's browser or other viewer gets the name-value pairs from step 4 and adds them to the request in a Cookie header. This is the signed cookie.</a:t>
            </a:r>
            <a:endParaRPr sz="900">
              <a:solidFill>
                <a:srgbClr val="444444"/>
              </a:solidFill>
              <a:highlight>
                <a:srgbClr val="FFFFFF"/>
              </a:highlight>
              <a:latin typeface="Roboto Mono"/>
              <a:ea typeface="Roboto Mono"/>
              <a:cs typeface="Roboto Mono"/>
              <a:sym typeface="Roboto Mono"/>
            </a:endParaRPr>
          </a:p>
          <a:p>
            <a:pPr indent="-102869" lvl="0" marL="182880" rtl="0" algn="l">
              <a:lnSpc>
                <a:spcPct val="100000"/>
              </a:lnSpc>
              <a:spcBef>
                <a:spcPts val="0"/>
              </a:spcBef>
              <a:spcAft>
                <a:spcPts val="0"/>
              </a:spcAft>
              <a:buClr>
                <a:srgbClr val="444444"/>
              </a:buClr>
              <a:buSzPts val="900"/>
              <a:buFont typeface="Roboto Mono"/>
              <a:buAutoNum type="arabicPeriod"/>
            </a:pPr>
            <a:r>
              <a:rPr lang="en" sz="900">
                <a:solidFill>
                  <a:srgbClr val="444444"/>
                </a:solidFill>
                <a:highlight>
                  <a:srgbClr val="FFFFFF"/>
                </a:highlight>
                <a:latin typeface="Roboto Mono"/>
                <a:ea typeface="Roboto Mono"/>
                <a:cs typeface="Roboto Mono"/>
                <a:sym typeface="Roboto Mono"/>
              </a:rPr>
              <a:t>CloudFront uses the public key to validate the signature in the signed cookie and to confirm that the cookie hasn't been tampered with. If the signature is invalid, the request is rejected.</a:t>
            </a:r>
            <a:br>
              <a:rPr lang="en" sz="900">
                <a:solidFill>
                  <a:srgbClr val="444444"/>
                </a:solidFill>
                <a:highlight>
                  <a:srgbClr val="FFFFFF"/>
                </a:highlight>
                <a:latin typeface="Roboto Mono"/>
                <a:ea typeface="Roboto Mono"/>
                <a:cs typeface="Roboto Mono"/>
                <a:sym typeface="Roboto Mono"/>
              </a:rPr>
            </a:br>
            <a:r>
              <a:rPr lang="en" sz="900">
                <a:solidFill>
                  <a:srgbClr val="444444"/>
                </a:solidFill>
                <a:highlight>
                  <a:srgbClr val="FFFFFF"/>
                </a:highlight>
                <a:latin typeface="Roboto Mono"/>
                <a:ea typeface="Roboto Mono"/>
                <a:cs typeface="Roboto Mono"/>
                <a:sym typeface="Roboto Mono"/>
              </a:rPr>
              <a:t>If the signature in the cookie is valid, CloudFront looks at the policy statement in the cookie (or constructs one if you're using a canned policy) to confirm that the request is still valid. For example, if you specified a beginning and ending date and time for the cookie, CloudFront confirms that the user is trying to access your content during the time period that you want to allow access.</a:t>
            </a:r>
            <a:br>
              <a:rPr lang="en" sz="900">
                <a:solidFill>
                  <a:srgbClr val="444444"/>
                </a:solidFill>
                <a:highlight>
                  <a:srgbClr val="FFFFFF"/>
                </a:highlight>
                <a:latin typeface="Roboto Mono"/>
                <a:ea typeface="Roboto Mono"/>
                <a:cs typeface="Roboto Mono"/>
                <a:sym typeface="Roboto Mono"/>
              </a:rPr>
            </a:br>
            <a:r>
              <a:rPr lang="en" sz="900">
                <a:solidFill>
                  <a:srgbClr val="444444"/>
                </a:solidFill>
                <a:highlight>
                  <a:srgbClr val="FFFFFF"/>
                </a:highlight>
                <a:latin typeface="Roboto Mono"/>
                <a:ea typeface="Roboto Mono"/>
                <a:cs typeface="Roboto Mono"/>
                <a:sym typeface="Roboto Mono"/>
              </a:rPr>
              <a:t>If the request meets the requirements in the policy statement, CloudFront serves your content as it does for content that isn't restricted: it determines whether the file is already in the edge cache, forwards the request to the origin if necessary, and returns the file to the user.</a:t>
            </a:r>
            <a:endParaRPr b="1" sz="900">
              <a:solidFill>
                <a:srgbClr val="CC6600"/>
              </a:solidFill>
              <a:highlight>
                <a:srgbClr val="FFFFFF"/>
              </a:highlight>
              <a:latin typeface="Roboto Mono"/>
              <a:ea typeface="Roboto Mono"/>
              <a:cs typeface="Roboto Mono"/>
              <a:sym typeface="Roboto Mon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76" name="Shape 276"/>
        <p:cNvGrpSpPr/>
        <p:nvPr/>
      </p:nvGrpSpPr>
      <p:grpSpPr>
        <a:xfrm>
          <a:off x="0" y="0"/>
          <a:ext cx="0" cy="0"/>
          <a:chOff x="0" y="0"/>
          <a:chExt cx="0" cy="0"/>
        </a:xfrm>
      </p:grpSpPr>
      <p:sp>
        <p:nvSpPr>
          <p:cNvPr id="277" name="Google Shape;277;p36"/>
          <p:cNvSpPr txBox="1"/>
          <p:nvPr>
            <p:ph type="title"/>
          </p:nvPr>
        </p:nvSpPr>
        <p:spPr>
          <a:xfrm>
            <a:off x="311700" y="22200"/>
            <a:ext cx="8508600" cy="755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400">
                <a:solidFill>
                  <a:schemeClr val="accent3"/>
                </a:solidFill>
              </a:rPr>
              <a:t>S3 </a:t>
            </a:r>
            <a:r>
              <a:rPr lang="en" sz="1400">
                <a:solidFill>
                  <a:schemeClr val="accent3"/>
                </a:solidFill>
              </a:rPr>
              <a:t>Pre-signed URLs vs CloudFront Signed URLs vs Origin Access Identity (OAI)</a:t>
            </a:r>
            <a:endParaRPr sz="1400">
              <a:solidFill>
                <a:schemeClr val="accent3"/>
              </a:solidFill>
            </a:endParaRPr>
          </a:p>
          <a:p>
            <a:pPr indent="0" lvl="0" marL="0" marR="0" rtl="0" algn="l">
              <a:lnSpc>
                <a:spcPct val="115000"/>
              </a:lnSpc>
              <a:spcBef>
                <a:spcPts val="0"/>
              </a:spcBef>
              <a:spcAft>
                <a:spcPts val="0"/>
              </a:spcAft>
              <a:buNone/>
            </a:pPr>
            <a:r>
              <a:rPr b="0" lang="en" sz="900" u="sng">
                <a:solidFill>
                  <a:schemeClr val="hlink"/>
                </a:solidFill>
                <a:latin typeface="Roboto Mono"/>
                <a:ea typeface="Roboto Mono"/>
                <a:cs typeface="Roboto Mono"/>
                <a:sym typeface="Roboto Mono"/>
                <a:hlinkClick r:id="rId3"/>
              </a:rPr>
              <a:t>https://tutorialsdojo.com/aws-cheat-sheet-s3-pre-signed-urls-vs-cloudfront-signed-urls-vs-origin-access-identity-oai/</a:t>
            </a:r>
            <a:endParaRPr sz="900">
              <a:solidFill>
                <a:schemeClr val="accent3"/>
              </a:solidFill>
              <a:latin typeface="Roboto Mono"/>
              <a:ea typeface="Roboto Mono"/>
              <a:cs typeface="Roboto Mono"/>
              <a:sym typeface="Roboto Mono"/>
            </a:endParaRPr>
          </a:p>
          <a:p>
            <a:pPr indent="0" lvl="0" marL="0" marR="0" rtl="0" algn="l">
              <a:lnSpc>
                <a:spcPct val="115000"/>
              </a:lnSpc>
              <a:spcBef>
                <a:spcPts val="0"/>
              </a:spcBef>
              <a:spcAft>
                <a:spcPts val="0"/>
              </a:spcAft>
              <a:buNone/>
            </a:pPr>
            <a:r>
              <a:t/>
            </a:r>
            <a:endParaRPr sz="1200">
              <a:solidFill>
                <a:schemeClr val="accent3"/>
              </a:solidFill>
              <a:latin typeface="Roboto Mono"/>
              <a:ea typeface="Roboto Mono"/>
              <a:cs typeface="Roboto Mono"/>
              <a:sym typeface="Roboto Mono"/>
            </a:endParaRPr>
          </a:p>
          <a:p>
            <a:pPr indent="0" lvl="0" marL="0" marR="0" rtl="0" algn="l">
              <a:lnSpc>
                <a:spcPct val="115000"/>
              </a:lnSpc>
              <a:spcBef>
                <a:spcPts val="0"/>
              </a:spcBef>
              <a:spcAft>
                <a:spcPts val="0"/>
              </a:spcAft>
              <a:buNone/>
            </a:pPr>
            <a:r>
              <a:t/>
            </a:r>
            <a:endParaRPr sz="1200">
              <a:solidFill>
                <a:schemeClr val="accent3"/>
              </a:solidFill>
            </a:endParaRPr>
          </a:p>
          <a:p>
            <a:pPr indent="0" lvl="0" marL="0" marR="0" rtl="0" algn="l">
              <a:lnSpc>
                <a:spcPct val="115000"/>
              </a:lnSpc>
              <a:spcBef>
                <a:spcPts val="0"/>
              </a:spcBef>
              <a:spcAft>
                <a:spcPts val="0"/>
              </a:spcAft>
              <a:buNone/>
            </a:pPr>
            <a:r>
              <a:t/>
            </a:r>
            <a:endParaRPr sz="1200">
              <a:solidFill>
                <a:srgbClr val="999999"/>
              </a:solidFill>
              <a:latin typeface="Proxima Nova"/>
              <a:ea typeface="Proxima Nova"/>
              <a:cs typeface="Proxima Nova"/>
              <a:sym typeface="Proxima Nova"/>
            </a:endParaRPr>
          </a:p>
        </p:txBody>
      </p:sp>
      <p:pic>
        <p:nvPicPr>
          <p:cNvPr id="278" name="Google Shape;278;p36"/>
          <p:cNvPicPr preferRelativeResize="0"/>
          <p:nvPr/>
        </p:nvPicPr>
        <p:blipFill>
          <a:blip r:embed="rId4">
            <a:alphaModFix/>
          </a:blip>
          <a:stretch>
            <a:fillRect/>
          </a:stretch>
        </p:blipFill>
        <p:spPr>
          <a:xfrm>
            <a:off x="381000" y="549300"/>
            <a:ext cx="7022239" cy="45942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82" name="Shape 282"/>
        <p:cNvGrpSpPr/>
        <p:nvPr/>
      </p:nvGrpSpPr>
      <p:grpSpPr>
        <a:xfrm>
          <a:off x="0" y="0"/>
          <a:ext cx="0" cy="0"/>
          <a:chOff x="0" y="0"/>
          <a:chExt cx="0" cy="0"/>
        </a:xfrm>
      </p:grpSpPr>
      <p:sp>
        <p:nvSpPr>
          <p:cNvPr id="283" name="Google Shape;283;p37"/>
          <p:cNvSpPr txBox="1"/>
          <p:nvPr>
            <p:ph type="title"/>
          </p:nvPr>
        </p:nvSpPr>
        <p:spPr>
          <a:xfrm>
            <a:off x="311700" y="22200"/>
            <a:ext cx="8508600" cy="755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400">
                <a:solidFill>
                  <a:schemeClr val="accent3"/>
                </a:solidFill>
              </a:rPr>
              <a:t>Cross-Origin Resource Sharing (CORS)</a:t>
            </a:r>
            <a:endParaRPr sz="1400">
              <a:solidFill>
                <a:schemeClr val="accent3"/>
              </a:solidFill>
            </a:endParaRPr>
          </a:p>
          <a:p>
            <a:pPr indent="0" lvl="0" marL="0" marR="0" rtl="0" algn="l">
              <a:lnSpc>
                <a:spcPct val="115000"/>
              </a:lnSpc>
              <a:spcBef>
                <a:spcPts val="0"/>
              </a:spcBef>
              <a:spcAft>
                <a:spcPts val="0"/>
              </a:spcAft>
              <a:buNone/>
            </a:pPr>
            <a:r>
              <a:rPr b="0" lang="en" sz="1100" u="sng">
                <a:solidFill>
                  <a:schemeClr val="hlink"/>
                </a:solidFill>
                <a:latin typeface="Droid Sans"/>
                <a:ea typeface="Droid Sans"/>
                <a:cs typeface="Droid Sans"/>
                <a:sym typeface="Droid Sans"/>
                <a:hlinkClick r:id="rId3"/>
              </a:rPr>
              <a:t>https://docs.aws.amazon.com/AmazonS3/latest/dev/cors.html</a:t>
            </a:r>
            <a:endParaRPr sz="900">
              <a:solidFill>
                <a:schemeClr val="accent3"/>
              </a:solidFill>
              <a:latin typeface="Droid Sans"/>
              <a:ea typeface="Droid Sans"/>
              <a:cs typeface="Droid Sans"/>
              <a:sym typeface="Droid Sans"/>
            </a:endParaRPr>
          </a:p>
          <a:p>
            <a:pPr indent="0" lvl="0" marL="0" marR="0" rtl="0" algn="l">
              <a:lnSpc>
                <a:spcPct val="115000"/>
              </a:lnSpc>
              <a:spcBef>
                <a:spcPts val="0"/>
              </a:spcBef>
              <a:spcAft>
                <a:spcPts val="0"/>
              </a:spcAft>
              <a:buNone/>
            </a:pPr>
            <a:r>
              <a:t/>
            </a:r>
            <a:endParaRPr sz="1200">
              <a:solidFill>
                <a:srgbClr val="999999"/>
              </a:solidFill>
              <a:latin typeface="Proxima Nova"/>
              <a:ea typeface="Proxima Nova"/>
              <a:cs typeface="Proxima Nova"/>
              <a:sym typeface="Proxima Nova"/>
            </a:endParaRPr>
          </a:p>
        </p:txBody>
      </p:sp>
      <p:sp>
        <p:nvSpPr>
          <p:cNvPr id="284" name="Google Shape;284;p37"/>
          <p:cNvSpPr txBox="1"/>
          <p:nvPr/>
        </p:nvSpPr>
        <p:spPr>
          <a:xfrm>
            <a:off x="0" y="60960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44444"/>
                </a:solidFill>
                <a:highlight>
                  <a:srgbClr val="FFFFFF"/>
                </a:highlight>
                <a:latin typeface="Droid Sans"/>
                <a:ea typeface="Droid Sans"/>
                <a:cs typeface="Droid Sans"/>
                <a:sym typeface="Droid Sans"/>
              </a:rPr>
              <a:t>Cross-origin resource sharing (CORS) defines a way for client web applications that are loaded in one domain to interact with resources in a different domain. With CORS support, you can build rich client-side web applications with Amazon S3 and selectively allow cross-origin access to your Amazon S3 resources.</a:t>
            </a:r>
            <a:endParaRPr sz="1200">
              <a:solidFill>
                <a:srgbClr val="444444"/>
              </a:solidFill>
              <a:highlight>
                <a:srgbClr val="FFFFFF"/>
              </a:highlight>
              <a:latin typeface="Droid Sans"/>
              <a:ea typeface="Droid Sans"/>
              <a:cs typeface="Droid Sans"/>
              <a:sym typeface="Droid Sans"/>
            </a:endParaRPr>
          </a:p>
          <a:p>
            <a:pPr indent="0" lvl="0" marL="0" rtl="0" algn="l">
              <a:lnSpc>
                <a:spcPct val="115000"/>
              </a:lnSpc>
              <a:spcBef>
                <a:spcPts val="1400"/>
              </a:spcBef>
              <a:spcAft>
                <a:spcPts val="0"/>
              </a:spcAft>
              <a:buNone/>
            </a:pPr>
            <a:r>
              <a:rPr b="1" lang="en" sz="1000">
                <a:solidFill>
                  <a:srgbClr val="444444"/>
                </a:solidFill>
                <a:highlight>
                  <a:srgbClr val="FFFFFF"/>
                </a:highlight>
                <a:latin typeface="Droid Sans"/>
                <a:ea typeface="Droid Sans"/>
                <a:cs typeface="Droid Sans"/>
                <a:sym typeface="Droid Sans"/>
              </a:rPr>
              <a:t>How Do I Configure CORS on My Bucket?</a:t>
            </a:r>
            <a:endParaRPr b="1" sz="1000">
              <a:solidFill>
                <a:srgbClr val="444444"/>
              </a:solidFill>
              <a:highlight>
                <a:srgbClr val="FFFFFF"/>
              </a:highlight>
              <a:latin typeface="Droid Sans"/>
              <a:ea typeface="Droid Sans"/>
              <a:cs typeface="Droid Sans"/>
              <a:sym typeface="Droid Sans"/>
            </a:endParaRPr>
          </a:p>
          <a:p>
            <a:pPr indent="0" lvl="0" marL="0" rtl="0" algn="l">
              <a:lnSpc>
                <a:spcPct val="150000"/>
              </a:lnSpc>
              <a:spcBef>
                <a:spcPts val="1400"/>
              </a:spcBef>
              <a:spcAft>
                <a:spcPts val="0"/>
              </a:spcAft>
              <a:buNone/>
            </a:pPr>
            <a:r>
              <a:rPr lang="en" sz="1000">
                <a:solidFill>
                  <a:srgbClr val="444444"/>
                </a:solidFill>
                <a:highlight>
                  <a:srgbClr val="FFFFFF"/>
                </a:highlight>
                <a:latin typeface="Droid Sans"/>
                <a:ea typeface="Droid Sans"/>
                <a:cs typeface="Droid Sans"/>
                <a:sym typeface="Droid Sans"/>
              </a:rPr>
              <a:t>To configure your bucket to allow cross-origin requests, you create a CORS configuration, which is an XML document with rules that identify the origins that you will allow to access your bucket, the operations (HTTP methods) that will support for each origin, and other operation-specific information.</a:t>
            </a:r>
            <a:endParaRPr sz="1000">
              <a:solidFill>
                <a:srgbClr val="444444"/>
              </a:solidFill>
              <a:highlight>
                <a:srgbClr val="FFFFFF"/>
              </a:highlight>
              <a:latin typeface="Droid Sans"/>
              <a:ea typeface="Droid Sans"/>
              <a:cs typeface="Droid Sans"/>
              <a:sym typeface="Droid Sans"/>
            </a:endParaRPr>
          </a:p>
          <a:p>
            <a:pPr indent="0" lvl="0" marL="0" rtl="0" algn="l">
              <a:spcBef>
                <a:spcPts val="1200"/>
              </a:spcBef>
              <a:spcAft>
                <a:spcPts val="0"/>
              </a:spcAft>
              <a:buNone/>
            </a:pPr>
            <a:r>
              <a:t/>
            </a:r>
            <a:endParaRPr sz="1000">
              <a:solidFill>
                <a:srgbClr val="444444"/>
              </a:solidFill>
              <a:highlight>
                <a:srgbClr val="FFFFFF"/>
              </a:highlight>
              <a:latin typeface="Droid Sans"/>
              <a:ea typeface="Droid Sans"/>
              <a:cs typeface="Droid Sans"/>
              <a:sym typeface="Droid Sans"/>
            </a:endParaRPr>
          </a:p>
        </p:txBody>
      </p:sp>
      <p:sp>
        <p:nvSpPr>
          <p:cNvPr id="285" name="Google Shape;285;p37"/>
          <p:cNvSpPr txBox="1"/>
          <p:nvPr/>
        </p:nvSpPr>
        <p:spPr>
          <a:xfrm>
            <a:off x="2743200" y="609600"/>
            <a:ext cx="3000000" cy="3342900"/>
          </a:xfrm>
          <a:prstGeom prst="rect">
            <a:avLst/>
          </a:prstGeom>
          <a:noFill/>
          <a:ln>
            <a:noFill/>
          </a:ln>
        </p:spPr>
        <p:txBody>
          <a:bodyPr anchorCtr="0" anchor="t" bIns="91425" lIns="91425" spcFirstLastPara="1" rIns="91425" wrap="square" tIns="91425">
            <a:noAutofit/>
          </a:bodyPr>
          <a:lstStyle/>
          <a:p>
            <a:pPr indent="-102869" lvl="0" marL="182880" rtl="0" algn="l">
              <a:lnSpc>
                <a:spcPct val="100000"/>
              </a:lnSpc>
              <a:spcBef>
                <a:spcPts val="0"/>
              </a:spcBef>
              <a:spcAft>
                <a:spcPts val="0"/>
              </a:spcAft>
              <a:buClr>
                <a:srgbClr val="444444"/>
              </a:buClr>
              <a:buSzPts val="900"/>
              <a:buChar char="●"/>
            </a:pPr>
            <a:r>
              <a:rPr lang="en" sz="900">
                <a:solidFill>
                  <a:srgbClr val="444444"/>
                </a:solidFill>
                <a:highlight>
                  <a:srgbClr val="FFFFFF"/>
                </a:highlight>
                <a:latin typeface="Droid Sans"/>
                <a:ea typeface="Droid Sans"/>
                <a:cs typeface="Droid Sans"/>
                <a:sym typeface="Droid Sans"/>
              </a:rPr>
              <a:t>Scenario 1: Suppose that you are hosting a website in an S3 bucket named website. Your users load the website endpoint </a:t>
            </a:r>
            <a:r>
              <a:rPr b="1" lang="en" sz="900">
                <a:solidFill>
                  <a:srgbClr val="444444"/>
                </a:solidFill>
                <a:highlight>
                  <a:srgbClr val="FFFFFF"/>
                </a:highlight>
                <a:latin typeface="Droid Sans"/>
                <a:ea typeface="Droid Sans"/>
                <a:cs typeface="Droid Sans"/>
                <a:sym typeface="Droid Sans"/>
              </a:rPr>
              <a:t>http://website.s3-website-us-east-1.amazonaws.com</a:t>
            </a:r>
            <a:r>
              <a:rPr lang="en" sz="900">
                <a:solidFill>
                  <a:srgbClr val="444444"/>
                </a:solidFill>
                <a:highlight>
                  <a:srgbClr val="FFFFFF"/>
                </a:highlight>
                <a:latin typeface="Droid Sans"/>
                <a:ea typeface="Droid Sans"/>
                <a:cs typeface="Droid Sans"/>
                <a:sym typeface="Droid Sans"/>
              </a:rPr>
              <a:t>. Now you want to use JavaScript on the webpages that are stored in this bucket to be able to make authenticated GET and PUT requests against the same bucket by using the Amazon S3 API endpoint for the bucket, </a:t>
            </a:r>
            <a:r>
              <a:rPr b="1" lang="en" sz="900">
                <a:solidFill>
                  <a:srgbClr val="444444"/>
                </a:solidFill>
                <a:highlight>
                  <a:srgbClr val="FFFFFF"/>
                </a:highlight>
                <a:latin typeface="Droid Sans"/>
                <a:ea typeface="Droid Sans"/>
                <a:cs typeface="Droid Sans"/>
                <a:sym typeface="Droid Sans"/>
              </a:rPr>
              <a:t>website.s3.amazonaws.com</a:t>
            </a:r>
            <a:r>
              <a:rPr lang="en" sz="900">
                <a:solidFill>
                  <a:srgbClr val="444444"/>
                </a:solidFill>
                <a:highlight>
                  <a:srgbClr val="FFFFFF"/>
                </a:highlight>
                <a:latin typeface="Droid Sans"/>
                <a:ea typeface="Droid Sans"/>
                <a:cs typeface="Droid Sans"/>
                <a:sym typeface="Droid Sans"/>
              </a:rPr>
              <a:t>. A browser would normally block JavaScript from allowing those requests, but with CORS you can configure your bucket to explicitly enable cross-origin requests from website.s3-website-us-east-1.amazonaws.com.</a:t>
            </a:r>
            <a:endParaRPr sz="900">
              <a:solidFill>
                <a:srgbClr val="444444"/>
              </a:solidFill>
              <a:highlight>
                <a:srgbClr val="FFFFFF"/>
              </a:highlight>
              <a:latin typeface="Droid Sans"/>
              <a:ea typeface="Droid Sans"/>
              <a:cs typeface="Droid Sans"/>
              <a:sym typeface="Droid Sans"/>
            </a:endParaRPr>
          </a:p>
          <a:p>
            <a:pPr indent="-102869" lvl="0" marL="182880" rtl="0" algn="l">
              <a:lnSpc>
                <a:spcPct val="100000"/>
              </a:lnSpc>
              <a:spcBef>
                <a:spcPts val="1200"/>
              </a:spcBef>
              <a:spcAft>
                <a:spcPts val="1200"/>
              </a:spcAft>
              <a:buClr>
                <a:srgbClr val="444444"/>
              </a:buClr>
              <a:buSzPts val="900"/>
              <a:buFont typeface="Droid Sans"/>
              <a:buChar char="●"/>
            </a:pPr>
            <a:r>
              <a:rPr lang="en" sz="900">
                <a:solidFill>
                  <a:srgbClr val="444444"/>
                </a:solidFill>
                <a:highlight>
                  <a:srgbClr val="FFFFFF"/>
                </a:highlight>
                <a:latin typeface="Droid Sans"/>
                <a:ea typeface="Droid Sans"/>
                <a:cs typeface="Droid Sans"/>
                <a:sym typeface="Droid Sans"/>
              </a:rPr>
              <a:t>Scenario 2: Suppose that you want to host a web font from your S3 bucket. Again, browsers require a CORS check (also called a preflight check) for loading web fonts. You would configure the bucket that is hosting the web font to allow any origin to make these requests.</a:t>
            </a:r>
            <a:endParaRPr sz="900">
              <a:solidFill>
                <a:srgbClr val="444444"/>
              </a:solidFill>
              <a:highlight>
                <a:srgbClr val="FFFFFF"/>
              </a:highlight>
              <a:latin typeface="Droid Sans"/>
              <a:ea typeface="Droid Sans"/>
              <a:cs typeface="Droid Sans"/>
              <a:sym typeface="Droid Sans"/>
            </a:endParaRPr>
          </a:p>
        </p:txBody>
      </p:sp>
      <p:sp>
        <p:nvSpPr>
          <p:cNvPr id="286" name="Google Shape;286;p37"/>
          <p:cNvSpPr txBox="1"/>
          <p:nvPr/>
        </p:nvSpPr>
        <p:spPr>
          <a:xfrm>
            <a:off x="5638800" y="152400"/>
            <a:ext cx="3581400" cy="18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9900FF"/>
                </a:solidFill>
                <a:latin typeface="Droid Sans"/>
                <a:ea typeface="Droid Sans"/>
                <a:cs typeface="Droid Sans"/>
                <a:sym typeface="Droid Sans"/>
              </a:rPr>
              <a:t>&lt;CORSConfiguration&gt;</a:t>
            </a:r>
            <a:endParaRPr sz="900">
              <a:solidFill>
                <a:srgbClr val="9900FF"/>
              </a:solidFill>
              <a:latin typeface="Droid Sans"/>
              <a:ea typeface="Droid Sans"/>
              <a:cs typeface="Droid Sans"/>
              <a:sym typeface="Droid Sans"/>
            </a:endParaRPr>
          </a:p>
          <a:p>
            <a:pPr indent="0" lvl="0" marL="0" rtl="0" algn="l">
              <a:spcBef>
                <a:spcPts val="0"/>
              </a:spcBef>
              <a:spcAft>
                <a:spcPts val="0"/>
              </a:spcAft>
              <a:buNone/>
            </a:pPr>
            <a:r>
              <a:rPr lang="en" sz="900">
                <a:solidFill>
                  <a:srgbClr val="9900FF"/>
                </a:solidFill>
                <a:latin typeface="Droid Sans"/>
                <a:ea typeface="Droid Sans"/>
                <a:cs typeface="Droid Sans"/>
                <a:sym typeface="Droid Sans"/>
              </a:rPr>
              <a:t> &lt;CORSRule&gt;</a:t>
            </a:r>
            <a:endParaRPr sz="900">
              <a:solidFill>
                <a:srgbClr val="9900FF"/>
              </a:solidFill>
              <a:latin typeface="Droid Sans"/>
              <a:ea typeface="Droid Sans"/>
              <a:cs typeface="Droid Sans"/>
              <a:sym typeface="Droid Sans"/>
            </a:endParaRPr>
          </a:p>
          <a:p>
            <a:pPr indent="0" lvl="0" marL="0" rtl="0" algn="l">
              <a:spcBef>
                <a:spcPts val="0"/>
              </a:spcBef>
              <a:spcAft>
                <a:spcPts val="0"/>
              </a:spcAft>
              <a:buNone/>
            </a:pPr>
            <a:r>
              <a:rPr lang="en" sz="900">
                <a:solidFill>
                  <a:srgbClr val="9900FF"/>
                </a:solidFill>
                <a:latin typeface="Droid Sans"/>
                <a:ea typeface="Droid Sans"/>
                <a:cs typeface="Droid Sans"/>
                <a:sym typeface="Droid Sans"/>
              </a:rPr>
              <a:t>   &lt;AllowedOrigin&gt;http://www.example.com&lt;/AllowedOrigin&gt;</a:t>
            </a:r>
            <a:endParaRPr sz="900">
              <a:solidFill>
                <a:srgbClr val="9900FF"/>
              </a:solidFill>
              <a:latin typeface="Droid Sans"/>
              <a:ea typeface="Droid Sans"/>
              <a:cs typeface="Droid Sans"/>
              <a:sym typeface="Droid Sans"/>
            </a:endParaRPr>
          </a:p>
          <a:p>
            <a:pPr indent="0" lvl="0" marL="0" rtl="0" algn="l">
              <a:spcBef>
                <a:spcPts val="0"/>
              </a:spcBef>
              <a:spcAft>
                <a:spcPts val="0"/>
              </a:spcAft>
              <a:buNone/>
            </a:pPr>
            <a:r>
              <a:rPr lang="en" sz="900">
                <a:solidFill>
                  <a:srgbClr val="9900FF"/>
                </a:solidFill>
                <a:latin typeface="Droid Sans"/>
                <a:ea typeface="Droid Sans"/>
                <a:cs typeface="Droid Sans"/>
                <a:sym typeface="Droid Sans"/>
              </a:rPr>
              <a:t>   &lt;AllowedMethod&gt;PUT&lt;/AllowedMethod&gt;</a:t>
            </a:r>
            <a:endParaRPr sz="900">
              <a:solidFill>
                <a:srgbClr val="9900FF"/>
              </a:solidFill>
              <a:latin typeface="Droid Sans"/>
              <a:ea typeface="Droid Sans"/>
              <a:cs typeface="Droid Sans"/>
              <a:sym typeface="Droid Sans"/>
            </a:endParaRPr>
          </a:p>
          <a:p>
            <a:pPr indent="0" lvl="0" marL="0" rtl="0" algn="l">
              <a:spcBef>
                <a:spcPts val="0"/>
              </a:spcBef>
              <a:spcAft>
                <a:spcPts val="0"/>
              </a:spcAft>
              <a:buNone/>
            </a:pPr>
            <a:r>
              <a:rPr lang="en" sz="900">
                <a:solidFill>
                  <a:srgbClr val="9900FF"/>
                </a:solidFill>
                <a:latin typeface="Droid Sans"/>
                <a:ea typeface="Droid Sans"/>
                <a:cs typeface="Droid Sans"/>
                <a:sym typeface="Droid Sans"/>
              </a:rPr>
              <a:t>   &lt;AllowedMethod&gt;POST&lt;/AllowedMethod&gt;</a:t>
            </a:r>
            <a:endParaRPr sz="900">
              <a:solidFill>
                <a:srgbClr val="9900FF"/>
              </a:solidFill>
              <a:latin typeface="Droid Sans"/>
              <a:ea typeface="Droid Sans"/>
              <a:cs typeface="Droid Sans"/>
              <a:sym typeface="Droid Sans"/>
            </a:endParaRPr>
          </a:p>
          <a:p>
            <a:pPr indent="0" lvl="0" marL="0" rtl="0" algn="l">
              <a:spcBef>
                <a:spcPts val="0"/>
              </a:spcBef>
              <a:spcAft>
                <a:spcPts val="0"/>
              </a:spcAft>
              <a:buNone/>
            </a:pPr>
            <a:r>
              <a:rPr lang="en" sz="900">
                <a:solidFill>
                  <a:srgbClr val="9900FF"/>
                </a:solidFill>
                <a:latin typeface="Droid Sans"/>
                <a:ea typeface="Droid Sans"/>
                <a:cs typeface="Droid Sans"/>
                <a:sym typeface="Droid Sans"/>
              </a:rPr>
              <a:t>   &lt;AllowedMethod&gt;DELETE&lt;/AllowedMethod&gt;</a:t>
            </a:r>
            <a:endParaRPr sz="900">
              <a:solidFill>
                <a:srgbClr val="9900FF"/>
              </a:solidFill>
              <a:latin typeface="Droid Sans"/>
              <a:ea typeface="Droid Sans"/>
              <a:cs typeface="Droid Sans"/>
              <a:sym typeface="Droid Sans"/>
            </a:endParaRPr>
          </a:p>
          <a:p>
            <a:pPr indent="0" lvl="0" marL="0" rtl="0" algn="l">
              <a:spcBef>
                <a:spcPts val="0"/>
              </a:spcBef>
              <a:spcAft>
                <a:spcPts val="0"/>
              </a:spcAft>
              <a:buNone/>
            </a:pPr>
            <a:r>
              <a:rPr lang="en" sz="900">
                <a:solidFill>
                  <a:srgbClr val="9900FF"/>
                </a:solidFill>
                <a:latin typeface="Droid Sans"/>
                <a:ea typeface="Droid Sans"/>
                <a:cs typeface="Droid Sans"/>
                <a:sym typeface="Droid Sans"/>
              </a:rPr>
              <a:t>   &lt;AllowedHeader&gt;*&lt;/AllowedHeader&gt;</a:t>
            </a:r>
            <a:endParaRPr sz="900">
              <a:solidFill>
                <a:srgbClr val="9900FF"/>
              </a:solidFill>
              <a:latin typeface="Droid Sans"/>
              <a:ea typeface="Droid Sans"/>
              <a:cs typeface="Droid Sans"/>
              <a:sym typeface="Droid Sans"/>
            </a:endParaRPr>
          </a:p>
          <a:p>
            <a:pPr indent="0" lvl="0" marL="0" rtl="0" algn="l">
              <a:spcBef>
                <a:spcPts val="0"/>
              </a:spcBef>
              <a:spcAft>
                <a:spcPts val="0"/>
              </a:spcAft>
              <a:buNone/>
            </a:pPr>
            <a:r>
              <a:rPr lang="en" sz="900">
                <a:solidFill>
                  <a:srgbClr val="9900FF"/>
                </a:solidFill>
                <a:latin typeface="Droid Sans"/>
                <a:ea typeface="Droid Sans"/>
                <a:cs typeface="Droid Sans"/>
                <a:sym typeface="Droid Sans"/>
              </a:rPr>
              <a:t>  &lt;MaxAgeSeconds&gt;3000&lt;/MaxAgeSeconds&gt;</a:t>
            </a:r>
            <a:endParaRPr sz="900">
              <a:solidFill>
                <a:srgbClr val="9900FF"/>
              </a:solidFill>
              <a:latin typeface="Droid Sans"/>
              <a:ea typeface="Droid Sans"/>
              <a:cs typeface="Droid Sans"/>
              <a:sym typeface="Droid Sans"/>
            </a:endParaRPr>
          </a:p>
          <a:p>
            <a:pPr indent="0" lvl="0" marL="0" rtl="0" algn="l">
              <a:spcBef>
                <a:spcPts val="0"/>
              </a:spcBef>
              <a:spcAft>
                <a:spcPts val="0"/>
              </a:spcAft>
              <a:buNone/>
            </a:pPr>
            <a:r>
              <a:rPr lang="en" sz="900">
                <a:solidFill>
                  <a:srgbClr val="9900FF"/>
                </a:solidFill>
                <a:latin typeface="Droid Sans"/>
                <a:ea typeface="Droid Sans"/>
                <a:cs typeface="Droid Sans"/>
                <a:sym typeface="Droid Sans"/>
              </a:rPr>
              <a:t>  &lt;ExposeHeader&gt;x-amz-server-side-encryption&lt;/ExposeHeader&gt;</a:t>
            </a:r>
            <a:endParaRPr sz="900">
              <a:solidFill>
                <a:srgbClr val="9900FF"/>
              </a:solidFill>
              <a:latin typeface="Droid Sans"/>
              <a:ea typeface="Droid Sans"/>
              <a:cs typeface="Droid Sans"/>
              <a:sym typeface="Droid Sans"/>
            </a:endParaRPr>
          </a:p>
          <a:p>
            <a:pPr indent="0" lvl="0" marL="0" rtl="0" algn="l">
              <a:spcBef>
                <a:spcPts val="0"/>
              </a:spcBef>
              <a:spcAft>
                <a:spcPts val="0"/>
              </a:spcAft>
              <a:buNone/>
            </a:pPr>
            <a:r>
              <a:rPr lang="en" sz="900">
                <a:solidFill>
                  <a:srgbClr val="9900FF"/>
                </a:solidFill>
                <a:latin typeface="Droid Sans"/>
                <a:ea typeface="Droid Sans"/>
                <a:cs typeface="Droid Sans"/>
                <a:sym typeface="Droid Sans"/>
              </a:rPr>
              <a:t>  &lt;ExposeHeader&gt;x-amz-request-id&lt;/ExposeHeader&gt;</a:t>
            </a:r>
            <a:endParaRPr sz="900">
              <a:solidFill>
                <a:srgbClr val="9900FF"/>
              </a:solidFill>
              <a:latin typeface="Droid Sans"/>
              <a:ea typeface="Droid Sans"/>
              <a:cs typeface="Droid Sans"/>
              <a:sym typeface="Droid Sans"/>
            </a:endParaRPr>
          </a:p>
          <a:p>
            <a:pPr indent="0" lvl="0" marL="0" rtl="0" algn="l">
              <a:spcBef>
                <a:spcPts val="0"/>
              </a:spcBef>
              <a:spcAft>
                <a:spcPts val="0"/>
              </a:spcAft>
              <a:buNone/>
            </a:pPr>
            <a:r>
              <a:rPr lang="en" sz="900">
                <a:solidFill>
                  <a:srgbClr val="9900FF"/>
                </a:solidFill>
                <a:latin typeface="Droid Sans"/>
                <a:ea typeface="Droid Sans"/>
                <a:cs typeface="Droid Sans"/>
                <a:sym typeface="Droid Sans"/>
              </a:rPr>
              <a:t>  &lt;ExposeHeader&gt;x-amz-id-2&lt;/ExposeHeader&gt;</a:t>
            </a:r>
            <a:endParaRPr sz="900">
              <a:solidFill>
                <a:srgbClr val="9900FF"/>
              </a:solidFill>
              <a:latin typeface="Droid Sans"/>
              <a:ea typeface="Droid Sans"/>
              <a:cs typeface="Droid Sans"/>
              <a:sym typeface="Droid Sans"/>
            </a:endParaRPr>
          </a:p>
          <a:p>
            <a:pPr indent="0" lvl="0" marL="0" rtl="0" algn="l">
              <a:spcBef>
                <a:spcPts val="0"/>
              </a:spcBef>
              <a:spcAft>
                <a:spcPts val="0"/>
              </a:spcAft>
              <a:buNone/>
            </a:pPr>
            <a:r>
              <a:rPr lang="en" sz="900">
                <a:solidFill>
                  <a:srgbClr val="9900FF"/>
                </a:solidFill>
                <a:latin typeface="Droid Sans"/>
                <a:ea typeface="Droid Sans"/>
                <a:cs typeface="Droid Sans"/>
                <a:sym typeface="Droid Sans"/>
              </a:rPr>
              <a:t> &lt;/CORSRule&gt;</a:t>
            </a:r>
            <a:endParaRPr sz="900">
              <a:solidFill>
                <a:srgbClr val="9900FF"/>
              </a:solidFill>
              <a:latin typeface="Droid Sans"/>
              <a:ea typeface="Droid Sans"/>
              <a:cs typeface="Droid Sans"/>
              <a:sym typeface="Droid Sans"/>
            </a:endParaRPr>
          </a:p>
          <a:p>
            <a:pPr indent="0" lvl="0" marL="0" rtl="0" algn="l">
              <a:spcBef>
                <a:spcPts val="0"/>
              </a:spcBef>
              <a:spcAft>
                <a:spcPts val="0"/>
              </a:spcAft>
              <a:buNone/>
            </a:pPr>
            <a:r>
              <a:rPr lang="en" sz="900">
                <a:solidFill>
                  <a:srgbClr val="9900FF"/>
                </a:solidFill>
                <a:latin typeface="Droid Sans"/>
                <a:ea typeface="Droid Sans"/>
                <a:cs typeface="Droid Sans"/>
                <a:sym typeface="Droid Sans"/>
              </a:rPr>
              <a:t>&lt;/CORSConfiguration&gt;</a:t>
            </a:r>
            <a:endParaRPr sz="900">
              <a:solidFill>
                <a:srgbClr val="9900FF"/>
              </a:solidFill>
              <a:latin typeface="Droid Sans"/>
              <a:ea typeface="Droid Sans"/>
              <a:cs typeface="Droid Sans"/>
              <a:sym typeface="Droid Sans"/>
            </a:endParaRPr>
          </a:p>
          <a:p>
            <a:pPr indent="0" lvl="0" marL="0" rtl="0" algn="l">
              <a:spcBef>
                <a:spcPts val="0"/>
              </a:spcBef>
              <a:spcAft>
                <a:spcPts val="0"/>
              </a:spcAft>
              <a:buNone/>
            </a:pPr>
            <a:r>
              <a:t/>
            </a:r>
            <a:endParaRPr sz="900">
              <a:latin typeface="Droid Sans"/>
              <a:ea typeface="Droid Sans"/>
              <a:cs typeface="Droid Sans"/>
              <a:sym typeface="Droid Sans"/>
            </a:endParaRPr>
          </a:p>
          <a:p>
            <a:pPr indent="0" lvl="0" marL="0" rtl="0" algn="l">
              <a:spcBef>
                <a:spcPts val="0"/>
              </a:spcBef>
              <a:spcAft>
                <a:spcPts val="0"/>
              </a:spcAft>
              <a:buNone/>
            </a:pPr>
            <a:r>
              <a:t/>
            </a:r>
            <a:endParaRPr sz="900">
              <a:latin typeface="Droid Sans"/>
              <a:ea typeface="Droid Sans"/>
              <a:cs typeface="Droid Sans"/>
              <a:sym typeface="Droid Sans"/>
            </a:endParaRPr>
          </a:p>
          <a:p>
            <a:pPr indent="0" lvl="0" marL="0" rtl="0" algn="l">
              <a:spcBef>
                <a:spcPts val="0"/>
              </a:spcBef>
              <a:spcAft>
                <a:spcPts val="0"/>
              </a:spcAft>
              <a:buNone/>
            </a:pPr>
            <a:r>
              <a:rPr lang="en" sz="900">
                <a:solidFill>
                  <a:srgbClr val="FF0000"/>
                </a:solidFill>
                <a:latin typeface="Droid Sans"/>
                <a:ea typeface="Droid Sans"/>
                <a:cs typeface="Droid Sans"/>
                <a:sym typeface="Droid Sans"/>
              </a:rPr>
              <a:t>&lt;CORSConfiguration&gt;</a:t>
            </a:r>
            <a:endParaRPr sz="900">
              <a:solidFill>
                <a:srgbClr val="FF0000"/>
              </a:solidFill>
              <a:latin typeface="Droid Sans"/>
              <a:ea typeface="Droid Sans"/>
              <a:cs typeface="Droid Sans"/>
              <a:sym typeface="Droid Sans"/>
            </a:endParaRPr>
          </a:p>
          <a:p>
            <a:pPr indent="0" lvl="0" marL="0" rtl="0" algn="l">
              <a:spcBef>
                <a:spcPts val="0"/>
              </a:spcBef>
              <a:spcAft>
                <a:spcPts val="0"/>
              </a:spcAft>
              <a:buNone/>
            </a:pPr>
            <a:r>
              <a:rPr lang="en" sz="900">
                <a:solidFill>
                  <a:srgbClr val="FF0000"/>
                </a:solidFill>
                <a:latin typeface="Droid Sans"/>
                <a:ea typeface="Droid Sans"/>
                <a:cs typeface="Droid Sans"/>
                <a:sym typeface="Droid Sans"/>
              </a:rPr>
              <a:t> &lt;CORSRule&gt;</a:t>
            </a:r>
            <a:endParaRPr sz="900">
              <a:solidFill>
                <a:srgbClr val="FF0000"/>
              </a:solidFill>
              <a:latin typeface="Droid Sans"/>
              <a:ea typeface="Droid Sans"/>
              <a:cs typeface="Droid Sans"/>
              <a:sym typeface="Droid Sans"/>
            </a:endParaRPr>
          </a:p>
          <a:p>
            <a:pPr indent="0" lvl="0" marL="0" rtl="0" algn="l">
              <a:spcBef>
                <a:spcPts val="0"/>
              </a:spcBef>
              <a:spcAft>
                <a:spcPts val="0"/>
              </a:spcAft>
              <a:buNone/>
            </a:pPr>
            <a:r>
              <a:rPr lang="en" sz="900">
                <a:solidFill>
                  <a:srgbClr val="FF0000"/>
                </a:solidFill>
                <a:latin typeface="Droid Sans"/>
                <a:ea typeface="Droid Sans"/>
                <a:cs typeface="Droid Sans"/>
                <a:sym typeface="Droid Sans"/>
              </a:rPr>
              <a:t>   &lt;AllowedOrigin&gt;http://www.example1.com&lt;/AllowedOrigin&gt;</a:t>
            </a:r>
            <a:endParaRPr sz="900">
              <a:solidFill>
                <a:srgbClr val="FF0000"/>
              </a:solidFill>
              <a:latin typeface="Droid Sans"/>
              <a:ea typeface="Droid Sans"/>
              <a:cs typeface="Droid Sans"/>
              <a:sym typeface="Droid Sans"/>
            </a:endParaRPr>
          </a:p>
          <a:p>
            <a:pPr indent="0" lvl="0" marL="0" rtl="0" algn="l">
              <a:spcBef>
                <a:spcPts val="0"/>
              </a:spcBef>
              <a:spcAft>
                <a:spcPts val="0"/>
              </a:spcAft>
              <a:buNone/>
            </a:pPr>
            <a:r>
              <a:rPr lang="en" sz="900">
                <a:solidFill>
                  <a:srgbClr val="FF0000"/>
                </a:solidFill>
                <a:latin typeface="Droid Sans"/>
                <a:ea typeface="Droid Sans"/>
                <a:cs typeface="Droid Sans"/>
                <a:sym typeface="Droid Sans"/>
              </a:rPr>
              <a:t>   &lt;AllowedMethod&gt;PUT&lt;/AllowedMethod&gt;</a:t>
            </a:r>
            <a:endParaRPr sz="900">
              <a:solidFill>
                <a:srgbClr val="FF0000"/>
              </a:solidFill>
              <a:latin typeface="Droid Sans"/>
              <a:ea typeface="Droid Sans"/>
              <a:cs typeface="Droid Sans"/>
              <a:sym typeface="Droid Sans"/>
            </a:endParaRPr>
          </a:p>
          <a:p>
            <a:pPr indent="0" lvl="0" marL="0" rtl="0" algn="l">
              <a:spcBef>
                <a:spcPts val="0"/>
              </a:spcBef>
              <a:spcAft>
                <a:spcPts val="0"/>
              </a:spcAft>
              <a:buNone/>
            </a:pPr>
            <a:r>
              <a:rPr lang="en" sz="900">
                <a:solidFill>
                  <a:srgbClr val="FF0000"/>
                </a:solidFill>
                <a:latin typeface="Droid Sans"/>
                <a:ea typeface="Droid Sans"/>
                <a:cs typeface="Droid Sans"/>
                <a:sym typeface="Droid Sans"/>
              </a:rPr>
              <a:t>   &lt;AllowedMethod&gt;POST&lt;/AllowedMethod&gt;</a:t>
            </a:r>
            <a:endParaRPr sz="900">
              <a:solidFill>
                <a:srgbClr val="FF0000"/>
              </a:solidFill>
              <a:latin typeface="Droid Sans"/>
              <a:ea typeface="Droid Sans"/>
              <a:cs typeface="Droid Sans"/>
              <a:sym typeface="Droid Sans"/>
            </a:endParaRPr>
          </a:p>
          <a:p>
            <a:pPr indent="0" lvl="0" marL="0" rtl="0" algn="l">
              <a:spcBef>
                <a:spcPts val="0"/>
              </a:spcBef>
              <a:spcAft>
                <a:spcPts val="0"/>
              </a:spcAft>
              <a:buNone/>
            </a:pPr>
            <a:r>
              <a:rPr lang="en" sz="900">
                <a:solidFill>
                  <a:srgbClr val="FF0000"/>
                </a:solidFill>
                <a:latin typeface="Droid Sans"/>
                <a:ea typeface="Droid Sans"/>
                <a:cs typeface="Droid Sans"/>
                <a:sym typeface="Droid Sans"/>
              </a:rPr>
              <a:t>   &lt;AllowedMethod&gt;DELETE&lt;/AllowedMethod&gt;</a:t>
            </a:r>
            <a:endParaRPr sz="900">
              <a:solidFill>
                <a:srgbClr val="FF0000"/>
              </a:solidFill>
              <a:latin typeface="Droid Sans"/>
              <a:ea typeface="Droid Sans"/>
              <a:cs typeface="Droid Sans"/>
              <a:sym typeface="Droid Sans"/>
            </a:endParaRPr>
          </a:p>
          <a:p>
            <a:pPr indent="0" lvl="0" marL="0" rtl="0" algn="l">
              <a:spcBef>
                <a:spcPts val="0"/>
              </a:spcBef>
              <a:spcAft>
                <a:spcPts val="0"/>
              </a:spcAft>
              <a:buNone/>
            </a:pPr>
            <a:r>
              <a:rPr lang="en" sz="900">
                <a:solidFill>
                  <a:srgbClr val="FF0000"/>
                </a:solidFill>
                <a:latin typeface="Droid Sans"/>
                <a:ea typeface="Droid Sans"/>
                <a:cs typeface="Droid Sans"/>
                <a:sym typeface="Droid Sans"/>
              </a:rPr>
              <a:t>   &lt;AllowedHeader&gt;*&lt;/AllowedHeader&gt;</a:t>
            </a:r>
            <a:endParaRPr sz="900">
              <a:solidFill>
                <a:srgbClr val="FF0000"/>
              </a:solidFill>
              <a:latin typeface="Droid Sans"/>
              <a:ea typeface="Droid Sans"/>
              <a:cs typeface="Droid Sans"/>
              <a:sym typeface="Droid Sans"/>
            </a:endParaRPr>
          </a:p>
          <a:p>
            <a:pPr indent="0" lvl="0" marL="0" rtl="0" algn="l">
              <a:spcBef>
                <a:spcPts val="0"/>
              </a:spcBef>
              <a:spcAft>
                <a:spcPts val="0"/>
              </a:spcAft>
              <a:buNone/>
            </a:pPr>
            <a:r>
              <a:rPr lang="en" sz="900">
                <a:solidFill>
                  <a:srgbClr val="FF0000"/>
                </a:solidFill>
                <a:latin typeface="Droid Sans"/>
                <a:ea typeface="Droid Sans"/>
                <a:cs typeface="Droid Sans"/>
                <a:sym typeface="Droid Sans"/>
              </a:rPr>
              <a:t> &lt;/CORSRule&gt;</a:t>
            </a:r>
            <a:endParaRPr sz="900">
              <a:solidFill>
                <a:srgbClr val="FF0000"/>
              </a:solidFill>
              <a:latin typeface="Droid Sans"/>
              <a:ea typeface="Droid Sans"/>
              <a:cs typeface="Droid Sans"/>
              <a:sym typeface="Droid Sans"/>
            </a:endParaRPr>
          </a:p>
          <a:p>
            <a:pPr indent="0" lvl="0" marL="0" rtl="0" algn="l">
              <a:spcBef>
                <a:spcPts val="0"/>
              </a:spcBef>
              <a:spcAft>
                <a:spcPts val="0"/>
              </a:spcAft>
              <a:buNone/>
            </a:pPr>
            <a:r>
              <a:rPr lang="en" sz="900">
                <a:solidFill>
                  <a:srgbClr val="FF0000"/>
                </a:solidFill>
                <a:latin typeface="Droid Sans"/>
                <a:ea typeface="Droid Sans"/>
                <a:cs typeface="Droid Sans"/>
                <a:sym typeface="Droid Sans"/>
              </a:rPr>
              <a:t> &lt;CORSRule&gt;</a:t>
            </a:r>
            <a:endParaRPr sz="900">
              <a:solidFill>
                <a:srgbClr val="FF0000"/>
              </a:solidFill>
              <a:latin typeface="Droid Sans"/>
              <a:ea typeface="Droid Sans"/>
              <a:cs typeface="Droid Sans"/>
              <a:sym typeface="Droid Sans"/>
            </a:endParaRPr>
          </a:p>
          <a:p>
            <a:pPr indent="0" lvl="0" marL="0" rtl="0" algn="l">
              <a:spcBef>
                <a:spcPts val="0"/>
              </a:spcBef>
              <a:spcAft>
                <a:spcPts val="0"/>
              </a:spcAft>
              <a:buNone/>
            </a:pPr>
            <a:r>
              <a:rPr lang="en" sz="900">
                <a:solidFill>
                  <a:srgbClr val="FF0000"/>
                </a:solidFill>
                <a:latin typeface="Droid Sans"/>
                <a:ea typeface="Droid Sans"/>
                <a:cs typeface="Droid Sans"/>
                <a:sym typeface="Droid Sans"/>
              </a:rPr>
              <a:t>   &lt;AllowedOrigin&gt;http://www.example2.com&lt;/AllowedOrigin&gt;</a:t>
            </a:r>
            <a:endParaRPr sz="900">
              <a:solidFill>
                <a:srgbClr val="FF0000"/>
              </a:solidFill>
              <a:latin typeface="Droid Sans"/>
              <a:ea typeface="Droid Sans"/>
              <a:cs typeface="Droid Sans"/>
              <a:sym typeface="Droid Sans"/>
            </a:endParaRPr>
          </a:p>
          <a:p>
            <a:pPr indent="0" lvl="0" marL="0" rtl="0" algn="l">
              <a:spcBef>
                <a:spcPts val="0"/>
              </a:spcBef>
              <a:spcAft>
                <a:spcPts val="0"/>
              </a:spcAft>
              <a:buNone/>
            </a:pPr>
            <a:r>
              <a:rPr lang="en" sz="900">
                <a:solidFill>
                  <a:srgbClr val="FF0000"/>
                </a:solidFill>
                <a:latin typeface="Droid Sans"/>
                <a:ea typeface="Droid Sans"/>
                <a:cs typeface="Droid Sans"/>
                <a:sym typeface="Droid Sans"/>
              </a:rPr>
              <a:t>   &lt;AllowedMethod&gt;PUT&lt;/AllowedMethod&gt;</a:t>
            </a:r>
            <a:endParaRPr sz="900">
              <a:solidFill>
                <a:srgbClr val="FF0000"/>
              </a:solidFill>
              <a:latin typeface="Droid Sans"/>
              <a:ea typeface="Droid Sans"/>
              <a:cs typeface="Droid Sans"/>
              <a:sym typeface="Droid Sans"/>
            </a:endParaRPr>
          </a:p>
          <a:p>
            <a:pPr indent="0" lvl="0" marL="0" rtl="0" algn="l">
              <a:spcBef>
                <a:spcPts val="0"/>
              </a:spcBef>
              <a:spcAft>
                <a:spcPts val="0"/>
              </a:spcAft>
              <a:buNone/>
            </a:pPr>
            <a:r>
              <a:rPr lang="en" sz="900">
                <a:solidFill>
                  <a:srgbClr val="FF0000"/>
                </a:solidFill>
                <a:latin typeface="Droid Sans"/>
                <a:ea typeface="Droid Sans"/>
                <a:cs typeface="Droid Sans"/>
                <a:sym typeface="Droid Sans"/>
              </a:rPr>
              <a:t>   &lt;AllowedMethod&gt;POST&lt;/AllowedMethod&gt;</a:t>
            </a:r>
            <a:endParaRPr sz="900">
              <a:solidFill>
                <a:srgbClr val="FF0000"/>
              </a:solidFill>
              <a:latin typeface="Droid Sans"/>
              <a:ea typeface="Droid Sans"/>
              <a:cs typeface="Droid Sans"/>
              <a:sym typeface="Droid Sans"/>
            </a:endParaRPr>
          </a:p>
          <a:p>
            <a:pPr indent="0" lvl="0" marL="0" rtl="0" algn="l">
              <a:spcBef>
                <a:spcPts val="0"/>
              </a:spcBef>
              <a:spcAft>
                <a:spcPts val="0"/>
              </a:spcAft>
              <a:buNone/>
            </a:pPr>
            <a:r>
              <a:rPr lang="en" sz="900">
                <a:solidFill>
                  <a:srgbClr val="FF0000"/>
                </a:solidFill>
                <a:latin typeface="Droid Sans"/>
                <a:ea typeface="Droid Sans"/>
                <a:cs typeface="Droid Sans"/>
                <a:sym typeface="Droid Sans"/>
              </a:rPr>
              <a:t>   &lt;AllowedMethod&gt;DELETE&lt;/AllowedMethod&gt;</a:t>
            </a:r>
            <a:endParaRPr sz="900">
              <a:solidFill>
                <a:srgbClr val="FF0000"/>
              </a:solidFill>
              <a:latin typeface="Droid Sans"/>
              <a:ea typeface="Droid Sans"/>
              <a:cs typeface="Droid Sans"/>
              <a:sym typeface="Droid Sans"/>
            </a:endParaRPr>
          </a:p>
          <a:p>
            <a:pPr indent="0" lvl="0" marL="0" rtl="0" algn="l">
              <a:spcBef>
                <a:spcPts val="0"/>
              </a:spcBef>
              <a:spcAft>
                <a:spcPts val="0"/>
              </a:spcAft>
              <a:buNone/>
            </a:pPr>
            <a:r>
              <a:rPr lang="en" sz="900">
                <a:solidFill>
                  <a:srgbClr val="FF0000"/>
                </a:solidFill>
                <a:latin typeface="Droid Sans"/>
                <a:ea typeface="Droid Sans"/>
                <a:cs typeface="Droid Sans"/>
                <a:sym typeface="Droid Sans"/>
              </a:rPr>
              <a:t>   &lt;AllowedHeader&gt;*&lt;/AllowedHeader&gt;</a:t>
            </a:r>
            <a:endParaRPr sz="900">
              <a:solidFill>
                <a:srgbClr val="FF0000"/>
              </a:solidFill>
              <a:latin typeface="Droid Sans"/>
              <a:ea typeface="Droid Sans"/>
              <a:cs typeface="Droid Sans"/>
              <a:sym typeface="Droid Sans"/>
            </a:endParaRPr>
          </a:p>
          <a:p>
            <a:pPr indent="0" lvl="0" marL="0" rtl="0" algn="l">
              <a:spcBef>
                <a:spcPts val="0"/>
              </a:spcBef>
              <a:spcAft>
                <a:spcPts val="0"/>
              </a:spcAft>
              <a:buNone/>
            </a:pPr>
            <a:r>
              <a:rPr lang="en" sz="900">
                <a:solidFill>
                  <a:srgbClr val="FF0000"/>
                </a:solidFill>
                <a:latin typeface="Droid Sans"/>
                <a:ea typeface="Droid Sans"/>
                <a:cs typeface="Droid Sans"/>
                <a:sym typeface="Droid Sans"/>
              </a:rPr>
              <a:t> &lt;/CORSRule&gt;</a:t>
            </a:r>
            <a:endParaRPr sz="900">
              <a:solidFill>
                <a:srgbClr val="FF0000"/>
              </a:solidFill>
              <a:latin typeface="Droid Sans"/>
              <a:ea typeface="Droid Sans"/>
              <a:cs typeface="Droid Sans"/>
              <a:sym typeface="Droid Sans"/>
            </a:endParaRPr>
          </a:p>
          <a:p>
            <a:pPr indent="0" lvl="0" marL="0" rtl="0" algn="l">
              <a:spcBef>
                <a:spcPts val="0"/>
              </a:spcBef>
              <a:spcAft>
                <a:spcPts val="0"/>
              </a:spcAft>
              <a:buNone/>
            </a:pPr>
            <a:r>
              <a:rPr lang="en" sz="900">
                <a:solidFill>
                  <a:srgbClr val="FF0000"/>
                </a:solidFill>
                <a:latin typeface="Droid Sans"/>
                <a:ea typeface="Droid Sans"/>
                <a:cs typeface="Droid Sans"/>
                <a:sym typeface="Droid Sans"/>
              </a:rPr>
              <a:t> &lt;CORSRule&gt;</a:t>
            </a:r>
            <a:endParaRPr sz="900">
              <a:solidFill>
                <a:srgbClr val="FF0000"/>
              </a:solidFill>
              <a:latin typeface="Droid Sans"/>
              <a:ea typeface="Droid Sans"/>
              <a:cs typeface="Droid Sans"/>
              <a:sym typeface="Droid Sans"/>
            </a:endParaRPr>
          </a:p>
          <a:p>
            <a:pPr indent="0" lvl="0" marL="0" rtl="0" algn="l">
              <a:spcBef>
                <a:spcPts val="0"/>
              </a:spcBef>
              <a:spcAft>
                <a:spcPts val="0"/>
              </a:spcAft>
              <a:buNone/>
            </a:pPr>
            <a:r>
              <a:rPr lang="en" sz="900">
                <a:solidFill>
                  <a:srgbClr val="FF0000"/>
                </a:solidFill>
                <a:latin typeface="Droid Sans"/>
                <a:ea typeface="Droid Sans"/>
                <a:cs typeface="Droid Sans"/>
                <a:sym typeface="Droid Sans"/>
              </a:rPr>
              <a:t>   &lt;AllowedOrigin&gt;*&lt;/AllowedOrigin&gt;</a:t>
            </a:r>
            <a:endParaRPr sz="900">
              <a:solidFill>
                <a:srgbClr val="FF0000"/>
              </a:solidFill>
              <a:latin typeface="Droid Sans"/>
              <a:ea typeface="Droid Sans"/>
              <a:cs typeface="Droid Sans"/>
              <a:sym typeface="Droid Sans"/>
            </a:endParaRPr>
          </a:p>
          <a:p>
            <a:pPr indent="0" lvl="0" marL="0" rtl="0" algn="l">
              <a:spcBef>
                <a:spcPts val="0"/>
              </a:spcBef>
              <a:spcAft>
                <a:spcPts val="0"/>
              </a:spcAft>
              <a:buNone/>
            </a:pPr>
            <a:r>
              <a:rPr lang="en" sz="900">
                <a:solidFill>
                  <a:srgbClr val="FF0000"/>
                </a:solidFill>
                <a:latin typeface="Droid Sans"/>
                <a:ea typeface="Droid Sans"/>
                <a:cs typeface="Droid Sans"/>
                <a:sym typeface="Droid Sans"/>
              </a:rPr>
              <a:t>   &lt;AllowedMethod&gt;GET&lt;/AllowedMethod&gt;</a:t>
            </a:r>
            <a:endParaRPr sz="900">
              <a:solidFill>
                <a:srgbClr val="FF0000"/>
              </a:solidFill>
              <a:latin typeface="Droid Sans"/>
              <a:ea typeface="Droid Sans"/>
              <a:cs typeface="Droid Sans"/>
              <a:sym typeface="Droid Sans"/>
            </a:endParaRPr>
          </a:p>
          <a:p>
            <a:pPr indent="0" lvl="0" marL="0" rtl="0" algn="l">
              <a:spcBef>
                <a:spcPts val="0"/>
              </a:spcBef>
              <a:spcAft>
                <a:spcPts val="0"/>
              </a:spcAft>
              <a:buNone/>
            </a:pPr>
            <a:r>
              <a:rPr lang="en" sz="900">
                <a:solidFill>
                  <a:srgbClr val="FF0000"/>
                </a:solidFill>
                <a:latin typeface="Droid Sans"/>
                <a:ea typeface="Droid Sans"/>
                <a:cs typeface="Droid Sans"/>
                <a:sym typeface="Droid Sans"/>
              </a:rPr>
              <a:t> &lt;/CORSRule&gt;</a:t>
            </a:r>
            <a:endParaRPr sz="900">
              <a:solidFill>
                <a:srgbClr val="FF0000"/>
              </a:solidFill>
              <a:latin typeface="Droid Sans"/>
              <a:ea typeface="Droid Sans"/>
              <a:cs typeface="Droid Sans"/>
              <a:sym typeface="Droid Sans"/>
            </a:endParaRPr>
          </a:p>
          <a:p>
            <a:pPr indent="0" lvl="0" marL="0" rtl="0" algn="l">
              <a:spcBef>
                <a:spcPts val="0"/>
              </a:spcBef>
              <a:spcAft>
                <a:spcPts val="0"/>
              </a:spcAft>
              <a:buNone/>
            </a:pPr>
            <a:r>
              <a:rPr lang="en" sz="900">
                <a:solidFill>
                  <a:srgbClr val="FF0000"/>
                </a:solidFill>
                <a:latin typeface="Droid Sans"/>
                <a:ea typeface="Droid Sans"/>
                <a:cs typeface="Droid Sans"/>
                <a:sym typeface="Droid Sans"/>
              </a:rPr>
              <a:t>&lt;/CORSConfiguration&gt;</a:t>
            </a:r>
            <a:endParaRPr sz="900">
              <a:solidFill>
                <a:srgbClr val="FF0000"/>
              </a:solidFill>
              <a:latin typeface="Droid Sans"/>
              <a:ea typeface="Droid Sans"/>
              <a:cs typeface="Droid Sans"/>
              <a:sym typeface="Droid Sans"/>
            </a:endParaRPr>
          </a:p>
          <a:p>
            <a:pPr indent="0" lvl="0" marL="0" rtl="0" algn="l">
              <a:spcBef>
                <a:spcPts val="0"/>
              </a:spcBef>
              <a:spcAft>
                <a:spcPts val="0"/>
              </a:spcAft>
              <a:buNone/>
            </a:pPr>
            <a:r>
              <a:t/>
            </a:r>
            <a:endParaRPr sz="900">
              <a:latin typeface="Droid Sans"/>
              <a:ea typeface="Droid Sans"/>
              <a:cs typeface="Droid Sans"/>
              <a:sym typeface="Droid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FA8DC"/>
        </a:solidFill>
      </p:bgPr>
    </p:bg>
    <p:spTree>
      <p:nvGrpSpPr>
        <p:cNvPr id="290" name="Shape 290"/>
        <p:cNvGrpSpPr/>
        <p:nvPr/>
      </p:nvGrpSpPr>
      <p:grpSpPr>
        <a:xfrm>
          <a:off x="0" y="0"/>
          <a:ext cx="0" cy="0"/>
          <a:chOff x="0" y="0"/>
          <a:chExt cx="0" cy="0"/>
        </a:xfrm>
      </p:grpSpPr>
      <p:sp>
        <p:nvSpPr>
          <p:cNvPr id="291" name="Google Shape;291;p3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EBS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95" name="Shape 295"/>
        <p:cNvGrpSpPr/>
        <p:nvPr/>
      </p:nvGrpSpPr>
      <p:grpSpPr>
        <a:xfrm>
          <a:off x="0" y="0"/>
          <a:ext cx="0" cy="0"/>
          <a:chOff x="0" y="0"/>
          <a:chExt cx="0" cy="0"/>
        </a:xfrm>
      </p:grpSpPr>
      <p:sp>
        <p:nvSpPr>
          <p:cNvPr id="296" name="Google Shape;296;p39"/>
          <p:cNvSpPr txBox="1"/>
          <p:nvPr>
            <p:ph type="title"/>
          </p:nvPr>
        </p:nvSpPr>
        <p:spPr>
          <a:xfrm>
            <a:off x="311700" y="22200"/>
            <a:ext cx="7367100" cy="379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800">
                <a:solidFill>
                  <a:schemeClr val="accent3"/>
                </a:solidFill>
              </a:rPr>
              <a:t>EBS - Intro</a:t>
            </a:r>
            <a:endParaRPr sz="1800">
              <a:solidFill>
                <a:schemeClr val="accent3"/>
              </a:solidFill>
            </a:endParaRPr>
          </a:p>
          <a:p>
            <a:pPr indent="0" lvl="0" marL="0" marR="0" rtl="0" algn="l">
              <a:lnSpc>
                <a:spcPct val="115000"/>
              </a:lnSpc>
              <a:spcBef>
                <a:spcPts val="0"/>
              </a:spcBef>
              <a:spcAft>
                <a:spcPts val="0"/>
              </a:spcAft>
              <a:buNone/>
            </a:pPr>
            <a:r>
              <a:t/>
            </a:r>
            <a:endParaRPr b="0" sz="1100">
              <a:solidFill>
                <a:schemeClr val="accent3"/>
              </a:solidFill>
            </a:endParaRPr>
          </a:p>
          <a:p>
            <a:pPr indent="0" lvl="0" marL="0" marR="0" rtl="0" algn="l">
              <a:lnSpc>
                <a:spcPct val="115000"/>
              </a:lnSpc>
              <a:spcBef>
                <a:spcPts val="0"/>
              </a:spcBef>
              <a:spcAft>
                <a:spcPts val="0"/>
              </a:spcAft>
              <a:buNone/>
            </a:pPr>
            <a:r>
              <a:t/>
            </a:r>
            <a:endParaRPr sz="1200">
              <a:solidFill>
                <a:srgbClr val="999999"/>
              </a:solidFill>
              <a:latin typeface="Proxima Nova"/>
              <a:ea typeface="Proxima Nova"/>
              <a:cs typeface="Proxima Nova"/>
              <a:sym typeface="Proxima Nova"/>
            </a:endParaRPr>
          </a:p>
        </p:txBody>
      </p:sp>
      <p:graphicFrame>
        <p:nvGraphicFramePr>
          <p:cNvPr id="297" name="Google Shape;297;p39"/>
          <p:cNvGraphicFramePr/>
          <p:nvPr/>
        </p:nvGraphicFramePr>
        <p:xfrm>
          <a:off x="152400" y="1295400"/>
          <a:ext cx="3000000" cy="3000000"/>
        </p:xfrm>
        <a:graphic>
          <a:graphicData uri="http://schemas.openxmlformats.org/drawingml/2006/table">
            <a:tbl>
              <a:tblPr>
                <a:solidFill>
                  <a:srgbClr val="FFFFFF"/>
                </a:solidFill>
                <a:tableStyleId>{44207E45-9D08-44F0-9889-1CDDCBD6EF5C}</a:tableStyleId>
              </a:tblPr>
              <a:tblGrid>
                <a:gridCol w="1622250"/>
                <a:gridCol w="1700125"/>
                <a:gridCol w="2278325"/>
                <a:gridCol w="1714500"/>
                <a:gridCol w="1666875"/>
              </a:tblGrid>
              <a:tr h="239900">
                <a:tc>
                  <a:txBody>
                    <a:bodyPr/>
                    <a:lstStyle/>
                    <a:p>
                      <a:pPr indent="0" lvl="0" marL="0" rtl="0" algn="l">
                        <a:lnSpc>
                          <a:spcPct val="100000"/>
                        </a:lnSpc>
                        <a:spcBef>
                          <a:spcPts val="0"/>
                        </a:spcBef>
                        <a:spcAft>
                          <a:spcPts val="800"/>
                        </a:spcAft>
                        <a:buNone/>
                      </a:pPr>
                      <a:r>
                        <a:t/>
                      </a:r>
                      <a:endParaRPr b="1" sz="700">
                        <a:solidFill>
                          <a:srgbClr val="444444"/>
                        </a:solidFill>
                        <a:highlight>
                          <a:srgbClr val="FFFFFF"/>
                        </a:highlight>
                        <a:latin typeface="Roboto Mono"/>
                        <a:ea typeface="Roboto Mono"/>
                        <a:cs typeface="Roboto Mono"/>
                        <a:sym typeface="Roboto Mono"/>
                      </a:endParaRPr>
                    </a:p>
                  </a:txBody>
                  <a:tcPr marT="0" marB="0" marR="47625" marL="47625">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gridSpan="2">
                  <a:txBody>
                    <a:bodyPr/>
                    <a:lstStyle/>
                    <a:p>
                      <a:pPr indent="0" lvl="0" marL="0" rtl="0" algn="ctr">
                        <a:spcBef>
                          <a:spcPts val="0"/>
                        </a:spcBef>
                        <a:spcAft>
                          <a:spcPts val="0"/>
                        </a:spcAft>
                        <a:buNone/>
                      </a:pPr>
                      <a:r>
                        <a:rPr b="1" lang="en" sz="700">
                          <a:solidFill>
                            <a:srgbClr val="444444"/>
                          </a:solidFill>
                          <a:latin typeface="Roboto Mono"/>
                          <a:ea typeface="Roboto Mono"/>
                          <a:cs typeface="Roboto Mono"/>
                          <a:sym typeface="Roboto Mono"/>
                        </a:rPr>
                        <a:t>SSD</a:t>
                      </a:r>
                      <a:endParaRPr b="1" sz="700">
                        <a:solidFill>
                          <a:srgbClr val="444444"/>
                        </a:solidFill>
                        <a:latin typeface="Roboto Mono"/>
                        <a:ea typeface="Roboto Mono"/>
                        <a:cs typeface="Roboto Mono"/>
                        <a:sym typeface="Roboto Mono"/>
                      </a:endParaRPr>
                    </a:p>
                    <a:p>
                      <a:pPr indent="0" lvl="0" marL="0" rtl="0" algn="ctr">
                        <a:spcBef>
                          <a:spcPts val="0"/>
                        </a:spcBef>
                        <a:spcAft>
                          <a:spcPts val="0"/>
                        </a:spcAft>
                        <a:buNone/>
                      </a:pPr>
                      <a:r>
                        <a:rPr b="1" lang="en" sz="700">
                          <a:solidFill>
                            <a:srgbClr val="FF0000"/>
                          </a:solidFill>
                          <a:latin typeface="Roboto Mono"/>
                          <a:ea typeface="Roboto Mono"/>
                          <a:cs typeface="Roboto Mono"/>
                          <a:sym typeface="Roboto Mono"/>
                        </a:rPr>
                        <a:t>(Best for workloads with small, random I/O operations)</a:t>
                      </a:r>
                      <a:endParaRPr b="1" sz="700">
                        <a:solidFill>
                          <a:srgbClr val="FF0000"/>
                        </a:solidFill>
                        <a:latin typeface="Roboto Mono"/>
                        <a:ea typeface="Roboto Mono"/>
                        <a:cs typeface="Roboto Mono"/>
                        <a:sym typeface="Roboto Mono"/>
                      </a:endParaRPr>
                    </a:p>
                  </a:txBody>
                  <a:tcPr marT="0" marB="0" marR="47625" marL="476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c hMerge="1"/>
                <a:tc gridSpan="2">
                  <a:txBody>
                    <a:bodyPr/>
                    <a:lstStyle/>
                    <a:p>
                      <a:pPr indent="0" lvl="0" marL="0" rtl="0" algn="ctr">
                        <a:spcBef>
                          <a:spcPts val="0"/>
                        </a:spcBef>
                        <a:spcAft>
                          <a:spcPts val="0"/>
                        </a:spcAft>
                        <a:buNone/>
                      </a:pPr>
                      <a:r>
                        <a:rPr b="1" lang="en" sz="700">
                          <a:solidFill>
                            <a:srgbClr val="444444"/>
                          </a:solidFill>
                          <a:latin typeface="Roboto Mono"/>
                          <a:ea typeface="Roboto Mono"/>
                          <a:cs typeface="Roboto Mono"/>
                          <a:sym typeface="Roboto Mono"/>
                        </a:rPr>
                        <a:t>HDD</a:t>
                      </a:r>
                      <a:endParaRPr b="1" sz="700">
                        <a:solidFill>
                          <a:srgbClr val="444444"/>
                        </a:solidFill>
                        <a:latin typeface="Roboto Mono"/>
                        <a:ea typeface="Roboto Mono"/>
                        <a:cs typeface="Roboto Mono"/>
                        <a:sym typeface="Roboto Mono"/>
                      </a:endParaRPr>
                    </a:p>
                    <a:p>
                      <a:pPr indent="0" lvl="0" marL="0" rtl="0" algn="ctr">
                        <a:spcBef>
                          <a:spcPts val="0"/>
                        </a:spcBef>
                        <a:spcAft>
                          <a:spcPts val="0"/>
                        </a:spcAft>
                        <a:buNone/>
                      </a:pPr>
                      <a:r>
                        <a:rPr b="1" lang="en" sz="700">
                          <a:solidFill>
                            <a:srgbClr val="FF0000"/>
                          </a:solidFill>
                          <a:latin typeface="Roboto Mono"/>
                          <a:ea typeface="Roboto Mono"/>
                          <a:cs typeface="Roboto Mono"/>
                          <a:sym typeface="Roboto Mono"/>
                        </a:rPr>
                        <a:t>(Best for workloads with large, sequential I/O operations)</a:t>
                      </a:r>
                      <a:endParaRPr b="1" sz="700">
                        <a:solidFill>
                          <a:srgbClr val="444444"/>
                        </a:solidFill>
                        <a:latin typeface="Roboto Mono"/>
                        <a:ea typeface="Roboto Mono"/>
                        <a:cs typeface="Roboto Mono"/>
                        <a:sym typeface="Roboto Mono"/>
                      </a:endParaRPr>
                    </a:p>
                  </a:txBody>
                  <a:tcPr marT="0" marB="0" marR="47625" marL="476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c hMerge="1"/>
              </a:tr>
              <a:tr h="198175">
                <a:tc>
                  <a:txBody>
                    <a:bodyPr/>
                    <a:lstStyle/>
                    <a:p>
                      <a:pPr indent="0" lvl="0" marL="0" rtl="0" algn="l">
                        <a:lnSpc>
                          <a:spcPct val="100000"/>
                        </a:lnSpc>
                        <a:spcBef>
                          <a:spcPts val="0"/>
                        </a:spcBef>
                        <a:spcAft>
                          <a:spcPts val="800"/>
                        </a:spcAft>
                        <a:buNone/>
                      </a:pPr>
                      <a:r>
                        <a:rPr b="1" lang="en" sz="700">
                          <a:solidFill>
                            <a:srgbClr val="444444"/>
                          </a:solidFill>
                          <a:highlight>
                            <a:srgbClr val="FFFFFF"/>
                          </a:highlight>
                          <a:latin typeface="Roboto Mono"/>
                          <a:ea typeface="Roboto Mono"/>
                          <a:cs typeface="Roboto Mono"/>
                          <a:sym typeface="Roboto Mono"/>
                        </a:rPr>
                        <a:t>Volume Type</a:t>
                      </a:r>
                      <a:endParaRPr b="1" sz="700">
                        <a:solidFill>
                          <a:srgbClr val="444444"/>
                        </a:solidFill>
                        <a:highlight>
                          <a:srgbClr val="FFFFFF"/>
                        </a:highlight>
                        <a:latin typeface="Roboto Mono"/>
                        <a:ea typeface="Roboto Mono"/>
                        <a:cs typeface="Roboto Mono"/>
                        <a:sym typeface="Roboto Mono"/>
                      </a:endParaRPr>
                    </a:p>
                  </a:txBody>
                  <a:tcPr marT="0" marB="0" marR="47625" marL="47625">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800"/>
                        </a:spcAft>
                        <a:buNone/>
                      </a:pPr>
                      <a:r>
                        <a:rPr lang="en" sz="700">
                          <a:solidFill>
                            <a:srgbClr val="444444"/>
                          </a:solidFill>
                          <a:latin typeface="Roboto Mono"/>
                          <a:ea typeface="Roboto Mono"/>
                          <a:cs typeface="Roboto Mono"/>
                          <a:sym typeface="Roboto Mono"/>
                        </a:rPr>
                        <a:t>General Purpose SSD (gp2)</a:t>
                      </a:r>
                      <a:endParaRPr sz="700">
                        <a:solidFill>
                          <a:srgbClr val="444444"/>
                        </a:solidFill>
                        <a:latin typeface="Roboto Mono"/>
                        <a:ea typeface="Roboto Mono"/>
                        <a:cs typeface="Roboto Mono"/>
                        <a:sym typeface="Roboto Mono"/>
                      </a:endParaRPr>
                    </a:p>
                  </a:txBody>
                  <a:tcPr marT="0" marB="0" marR="47625" marL="476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00000"/>
                        </a:lnSpc>
                        <a:spcBef>
                          <a:spcPts val="0"/>
                        </a:spcBef>
                        <a:spcAft>
                          <a:spcPts val="800"/>
                        </a:spcAft>
                        <a:buNone/>
                      </a:pPr>
                      <a:r>
                        <a:rPr lang="en" sz="700">
                          <a:solidFill>
                            <a:srgbClr val="444444"/>
                          </a:solidFill>
                          <a:latin typeface="Roboto Mono"/>
                          <a:ea typeface="Roboto Mono"/>
                          <a:cs typeface="Roboto Mono"/>
                          <a:sym typeface="Roboto Mono"/>
                        </a:rPr>
                        <a:t>Provisioned IOPS SSD (io1)</a:t>
                      </a:r>
                      <a:endParaRPr sz="700">
                        <a:solidFill>
                          <a:srgbClr val="444444"/>
                        </a:solidFill>
                        <a:latin typeface="Roboto Mono"/>
                        <a:ea typeface="Roboto Mono"/>
                        <a:cs typeface="Roboto Mono"/>
                        <a:sym typeface="Roboto Mono"/>
                      </a:endParaRPr>
                    </a:p>
                  </a:txBody>
                  <a:tcPr marT="0" marB="0" marR="47625" marL="476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00000"/>
                        </a:lnSpc>
                        <a:spcBef>
                          <a:spcPts val="0"/>
                        </a:spcBef>
                        <a:spcAft>
                          <a:spcPts val="800"/>
                        </a:spcAft>
                        <a:buNone/>
                      </a:pPr>
                      <a:r>
                        <a:rPr lang="en" sz="700">
                          <a:solidFill>
                            <a:srgbClr val="444444"/>
                          </a:solidFill>
                          <a:latin typeface="Roboto Mono"/>
                          <a:ea typeface="Roboto Mono"/>
                          <a:cs typeface="Roboto Mono"/>
                          <a:sym typeface="Roboto Mono"/>
                        </a:rPr>
                        <a:t>Throughput Optimized HDD (st1)</a:t>
                      </a:r>
                      <a:endParaRPr sz="700">
                        <a:solidFill>
                          <a:srgbClr val="444444"/>
                        </a:solidFill>
                        <a:latin typeface="Roboto Mono"/>
                        <a:ea typeface="Roboto Mono"/>
                        <a:cs typeface="Roboto Mono"/>
                        <a:sym typeface="Roboto Mono"/>
                      </a:endParaRPr>
                    </a:p>
                  </a:txBody>
                  <a:tcPr marT="0" marB="0" marR="47625" marL="476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tcPr>
                </a:tc>
                <a:tc>
                  <a:txBody>
                    <a:bodyPr/>
                    <a:lstStyle/>
                    <a:p>
                      <a:pPr indent="0" lvl="0" marL="0" rtl="0" algn="l">
                        <a:lnSpc>
                          <a:spcPct val="100000"/>
                        </a:lnSpc>
                        <a:spcBef>
                          <a:spcPts val="0"/>
                        </a:spcBef>
                        <a:spcAft>
                          <a:spcPts val="800"/>
                        </a:spcAft>
                        <a:buNone/>
                      </a:pPr>
                      <a:r>
                        <a:rPr lang="en" sz="700">
                          <a:solidFill>
                            <a:srgbClr val="444444"/>
                          </a:solidFill>
                          <a:latin typeface="Roboto Mono"/>
                          <a:ea typeface="Roboto Mono"/>
                          <a:cs typeface="Roboto Mono"/>
                          <a:sym typeface="Roboto Mono"/>
                        </a:rPr>
                        <a:t>Cold HDD (sc1)</a:t>
                      </a:r>
                      <a:endParaRPr sz="700">
                        <a:solidFill>
                          <a:srgbClr val="444444"/>
                        </a:solidFill>
                        <a:latin typeface="Roboto Mono"/>
                        <a:ea typeface="Roboto Mono"/>
                        <a:cs typeface="Roboto Mono"/>
                        <a:sym typeface="Roboto Mono"/>
                      </a:endParaRPr>
                    </a:p>
                  </a:txBody>
                  <a:tcPr marT="0" marB="0" marR="47625" marL="476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B cap="flat" cmpd="sng" w="9525">
                      <a:solidFill>
                        <a:srgbClr val="CCCCCC"/>
                      </a:solidFill>
                      <a:prstDash val="solid"/>
                      <a:round/>
                      <a:headEnd len="sm" w="sm" type="none"/>
                      <a:tailEnd len="sm" w="sm" type="none"/>
                    </a:lnB>
                    <a:solidFill>
                      <a:srgbClr val="CFE2F3"/>
                    </a:solidFill>
                  </a:tcPr>
                </a:tc>
              </a:tr>
              <a:tr h="495425">
                <a:tc>
                  <a:txBody>
                    <a:bodyPr/>
                    <a:lstStyle/>
                    <a:p>
                      <a:pPr indent="0" lvl="0" marL="0" rtl="0" algn="l">
                        <a:lnSpc>
                          <a:spcPct val="100000"/>
                        </a:lnSpc>
                        <a:spcBef>
                          <a:spcPts val="0"/>
                        </a:spcBef>
                        <a:spcAft>
                          <a:spcPts val="800"/>
                        </a:spcAft>
                        <a:buNone/>
                      </a:pPr>
                      <a:r>
                        <a:rPr b="1" lang="en" sz="700">
                          <a:solidFill>
                            <a:srgbClr val="444444"/>
                          </a:solidFill>
                          <a:highlight>
                            <a:srgbClr val="FFFFFF"/>
                          </a:highlight>
                          <a:latin typeface="Roboto Mono"/>
                          <a:ea typeface="Roboto Mono"/>
                          <a:cs typeface="Roboto Mono"/>
                          <a:sym typeface="Roboto Mono"/>
                        </a:rPr>
                        <a:t>Description</a:t>
                      </a:r>
                      <a:endParaRPr b="1" sz="700">
                        <a:solidFill>
                          <a:srgbClr val="444444"/>
                        </a:solidFill>
                        <a:highlight>
                          <a:srgbClr val="FFFFFF"/>
                        </a:highlight>
                        <a:latin typeface="Roboto Mono"/>
                        <a:ea typeface="Roboto Mono"/>
                        <a:cs typeface="Roboto Mono"/>
                        <a:sym typeface="Roboto Mono"/>
                      </a:endParaRPr>
                    </a:p>
                  </a:txBody>
                  <a:tcPr marT="0" marB="0" marR="47625" marL="47625">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800"/>
                        </a:spcAft>
                        <a:buNone/>
                      </a:pPr>
                      <a:r>
                        <a:rPr lang="en" sz="700">
                          <a:solidFill>
                            <a:srgbClr val="444444"/>
                          </a:solidFill>
                          <a:latin typeface="Roboto Mono"/>
                          <a:ea typeface="Roboto Mono"/>
                          <a:cs typeface="Roboto Mono"/>
                          <a:sym typeface="Roboto Mono"/>
                        </a:rPr>
                        <a:t>General purpose SSD volume that balances price and performance for a wide variety of workloads</a:t>
                      </a:r>
                      <a:endParaRPr sz="700">
                        <a:solidFill>
                          <a:srgbClr val="444444"/>
                        </a:solidFill>
                        <a:latin typeface="Roboto Mono"/>
                        <a:ea typeface="Roboto Mono"/>
                        <a:cs typeface="Roboto Mono"/>
                        <a:sym typeface="Roboto Mono"/>
                      </a:endParaRPr>
                    </a:p>
                  </a:txBody>
                  <a:tcPr marT="0" marB="0" marR="47625" marL="476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00000"/>
                        </a:lnSpc>
                        <a:spcBef>
                          <a:spcPts val="0"/>
                        </a:spcBef>
                        <a:spcAft>
                          <a:spcPts val="800"/>
                        </a:spcAft>
                        <a:buNone/>
                      </a:pPr>
                      <a:r>
                        <a:rPr lang="en" sz="700">
                          <a:solidFill>
                            <a:srgbClr val="444444"/>
                          </a:solidFill>
                          <a:latin typeface="Roboto Mono"/>
                          <a:ea typeface="Roboto Mono"/>
                          <a:cs typeface="Roboto Mono"/>
                          <a:sym typeface="Roboto Mono"/>
                        </a:rPr>
                        <a:t>Highest-performance SSD volume for mission-critical low-latency or high-throughput workloads</a:t>
                      </a:r>
                      <a:endParaRPr sz="700">
                        <a:solidFill>
                          <a:srgbClr val="444444"/>
                        </a:solidFill>
                        <a:latin typeface="Roboto Mono"/>
                        <a:ea typeface="Roboto Mono"/>
                        <a:cs typeface="Roboto Mono"/>
                        <a:sym typeface="Roboto Mono"/>
                      </a:endParaRPr>
                    </a:p>
                  </a:txBody>
                  <a:tcPr marT="0" marB="0" marR="47625" marL="476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00000"/>
                        </a:lnSpc>
                        <a:spcBef>
                          <a:spcPts val="0"/>
                        </a:spcBef>
                        <a:spcAft>
                          <a:spcPts val="800"/>
                        </a:spcAft>
                        <a:buNone/>
                      </a:pPr>
                      <a:r>
                        <a:rPr lang="en" sz="700">
                          <a:solidFill>
                            <a:srgbClr val="444444"/>
                          </a:solidFill>
                          <a:latin typeface="Roboto Mono"/>
                          <a:ea typeface="Roboto Mono"/>
                          <a:cs typeface="Roboto Mono"/>
                          <a:sym typeface="Roboto Mono"/>
                        </a:rPr>
                        <a:t>Low-cost HDD volume designed for frequently accessed, throughput-intensive workloads</a:t>
                      </a:r>
                      <a:endParaRPr sz="700">
                        <a:solidFill>
                          <a:srgbClr val="444444"/>
                        </a:solidFill>
                        <a:latin typeface="Roboto Mono"/>
                        <a:ea typeface="Roboto Mono"/>
                        <a:cs typeface="Roboto Mono"/>
                        <a:sym typeface="Roboto Mono"/>
                      </a:endParaRPr>
                    </a:p>
                  </a:txBody>
                  <a:tcPr marT="0" marB="0" marR="47625" marL="476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tcPr>
                </a:tc>
                <a:tc>
                  <a:txBody>
                    <a:bodyPr/>
                    <a:lstStyle/>
                    <a:p>
                      <a:pPr indent="0" lvl="0" marL="0" rtl="0" algn="l">
                        <a:lnSpc>
                          <a:spcPct val="100000"/>
                        </a:lnSpc>
                        <a:spcBef>
                          <a:spcPts val="0"/>
                        </a:spcBef>
                        <a:spcAft>
                          <a:spcPts val="800"/>
                        </a:spcAft>
                        <a:buNone/>
                      </a:pPr>
                      <a:r>
                        <a:rPr lang="en" sz="700">
                          <a:solidFill>
                            <a:srgbClr val="444444"/>
                          </a:solidFill>
                          <a:latin typeface="Roboto Mono"/>
                          <a:ea typeface="Roboto Mono"/>
                          <a:cs typeface="Roboto Mono"/>
                          <a:sym typeface="Roboto Mono"/>
                        </a:rPr>
                        <a:t>Lowest cost HDD volume designed for less frequently accessed workloads</a:t>
                      </a:r>
                      <a:endParaRPr sz="700">
                        <a:solidFill>
                          <a:srgbClr val="444444"/>
                        </a:solidFill>
                        <a:latin typeface="Roboto Mono"/>
                        <a:ea typeface="Roboto Mono"/>
                        <a:cs typeface="Roboto Mono"/>
                        <a:sym typeface="Roboto Mono"/>
                      </a:endParaRPr>
                    </a:p>
                  </a:txBody>
                  <a:tcPr marT="0" marB="0" marR="47625" marL="476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tcPr>
                </a:tc>
              </a:tr>
              <a:tr h="733175">
                <a:tc>
                  <a:txBody>
                    <a:bodyPr/>
                    <a:lstStyle/>
                    <a:p>
                      <a:pPr indent="0" lvl="0" marL="0" rtl="0" algn="l">
                        <a:lnSpc>
                          <a:spcPct val="100000"/>
                        </a:lnSpc>
                        <a:spcBef>
                          <a:spcPts val="0"/>
                        </a:spcBef>
                        <a:spcAft>
                          <a:spcPts val="800"/>
                        </a:spcAft>
                        <a:buNone/>
                      </a:pPr>
                      <a:r>
                        <a:rPr b="1" lang="en" sz="700">
                          <a:solidFill>
                            <a:srgbClr val="444444"/>
                          </a:solidFill>
                          <a:highlight>
                            <a:srgbClr val="FFFFFF"/>
                          </a:highlight>
                          <a:latin typeface="Roboto Mono"/>
                          <a:ea typeface="Roboto Mono"/>
                          <a:cs typeface="Roboto Mono"/>
                          <a:sym typeface="Roboto Mono"/>
                        </a:rPr>
                        <a:t>Use Cases</a:t>
                      </a:r>
                      <a:endParaRPr b="1" sz="700">
                        <a:solidFill>
                          <a:srgbClr val="444444"/>
                        </a:solidFill>
                        <a:highlight>
                          <a:srgbClr val="FFFFFF"/>
                        </a:highlight>
                        <a:latin typeface="Roboto Mono"/>
                        <a:ea typeface="Roboto Mono"/>
                        <a:cs typeface="Roboto Mono"/>
                        <a:sym typeface="Roboto Mono"/>
                      </a:endParaRPr>
                    </a:p>
                  </a:txBody>
                  <a:tcPr marT="0" marB="0" marR="47625" marL="47625">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90170" lvl="0" marL="82296" rtl="0" algn="l">
                        <a:lnSpc>
                          <a:spcPct val="100000"/>
                        </a:lnSpc>
                        <a:spcBef>
                          <a:spcPts val="0"/>
                        </a:spcBef>
                        <a:spcAft>
                          <a:spcPts val="0"/>
                        </a:spcAft>
                        <a:buClr>
                          <a:srgbClr val="444444"/>
                        </a:buClr>
                        <a:buSzPts val="700"/>
                        <a:buFont typeface="Roboto Mono"/>
                        <a:buChar char="●"/>
                      </a:pPr>
                      <a:r>
                        <a:rPr lang="en" sz="700">
                          <a:solidFill>
                            <a:srgbClr val="444444"/>
                          </a:solidFill>
                          <a:latin typeface="Roboto Mono"/>
                          <a:ea typeface="Roboto Mono"/>
                          <a:cs typeface="Roboto Mono"/>
                          <a:sym typeface="Roboto Mono"/>
                        </a:rPr>
                        <a:t>Recommended for most workloads</a:t>
                      </a:r>
                      <a:endParaRPr sz="700">
                        <a:solidFill>
                          <a:srgbClr val="444444"/>
                        </a:solidFill>
                        <a:latin typeface="Roboto Mono"/>
                        <a:ea typeface="Roboto Mono"/>
                        <a:cs typeface="Roboto Mono"/>
                        <a:sym typeface="Roboto Mono"/>
                      </a:endParaRPr>
                    </a:p>
                    <a:p>
                      <a:pPr indent="-90170" lvl="0" marL="82296" rtl="0" algn="l">
                        <a:lnSpc>
                          <a:spcPct val="100000"/>
                        </a:lnSpc>
                        <a:spcBef>
                          <a:spcPts val="0"/>
                        </a:spcBef>
                        <a:spcAft>
                          <a:spcPts val="0"/>
                        </a:spcAft>
                        <a:buClr>
                          <a:srgbClr val="FF0000"/>
                        </a:buClr>
                        <a:buSzPts val="700"/>
                        <a:buFont typeface="Roboto Mono"/>
                        <a:buChar char="●"/>
                      </a:pPr>
                      <a:r>
                        <a:rPr lang="en" sz="700">
                          <a:solidFill>
                            <a:srgbClr val="FF0000"/>
                          </a:solidFill>
                          <a:latin typeface="Roboto Mono"/>
                          <a:ea typeface="Roboto Mono"/>
                          <a:cs typeface="Roboto Mono"/>
                          <a:sym typeface="Roboto Mono"/>
                        </a:rPr>
                        <a:t>System boot volumes</a:t>
                      </a:r>
                      <a:endParaRPr sz="700">
                        <a:solidFill>
                          <a:srgbClr val="FF0000"/>
                        </a:solidFill>
                        <a:latin typeface="Roboto Mono"/>
                        <a:ea typeface="Roboto Mono"/>
                        <a:cs typeface="Roboto Mono"/>
                        <a:sym typeface="Roboto Mono"/>
                      </a:endParaRPr>
                    </a:p>
                    <a:p>
                      <a:pPr indent="-90170" lvl="0" marL="82296" rtl="0" algn="l">
                        <a:lnSpc>
                          <a:spcPct val="100000"/>
                        </a:lnSpc>
                        <a:spcBef>
                          <a:spcPts val="0"/>
                        </a:spcBef>
                        <a:spcAft>
                          <a:spcPts val="0"/>
                        </a:spcAft>
                        <a:buClr>
                          <a:srgbClr val="444444"/>
                        </a:buClr>
                        <a:buSzPts val="700"/>
                        <a:buFont typeface="Roboto Mono"/>
                        <a:buChar char="●"/>
                      </a:pPr>
                      <a:r>
                        <a:rPr lang="en" sz="700">
                          <a:solidFill>
                            <a:srgbClr val="444444"/>
                          </a:solidFill>
                          <a:latin typeface="Roboto Mono"/>
                          <a:ea typeface="Roboto Mono"/>
                          <a:cs typeface="Roboto Mono"/>
                          <a:sym typeface="Roboto Mono"/>
                        </a:rPr>
                        <a:t>Virtual desktops</a:t>
                      </a:r>
                      <a:endParaRPr sz="700">
                        <a:solidFill>
                          <a:srgbClr val="444444"/>
                        </a:solidFill>
                        <a:latin typeface="Roboto Mono"/>
                        <a:ea typeface="Roboto Mono"/>
                        <a:cs typeface="Roboto Mono"/>
                        <a:sym typeface="Roboto Mono"/>
                      </a:endParaRPr>
                    </a:p>
                    <a:p>
                      <a:pPr indent="-90170" lvl="0" marL="82296" rtl="0" algn="l">
                        <a:lnSpc>
                          <a:spcPct val="100000"/>
                        </a:lnSpc>
                        <a:spcBef>
                          <a:spcPts val="0"/>
                        </a:spcBef>
                        <a:spcAft>
                          <a:spcPts val="0"/>
                        </a:spcAft>
                        <a:buClr>
                          <a:srgbClr val="444444"/>
                        </a:buClr>
                        <a:buSzPts val="700"/>
                        <a:buFont typeface="Roboto Mono"/>
                        <a:buChar char="●"/>
                      </a:pPr>
                      <a:r>
                        <a:rPr lang="en" sz="700">
                          <a:solidFill>
                            <a:srgbClr val="444444"/>
                          </a:solidFill>
                          <a:latin typeface="Roboto Mono"/>
                          <a:ea typeface="Roboto Mono"/>
                          <a:cs typeface="Roboto Mono"/>
                          <a:sym typeface="Roboto Mono"/>
                        </a:rPr>
                        <a:t>Low-latency interactive apps</a:t>
                      </a:r>
                      <a:endParaRPr sz="700">
                        <a:solidFill>
                          <a:srgbClr val="444444"/>
                        </a:solidFill>
                        <a:latin typeface="Roboto Mono"/>
                        <a:ea typeface="Roboto Mono"/>
                        <a:cs typeface="Roboto Mono"/>
                        <a:sym typeface="Roboto Mono"/>
                      </a:endParaRPr>
                    </a:p>
                    <a:p>
                      <a:pPr indent="-90170" lvl="0" marL="82296" rtl="0" algn="l">
                        <a:lnSpc>
                          <a:spcPct val="100000"/>
                        </a:lnSpc>
                        <a:spcBef>
                          <a:spcPts val="0"/>
                        </a:spcBef>
                        <a:spcAft>
                          <a:spcPts val="0"/>
                        </a:spcAft>
                        <a:buClr>
                          <a:srgbClr val="444444"/>
                        </a:buClr>
                        <a:buSzPts val="700"/>
                        <a:buFont typeface="Roboto Mono"/>
                        <a:buChar char="●"/>
                      </a:pPr>
                      <a:r>
                        <a:rPr lang="en" sz="700">
                          <a:solidFill>
                            <a:srgbClr val="444444"/>
                          </a:solidFill>
                          <a:latin typeface="Roboto Mono"/>
                          <a:ea typeface="Roboto Mono"/>
                          <a:cs typeface="Roboto Mono"/>
                          <a:sym typeface="Roboto Mono"/>
                        </a:rPr>
                        <a:t>Development and test environments</a:t>
                      </a:r>
                      <a:endParaRPr sz="700">
                        <a:solidFill>
                          <a:srgbClr val="444444"/>
                        </a:solidFill>
                        <a:latin typeface="Roboto Mono"/>
                        <a:ea typeface="Roboto Mono"/>
                        <a:cs typeface="Roboto Mono"/>
                        <a:sym typeface="Roboto Mono"/>
                      </a:endParaRPr>
                    </a:p>
                  </a:txBody>
                  <a:tcPr marT="0" marB="0" marR="47625" marL="476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90170" lvl="0" marL="82296" rtl="0" algn="l">
                        <a:lnSpc>
                          <a:spcPct val="100000"/>
                        </a:lnSpc>
                        <a:spcBef>
                          <a:spcPts val="0"/>
                        </a:spcBef>
                        <a:spcAft>
                          <a:spcPts val="0"/>
                        </a:spcAft>
                        <a:buClr>
                          <a:srgbClr val="444444"/>
                        </a:buClr>
                        <a:buSzPts val="700"/>
                        <a:buFont typeface="Roboto Mono"/>
                        <a:buChar char="●"/>
                      </a:pPr>
                      <a:r>
                        <a:rPr lang="en" sz="700">
                          <a:solidFill>
                            <a:srgbClr val="444444"/>
                          </a:solidFill>
                          <a:latin typeface="Roboto Mono"/>
                          <a:ea typeface="Roboto Mono"/>
                          <a:cs typeface="Roboto Mono"/>
                          <a:sym typeface="Roboto Mono"/>
                        </a:rPr>
                        <a:t>Critical business applications that require sustained IOPS performance, or more than 16,000 IOPS or 250 MiB/s of throughput per volume</a:t>
                      </a:r>
                      <a:endParaRPr sz="700">
                        <a:solidFill>
                          <a:srgbClr val="444444"/>
                        </a:solidFill>
                        <a:latin typeface="Roboto Mono"/>
                        <a:ea typeface="Roboto Mono"/>
                        <a:cs typeface="Roboto Mono"/>
                        <a:sym typeface="Roboto Mono"/>
                      </a:endParaRPr>
                    </a:p>
                    <a:p>
                      <a:pPr indent="-90170" lvl="0" marL="82296" rtl="0" algn="l">
                        <a:lnSpc>
                          <a:spcPct val="100000"/>
                        </a:lnSpc>
                        <a:spcBef>
                          <a:spcPts val="0"/>
                        </a:spcBef>
                        <a:spcAft>
                          <a:spcPts val="0"/>
                        </a:spcAft>
                        <a:buClr>
                          <a:srgbClr val="444444"/>
                        </a:buClr>
                        <a:buSzPts val="700"/>
                        <a:buFont typeface="Roboto Mono"/>
                        <a:buChar char="●"/>
                      </a:pPr>
                      <a:r>
                        <a:rPr lang="en" sz="700">
                          <a:solidFill>
                            <a:srgbClr val="444444"/>
                          </a:solidFill>
                          <a:latin typeface="Roboto Mono"/>
                          <a:ea typeface="Roboto Mono"/>
                          <a:cs typeface="Roboto Mono"/>
                          <a:sym typeface="Roboto Mono"/>
                        </a:rPr>
                        <a:t>Large database workloads, such as:</a:t>
                      </a:r>
                      <a:endParaRPr sz="700">
                        <a:solidFill>
                          <a:srgbClr val="444444"/>
                        </a:solidFill>
                        <a:latin typeface="Roboto Mono"/>
                        <a:ea typeface="Roboto Mono"/>
                        <a:cs typeface="Roboto Mono"/>
                        <a:sym typeface="Roboto Mono"/>
                      </a:endParaRPr>
                    </a:p>
                    <a:p>
                      <a:pPr indent="0" lvl="0" marL="0" rtl="0" algn="l">
                        <a:lnSpc>
                          <a:spcPct val="100000"/>
                        </a:lnSpc>
                        <a:spcBef>
                          <a:spcPts val="0"/>
                        </a:spcBef>
                        <a:spcAft>
                          <a:spcPts val="1200"/>
                        </a:spcAft>
                        <a:buNone/>
                      </a:pPr>
                      <a:r>
                        <a:rPr lang="en" sz="700">
                          <a:solidFill>
                            <a:srgbClr val="444444"/>
                          </a:solidFill>
                          <a:latin typeface="Roboto Mono"/>
                          <a:ea typeface="Roboto Mono"/>
                          <a:cs typeface="Roboto Mono"/>
                          <a:sym typeface="Roboto Mono"/>
                        </a:rPr>
                        <a:t>MongoDB, cassandra, Microsoft SQL Server, MySQL, PostgreSQL, Oracle</a:t>
                      </a:r>
                      <a:endParaRPr sz="700">
                        <a:solidFill>
                          <a:srgbClr val="444444"/>
                        </a:solidFill>
                        <a:latin typeface="Roboto Mono"/>
                        <a:ea typeface="Roboto Mono"/>
                        <a:cs typeface="Roboto Mono"/>
                        <a:sym typeface="Roboto Mono"/>
                      </a:endParaRPr>
                    </a:p>
                  </a:txBody>
                  <a:tcPr marT="0" marB="0" marR="47625" marL="476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90170" lvl="0" marL="82296" rtl="0" algn="l">
                        <a:lnSpc>
                          <a:spcPct val="100000"/>
                        </a:lnSpc>
                        <a:spcBef>
                          <a:spcPts val="0"/>
                        </a:spcBef>
                        <a:spcAft>
                          <a:spcPts val="0"/>
                        </a:spcAft>
                        <a:buClr>
                          <a:srgbClr val="444444"/>
                        </a:buClr>
                        <a:buSzPts val="700"/>
                        <a:buFont typeface="Roboto Mono"/>
                        <a:buChar char="●"/>
                      </a:pPr>
                      <a:r>
                        <a:rPr lang="en" sz="700">
                          <a:solidFill>
                            <a:srgbClr val="444444"/>
                          </a:solidFill>
                          <a:latin typeface="Roboto Mono"/>
                          <a:ea typeface="Roboto Mono"/>
                          <a:cs typeface="Roboto Mono"/>
                          <a:sym typeface="Roboto Mono"/>
                        </a:rPr>
                        <a:t>Streaming workloads requiring consistent, fast throughput at a low price</a:t>
                      </a:r>
                      <a:endParaRPr sz="700">
                        <a:solidFill>
                          <a:srgbClr val="444444"/>
                        </a:solidFill>
                        <a:latin typeface="Roboto Mono"/>
                        <a:ea typeface="Roboto Mono"/>
                        <a:cs typeface="Roboto Mono"/>
                        <a:sym typeface="Roboto Mono"/>
                      </a:endParaRPr>
                    </a:p>
                    <a:p>
                      <a:pPr indent="-90170" lvl="0" marL="82296" rtl="0" algn="l">
                        <a:lnSpc>
                          <a:spcPct val="100000"/>
                        </a:lnSpc>
                        <a:spcBef>
                          <a:spcPts val="0"/>
                        </a:spcBef>
                        <a:spcAft>
                          <a:spcPts val="0"/>
                        </a:spcAft>
                        <a:buClr>
                          <a:srgbClr val="444444"/>
                        </a:buClr>
                        <a:buSzPts val="700"/>
                        <a:buFont typeface="Roboto Mono"/>
                        <a:buChar char="●"/>
                      </a:pPr>
                      <a:r>
                        <a:rPr lang="en" sz="700">
                          <a:solidFill>
                            <a:srgbClr val="444444"/>
                          </a:solidFill>
                          <a:latin typeface="Roboto Mono"/>
                          <a:ea typeface="Roboto Mono"/>
                          <a:cs typeface="Roboto Mono"/>
                          <a:sym typeface="Roboto Mono"/>
                        </a:rPr>
                        <a:t>Big data</a:t>
                      </a:r>
                      <a:endParaRPr sz="700">
                        <a:solidFill>
                          <a:srgbClr val="444444"/>
                        </a:solidFill>
                        <a:latin typeface="Roboto Mono"/>
                        <a:ea typeface="Roboto Mono"/>
                        <a:cs typeface="Roboto Mono"/>
                        <a:sym typeface="Roboto Mono"/>
                      </a:endParaRPr>
                    </a:p>
                    <a:p>
                      <a:pPr indent="-90170" lvl="0" marL="82296" rtl="0" algn="l">
                        <a:lnSpc>
                          <a:spcPct val="100000"/>
                        </a:lnSpc>
                        <a:spcBef>
                          <a:spcPts val="0"/>
                        </a:spcBef>
                        <a:spcAft>
                          <a:spcPts val="0"/>
                        </a:spcAft>
                        <a:buClr>
                          <a:srgbClr val="444444"/>
                        </a:buClr>
                        <a:buSzPts val="700"/>
                        <a:buFont typeface="Roboto Mono"/>
                        <a:buChar char="●"/>
                      </a:pPr>
                      <a:r>
                        <a:rPr lang="en" sz="700">
                          <a:solidFill>
                            <a:srgbClr val="444444"/>
                          </a:solidFill>
                          <a:latin typeface="Roboto Mono"/>
                          <a:ea typeface="Roboto Mono"/>
                          <a:cs typeface="Roboto Mono"/>
                          <a:sym typeface="Roboto Mono"/>
                        </a:rPr>
                        <a:t>Data warehouses</a:t>
                      </a:r>
                      <a:endParaRPr sz="700">
                        <a:solidFill>
                          <a:srgbClr val="444444"/>
                        </a:solidFill>
                        <a:latin typeface="Roboto Mono"/>
                        <a:ea typeface="Roboto Mono"/>
                        <a:cs typeface="Roboto Mono"/>
                        <a:sym typeface="Roboto Mono"/>
                      </a:endParaRPr>
                    </a:p>
                    <a:p>
                      <a:pPr indent="-90170" lvl="0" marL="82296" rtl="0" algn="l">
                        <a:lnSpc>
                          <a:spcPct val="100000"/>
                        </a:lnSpc>
                        <a:spcBef>
                          <a:spcPts val="0"/>
                        </a:spcBef>
                        <a:spcAft>
                          <a:spcPts val="0"/>
                        </a:spcAft>
                        <a:buClr>
                          <a:srgbClr val="444444"/>
                        </a:buClr>
                        <a:buSzPts val="700"/>
                        <a:buFont typeface="Roboto Mono"/>
                        <a:buChar char="●"/>
                      </a:pPr>
                      <a:r>
                        <a:rPr lang="en" sz="700">
                          <a:solidFill>
                            <a:srgbClr val="444444"/>
                          </a:solidFill>
                          <a:latin typeface="Roboto Mono"/>
                          <a:ea typeface="Roboto Mono"/>
                          <a:cs typeface="Roboto Mono"/>
                          <a:sym typeface="Roboto Mono"/>
                        </a:rPr>
                        <a:t>Log processing</a:t>
                      </a:r>
                      <a:endParaRPr sz="700">
                        <a:solidFill>
                          <a:srgbClr val="444444"/>
                        </a:solidFill>
                        <a:latin typeface="Roboto Mono"/>
                        <a:ea typeface="Roboto Mono"/>
                        <a:cs typeface="Roboto Mono"/>
                        <a:sym typeface="Roboto Mono"/>
                      </a:endParaRPr>
                    </a:p>
                    <a:p>
                      <a:pPr indent="-90170" lvl="0" marL="82296" rtl="0" algn="l">
                        <a:lnSpc>
                          <a:spcPct val="100000"/>
                        </a:lnSpc>
                        <a:spcBef>
                          <a:spcPts val="0"/>
                        </a:spcBef>
                        <a:spcAft>
                          <a:spcPts val="0"/>
                        </a:spcAft>
                        <a:buClr>
                          <a:srgbClr val="FF0000"/>
                        </a:buClr>
                        <a:buSzPts val="700"/>
                        <a:buFont typeface="Roboto Mono"/>
                        <a:buChar char="●"/>
                      </a:pPr>
                      <a:r>
                        <a:rPr lang="en" sz="700">
                          <a:solidFill>
                            <a:srgbClr val="FF0000"/>
                          </a:solidFill>
                          <a:latin typeface="Roboto Mono"/>
                          <a:ea typeface="Roboto Mono"/>
                          <a:cs typeface="Roboto Mono"/>
                          <a:sym typeface="Roboto Mono"/>
                        </a:rPr>
                        <a:t>Cannot be a boot volume</a:t>
                      </a:r>
                      <a:endParaRPr sz="700">
                        <a:solidFill>
                          <a:srgbClr val="FF0000"/>
                        </a:solidFill>
                        <a:latin typeface="Roboto Mono"/>
                        <a:ea typeface="Roboto Mono"/>
                        <a:cs typeface="Roboto Mono"/>
                        <a:sym typeface="Roboto Mono"/>
                      </a:endParaRPr>
                    </a:p>
                  </a:txBody>
                  <a:tcPr marT="0" marB="0" marR="47625" marL="476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tcPr>
                </a:tc>
                <a:tc>
                  <a:txBody>
                    <a:bodyPr/>
                    <a:lstStyle/>
                    <a:p>
                      <a:pPr indent="-90170" lvl="0" marL="82296" rtl="0" algn="l">
                        <a:lnSpc>
                          <a:spcPct val="100000"/>
                        </a:lnSpc>
                        <a:spcBef>
                          <a:spcPts val="0"/>
                        </a:spcBef>
                        <a:spcAft>
                          <a:spcPts val="0"/>
                        </a:spcAft>
                        <a:buClr>
                          <a:srgbClr val="444444"/>
                        </a:buClr>
                        <a:buSzPts val="700"/>
                        <a:buFont typeface="Roboto Mono"/>
                        <a:buChar char="●"/>
                      </a:pPr>
                      <a:r>
                        <a:rPr lang="en" sz="700">
                          <a:solidFill>
                            <a:srgbClr val="444444"/>
                          </a:solidFill>
                          <a:latin typeface="Roboto Mono"/>
                          <a:ea typeface="Roboto Mono"/>
                          <a:cs typeface="Roboto Mono"/>
                          <a:sym typeface="Roboto Mono"/>
                        </a:rPr>
                        <a:t>Throughput-oriented storage for large volumes of data that is infrequently accessed</a:t>
                      </a:r>
                      <a:endParaRPr sz="700">
                        <a:solidFill>
                          <a:srgbClr val="444444"/>
                        </a:solidFill>
                        <a:latin typeface="Roboto Mono"/>
                        <a:ea typeface="Roboto Mono"/>
                        <a:cs typeface="Roboto Mono"/>
                        <a:sym typeface="Roboto Mono"/>
                      </a:endParaRPr>
                    </a:p>
                    <a:p>
                      <a:pPr indent="-90170" lvl="0" marL="82296" rtl="0" algn="l">
                        <a:lnSpc>
                          <a:spcPct val="100000"/>
                        </a:lnSpc>
                        <a:spcBef>
                          <a:spcPts val="0"/>
                        </a:spcBef>
                        <a:spcAft>
                          <a:spcPts val="0"/>
                        </a:spcAft>
                        <a:buClr>
                          <a:srgbClr val="444444"/>
                        </a:buClr>
                        <a:buSzPts val="700"/>
                        <a:buFont typeface="Roboto Mono"/>
                        <a:buChar char="●"/>
                      </a:pPr>
                      <a:r>
                        <a:rPr lang="en" sz="700">
                          <a:solidFill>
                            <a:srgbClr val="444444"/>
                          </a:solidFill>
                          <a:latin typeface="Roboto Mono"/>
                          <a:ea typeface="Roboto Mono"/>
                          <a:cs typeface="Roboto Mono"/>
                          <a:sym typeface="Roboto Mono"/>
                        </a:rPr>
                        <a:t>Scenarios where the lowest storage cost is important</a:t>
                      </a:r>
                      <a:endParaRPr sz="700">
                        <a:solidFill>
                          <a:srgbClr val="444444"/>
                        </a:solidFill>
                        <a:latin typeface="Roboto Mono"/>
                        <a:ea typeface="Roboto Mono"/>
                        <a:cs typeface="Roboto Mono"/>
                        <a:sym typeface="Roboto Mono"/>
                      </a:endParaRPr>
                    </a:p>
                    <a:p>
                      <a:pPr indent="-90170" lvl="0" marL="82296" rtl="0" algn="l">
                        <a:lnSpc>
                          <a:spcPct val="100000"/>
                        </a:lnSpc>
                        <a:spcBef>
                          <a:spcPts val="0"/>
                        </a:spcBef>
                        <a:spcAft>
                          <a:spcPts val="0"/>
                        </a:spcAft>
                        <a:buClr>
                          <a:srgbClr val="FF0000"/>
                        </a:buClr>
                        <a:buSzPts val="700"/>
                        <a:buFont typeface="Roboto Mono"/>
                        <a:buChar char="●"/>
                      </a:pPr>
                      <a:r>
                        <a:rPr lang="en" sz="700">
                          <a:solidFill>
                            <a:srgbClr val="FF0000"/>
                          </a:solidFill>
                          <a:latin typeface="Roboto Mono"/>
                          <a:ea typeface="Roboto Mono"/>
                          <a:cs typeface="Roboto Mono"/>
                          <a:sym typeface="Roboto Mono"/>
                        </a:rPr>
                        <a:t>Cannot be a boot volume</a:t>
                      </a:r>
                      <a:endParaRPr sz="700">
                        <a:solidFill>
                          <a:srgbClr val="FF0000"/>
                        </a:solidFill>
                        <a:latin typeface="Roboto Mono"/>
                        <a:ea typeface="Roboto Mono"/>
                        <a:cs typeface="Roboto Mono"/>
                        <a:sym typeface="Roboto Mono"/>
                      </a:endParaRPr>
                    </a:p>
                  </a:txBody>
                  <a:tcPr marT="0" marB="0" marR="47625" marL="476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tcPr>
                </a:tc>
              </a:tr>
              <a:tr h="198175">
                <a:tc>
                  <a:txBody>
                    <a:bodyPr/>
                    <a:lstStyle/>
                    <a:p>
                      <a:pPr indent="0" lvl="0" marL="0" rtl="0" algn="l">
                        <a:lnSpc>
                          <a:spcPct val="100000"/>
                        </a:lnSpc>
                        <a:spcBef>
                          <a:spcPts val="0"/>
                        </a:spcBef>
                        <a:spcAft>
                          <a:spcPts val="800"/>
                        </a:spcAft>
                        <a:buNone/>
                      </a:pPr>
                      <a:r>
                        <a:rPr b="1" lang="en" sz="700">
                          <a:solidFill>
                            <a:srgbClr val="444444"/>
                          </a:solidFill>
                          <a:highlight>
                            <a:srgbClr val="FFFFFF"/>
                          </a:highlight>
                          <a:latin typeface="Roboto Mono"/>
                          <a:ea typeface="Roboto Mono"/>
                          <a:cs typeface="Roboto Mono"/>
                          <a:sym typeface="Roboto Mono"/>
                        </a:rPr>
                        <a:t>API Name</a:t>
                      </a:r>
                      <a:endParaRPr b="1" sz="700">
                        <a:solidFill>
                          <a:srgbClr val="444444"/>
                        </a:solidFill>
                        <a:highlight>
                          <a:srgbClr val="FFFFFF"/>
                        </a:highlight>
                        <a:latin typeface="Roboto Mono"/>
                        <a:ea typeface="Roboto Mono"/>
                        <a:cs typeface="Roboto Mono"/>
                        <a:sym typeface="Roboto Mono"/>
                      </a:endParaRPr>
                    </a:p>
                  </a:txBody>
                  <a:tcPr marT="0" marB="0" marR="47625" marL="47625">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800"/>
                        </a:spcAft>
                        <a:buNone/>
                      </a:pPr>
                      <a:r>
                        <a:rPr lang="en" sz="700">
                          <a:solidFill>
                            <a:srgbClr val="444444"/>
                          </a:solidFill>
                          <a:latin typeface="Roboto Mono"/>
                          <a:ea typeface="Roboto Mono"/>
                          <a:cs typeface="Roboto Mono"/>
                          <a:sym typeface="Roboto Mono"/>
                        </a:rPr>
                        <a:t>gp2</a:t>
                      </a:r>
                      <a:endParaRPr sz="700">
                        <a:solidFill>
                          <a:srgbClr val="444444"/>
                        </a:solidFill>
                        <a:latin typeface="Roboto Mono"/>
                        <a:ea typeface="Roboto Mono"/>
                        <a:cs typeface="Roboto Mono"/>
                        <a:sym typeface="Roboto Mono"/>
                      </a:endParaRPr>
                    </a:p>
                  </a:txBody>
                  <a:tcPr marT="0" marB="0" marR="47625" marL="476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00000"/>
                        </a:lnSpc>
                        <a:spcBef>
                          <a:spcPts val="0"/>
                        </a:spcBef>
                        <a:spcAft>
                          <a:spcPts val="800"/>
                        </a:spcAft>
                        <a:buNone/>
                      </a:pPr>
                      <a:r>
                        <a:rPr lang="en" sz="700">
                          <a:solidFill>
                            <a:srgbClr val="444444"/>
                          </a:solidFill>
                          <a:latin typeface="Roboto Mono"/>
                          <a:ea typeface="Roboto Mono"/>
                          <a:cs typeface="Roboto Mono"/>
                          <a:sym typeface="Roboto Mono"/>
                        </a:rPr>
                        <a:t>io1</a:t>
                      </a:r>
                      <a:endParaRPr sz="700">
                        <a:solidFill>
                          <a:srgbClr val="444444"/>
                        </a:solidFill>
                        <a:latin typeface="Roboto Mono"/>
                        <a:ea typeface="Roboto Mono"/>
                        <a:cs typeface="Roboto Mono"/>
                        <a:sym typeface="Roboto Mono"/>
                      </a:endParaRPr>
                    </a:p>
                  </a:txBody>
                  <a:tcPr marT="0" marB="0" marR="47625" marL="476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00000"/>
                        </a:lnSpc>
                        <a:spcBef>
                          <a:spcPts val="0"/>
                        </a:spcBef>
                        <a:spcAft>
                          <a:spcPts val="800"/>
                        </a:spcAft>
                        <a:buNone/>
                      </a:pPr>
                      <a:r>
                        <a:rPr lang="en" sz="700">
                          <a:solidFill>
                            <a:srgbClr val="444444"/>
                          </a:solidFill>
                          <a:latin typeface="Roboto Mono"/>
                          <a:ea typeface="Roboto Mono"/>
                          <a:cs typeface="Roboto Mono"/>
                          <a:sym typeface="Roboto Mono"/>
                        </a:rPr>
                        <a:t>st1</a:t>
                      </a:r>
                      <a:endParaRPr sz="700">
                        <a:solidFill>
                          <a:srgbClr val="444444"/>
                        </a:solidFill>
                        <a:latin typeface="Roboto Mono"/>
                        <a:ea typeface="Roboto Mono"/>
                        <a:cs typeface="Roboto Mono"/>
                        <a:sym typeface="Roboto Mono"/>
                      </a:endParaRPr>
                    </a:p>
                  </a:txBody>
                  <a:tcPr marT="0" marB="0" marR="47625" marL="476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tcPr>
                </a:tc>
                <a:tc>
                  <a:txBody>
                    <a:bodyPr/>
                    <a:lstStyle/>
                    <a:p>
                      <a:pPr indent="0" lvl="0" marL="0" rtl="0" algn="l">
                        <a:lnSpc>
                          <a:spcPct val="100000"/>
                        </a:lnSpc>
                        <a:spcBef>
                          <a:spcPts val="0"/>
                        </a:spcBef>
                        <a:spcAft>
                          <a:spcPts val="800"/>
                        </a:spcAft>
                        <a:buNone/>
                      </a:pPr>
                      <a:r>
                        <a:rPr lang="en" sz="700">
                          <a:solidFill>
                            <a:srgbClr val="444444"/>
                          </a:solidFill>
                          <a:latin typeface="Roboto Mono"/>
                          <a:ea typeface="Roboto Mono"/>
                          <a:cs typeface="Roboto Mono"/>
                          <a:sym typeface="Roboto Mono"/>
                        </a:rPr>
                        <a:t>sc1</a:t>
                      </a:r>
                      <a:endParaRPr sz="700">
                        <a:solidFill>
                          <a:srgbClr val="444444"/>
                        </a:solidFill>
                        <a:latin typeface="Roboto Mono"/>
                        <a:ea typeface="Roboto Mono"/>
                        <a:cs typeface="Roboto Mono"/>
                        <a:sym typeface="Roboto Mono"/>
                      </a:endParaRPr>
                    </a:p>
                  </a:txBody>
                  <a:tcPr marT="0" marB="0" marR="47625" marL="476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tcPr>
                </a:tc>
              </a:tr>
              <a:tr h="198175">
                <a:tc>
                  <a:txBody>
                    <a:bodyPr/>
                    <a:lstStyle/>
                    <a:p>
                      <a:pPr indent="0" lvl="0" marL="0" rtl="0" algn="l">
                        <a:lnSpc>
                          <a:spcPct val="100000"/>
                        </a:lnSpc>
                        <a:spcBef>
                          <a:spcPts val="0"/>
                        </a:spcBef>
                        <a:spcAft>
                          <a:spcPts val="800"/>
                        </a:spcAft>
                        <a:buNone/>
                      </a:pPr>
                      <a:r>
                        <a:rPr b="1" lang="en" sz="700">
                          <a:solidFill>
                            <a:srgbClr val="444444"/>
                          </a:solidFill>
                          <a:highlight>
                            <a:srgbClr val="FFFFFF"/>
                          </a:highlight>
                          <a:latin typeface="Roboto Mono"/>
                          <a:ea typeface="Roboto Mono"/>
                          <a:cs typeface="Roboto Mono"/>
                          <a:sym typeface="Roboto Mono"/>
                        </a:rPr>
                        <a:t>Volume Size</a:t>
                      </a:r>
                      <a:endParaRPr b="1" sz="700">
                        <a:solidFill>
                          <a:srgbClr val="444444"/>
                        </a:solidFill>
                        <a:highlight>
                          <a:srgbClr val="FFFFFF"/>
                        </a:highlight>
                        <a:latin typeface="Roboto Mono"/>
                        <a:ea typeface="Roboto Mono"/>
                        <a:cs typeface="Roboto Mono"/>
                        <a:sym typeface="Roboto Mono"/>
                      </a:endParaRPr>
                    </a:p>
                  </a:txBody>
                  <a:tcPr marT="0" marB="0" marR="47625" marL="47625">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800"/>
                        </a:spcAft>
                        <a:buNone/>
                      </a:pPr>
                      <a:r>
                        <a:rPr lang="en" sz="700">
                          <a:solidFill>
                            <a:srgbClr val="444444"/>
                          </a:solidFill>
                          <a:latin typeface="Roboto Mono"/>
                          <a:ea typeface="Roboto Mono"/>
                          <a:cs typeface="Roboto Mono"/>
                          <a:sym typeface="Roboto Mono"/>
                        </a:rPr>
                        <a:t>1 GiB - 16 TiB</a:t>
                      </a:r>
                      <a:endParaRPr sz="700">
                        <a:solidFill>
                          <a:srgbClr val="444444"/>
                        </a:solidFill>
                        <a:latin typeface="Roboto Mono"/>
                        <a:ea typeface="Roboto Mono"/>
                        <a:cs typeface="Roboto Mono"/>
                        <a:sym typeface="Roboto Mono"/>
                      </a:endParaRPr>
                    </a:p>
                  </a:txBody>
                  <a:tcPr marT="0" marB="0" marR="47625" marL="476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00000"/>
                        </a:lnSpc>
                        <a:spcBef>
                          <a:spcPts val="0"/>
                        </a:spcBef>
                        <a:spcAft>
                          <a:spcPts val="800"/>
                        </a:spcAft>
                        <a:buNone/>
                      </a:pPr>
                      <a:r>
                        <a:rPr lang="en" sz="700">
                          <a:solidFill>
                            <a:srgbClr val="444444"/>
                          </a:solidFill>
                          <a:latin typeface="Roboto Mono"/>
                          <a:ea typeface="Roboto Mono"/>
                          <a:cs typeface="Roboto Mono"/>
                          <a:sym typeface="Roboto Mono"/>
                        </a:rPr>
                        <a:t>4 GiB - 16 TiB</a:t>
                      </a:r>
                      <a:endParaRPr sz="700">
                        <a:solidFill>
                          <a:srgbClr val="444444"/>
                        </a:solidFill>
                        <a:latin typeface="Roboto Mono"/>
                        <a:ea typeface="Roboto Mono"/>
                        <a:cs typeface="Roboto Mono"/>
                        <a:sym typeface="Roboto Mono"/>
                      </a:endParaRPr>
                    </a:p>
                  </a:txBody>
                  <a:tcPr marT="0" marB="0" marR="47625" marL="476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00000"/>
                        </a:lnSpc>
                        <a:spcBef>
                          <a:spcPts val="0"/>
                        </a:spcBef>
                        <a:spcAft>
                          <a:spcPts val="800"/>
                        </a:spcAft>
                        <a:buNone/>
                      </a:pPr>
                      <a:r>
                        <a:rPr lang="en" sz="700">
                          <a:solidFill>
                            <a:srgbClr val="444444"/>
                          </a:solidFill>
                          <a:latin typeface="Roboto Mono"/>
                          <a:ea typeface="Roboto Mono"/>
                          <a:cs typeface="Roboto Mono"/>
                          <a:sym typeface="Roboto Mono"/>
                        </a:rPr>
                        <a:t>500 GiB - 16 TiB</a:t>
                      </a:r>
                      <a:endParaRPr sz="700">
                        <a:solidFill>
                          <a:srgbClr val="444444"/>
                        </a:solidFill>
                        <a:latin typeface="Roboto Mono"/>
                        <a:ea typeface="Roboto Mono"/>
                        <a:cs typeface="Roboto Mono"/>
                        <a:sym typeface="Roboto Mono"/>
                      </a:endParaRPr>
                    </a:p>
                  </a:txBody>
                  <a:tcPr marT="0" marB="0" marR="47625" marL="476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tcPr>
                </a:tc>
                <a:tc>
                  <a:txBody>
                    <a:bodyPr/>
                    <a:lstStyle/>
                    <a:p>
                      <a:pPr indent="0" lvl="0" marL="0" rtl="0" algn="l">
                        <a:lnSpc>
                          <a:spcPct val="100000"/>
                        </a:lnSpc>
                        <a:spcBef>
                          <a:spcPts val="0"/>
                        </a:spcBef>
                        <a:spcAft>
                          <a:spcPts val="800"/>
                        </a:spcAft>
                        <a:buNone/>
                      </a:pPr>
                      <a:r>
                        <a:rPr lang="en" sz="700">
                          <a:solidFill>
                            <a:srgbClr val="444444"/>
                          </a:solidFill>
                          <a:latin typeface="Roboto Mono"/>
                          <a:ea typeface="Roboto Mono"/>
                          <a:cs typeface="Roboto Mono"/>
                          <a:sym typeface="Roboto Mono"/>
                        </a:rPr>
                        <a:t>500 GiB - 16 TiB</a:t>
                      </a:r>
                      <a:endParaRPr sz="700">
                        <a:solidFill>
                          <a:srgbClr val="444444"/>
                        </a:solidFill>
                        <a:latin typeface="Roboto Mono"/>
                        <a:ea typeface="Roboto Mono"/>
                        <a:cs typeface="Roboto Mono"/>
                        <a:sym typeface="Roboto Mono"/>
                      </a:endParaRPr>
                    </a:p>
                  </a:txBody>
                  <a:tcPr marT="0" marB="0" marR="47625" marL="476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tcPr>
                </a:tc>
              </a:tr>
              <a:tr h="198175">
                <a:tc>
                  <a:txBody>
                    <a:bodyPr/>
                    <a:lstStyle/>
                    <a:p>
                      <a:pPr indent="0" lvl="0" marL="0" rtl="0" algn="l">
                        <a:lnSpc>
                          <a:spcPct val="100000"/>
                        </a:lnSpc>
                        <a:spcBef>
                          <a:spcPts val="0"/>
                        </a:spcBef>
                        <a:spcAft>
                          <a:spcPts val="800"/>
                        </a:spcAft>
                        <a:buNone/>
                      </a:pPr>
                      <a:r>
                        <a:rPr b="1" lang="en" sz="700">
                          <a:solidFill>
                            <a:srgbClr val="444444"/>
                          </a:solidFill>
                          <a:highlight>
                            <a:srgbClr val="FFFFFF"/>
                          </a:highlight>
                          <a:latin typeface="Roboto Mono"/>
                          <a:ea typeface="Roboto Mono"/>
                          <a:cs typeface="Roboto Mono"/>
                          <a:sym typeface="Roboto Mono"/>
                        </a:rPr>
                        <a:t>Max IOPS per Volume</a:t>
                      </a:r>
                      <a:endParaRPr b="1" sz="700">
                        <a:solidFill>
                          <a:srgbClr val="444444"/>
                        </a:solidFill>
                        <a:highlight>
                          <a:srgbClr val="FFFFFF"/>
                        </a:highlight>
                        <a:latin typeface="Roboto Mono"/>
                        <a:ea typeface="Roboto Mono"/>
                        <a:cs typeface="Roboto Mono"/>
                        <a:sym typeface="Roboto Mono"/>
                      </a:endParaRPr>
                    </a:p>
                  </a:txBody>
                  <a:tcPr marT="0" marB="0" marR="47625" marL="47625">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800"/>
                        </a:spcAft>
                        <a:buNone/>
                      </a:pPr>
                      <a:r>
                        <a:rPr lang="en" sz="700">
                          <a:solidFill>
                            <a:srgbClr val="444444"/>
                          </a:solidFill>
                          <a:latin typeface="Roboto Mono"/>
                          <a:ea typeface="Roboto Mono"/>
                          <a:cs typeface="Roboto Mono"/>
                          <a:sym typeface="Roboto Mono"/>
                        </a:rPr>
                        <a:t>16,000 (16 KiB I/O) *</a:t>
                      </a:r>
                      <a:endParaRPr sz="700">
                        <a:solidFill>
                          <a:srgbClr val="444444"/>
                        </a:solidFill>
                        <a:latin typeface="Roboto Mono"/>
                        <a:ea typeface="Roboto Mono"/>
                        <a:cs typeface="Roboto Mono"/>
                        <a:sym typeface="Roboto Mono"/>
                      </a:endParaRPr>
                    </a:p>
                  </a:txBody>
                  <a:tcPr marT="0" marB="0" marR="47625" marL="476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00000"/>
                        </a:lnSpc>
                        <a:spcBef>
                          <a:spcPts val="0"/>
                        </a:spcBef>
                        <a:spcAft>
                          <a:spcPts val="800"/>
                        </a:spcAft>
                        <a:buNone/>
                      </a:pPr>
                      <a:r>
                        <a:rPr lang="en" sz="700">
                          <a:solidFill>
                            <a:srgbClr val="444444"/>
                          </a:solidFill>
                          <a:latin typeface="Roboto Mono"/>
                          <a:ea typeface="Roboto Mono"/>
                          <a:cs typeface="Roboto Mono"/>
                          <a:sym typeface="Roboto Mono"/>
                        </a:rPr>
                        <a:t>64,000 (16 KiB I/O) †</a:t>
                      </a:r>
                      <a:endParaRPr sz="700">
                        <a:solidFill>
                          <a:srgbClr val="444444"/>
                        </a:solidFill>
                        <a:latin typeface="Roboto Mono"/>
                        <a:ea typeface="Roboto Mono"/>
                        <a:cs typeface="Roboto Mono"/>
                        <a:sym typeface="Roboto Mono"/>
                      </a:endParaRPr>
                    </a:p>
                  </a:txBody>
                  <a:tcPr marT="0" marB="0" marR="47625" marL="476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00000"/>
                        </a:lnSpc>
                        <a:spcBef>
                          <a:spcPts val="0"/>
                        </a:spcBef>
                        <a:spcAft>
                          <a:spcPts val="800"/>
                        </a:spcAft>
                        <a:buNone/>
                      </a:pPr>
                      <a:r>
                        <a:rPr lang="en" sz="700">
                          <a:solidFill>
                            <a:srgbClr val="444444"/>
                          </a:solidFill>
                          <a:latin typeface="Roboto Mono"/>
                          <a:ea typeface="Roboto Mono"/>
                          <a:cs typeface="Roboto Mono"/>
                          <a:sym typeface="Roboto Mono"/>
                        </a:rPr>
                        <a:t>500 (1 MiB I/O)</a:t>
                      </a:r>
                      <a:endParaRPr sz="700">
                        <a:solidFill>
                          <a:srgbClr val="444444"/>
                        </a:solidFill>
                        <a:latin typeface="Roboto Mono"/>
                        <a:ea typeface="Roboto Mono"/>
                        <a:cs typeface="Roboto Mono"/>
                        <a:sym typeface="Roboto Mono"/>
                      </a:endParaRPr>
                    </a:p>
                  </a:txBody>
                  <a:tcPr marT="0" marB="0" marR="47625" marL="476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tcPr>
                </a:tc>
                <a:tc>
                  <a:txBody>
                    <a:bodyPr/>
                    <a:lstStyle/>
                    <a:p>
                      <a:pPr indent="0" lvl="0" marL="0" rtl="0" algn="l">
                        <a:lnSpc>
                          <a:spcPct val="100000"/>
                        </a:lnSpc>
                        <a:spcBef>
                          <a:spcPts val="0"/>
                        </a:spcBef>
                        <a:spcAft>
                          <a:spcPts val="800"/>
                        </a:spcAft>
                        <a:buNone/>
                      </a:pPr>
                      <a:r>
                        <a:rPr lang="en" sz="700">
                          <a:solidFill>
                            <a:srgbClr val="444444"/>
                          </a:solidFill>
                          <a:latin typeface="Roboto Mono"/>
                          <a:ea typeface="Roboto Mono"/>
                          <a:cs typeface="Roboto Mono"/>
                          <a:sym typeface="Roboto Mono"/>
                        </a:rPr>
                        <a:t>250 (1 MiB I/O)</a:t>
                      </a:r>
                      <a:endParaRPr sz="700">
                        <a:solidFill>
                          <a:srgbClr val="444444"/>
                        </a:solidFill>
                        <a:latin typeface="Roboto Mono"/>
                        <a:ea typeface="Roboto Mono"/>
                        <a:cs typeface="Roboto Mono"/>
                        <a:sym typeface="Roboto Mono"/>
                      </a:endParaRPr>
                    </a:p>
                  </a:txBody>
                  <a:tcPr marT="0" marB="0" marR="47625" marL="476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tcPr>
                </a:tc>
              </a:tr>
              <a:tr h="198175">
                <a:tc>
                  <a:txBody>
                    <a:bodyPr/>
                    <a:lstStyle/>
                    <a:p>
                      <a:pPr indent="0" lvl="0" marL="0" rtl="0" algn="l">
                        <a:lnSpc>
                          <a:spcPct val="100000"/>
                        </a:lnSpc>
                        <a:spcBef>
                          <a:spcPts val="0"/>
                        </a:spcBef>
                        <a:spcAft>
                          <a:spcPts val="800"/>
                        </a:spcAft>
                        <a:buNone/>
                      </a:pPr>
                      <a:r>
                        <a:rPr b="1" lang="en" sz="700">
                          <a:solidFill>
                            <a:srgbClr val="444444"/>
                          </a:solidFill>
                          <a:highlight>
                            <a:srgbClr val="FFFFFF"/>
                          </a:highlight>
                          <a:latin typeface="Roboto Mono"/>
                          <a:ea typeface="Roboto Mono"/>
                          <a:cs typeface="Roboto Mono"/>
                          <a:sym typeface="Roboto Mono"/>
                        </a:rPr>
                        <a:t>Max Throughput per Volume</a:t>
                      </a:r>
                      <a:endParaRPr b="1" sz="700">
                        <a:solidFill>
                          <a:srgbClr val="444444"/>
                        </a:solidFill>
                        <a:highlight>
                          <a:srgbClr val="FFFFFF"/>
                        </a:highlight>
                        <a:latin typeface="Roboto Mono"/>
                        <a:ea typeface="Roboto Mono"/>
                        <a:cs typeface="Roboto Mono"/>
                        <a:sym typeface="Roboto Mono"/>
                      </a:endParaRPr>
                    </a:p>
                  </a:txBody>
                  <a:tcPr marT="0" marB="0" marR="47625" marL="47625">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800"/>
                        </a:spcAft>
                        <a:buNone/>
                      </a:pPr>
                      <a:r>
                        <a:rPr lang="en" sz="700">
                          <a:solidFill>
                            <a:srgbClr val="444444"/>
                          </a:solidFill>
                          <a:latin typeface="Roboto Mono"/>
                          <a:ea typeface="Roboto Mono"/>
                          <a:cs typeface="Roboto Mono"/>
                          <a:sym typeface="Roboto Mono"/>
                        </a:rPr>
                        <a:t>250 MiB/s *</a:t>
                      </a:r>
                      <a:endParaRPr sz="700">
                        <a:solidFill>
                          <a:srgbClr val="444444"/>
                        </a:solidFill>
                        <a:latin typeface="Roboto Mono"/>
                        <a:ea typeface="Roboto Mono"/>
                        <a:cs typeface="Roboto Mono"/>
                        <a:sym typeface="Roboto Mono"/>
                      </a:endParaRPr>
                    </a:p>
                  </a:txBody>
                  <a:tcPr marT="0" marB="0" marR="47625" marL="476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00000"/>
                        </a:lnSpc>
                        <a:spcBef>
                          <a:spcPts val="0"/>
                        </a:spcBef>
                        <a:spcAft>
                          <a:spcPts val="800"/>
                        </a:spcAft>
                        <a:buNone/>
                      </a:pPr>
                      <a:r>
                        <a:rPr lang="en" sz="700">
                          <a:solidFill>
                            <a:srgbClr val="444444"/>
                          </a:solidFill>
                          <a:latin typeface="Roboto Mono"/>
                          <a:ea typeface="Roboto Mono"/>
                          <a:cs typeface="Roboto Mono"/>
                          <a:sym typeface="Roboto Mono"/>
                        </a:rPr>
                        <a:t>1,000 MiB/s †</a:t>
                      </a:r>
                      <a:endParaRPr sz="700">
                        <a:solidFill>
                          <a:srgbClr val="444444"/>
                        </a:solidFill>
                        <a:latin typeface="Roboto Mono"/>
                        <a:ea typeface="Roboto Mono"/>
                        <a:cs typeface="Roboto Mono"/>
                        <a:sym typeface="Roboto Mono"/>
                      </a:endParaRPr>
                    </a:p>
                  </a:txBody>
                  <a:tcPr marT="0" marB="0" marR="47625" marL="476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00000"/>
                        </a:lnSpc>
                        <a:spcBef>
                          <a:spcPts val="0"/>
                        </a:spcBef>
                        <a:spcAft>
                          <a:spcPts val="800"/>
                        </a:spcAft>
                        <a:buNone/>
                      </a:pPr>
                      <a:r>
                        <a:rPr lang="en" sz="700">
                          <a:solidFill>
                            <a:srgbClr val="444444"/>
                          </a:solidFill>
                          <a:latin typeface="Roboto Mono"/>
                          <a:ea typeface="Roboto Mono"/>
                          <a:cs typeface="Roboto Mono"/>
                          <a:sym typeface="Roboto Mono"/>
                        </a:rPr>
                        <a:t>500 MiB/s</a:t>
                      </a:r>
                      <a:endParaRPr sz="700">
                        <a:solidFill>
                          <a:srgbClr val="444444"/>
                        </a:solidFill>
                        <a:latin typeface="Roboto Mono"/>
                        <a:ea typeface="Roboto Mono"/>
                        <a:cs typeface="Roboto Mono"/>
                        <a:sym typeface="Roboto Mono"/>
                      </a:endParaRPr>
                    </a:p>
                  </a:txBody>
                  <a:tcPr marT="0" marB="0" marR="47625" marL="476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tcPr>
                </a:tc>
                <a:tc>
                  <a:txBody>
                    <a:bodyPr/>
                    <a:lstStyle/>
                    <a:p>
                      <a:pPr indent="0" lvl="0" marL="0" rtl="0" algn="l">
                        <a:lnSpc>
                          <a:spcPct val="100000"/>
                        </a:lnSpc>
                        <a:spcBef>
                          <a:spcPts val="0"/>
                        </a:spcBef>
                        <a:spcAft>
                          <a:spcPts val="800"/>
                        </a:spcAft>
                        <a:buNone/>
                      </a:pPr>
                      <a:r>
                        <a:rPr lang="en" sz="700">
                          <a:solidFill>
                            <a:srgbClr val="444444"/>
                          </a:solidFill>
                          <a:latin typeface="Roboto Mono"/>
                          <a:ea typeface="Roboto Mono"/>
                          <a:cs typeface="Roboto Mono"/>
                          <a:sym typeface="Roboto Mono"/>
                        </a:rPr>
                        <a:t>250 MiB/s</a:t>
                      </a:r>
                      <a:endParaRPr sz="700">
                        <a:solidFill>
                          <a:srgbClr val="444444"/>
                        </a:solidFill>
                        <a:latin typeface="Roboto Mono"/>
                        <a:ea typeface="Roboto Mono"/>
                        <a:cs typeface="Roboto Mono"/>
                        <a:sym typeface="Roboto Mono"/>
                      </a:endParaRPr>
                    </a:p>
                  </a:txBody>
                  <a:tcPr marT="0" marB="0" marR="47625" marL="476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tcPr>
                </a:tc>
              </a:tr>
              <a:tr h="198175">
                <a:tc>
                  <a:txBody>
                    <a:bodyPr/>
                    <a:lstStyle/>
                    <a:p>
                      <a:pPr indent="0" lvl="0" marL="0" rtl="0" algn="l">
                        <a:lnSpc>
                          <a:spcPct val="100000"/>
                        </a:lnSpc>
                        <a:spcBef>
                          <a:spcPts val="0"/>
                        </a:spcBef>
                        <a:spcAft>
                          <a:spcPts val="800"/>
                        </a:spcAft>
                        <a:buNone/>
                      </a:pPr>
                      <a:r>
                        <a:rPr b="1" lang="en" sz="700">
                          <a:solidFill>
                            <a:srgbClr val="444444"/>
                          </a:solidFill>
                          <a:highlight>
                            <a:srgbClr val="FFFFFF"/>
                          </a:highlight>
                          <a:latin typeface="Roboto Mono"/>
                          <a:ea typeface="Roboto Mono"/>
                          <a:cs typeface="Roboto Mono"/>
                          <a:sym typeface="Roboto Mono"/>
                        </a:rPr>
                        <a:t>Max IOPS per Instance</a:t>
                      </a:r>
                      <a:r>
                        <a:rPr lang="en" sz="700">
                          <a:solidFill>
                            <a:srgbClr val="444444"/>
                          </a:solidFill>
                          <a:highlight>
                            <a:srgbClr val="FFFFFF"/>
                          </a:highlight>
                          <a:latin typeface="Roboto Mono"/>
                          <a:ea typeface="Roboto Mono"/>
                          <a:cs typeface="Roboto Mono"/>
                          <a:sym typeface="Roboto Mono"/>
                        </a:rPr>
                        <a:t> ††</a:t>
                      </a:r>
                      <a:endParaRPr sz="700">
                        <a:solidFill>
                          <a:srgbClr val="444444"/>
                        </a:solidFill>
                        <a:highlight>
                          <a:srgbClr val="FFFFFF"/>
                        </a:highlight>
                        <a:latin typeface="Roboto Mono"/>
                        <a:ea typeface="Roboto Mono"/>
                        <a:cs typeface="Roboto Mono"/>
                        <a:sym typeface="Roboto Mono"/>
                      </a:endParaRPr>
                    </a:p>
                  </a:txBody>
                  <a:tcPr marT="0" marB="0" marR="47625" marL="47625">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800"/>
                        </a:spcAft>
                        <a:buNone/>
                      </a:pPr>
                      <a:r>
                        <a:rPr lang="en" sz="700">
                          <a:solidFill>
                            <a:srgbClr val="444444"/>
                          </a:solidFill>
                          <a:latin typeface="Roboto Mono"/>
                          <a:ea typeface="Roboto Mono"/>
                          <a:cs typeface="Roboto Mono"/>
                          <a:sym typeface="Roboto Mono"/>
                        </a:rPr>
                        <a:t>80,000</a:t>
                      </a:r>
                      <a:endParaRPr sz="700">
                        <a:solidFill>
                          <a:srgbClr val="444444"/>
                        </a:solidFill>
                        <a:latin typeface="Roboto Mono"/>
                        <a:ea typeface="Roboto Mono"/>
                        <a:cs typeface="Roboto Mono"/>
                        <a:sym typeface="Roboto Mono"/>
                      </a:endParaRPr>
                    </a:p>
                  </a:txBody>
                  <a:tcPr marT="0" marB="0" marR="47625" marL="476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00000"/>
                        </a:lnSpc>
                        <a:spcBef>
                          <a:spcPts val="0"/>
                        </a:spcBef>
                        <a:spcAft>
                          <a:spcPts val="800"/>
                        </a:spcAft>
                        <a:buNone/>
                      </a:pPr>
                      <a:r>
                        <a:rPr lang="en" sz="700">
                          <a:solidFill>
                            <a:srgbClr val="444444"/>
                          </a:solidFill>
                          <a:latin typeface="Roboto Mono"/>
                          <a:ea typeface="Roboto Mono"/>
                          <a:cs typeface="Roboto Mono"/>
                          <a:sym typeface="Roboto Mono"/>
                        </a:rPr>
                        <a:t>80,000</a:t>
                      </a:r>
                      <a:endParaRPr sz="700">
                        <a:solidFill>
                          <a:srgbClr val="444444"/>
                        </a:solidFill>
                        <a:latin typeface="Roboto Mono"/>
                        <a:ea typeface="Roboto Mono"/>
                        <a:cs typeface="Roboto Mono"/>
                        <a:sym typeface="Roboto Mono"/>
                      </a:endParaRPr>
                    </a:p>
                  </a:txBody>
                  <a:tcPr marT="0" marB="0" marR="47625" marL="476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00000"/>
                        </a:lnSpc>
                        <a:spcBef>
                          <a:spcPts val="0"/>
                        </a:spcBef>
                        <a:spcAft>
                          <a:spcPts val="800"/>
                        </a:spcAft>
                        <a:buNone/>
                      </a:pPr>
                      <a:r>
                        <a:rPr lang="en" sz="700">
                          <a:solidFill>
                            <a:srgbClr val="444444"/>
                          </a:solidFill>
                          <a:latin typeface="Roboto Mono"/>
                          <a:ea typeface="Roboto Mono"/>
                          <a:cs typeface="Roboto Mono"/>
                          <a:sym typeface="Roboto Mono"/>
                        </a:rPr>
                        <a:t>80,000</a:t>
                      </a:r>
                      <a:endParaRPr sz="700">
                        <a:solidFill>
                          <a:srgbClr val="444444"/>
                        </a:solidFill>
                        <a:latin typeface="Roboto Mono"/>
                        <a:ea typeface="Roboto Mono"/>
                        <a:cs typeface="Roboto Mono"/>
                        <a:sym typeface="Roboto Mono"/>
                      </a:endParaRPr>
                    </a:p>
                  </a:txBody>
                  <a:tcPr marT="0" marB="0" marR="47625" marL="476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tcPr>
                </a:tc>
                <a:tc>
                  <a:txBody>
                    <a:bodyPr/>
                    <a:lstStyle/>
                    <a:p>
                      <a:pPr indent="0" lvl="0" marL="0" rtl="0" algn="l">
                        <a:lnSpc>
                          <a:spcPct val="100000"/>
                        </a:lnSpc>
                        <a:spcBef>
                          <a:spcPts val="0"/>
                        </a:spcBef>
                        <a:spcAft>
                          <a:spcPts val="800"/>
                        </a:spcAft>
                        <a:buNone/>
                      </a:pPr>
                      <a:r>
                        <a:rPr lang="en" sz="700">
                          <a:solidFill>
                            <a:srgbClr val="444444"/>
                          </a:solidFill>
                          <a:latin typeface="Roboto Mono"/>
                          <a:ea typeface="Roboto Mono"/>
                          <a:cs typeface="Roboto Mono"/>
                          <a:sym typeface="Roboto Mono"/>
                        </a:rPr>
                        <a:t>80,000</a:t>
                      </a:r>
                      <a:endParaRPr sz="700">
                        <a:solidFill>
                          <a:srgbClr val="444444"/>
                        </a:solidFill>
                        <a:latin typeface="Roboto Mono"/>
                        <a:ea typeface="Roboto Mono"/>
                        <a:cs typeface="Roboto Mono"/>
                        <a:sym typeface="Roboto Mono"/>
                      </a:endParaRPr>
                    </a:p>
                  </a:txBody>
                  <a:tcPr marT="0" marB="0" marR="47625" marL="476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tcPr>
                </a:tc>
              </a:tr>
              <a:tr h="297250">
                <a:tc>
                  <a:txBody>
                    <a:bodyPr/>
                    <a:lstStyle/>
                    <a:p>
                      <a:pPr indent="0" lvl="0" marL="0" rtl="0" algn="l">
                        <a:lnSpc>
                          <a:spcPct val="100000"/>
                        </a:lnSpc>
                        <a:spcBef>
                          <a:spcPts val="0"/>
                        </a:spcBef>
                        <a:spcAft>
                          <a:spcPts val="800"/>
                        </a:spcAft>
                        <a:buNone/>
                      </a:pPr>
                      <a:r>
                        <a:rPr b="1" lang="en" sz="700">
                          <a:solidFill>
                            <a:srgbClr val="444444"/>
                          </a:solidFill>
                          <a:highlight>
                            <a:srgbClr val="FFFFFF"/>
                          </a:highlight>
                          <a:latin typeface="Roboto Mono"/>
                          <a:ea typeface="Roboto Mono"/>
                          <a:cs typeface="Roboto Mono"/>
                          <a:sym typeface="Roboto Mono"/>
                        </a:rPr>
                        <a:t>Max Throughput per Instance</a:t>
                      </a:r>
                      <a:r>
                        <a:rPr lang="en" sz="700">
                          <a:solidFill>
                            <a:srgbClr val="444444"/>
                          </a:solidFill>
                          <a:highlight>
                            <a:srgbClr val="FFFFFF"/>
                          </a:highlight>
                          <a:latin typeface="Roboto Mono"/>
                          <a:ea typeface="Roboto Mono"/>
                          <a:cs typeface="Roboto Mono"/>
                          <a:sym typeface="Roboto Mono"/>
                        </a:rPr>
                        <a:t> ††</a:t>
                      </a:r>
                      <a:endParaRPr sz="700">
                        <a:solidFill>
                          <a:srgbClr val="444444"/>
                        </a:solidFill>
                        <a:highlight>
                          <a:srgbClr val="FFFFFF"/>
                        </a:highlight>
                        <a:latin typeface="Roboto Mono"/>
                        <a:ea typeface="Roboto Mono"/>
                        <a:cs typeface="Roboto Mono"/>
                        <a:sym typeface="Roboto Mono"/>
                      </a:endParaRPr>
                    </a:p>
                  </a:txBody>
                  <a:tcPr marT="0" marB="0" marR="47625" marL="47625">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800"/>
                        </a:spcAft>
                        <a:buNone/>
                      </a:pPr>
                      <a:r>
                        <a:rPr lang="en" sz="700">
                          <a:solidFill>
                            <a:srgbClr val="444444"/>
                          </a:solidFill>
                          <a:latin typeface="Roboto Mono"/>
                          <a:ea typeface="Roboto Mono"/>
                          <a:cs typeface="Roboto Mono"/>
                          <a:sym typeface="Roboto Mono"/>
                        </a:rPr>
                        <a:t>1,750 MiB/s</a:t>
                      </a:r>
                      <a:endParaRPr sz="700">
                        <a:solidFill>
                          <a:srgbClr val="444444"/>
                        </a:solidFill>
                        <a:latin typeface="Roboto Mono"/>
                        <a:ea typeface="Roboto Mono"/>
                        <a:cs typeface="Roboto Mono"/>
                        <a:sym typeface="Roboto Mono"/>
                      </a:endParaRPr>
                    </a:p>
                  </a:txBody>
                  <a:tcPr marT="0" marB="0" marR="47625" marL="476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00000"/>
                        </a:lnSpc>
                        <a:spcBef>
                          <a:spcPts val="0"/>
                        </a:spcBef>
                        <a:spcAft>
                          <a:spcPts val="800"/>
                        </a:spcAft>
                        <a:buNone/>
                      </a:pPr>
                      <a:r>
                        <a:rPr lang="en" sz="700">
                          <a:solidFill>
                            <a:srgbClr val="444444"/>
                          </a:solidFill>
                          <a:latin typeface="Roboto Mono"/>
                          <a:ea typeface="Roboto Mono"/>
                          <a:cs typeface="Roboto Mono"/>
                          <a:sym typeface="Roboto Mono"/>
                        </a:rPr>
                        <a:t>1,750 MiB/s</a:t>
                      </a:r>
                      <a:endParaRPr sz="700">
                        <a:solidFill>
                          <a:srgbClr val="444444"/>
                        </a:solidFill>
                        <a:latin typeface="Roboto Mono"/>
                        <a:ea typeface="Roboto Mono"/>
                        <a:cs typeface="Roboto Mono"/>
                        <a:sym typeface="Roboto Mono"/>
                      </a:endParaRPr>
                    </a:p>
                  </a:txBody>
                  <a:tcPr marT="0" marB="0" marR="47625" marL="476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00000"/>
                        </a:lnSpc>
                        <a:spcBef>
                          <a:spcPts val="0"/>
                        </a:spcBef>
                        <a:spcAft>
                          <a:spcPts val="800"/>
                        </a:spcAft>
                        <a:buNone/>
                      </a:pPr>
                      <a:r>
                        <a:rPr lang="en" sz="700">
                          <a:solidFill>
                            <a:srgbClr val="444444"/>
                          </a:solidFill>
                          <a:latin typeface="Roboto Mono"/>
                          <a:ea typeface="Roboto Mono"/>
                          <a:cs typeface="Roboto Mono"/>
                          <a:sym typeface="Roboto Mono"/>
                        </a:rPr>
                        <a:t>1,750 MiB/s</a:t>
                      </a:r>
                      <a:endParaRPr sz="700">
                        <a:solidFill>
                          <a:srgbClr val="444444"/>
                        </a:solidFill>
                        <a:latin typeface="Roboto Mono"/>
                        <a:ea typeface="Roboto Mono"/>
                        <a:cs typeface="Roboto Mono"/>
                        <a:sym typeface="Roboto Mono"/>
                      </a:endParaRPr>
                    </a:p>
                  </a:txBody>
                  <a:tcPr marT="0" marB="0" marR="47625" marL="476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tcPr>
                </a:tc>
                <a:tc>
                  <a:txBody>
                    <a:bodyPr/>
                    <a:lstStyle/>
                    <a:p>
                      <a:pPr indent="0" lvl="0" marL="0" rtl="0" algn="l">
                        <a:lnSpc>
                          <a:spcPct val="100000"/>
                        </a:lnSpc>
                        <a:spcBef>
                          <a:spcPts val="0"/>
                        </a:spcBef>
                        <a:spcAft>
                          <a:spcPts val="800"/>
                        </a:spcAft>
                        <a:buNone/>
                      </a:pPr>
                      <a:r>
                        <a:rPr lang="en" sz="700">
                          <a:solidFill>
                            <a:srgbClr val="444444"/>
                          </a:solidFill>
                          <a:latin typeface="Roboto Mono"/>
                          <a:ea typeface="Roboto Mono"/>
                          <a:cs typeface="Roboto Mono"/>
                          <a:sym typeface="Roboto Mono"/>
                        </a:rPr>
                        <a:t>1,750 MiB/s</a:t>
                      </a:r>
                      <a:endParaRPr sz="700">
                        <a:solidFill>
                          <a:srgbClr val="444444"/>
                        </a:solidFill>
                        <a:latin typeface="Roboto Mono"/>
                        <a:ea typeface="Roboto Mono"/>
                        <a:cs typeface="Roboto Mono"/>
                        <a:sym typeface="Roboto Mono"/>
                      </a:endParaRPr>
                    </a:p>
                  </a:txBody>
                  <a:tcPr marT="0" marB="0" marR="47625" marL="476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tcPr>
                </a:tc>
              </a:tr>
              <a:tr h="297250">
                <a:tc>
                  <a:txBody>
                    <a:bodyPr/>
                    <a:lstStyle/>
                    <a:p>
                      <a:pPr indent="0" lvl="0" marL="0" rtl="0" algn="l">
                        <a:lnSpc>
                          <a:spcPct val="100000"/>
                        </a:lnSpc>
                        <a:spcBef>
                          <a:spcPts val="0"/>
                        </a:spcBef>
                        <a:spcAft>
                          <a:spcPts val="800"/>
                        </a:spcAft>
                        <a:buNone/>
                      </a:pPr>
                      <a:r>
                        <a:rPr b="1" lang="en" sz="700">
                          <a:solidFill>
                            <a:srgbClr val="444444"/>
                          </a:solidFill>
                          <a:highlight>
                            <a:srgbClr val="FFFFFF"/>
                          </a:highlight>
                          <a:latin typeface="Roboto Mono"/>
                          <a:ea typeface="Roboto Mono"/>
                          <a:cs typeface="Roboto Mono"/>
                          <a:sym typeface="Roboto Mono"/>
                        </a:rPr>
                        <a:t>Dominant Performance Attribute</a:t>
                      </a:r>
                      <a:endParaRPr b="1" sz="700">
                        <a:solidFill>
                          <a:srgbClr val="444444"/>
                        </a:solidFill>
                        <a:highlight>
                          <a:srgbClr val="FFFFFF"/>
                        </a:highlight>
                        <a:latin typeface="Roboto Mono"/>
                        <a:ea typeface="Roboto Mono"/>
                        <a:cs typeface="Roboto Mono"/>
                        <a:sym typeface="Roboto Mono"/>
                      </a:endParaRPr>
                    </a:p>
                  </a:txBody>
                  <a:tcPr marT="0" marB="0" marR="47625" marL="47625">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800"/>
                        </a:spcAft>
                        <a:buNone/>
                      </a:pPr>
                      <a:r>
                        <a:rPr lang="en" sz="700">
                          <a:solidFill>
                            <a:srgbClr val="444444"/>
                          </a:solidFill>
                          <a:latin typeface="Roboto Mono"/>
                          <a:ea typeface="Roboto Mono"/>
                          <a:cs typeface="Roboto Mono"/>
                          <a:sym typeface="Roboto Mono"/>
                        </a:rPr>
                        <a:t>IOPS</a:t>
                      </a:r>
                      <a:endParaRPr sz="700">
                        <a:solidFill>
                          <a:srgbClr val="444444"/>
                        </a:solidFill>
                        <a:latin typeface="Roboto Mono"/>
                        <a:ea typeface="Roboto Mono"/>
                        <a:cs typeface="Roboto Mono"/>
                        <a:sym typeface="Roboto Mono"/>
                      </a:endParaRPr>
                    </a:p>
                  </a:txBody>
                  <a:tcPr marT="0" marB="0" marR="47625" marL="476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00000"/>
                        </a:lnSpc>
                        <a:spcBef>
                          <a:spcPts val="0"/>
                        </a:spcBef>
                        <a:spcAft>
                          <a:spcPts val="800"/>
                        </a:spcAft>
                        <a:buNone/>
                      </a:pPr>
                      <a:r>
                        <a:rPr lang="en" sz="700">
                          <a:solidFill>
                            <a:srgbClr val="444444"/>
                          </a:solidFill>
                          <a:latin typeface="Roboto Mono"/>
                          <a:ea typeface="Roboto Mono"/>
                          <a:cs typeface="Roboto Mono"/>
                          <a:sym typeface="Roboto Mono"/>
                        </a:rPr>
                        <a:t>IOPS</a:t>
                      </a:r>
                      <a:endParaRPr sz="700">
                        <a:solidFill>
                          <a:srgbClr val="444444"/>
                        </a:solidFill>
                        <a:latin typeface="Roboto Mono"/>
                        <a:ea typeface="Roboto Mono"/>
                        <a:cs typeface="Roboto Mono"/>
                        <a:sym typeface="Roboto Mono"/>
                      </a:endParaRPr>
                    </a:p>
                  </a:txBody>
                  <a:tcPr marT="0" marB="0" marR="47625" marL="476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00000"/>
                        </a:lnSpc>
                        <a:spcBef>
                          <a:spcPts val="0"/>
                        </a:spcBef>
                        <a:spcAft>
                          <a:spcPts val="800"/>
                        </a:spcAft>
                        <a:buNone/>
                      </a:pPr>
                      <a:r>
                        <a:rPr lang="en" sz="700">
                          <a:solidFill>
                            <a:srgbClr val="444444"/>
                          </a:solidFill>
                          <a:latin typeface="Roboto Mono"/>
                          <a:ea typeface="Roboto Mono"/>
                          <a:cs typeface="Roboto Mono"/>
                          <a:sym typeface="Roboto Mono"/>
                        </a:rPr>
                        <a:t>MiB/s</a:t>
                      </a:r>
                      <a:endParaRPr sz="700">
                        <a:solidFill>
                          <a:srgbClr val="444444"/>
                        </a:solidFill>
                        <a:latin typeface="Roboto Mono"/>
                        <a:ea typeface="Roboto Mono"/>
                        <a:cs typeface="Roboto Mono"/>
                        <a:sym typeface="Roboto Mono"/>
                      </a:endParaRPr>
                    </a:p>
                  </a:txBody>
                  <a:tcPr marT="0" marB="0" marR="47625" marL="476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tcPr>
                </a:tc>
                <a:tc>
                  <a:txBody>
                    <a:bodyPr/>
                    <a:lstStyle/>
                    <a:p>
                      <a:pPr indent="0" lvl="0" marL="0" rtl="0" algn="l">
                        <a:lnSpc>
                          <a:spcPct val="100000"/>
                        </a:lnSpc>
                        <a:spcBef>
                          <a:spcPts val="0"/>
                        </a:spcBef>
                        <a:spcAft>
                          <a:spcPts val="800"/>
                        </a:spcAft>
                        <a:buNone/>
                      </a:pPr>
                      <a:r>
                        <a:rPr lang="en" sz="700">
                          <a:solidFill>
                            <a:srgbClr val="444444"/>
                          </a:solidFill>
                          <a:latin typeface="Roboto Mono"/>
                          <a:ea typeface="Roboto Mono"/>
                          <a:cs typeface="Roboto Mono"/>
                          <a:sym typeface="Roboto Mono"/>
                        </a:rPr>
                        <a:t>MiB/s</a:t>
                      </a:r>
                      <a:endParaRPr sz="700">
                        <a:solidFill>
                          <a:srgbClr val="444444"/>
                        </a:solidFill>
                        <a:latin typeface="Roboto Mono"/>
                        <a:ea typeface="Roboto Mono"/>
                        <a:cs typeface="Roboto Mono"/>
                        <a:sym typeface="Roboto Mono"/>
                      </a:endParaRPr>
                    </a:p>
                  </a:txBody>
                  <a:tcPr marT="0" marB="0" marR="47625" marL="476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tcPr>
                </a:tc>
              </a:tr>
            </a:tbl>
          </a:graphicData>
        </a:graphic>
      </p:graphicFrame>
      <p:sp>
        <p:nvSpPr>
          <p:cNvPr id="298" name="Google Shape;298;p39"/>
          <p:cNvSpPr txBox="1"/>
          <p:nvPr/>
        </p:nvSpPr>
        <p:spPr>
          <a:xfrm>
            <a:off x="228600" y="381000"/>
            <a:ext cx="8412600" cy="81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100"/>
              </a:spcAft>
              <a:buNone/>
            </a:pPr>
            <a:r>
              <a:rPr lang="en" sz="800">
                <a:solidFill>
                  <a:srgbClr val="333333"/>
                </a:solidFill>
                <a:latin typeface="Roboto Mono"/>
                <a:ea typeface="Roboto Mono"/>
                <a:cs typeface="Roboto Mono"/>
                <a:sym typeface="Roboto Mono"/>
              </a:rPr>
              <a:t>EBS allows you to create storage volumes and attach them to EC2 instances. Once attached, you can create a file system on top of these volumes, run a database, or use them in any other way you would use block storage. </a:t>
            </a:r>
            <a:r>
              <a:rPr lang="en" sz="800">
                <a:solidFill>
                  <a:srgbClr val="0000FF"/>
                </a:solidFill>
                <a:latin typeface="Roboto Mono"/>
                <a:ea typeface="Roboto Mono"/>
                <a:cs typeface="Roboto Mono"/>
                <a:sym typeface="Roboto Mono"/>
              </a:rPr>
              <a:t>EBS volumes are placed in a specific Availability Zone </a:t>
            </a:r>
            <a:r>
              <a:rPr lang="en" sz="800">
                <a:solidFill>
                  <a:srgbClr val="333333"/>
                </a:solidFill>
                <a:latin typeface="Roboto Mono"/>
                <a:ea typeface="Roboto Mono"/>
                <a:cs typeface="Roboto Mono"/>
                <a:sym typeface="Roboto Mono"/>
              </a:rPr>
              <a:t>where they are automatically replicated to protect you from the failure of a single component. All EBS volume types offer durable snapshot capabilities and are designed for 99.999% availability. EBS provides a range of options that allow you to optimize storage performance and cost for your workload. These options are divided into two major categories: </a:t>
            </a:r>
            <a:endParaRPr sz="800">
              <a:solidFill>
                <a:srgbClr val="333333"/>
              </a:solidFill>
              <a:latin typeface="Roboto Mono"/>
              <a:ea typeface="Roboto Mono"/>
              <a:cs typeface="Roboto Mono"/>
              <a:sym typeface="Roboto Mon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02" name="Shape 302"/>
        <p:cNvGrpSpPr/>
        <p:nvPr/>
      </p:nvGrpSpPr>
      <p:grpSpPr>
        <a:xfrm>
          <a:off x="0" y="0"/>
          <a:ext cx="0" cy="0"/>
          <a:chOff x="0" y="0"/>
          <a:chExt cx="0" cy="0"/>
        </a:xfrm>
      </p:grpSpPr>
      <p:sp>
        <p:nvSpPr>
          <p:cNvPr id="303" name="Google Shape;303;p40"/>
          <p:cNvSpPr txBox="1"/>
          <p:nvPr>
            <p:ph type="title"/>
          </p:nvPr>
        </p:nvSpPr>
        <p:spPr>
          <a:xfrm>
            <a:off x="311700" y="250800"/>
            <a:ext cx="7367100" cy="755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800">
                <a:solidFill>
                  <a:schemeClr val="accent3"/>
                </a:solidFill>
              </a:rPr>
              <a:t>EBS Snapshots</a:t>
            </a:r>
            <a:endParaRPr sz="1800">
              <a:solidFill>
                <a:schemeClr val="accent3"/>
              </a:solidFill>
            </a:endParaRPr>
          </a:p>
          <a:p>
            <a:pPr indent="0" lvl="0" marL="0" marR="0" rtl="0" algn="l">
              <a:lnSpc>
                <a:spcPct val="115000"/>
              </a:lnSpc>
              <a:spcBef>
                <a:spcPts val="0"/>
              </a:spcBef>
              <a:spcAft>
                <a:spcPts val="0"/>
              </a:spcAft>
              <a:buNone/>
            </a:pPr>
            <a:r>
              <a:t/>
            </a:r>
            <a:endParaRPr b="0" sz="1100">
              <a:solidFill>
                <a:schemeClr val="accent3"/>
              </a:solidFill>
            </a:endParaRPr>
          </a:p>
          <a:p>
            <a:pPr indent="0" lvl="0" marL="0" marR="0" rtl="0" algn="l">
              <a:lnSpc>
                <a:spcPct val="115000"/>
              </a:lnSpc>
              <a:spcBef>
                <a:spcPts val="0"/>
              </a:spcBef>
              <a:spcAft>
                <a:spcPts val="0"/>
              </a:spcAft>
              <a:buNone/>
            </a:pPr>
            <a:r>
              <a:t/>
            </a:r>
            <a:endParaRPr sz="1200">
              <a:solidFill>
                <a:srgbClr val="999999"/>
              </a:solidFill>
              <a:latin typeface="Proxima Nova"/>
              <a:ea typeface="Proxima Nova"/>
              <a:cs typeface="Proxima Nova"/>
              <a:sym typeface="Proxima Nova"/>
            </a:endParaRPr>
          </a:p>
        </p:txBody>
      </p:sp>
      <p:sp>
        <p:nvSpPr>
          <p:cNvPr id="304" name="Google Shape;304;p40"/>
          <p:cNvSpPr txBox="1"/>
          <p:nvPr/>
        </p:nvSpPr>
        <p:spPr>
          <a:xfrm>
            <a:off x="381000" y="762000"/>
            <a:ext cx="7928100" cy="15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333333"/>
                </a:solidFill>
                <a:latin typeface="Roboto Mono"/>
                <a:ea typeface="Roboto Mono"/>
                <a:cs typeface="Roboto Mono"/>
                <a:sym typeface="Roboto Mono"/>
              </a:rPr>
              <a:t>EBS provides the ability to </a:t>
            </a:r>
            <a:r>
              <a:rPr b="1" lang="en" sz="1100">
                <a:solidFill>
                  <a:srgbClr val="0000FF"/>
                </a:solidFill>
                <a:latin typeface="Roboto Mono"/>
                <a:ea typeface="Roboto Mono"/>
                <a:cs typeface="Roboto Mono"/>
                <a:sym typeface="Roboto Mono"/>
              </a:rPr>
              <a:t>save point-in-time snapshots of your volumes to S3</a:t>
            </a:r>
            <a:r>
              <a:rPr lang="en" sz="1100">
                <a:solidFill>
                  <a:srgbClr val="333333"/>
                </a:solidFill>
                <a:latin typeface="Roboto Mono"/>
                <a:ea typeface="Roboto Mono"/>
                <a:cs typeface="Roboto Mono"/>
                <a:sym typeface="Roboto Mono"/>
              </a:rPr>
              <a:t>. </a:t>
            </a:r>
            <a:endParaRPr sz="1100">
              <a:solidFill>
                <a:srgbClr val="333333"/>
              </a:solidFill>
              <a:latin typeface="Roboto Mono"/>
              <a:ea typeface="Roboto Mono"/>
              <a:cs typeface="Roboto Mono"/>
              <a:sym typeface="Roboto Mono"/>
            </a:endParaRPr>
          </a:p>
          <a:p>
            <a:pPr indent="0" lvl="0" marL="0" rtl="0" algn="l">
              <a:spcBef>
                <a:spcPts val="0"/>
              </a:spcBef>
              <a:spcAft>
                <a:spcPts val="0"/>
              </a:spcAft>
              <a:buNone/>
            </a:pPr>
            <a:r>
              <a:rPr lang="en" sz="1100">
                <a:solidFill>
                  <a:srgbClr val="333333"/>
                </a:solidFill>
                <a:latin typeface="Roboto Mono"/>
                <a:ea typeface="Roboto Mono"/>
                <a:cs typeface="Roboto Mono"/>
                <a:sym typeface="Roboto Mono"/>
              </a:rPr>
              <a:t>EBS Snapshots are </a:t>
            </a:r>
            <a:r>
              <a:rPr lang="en" sz="1100">
                <a:solidFill>
                  <a:srgbClr val="0000FF"/>
                </a:solidFill>
                <a:latin typeface="Roboto Mono"/>
                <a:ea typeface="Roboto Mono"/>
                <a:cs typeface="Roboto Mono"/>
                <a:sym typeface="Roboto Mono"/>
              </a:rPr>
              <a:t>stored incrementally</a:t>
            </a:r>
            <a:r>
              <a:rPr lang="en" sz="1100">
                <a:solidFill>
                  <a:srgbClr val="333333"/>
                </a:solidFill>
                <a:latin typeface="Roboto Mono"/>
                <a:ea typeface="Roboto Mono"/>
                <a:cs typeface="Roboto Mono"/>
                <a:sym typeface="Roboto Mono"/>
              </a:rPr>
              <a:t>. Snapshots </a:t>
            </a:r>
            <a:r>
              <a:rPr lang="en" sz="1100">
                <a:solidFill>
                  <a:srgbClr val="0000FF"/>
                </a:solidFill>
                <a:latin typeface="Roboto Mono"/>
                <a:ea typeface="Roboto Mono"/>
                <a:cs typeface="Roboto Mono"/>
                <a:sym typeface="Roboto Mono"/>
              </a:rPr>
              <a:t>can be used to instantiate multiple new volumes</a:t>
            </a:r>
            <a:r>
              <a:rPr lang="en" sz="1100">
                <a:solidFill>
                  <a:srgbClr val="333333"/>
                </a:solidFill>
                <a:latin typeface="Roboto Mono"/>
                <a:ea typeface="Roboto Mono"/>
                <a:cs typeface="Roboto Mono"/>
                <a:sym typeface="Roboto Mono"/>
              </a:rPr>
              <a:t>, </a:t>
            </a:r>
            <a:r>
              <a:rPr lang="en" sz="1100">
                <a:solidFill>
                  <a:srgbClr val="0000FF"/>
                </a:solidFill>
                <a:latin typeface="Roboto Mono"/>
                <a:ea typeface="Roboto Mono"/>
                <a:cs typeface="Roboto Mono"/>
                <a:sym typeface="Roboto Mono"/>
              </a:rPr>
              <a:t>expand the size of a volume</a:t>
            </a:r>
            <a:r>
              <a:rPr lang="en" sz="1100">
                <a:solidFill>
                  <a:srgbClr val="333333"/>
                </a:solidFill>
                <a:latin typeface="Roboto Mono"/>
                <a:ea typeface="Roboto Mono"/>
                <a:cs typeface="Roboto Mono"/>
                <a:sym typeface="Roboto Mono"/>
              </a:rPr>
              <a:t>, or </a:t>
            </a:r>
            <a:r>
              <a:rPr lang="en" sz="1100">
                <a:solidFill>
                  <a:srgbClr val="0000FF"/>
                </a:solidFill>
                <a:latin typeface="Roboto Mono"/>
                <a:ea typeface="Roboto Mono"/>
                <a:cs typeface="Roboto Mono"/>
                <a:sym typeface="Roboto Mono"/>
              </a:rPr>
              <a:t>move volumes across Availability Zones.</a:t>
            </a:r>
            <a:r>
              <a:rPr lang="en" sz="1100">
                <a:solidFill>
                  <a:srgbClr val="333333"/>
                </a:solidFill>
                <a:latin typeface="Roboto Mono"/>
                <a:ea typeface="Roboto Mono"/>
                <a:cs typeface="Roboto Mono"/>
                <a:sym typeface="Roboto Mono"/>
              </a:rPr>
              <a:t> </a:t>
            </a:r>
            <a:endParaRPr sz="1100">
              <a:solidFill>
                <a:srgbClr val="333333"/>
              </a:solidFill>
              <a:latin typeface="Roboto Mono"/>
              <a:ea typeface="Roboto Mono"/>
              <a:cs typeface="Roboto Mono"/>
              <a:sym typeface="Roboto Mono"/>
            </a:endParaRPr>
          </a:p>
          <a:p>
            <a:pPr indent="0" lvl="0" marL="0" rtl="0" algn="l">
              <a:spcBef>
                <a:spcPts val="0"/>
              </a:spcBef>
              <a:spcAft>
                <a:spcPts val="0"/>
              </a:spcAft>
              <a:buNone/>
            </a:pPr>
            <a:r>
              <a:rPr lang="en" sz="1100">
                <a:solidFill>
                  <a:srgbClr val="333333"/>
                </a:solidFill>
                <a:latin typeface="Roboto Mono"/>
                <a:ea typeface="Roboto Mono"/>
                <a:cs typeface="Roboto Mono"/>
                <a:sym typeface="Roboto Mono"/>
              </a:rPr>
              <a:t>When a new volume is created, you may </a:t>
            </a:r>
            <a:r>
              <a:rPr lang="en" sz="1100">
                <a:solidFill>
                  <a:srgbClr val="0000FF"/>
                </a:solidFill>
                <a:latin typeface="Roboto Mono"/>
                <a:ea typeface="Roboto Mono"/>
                <a:cs typeface="Roboto Mono"/>
                <a:sym typeface="Roboto Mono"/>
              </a:rPr>
              <a:t>choose to create it based on an existing EBS snapshot</a:t>
            </a:r>
            <a:r>
              <a:rPr lang="en" sz="1100">
                <a:solidFill>
                  <a:srgbClr val="333333"/>
                </a:solidFill>
                <a:latin typeface="Roboto Mono"/>
                <a:ea typeface="Roboto Mono"/>
                <a:cs typeface="Roboto Mono"/>
                <a:sym typeface="Roboto Mono"/>
              </a:rPr>
              <a:t>.</a:t>
            </a:r>
            <a:endParaRPr sz="1100">
              <a:solidFill>
                <a:srgbClr val="333333"/>
              </a:solidFill>
              <a:latin typeface="Roboto Mono"/>
              <a:ea typeface="Roboto Mono"/>
              <a:cs typeface="Roboto Mono"/>
              <a:sym typeface="Roboto Mono"/>
            </a:endParaRPr>
          </a:p>
        </p:txBody>
      </p:sp>
      <p:sp>
        <p:nvSpPr>
          <p:cNvPr id="305" name="Google Shape;305;p40"/>
          <p:cNvSpPr txBox="1"/>
          <p:nvPr/>
        </p:nvSpPr>
        <p:spPr>
          <a:xfrm>
            <a:off x="228600" y="1676400"/>
            <a:ext cx="8342100" cy="2539500"/>
          </a:xfrm>
          <a:prstGeom prst="rect">
            <a:avLst/>
          </a:prstGeom>
          <a:noFill/>
          <a:ln>
            <a:noFill/>
          </a:ln>
        </p:spPr>
        <p:txBody>
          <a:bodyPr anchorCtr="0" anchor="t" bIns="91425" lIns="91425" spcFirstLastPara="1" rIns="91425" wrap="square" tIns="91425">
            <a:noAutofit/>
          </a:bodyPr>
          <a:lstStyle/>
          <a:p>
            <a:pPr indent="-285750" lvl="0" marL="482600" rtl="0" algn="l">
              <a:lnSpc>
                <a:spcPct val="115000"/>
              </a:lnSpc>
              <a:spcBef>
                <a:spcPts val="0"/>
              </a:spcBef>
              <a:spcAft>
                <a:spcPts val="0"/>
              </a:spcAft>
              <a:buClr>
                <a:srgbClr val="FF0000"/>
              </a:buClr>
              <a:buSzPts val="900"/>
              <a:buFont typeface="Roboto Mono"/>
              <a:buChar char="●"/>
            </a:pPr>
            <a:r>
              <a:rPr b="1" lang="en" sz="900">
                <a:solidFill>
                  <a:srgbClr val="FF0000"/>
                </a:solidFill>
                <a:latin typeface="Roboto Mono"/>
                <a:ea typeface="Roboto Mono"/>
                <a:cs typeface="Roboto Mono"/>
                <a:sym typeface="Roboto Mono"/>
              </a:rPr>
              <a:t>Immediate access to </a:t>
            </a:r>
            <a:r>
              <a:rPr b="1" lang="en" sz="900">
                <a:solidFill>
                  <a:srgbClr val="FF0000"/>
                </a:solidFill>
                <a:latin typeface="Roboto Mono"/>
                <a:ea typeface="Roboto Mono"/>
                <a:cs typeface="Roboto Mono"/>
                <a:sym typeface="Roboto Mono"/>
              </a:rPr>
              <a:t>EBS</a:t>
            </a:r>
            <a:r>
              <a:rPr b="1" lang="en" sz="900">
                <a:solidFill>
                  <a:srgbClr val="FF0000"/>
                </a:solidFill>
                <a:latin typeface="Roboto Mono"/>
                <a:ea typeface="Roboto Mono"/>
                <a:cs typeface="Roboto Mono"/>
                <a:sym typeface="Roboto Mono"/>
              </a:rPr>
              <a:t> volume data </a:t>
            </a:r>
            <a:r>
              <a:rPr lang="en" sz="900">
                <a:solidFill>
                  <a:srgbClr val="FF0000"/>
                </a:solidFill>
                <a:latin typeface="Roboto Mono"/>
                <a:ea typeface="Roboto Mono"/>
                <a:cs typeface="Roboto Mono"/>
                <a:sym typeface="Roboto Mono"/>
              </a:rPr>
              <a:t>- </a:t>
            </a:r>
            <a:r>
              <a:rPr lang="en" sz="900">
                <a:latin typeface="Roboto Mono"/>
                <a:ea typeface="Roboto Mono"/>
                <a:cs typeface="Roboto Mono"/>
                <a:sym typeface="Roboto Mono"/>
              </a:rPr>
              <a:t>After a volume is created from a snapshot, there is no need to wait for all of the data to transfer from Amazon S3 to your </a:t>
            </a:r>
            <a:r>
              <a:rPr lang="en" sz="900">
                <a:latin typeface="Roboto Mono"/>
                <a:ea typeface="Roboto Mono"/>
                <a:cs typeface="Roboto Mono"/>
                <a:sym typeface="Roboto Mono"/>
              </a:rPr>
              <a:t>EBS</a:t>
            </a:r>
            <a:r>
              <a:rPr lang="en" sz="900">
                <a:latin typeface="Roboto Mono"/>
                <a:ea typeface="Roboto Mono"/>
                <a:cs typeface="Roboto Mono"/>
                <a:sym typeface="Roboto Mono"/>
              </a:rPr>
              <a:t> volume before your attached instance can start accessing the volume. </a:t>
            </a:r>
            <a:r>
              <a:rPr lang="en" sz="900">
                <a:latin typeface="Roboto Mono"/>
                <a:ea typeface="Roboto Mono"/>
                <a:cs typeface="Roboto Mono"/>
                <a:sym typeface="Roboto Mono"/>
              </a:rPr>
              <a:t>EBS</a:t>
            </a:r>
            <a:r>
              <a:rPr lang="en" sz="900">
                <a:latin typeface="Roboto Mono"/>
                <a:ea typeface="Roboto Mono"/>
                <a:cs typeface="Roboto Mono"/>
                <a:sym typeface="Roboto Mono"/>
              </a:rPr>
              <a:t> Snapshots implement lazy loading, so that you can begin using them right away.</a:t>
            </a:r>
            <a:endParaRPr sz="900">
              <a:latin typeface="Roboto Mono"/>
              <a:ea typeface="Roboto Mono"/>
              <a:cs typeface="Roboto Mono"/>
              <a:sym typeface="Roboto Mono"/>
            </a:endParaRPr>
          </a:p>
          <a:p>
            <a:pPr indent="-285750" lvl="0" marL="482600" rtl="0" algn="l">
              <a:lnSpc>
                <a:spcPct val="115000"/>
              </a:lnSpc>
              <a:spcBef>
                <a:spcPts val="0"/>
              </a:spcBef>
              <a:spcAft>
                <a:spcPts val="0"/>
              </a:spcAft>
              <a:buClr>
                <a:srgbClr val="FF0000"/>
              </a:buClr>
              <a:buSzPts val="900"/>
              <a:buFont typeface="Roboto Mono"/>
              <a:buChar char="●"/>
            </a:pPr>
            <a:r>
              <a:rPr b="1" lang="en" sz="900">
                <a:solidFill>
                  <a:srgbClr val="FF0000"/>
                </a:solidFill>
                <a:latin typeface="Roboto Mono"/>
                <a:ea typeface="Roboto Mono"/>
                <a:cs typeface="Roboto Mono"/>
                <a:sym typeface="Roboto Mono"/>
              </a:rPr>
              <a:t>Resizing </a:t>
            </a:r>
            <a:r>
              <a:rPr b="1" lang="en" sz="900">
                <a:solidFill>
                  <a:srgbClr val="FF0000"/>
                </a:solidFill>
                <a:latin typeface="Roboto Mono"/>
                <a:ea typeface="Roboto Mono"/>
                <a:cs typeface="Roboto Mono"/>
                <a:sym typeface="Roboto Mono"/>
              </a:rPr>
              <a:t>EBS</a:t>
            </a:r>
            <a:r>
              <a:rPr b="1" lang="en" sz="900">
                <a:solidFill>
                  <a:srgbClr val="FF0000"/>
                </a:solidFill>
                <a:latin typeface="Roboto Mono"/>
                <a:ea typeface="Roboto Mono"/>
                <a:cs typeface="Roboto Mono"/>
                <a:sym typeface="Roboto Mono"/>
              </a:rPr>
              <a:t> volumes </a:t>
            </a:r>
            <a:r>
              <a:rPr lang="en" sz="900">
                <a:solidFill>
                  <a:srgbClr val="FF0000"/>
                </a:solidFill>
                <a:latin typeface="Roboto Mono"/>
                <a:ea typeface="Roboto Mono"/>
                <a:cs typeface="Roboto Mono"/>
                <a:sym typeface="Roboto Mono"/>
              </a:rPr>
              <a:t>- </a:t>
            </a:r>
            <a:r>
              <a:rPr lang="en" sz="900">
                <a:latin typeface="Roboto Mono"/>
                <a:ea typeface="Roboto Mono"/>
                <a:cs typeface="Roboto Mono"/>
                <a:sym typeface="Roboto Mono"/>
              </a:rPr>
              <a:t>There are two methods that can be used to resize an </a:t>
            </a:r>
            <a:r>
              <a:rPr lang="en" sz="900">
                <a:latin typeface="Roboto Mono"/>
                <a:ea typeface="Roboto Mono"/>
                <a:cs typeface="Roboto Mono"/>
                <a:sym typeface="Roboto Mono"/>
              </a:rPr>
              <a:t>EBS</a:t>
            </a:r>
            <a:r>
              <a:rPr lang="en" sz="900">
                <a:latin typeface="Roboto Mono"/>
                <a:ea typeface="Roboto Mono"/>
                <a:cs typeface="Roboto Mono"/>
                <a:sym typeface="Roboto Mono"/>
              </a:rPr>
              <a:t> volume. If you create a new volume based on a snapshot, you can specify a larger size for the new volume. With the </a:t>
            </a:r>
            <a:r>
              <a:rPr lang="en" sz="900">
                <a:uFill>
                  <a:noFill/>
                </a:uFill>
                <a:latin typeface="Roboto Mono"/>
                <a:ea typeface="Roboto Mono"/>
                <a:cs typeface="Roboto Mono"/>
                <a:sym typeface="Roboto Mono"/>
                <a:hlinkClick r:id="rId3"/>
              </a:rPr>
              <a:t>Elastic Volumes</a:t>
            </a:r>
            <a:r>
              <a:rPr lang="en" sz="900">
                <a:latin typeface="Roboto Mono"/>
                <a:ea typeface="Roboto Mono"/>
                <a:cs typeface="Roboto Mono"/>
                <a:sym typeface="Roboto Mono"/>
              </a:rPr>
              <a:t> feature you can dynamically grow live volumes without the use of snapshots. Make certain that your file system and application supports resizing a device.</a:t>
            </a:r>
            <a:endParaRPr sz="900">
              <a:latin typeface="Roboto Mono"/>
              <a:ea typeface="Roboto Mono"/>
              <a:cs typeface="Roboto Mono"/>
              <a:sym typeface="Roboto Mono"/>
            </a:endParaRPr>
          </a:p>
          <a:p>
            <a:pPr indent="-285750" lvl="0" marL="482600" rtl="0" algn="l">
              <a:lnSpc>
                <a:spcPct val="115000"/>
              </a:lnSpc>
              <a:spcBef>
                <a:spcPts val="0"/>
              </a:spcBef>
              <a:spcAft>
                <a:spcPts val="0"/>
              </a:spcAft>
              <a:buClr>
                <a:srgbClr val="FF0000"/>
              </a:buClr>
              <a:buSzPts val="900"/>
              <a:buFont typeface="Roboto Mono"/>
              <a:buChar char="●"/>
            </a:pPr>
            <a:r>
              <a:rPr b="1" lang="en" sz="900">
                <a:solidFill>
                  <a:srgbClr val="FF0000"/>
                </a:solidFill>
                <a:latin typeface="Roboto Mono"/>
                <a:ea typeface="Roboto Mono"/>
                <a:cs typeface="Roboto Mono"/>
                <a:sym typeface="Roboto Mono"/>
              </a:rPr>
              <a:t>Sharing </a:t>
            </a:r>
            <a:r>
              <a:rPr b="1" lang="en" sz="900">
                <a:solidFill>
                  <a:srgbClr val="FF0000"/>
                </a:solidFill>
                <a:latin typeface="Roboto Mono"/>
                <a:ea typeface="Roboto Mono"/>
                <a:cs typeface="Roboto Mono"/>
                <a:sym typeface="Roboto Mono"/>
              </a:rPr>
              <a:t>EBS</a:t>
            </a:r>
            <a:r>
              <a:rPr b="1" lang="en" sz="900">
                <a:solidFill>
                  <a:srgbClr val="FF0000"/>
                </a:solidFill>
                <a:latin typeface="Roboto Mono"/>
                <a:ea typeface="Roboto Mono"/>
                <a:cs typeface="Roboto Mono"/>
                <a:sym typeface="Roboto Mono"/>
              </a:rPr>
              <a:t> Snapshots</a:t>
            </a:r>
            <a:r>
              <a:rPr lang="en" sz="900">
                <a:solidFill>
                  <a:srgbClr val="FF0000"/>
                </a:solidFill>
                <a:latin typeface="Roboto Mono"/>
                <a:ea typeface="Roboto Mono"/>
                <a:cs typeface="Roboto Mono"/>
                <a:sym typeface="Roboto Mono"/>
              </a:rPr>
              <a:t> - </a:t>
            </a:r>
            <a:r>
              <a:rPr lang="en" sz="900">
                <a:latin typeface="Roboto Mono"/>
                <a:ea typeface="Roboto Mono"/>
                <a:cs typeface="Roboto Mono"/>
                <a:sym typeface="Roboto Mono"/>
              </a:rPr>
              <a:t>EBS</a:t>
            </a:r>
            <a:r>
              <a:rPr lang="en" sz="900">
                <a:latin typeface="Roboto Mono"/>
                <a:ea typeface="Roboto Mono"/>
                <a:cs typeface="Roboto Mono"/>
                <a:sym typeface="Roboto Mono"/>
              </a:rPr>
              <a:t> Snapshots’ shareability makes it easy for you to share data with your co-workers or others in the AWS community. Authorized users can create their own </a:t>
            </a:r>
            <a:r>
              <a:rPr lang="en" sz="900">
                <a:latin typeface="Roboto Mono"/>
                <a:ea typeface="Roboto Mono"/>
                <a:cs typeface="Roboto Mono"/>
                <a:sym typeface="Roboto Mono"/>
              </a:rPr>
              <a:t>EBS</a:t>
            </a:r>
            <a:r>
              <a:rPr lang="en" sz="900">
                <a:latin typeface="Roboto Mono"/>
                <a:ea typeface="Roboto Mono"/>
                <a:cs typeface="Roboto Mono"/>
                <a:sym typeface="Roboto Mono"/>
              </a:rPr>
              <a:t> volumes based on your </a:t>
            </a:r>
            <a:r>
              <a:rPr lang="en" sz="900">
                <a:latin typeface="Roboto Mono"/>
                <a:ea typeface="Roboto Mono"/>
                <a:cs typeface="Roboto Mono"/>
                <a:sym typeface="Roboto Mono"/>
              </a:rPr>
              <a:t>EBS</a:t>
            </a:r>
            <a:r>
              <a:rPr lang="en" sz="900">
                <a:latin typeface="Roboto Mono"/>
                <a:ea typeface="Roboto Mono"/>
                <a:cs typeface="Roboto Mono"/>
                <a:sym typeface="Roboto Mono"/>
              </a:rPr>
              <a:t> shared snapshots; your original snapshot remains intact. If you choose, you can also make your data available publicly to all AWS users. </a:t>
            </a:r>
            <a:endParaRPr sz="900">
              <a:latin typeface="Roboto Mono"/>
              <a:ea typeface="Roboto Mono"/>
              <a:cs typeface="Roboto Mono"/>
              <a:sym typeface="Roboto Mono"/>
            </a:endParaRPr>
          </a:p>
          <a:p>
            <a:pPr indent="-285750" lvl="0" marL="482600" rtl="0" algn="l">
              <a:lnSpc>
                <a:spcPct val="115000"/>
              </a:lnSpc>
              <a:spcBef>
                <a:spcPts val="0"/>
              </a:spcBef>
              <a:spcAft>
                <a:spcPts val="0"/>
              </a:spcAft>
              <a:buClr>
                <a:srgbClr val="FF0000"/>
              </a:buClr>
              <a:buSzPts val="900"/>
              <a:buFont typeface="Roboto Mono"/>
              <a:buChar char="●"/>
            </a:pPr>
            <a:r>
              <a:rPr b="1" lang="en" sz="900">
                <a:solidFill>
                  <a:srgbClr val="FF0000"/>
                </a:solidFill>
                <a:latin typeface="Roboto Mono"/>
                <a:ea typeface="Roboto Mono"/>
                <a:cs typeface="Roboto Mono"/>
                <a:sym typeface="Roboto Mono"/>
              </a:rPr>
              <a:t>Copying </a:t>
            </a:r>
            <a:r>
              <a:rPr b="1" lang="en" sz="900">
                <a:solidFill>
                  <a:srgbClr val="FF0000"/>
                </a:solidFill>
                <a:latin typeface="Roboto Mono"/>
                <a:ea typeface="Roboto Mono"/>
                <a:cs typeface="Roboto Mono"/>
                <a:sym typeface="Roboto Mono"/>
              </a:rPr>
              <a:t>EBS</a:t>
            </a:r>
            <a:r>
              <a:rPr b="1" lang="en" sz="900">
                <a:solidFill>
                  <a:srgbClr val="FF0000"/>
                </a:solidFill>
                <a:latin typeface="Roboto Mono"/>
                <a:ea typeface="Roboto Mono"/>
                <a:cs typeface="Roboto Mono"/>
                <a:sym typeface="Roboto Mono"/>
              </a:rPr>
              <a:t> Snapshots across AWS regions </a:t>
            </a:r>
            <a:r>
              <a:rPr lang="en" sz="900">
                <a:solidFill>
                  <a:srgbClr val="FF0000"/>
                </a:solidFill>
                <a:latin typeface="Roboto Mono"/>
                <a:ea typeface="Roboto Mono"/>
                <a:cs typeface="Roboto Mono"/>
                <a:sym typeface="Roboto Mono"/>
              </a:rPr>
              <a:t>- </a:t>
            </a:r>
            <a:r>
              <a:rPr lang="en" sz="900">
                <a:latin typeface="Roboto Mono"/>
                <a:ea typeface="Roboto Mono"/>
                <a:cs typeface="Roboto Mono"/>
                <a:sym typeface="Roboto Mono"/>
              </a:rPr>
              <a:t>EBS</a:t>
            </a:r>
            <a:r>
              <a:rPr lang="en" sz="900">
                <a:latin typeface="Roboto Mono"/>
                <a:ea typeface="Roboto Mono"/>
                <a:cs typeface="Roboto Mono"/>
                <a:sym typeface="Roboto Mono"/>
              </a:rPr>
              <a:t>’s ability to copy snapshots across AWS regions makes it easier to leverage multiple AWS regions for geographical expansion, data center migration and disaster recovery. You can copy any snapshot accessible to you: snapshots you created; snapshots shared with you; and snapshots from the AWS Marketplace, VM Import/Export, and AWS Storage Gateway. </a:t>
            </a:r>
            <a:endParaRPr sz="900">
              <a:latin typeface="Roboto Mono"/>
              <a:ea typeface="Roboto Mono"/>
              <a:cs typeface="Roboto Mono"/>
              <a:sym typeface="Roboto Mono"/>
            </a:endParaRPr>
          </a:p>
        </p:txBody>
      </p:sp>
      <p:sp>
        <p:nvSpPr>
          <p:cNvPr id="306" name="Google Shape;306;p40"/>
          <p:cNvSpPr txBox="1"/>
          <p:nvPr/>
        </p:nvSpPr>
        <p:spPr>
          <a:xfrm>
            <a:off x="381000" y="4272150"/>
            <a:ext cx="8189700" cy="82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100"/>
              </a:spcAft>
              <a:buNone/>
            </a:pPr>
            <a:r>
              <a:rPr lang="en" sz="800">
                <a:solidFill>
                  <a:srgbClr val="333333"/>
                </a:solidFill>
                <a:latin typeface="Roboto Mono"/>
                <a:ea typeface="Roboto Mono"/>
                <a:cs typeface="Roboto Mono"/>
                <a:sym typeface="Roboto Mono"/>
              </a:rPr>
              <a:t>For an additional low, </a:t>
            </a:r>
            <a:r>
              <a:rPr lang="en" sz="800">
                <a:solidFill>
                  <a:srgbClr val="005B86"/>
                </a:solidFill>
                <a:uFill>
                  <a:noFill/>
                </a:uFill>
                <a:latin typeface="Roboto Mono"/>
                <a:ea typeface="Roboto Mono"/>
                <a:cs typeface="Roboto Mono"/>
                <a:sym typeface="Roboto Mono"/>
                <a:hlinkClick r:id="rId4"/>
              </a:rPr>
              <a:t>hourly fee</a:t>
            </a:r>
            <a:r>
              <a:rPr lang="en" sz="800">
                <a:solidFill>
                  <a:srgbClr val="333333"/>
                </a:solidFill>
                <a:latin typeface="Roboto Mono"/>
                <a:ea typeface="Roboto Mono"/>
                <a:cs typeface="Roboto Mono"/>
                <a:sym typeface="Roboto Mono"/>
              </a:rPr>
              <a:t>, customers can launch certain EC2 instance types as </a:t>
            </a:r>
            <a:r>
              <a:rPr b="1" lang="en" sz="1000">
                <a:solidFill>
                  <a:srgbClr val="FF0000"/>
                </a:solidFill>
                <a:latin typeface="Roboto Mono"/>
                <a:ea typeface="Roboto Mono"/>
                <a:cs typeface="Roboto Mono"/>
                <a:sym typeface="Roboto Mono"/>
              </a:rPr>
              <a:t>EBS-optimized instances</a:t>
            </a:r>
            <a:r>
              <a:rPr lang="en" sz="800">
                <a:solidFill>
                  <a:srgbClr val="333333"/>
                </a:solidFill>
                <a:latin typeface="Roboto Mono"/>
                <a:ea typeface="Roboto Mono"/>
                <a:cs typeface="Roboto Mono"/>
                <a:sym typeface="Roboto Mono"/>
              </a:rPr>
              <a:t>. EBS-optimized instances enable EC2 instances to fully use the IOPS provisioned on an EBS volume. EBS-optimized instances deliver dedicated throughput between EC2 and EBS, with options between 500 and 10,000 Megabits per second (Mbps) depending on the instance type used. The dedicated throughput minimizes contention between EBS I/O and other traffic from your EC2 instance, providing the best performance for your EBS volumes.</a:t>
            </a:r>
            <a:endParaRPr sz="800">
              <a:solidFill>
                <a:srgbClr val="333333"/>
              </a:solidFill>
              <a:latin typeface="Roboto Mono"/>
              <a:ea typeface="Roboto Mono"/>
              <a:cs typeface="Roboto Mono"/>
              <a:sym typeface="Roboto Mon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10" name="Shape 310"/>
        <p:cNvGrpSpPr/>
        <p:nvPr/>
      </p:nvGrpSpPr>
      <p:grpSpPr>
        <a:xfrm>
          <a:off x="0" y="0"/>
          <a:ext cx="0" cy="0"/>
          <a:chOff x="0" y="0"/>
          <a:chExt cx="0" cy="0"/>
        </a:xfrm>
      </p:grpSpPr>
      <p:sp>
        <p:nvSpPr>
          <p:cNvPr id="311" name="Google Shape;311;p41"/>
          <p:cNvSpPr txBox="1"/>
          <p:nvPr>
            <p:ph type="title"/>
          </p:nvPr>
        </p:nvSpPr>
        <p:spPr>
          <a:xfrm>
            <a:off x="311700" y="250800"/>
            <a:ext cx="7367100" cy="755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accent3"/>
                </a:solidFill>
              </a:rPr>
              <a:t>Automating the Amazon EBS Snapshot Lifecycle</a:t>
            </a:r>
            <a:endParaRPr sz="1800">
              <a:solidFill>
                <a:schemeClr val="accent3"/>
              </a:solidFill>
            </a:endParaRPr>
          </a:p>
          <a:p>
            <a:pPr indent="0" lvl="0" marL="0" rtl="0" algn="l">
              <a:lnSpc>
                <a:spcPct val="115000"/>
              </a:lnSpc>
              <a:spcBef>
                <a:spcPts val="600"/>
              </a:spcBef>
              <a:spcAft>
                <a:spcPts val="0"/>
              </a:spcAft>
              <a:buNone/>
            </a:pPr>
            <a:r>
              <a:t/>
            </a:r>
            <a:endParaRPr b="0" sz="1100">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t/>
            </a:r>
            <a:endParaRPr sz="1800">
              <a:solidFill>
                <a:schemeClr val="accent3"/>
              </a:solidFill>
            </a:endParaRPr>
          </a:p>
          <a:p>
            <a:pPr indent="0" lvl="0" marL="0" marR="0" rtl="0" algn="l">
              <a:lnSpc>
                <a:spcPct val="115000"/>
              </a:lnSpc>
              <a:spcBef>
                <a:spcPts val="0"/>
              </a:spcBef>
              <a:spcAft>
                <a:spcPts val="0"/>
              </a:spcAft>
              <a:buNone/>
            </a:pPr>
            <a:r>
              <a:t/>
            </a:r>
            <a:endParaRPr b="0" sz="1100">
              <a:solidFill>
                <a:schemeClr val="accent3"/>
              </a:solidFill>
            </a:endParaRPr>
          </a:p>
          <a:p>
            <a:pPr indent="0" lvl="0" marL="0" marR="0" rtl="0" algn="l">
              <a:lnSpc>
                <a:spcPct val="115000"/>
              </a:lnSpc>
              <a:spcBef>
                <a:spcPts val="0"/>
              </a:spcBef>
              <a:spcAft>
                <a:spcPts val="0"/>
              </a:spcAft>
              <a:buNone/>
            </a:pPr>
            <a:r>
              <a:t/>
            </a:r>
            <a:endParaRPr sz="1200">
              <a:solidFill>
                <a:srgbClr val="999999"/>
              </a:solidFill>
              <a:latin typeface="Proxima Nova"/>
              <a:ea typeface="Proxima Nova"/>
              <a:cs typeface="Proxima Nova"/>
              <a:sym typeface="Proxima Nova"/>
            </a:endParaRPr>
          </a:p>
        </p:txBody>
      </p:sp>
      <p:sp>
        <p:nvSpPr>
          <p:cNvPr id="312" name="Google Shape;312;p41"/>
          <p:cNvSpPr txBox="1"/>
          <p:nvPr/>
        </p:nvSpPr>
        <p:spPr>
          <a:xfrm>
            <a:off x="381000" y="762000"/>
            <a:ext cx="7928100" cy="155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lang="en" sz="1000">
                <a:solidFill>
                  <a:srgbClr val="444444"/>
                </a:solidFill>
                <a:highlight>
                  <a:srgbClr val="FFFFFF"/>
                </a:highlight>
                <a:latin typeface="Roboto Mono"/>
                <a:ea typeface="Roboto Mono"/>
                <a:cs typeface="Roboto Mono"/>
                <a:sym typeface="Roboto Mono"/>
              </a:rPr>
              <a:t>You can use Amazon Data Lifecycle Manager (Amazon DLM) to automate the creation, retention, and deletion of snapshots taken to back up your Amazon EBS volumes. Automating snapshot management helps you to:</a:t>
            </a:r>
            <a:endParaRPr sz="1000">
              <a:solidFill>
                <a:srgbClr val="444444"/>
              </a:solidFill>
              <a:highlight>
                <a:srgbClr val="FFFFFF"/>
              </a:highlight>
              <a:latin typeface="Roboto Mono"/>
              <a:ea typeface="Roboto Mono"/>
              <a:cs typeface="Roboto Mono"/>
              <a:sym typeface="Roboto Mono"/>
            </a:endParaRPr>
          </a:p>
          <a:p>
            <a:pPr indent="-292100" lvl="0" marL="457200" rtl="0" algn="l">
              <a:lnSpc>
                <a:spcPct val="100000"/>
              </a:lnSpc>
              <a:spcBef>
                <a:spcPts val="1200"/>
              </a:spcBef>
              <a:spcAft>
                <a:spcPts val="0"/>
              </a:spcAft>
              <a:buClr>
                <a:srgbClr val="444444"/>
              </a:buClr>
              <a:buSzPts val="1000"/>
              <a:buFont typeface="Roboto Mono"/>
              <a:buChar char="●"/>
            </a:pPr>
            <a:r>
              <a:rPr lang="en" sz="1000">
                <a:solidFill>
                  <a:srgbClr val="444444"/>
                </a:solidFill>
                <a:highlight>
                  <a:srgbClr val="FFFFFF"/>
                </a:highlight>
                <a:latin typeface="Roboto Mono"/>
                <a:ea typeface="Roboto Mono"/>
                <a:cs typeface="Roboto Mono"/>
                <a:sym typeface="Roboto Mono"/>
              </a:rPr>
              <a:t>Protect valuable data by enforcing a regular backup schedule.</a:t>
            </a:r>
            <a:endParaRPr sz="1000">
              <a:solidFill>
                <a:srgbClr val="444444"/>
              </a:solidFill>
              <a:highlight>
                <a:srgbClr val="FFFFFF"/>
              </a:highlight>
              <a:latin typeface="Roboto Mono"/>
              <a:ea typeface="Roboto Mono"/>
              <a:cs typeface="Roboto Mono"/>
              <a:sym typeface="Roboto Mono"/>
            </a:endParaRPr>
          </a:p>
          <a:p>
            <a:pPr indent="-292100" lvl="0" marL="457200" rtl="0" algn="l">
              <a:lnSpc>
                <a:spcPct val="100000"/>
              </a:lnSpc>
              <a:spcBef>
                <a:spcPts val="0"/>
              </a:spcBef>
              <a:spcAft>
                <a:spcPts val="0"/>
              </a:spcAft>
              <a:buClr>
                <a:srgbClr val="444444"/>
              </a:buClr>
              <a:buSzPts val="1000"/>
              <a:buFont typeface="Roboto Mono"/>
              <a:buChar char="●"/>
            </a:pPr>
            <a:r>
              <a:rPr lang="en" sz="1000">
                <a:solidFill>
                  <a:srgbClr val="444444"/>
                </a:solidFill>
                <a:highlight>
                  <a:srgbClr val="FFFFFF"/>
                </a:highlight>
                <a:latin typeface="Roboto Mono"/>
                <a:ea typeface="Roboto Mono"/>
                <a:cs typeface="Roboto Mono"/>
                <a:sym typeface="Roboto Mono"/>
              </a:rPr>
              <a:t>Retain backups as required by auditors or internal compliance.</a:t>
            </a:r>
            <a:endParaRPr sz="1000">
              <a:solidFill>
                <a:srgbClr val="444444"/>
              </a:solidFill>
              <a:highlight>
                <a:srgbClr val="FFFFFF"/>
              </a:highlight>
              <a:latin typeface="Roboto Mono"/>
              <a:ea typeface="Roboto Mono"/>
              <a:cs typeface="Roboto Mono"/>
              <a:sym typeface="Roboto Mono"/>
            </a:endParaRPr>
          </a:p>
          <a:p>
            <a:pPr indent="-292100" lvl="0" marL="457200" rtl="0" algn="l">
              <a:lnSpc>
                <a:spcPct val="100000"/>
              </a:lnSpc>
              <a:spcBef>
                <a:spcPts val="0"/>
              </a:spcBef>
              <a:spcAft>
                <a:spcPts val="0"/>
              </a:spcAft>
              <a:buClr>
                <a:srgbClr val="444444"/>
              </a:buClr>
              <a:buSzPts val="1000"/>
              <a:buFont typeface="Roboto Mono"/>
              <a:buChar char="●"/>
            </a:pPr>
            <a:r>
              <a:rPr lang="en" sz="1000">
                <a:solidFill>
                  <a:srgbClr val="444444"/>
                </a:solidFill>
                <a:highlight>
                  <a:srgbClr val="FFFFFF"/>
                </a:highlight>
                <a:latin typeface="Roboto Mono"/>
                <a:ea typeface="Roboto Mono"/>
                <a:cs typeface="Roboto Mono"/>
                <a:sym typeface="Roboto Mono"/>
              </a:rPr>
              <a:t>Reduce storage costs by deleting outdated backups.</a:t>
            </a:r>
            <a:endParaRPr sz="1000">
              <a:solidFill>
                <a:srgbClr val="444444"/>
              </a:solidFill>
              <a:highlight>
                <a:srgbClr val="FFFFFF"/>
              </a:highlight>
              <a:latin typeface="Roboto Mono"/>
              <a:ea typeface="Roboto Mono"/>
              <a:cs typeface="Roboto Mono"/>
              <a:sym typeface="Roboto Mono"/>
            </a:endParaRPr>
          </a:p>
          <a:p>
            <a:pPr indent="0" lvl="0" marL="0" rtl="0" algn="l">
              <a:lnSpc>
                <a:spcPct val="100000"/>
              </a:lnSpc>
              <a:spcBef>
                <a:spcPts val="1200"/>
              </a:spcBef>
              <a:spcAft>
                <a:spcPts val="0"/>
              </a:spcAft>
              <a:buNone/>
            </a:pPr>
            <a:r>
              <a:rPr lang="en" sz="1000">
                <a:solidFill>
                  <a:srgbClr val="444444"/>
                </a:solidFill>
                <a:highlight>
                  <a:srgbClr val="FFFFFF"/>
                </a:highlight>
                <a:latin typeface="Roboto Mono"/>
                <a:ea typeface="Roboto Mono"/>
                <a:cs typeface="Roboto Mono"/>
                <a:sym typeface="Roboto Mono"/>
              </a:rPr>
              <a:t>Combined with the monitoring features of Amazon CloudWatch Events and AWS CloudTrail, Amazon DLM provides a complete backup solution for EBS volumes at no additional cost.</a:t>
            </a:r>
            <a:endParaRPr sz="1000">
              <a:solidFill>
                <a:srgbClr val="444444"/>
              </a:solidFill>
              <a:highlight>
                <a:srgbClr val="FFFFFF"/>
              </a:highlight>
              <a:latin typeface="Roboto Mono"/>
              <a:ea typeface="Roboto Mono"/>
              <a:cs typeface="Roboto Mono"/>
              <a:sym typeface="Roboto Mono"/>
            </a:endParaRPr>
          </a:p>
          <a:p>
            <a:pPr indent="0" lvl="0" marL="0" rtl="0" algn="l">
              <a:lnSpc>
                <a:spcPct val="100000"/>
              </a:lnSpc>
              <a:spcBef>
                <a:spcPts val="1200"/>
              </a:spcBef>
              <a:spcAft>
                <a:spcPts val="0"/>
              </a:spcAft>
              <a:buNone/>
            </a:pPr>
            <a:r>
              <a:t/>
            </a:r>
            <a:endParaRPr sz="1000">
              <a:solidFill>
                <a:srgbClr val="333333"/>
              </a:solidFill>
              <a:latin typeface="Roboto Mono"/>
              <a:ea typeface="Roboto Mono"/>
              <a:cs typeface="Roboto Mono"/>
              <a:sym typeface="Roboto Mon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FA8DC"/>
        </a:solidFill>
      </p:bgPr>
    </p:bg>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S3</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16" name="Shape 316"/>
        <p:cNvGrpSpPr/>
        <p:nvPr/>
      </p:nvGrpSpPr>
      <p:grpSpPr>
        <a:xfrm>
          <a:off x="0" y="0"/>
          <a:ext cx="0" cy="0"/>
          <a:chOff x="0" y="0"/>
          <a:chExt cx="0" cy="0"/>
        </a:xfrm>
      </p:grpSpPr>
      <p:sp>
        <p:nvSpPr>
          <p:cNvPr id="317" name="Google Shape;317;p42"/>
          <p:cNvSpPr txBox="1"/>
          <p:nvPr>
            <p:ph type="title"/>
          </p:nvPr>
        </p:nvSpPr>
        <p:spPr>
          <a:xfrm>
            <a:off x="311700" y="250800"/>
            <a:ext cx="7367100" cy="755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accent3"/>
                </a:solidFill>
              </a:rPr>
              <a:t>RAID Configuration on Linux</a:t>
            </a:r>
            <a:endParaRPr sz="1800">
              <a:solidFill>
                <a:schemeClr val="accent3"/>
              </a:solidFill>
            </a:endParaRPr>
          </a:p>
          <a:p>
            <a:pPr indent="0" lvl="0" marL="0" rtl="0" algn="l">
              <a:lnSpc>
                <a:spcPct val="115000"/>
              </a:lnSpc>
              <a:spcBef>
                <a:spcPts val="600"/>
              </a:spcBef>
              <a:spcAft>
                <a:spcPts val="0"/>
              </a:spcAft>
              <a:buNone/>
            </a:pPr>
            <a:r>
              <a:t/>
            </a:r>
            <a:endParaRPr b="0"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800">
              <a:solidFill>
                <a:schemeClr val="accent3"/>
              </a:solidFill>
            </a:endParaRPr>
          </a:p>
          <a:p>
            <a:pPr indent="0" lvl="0" marL="0" rtl="0" algn="l">
              <a:lnSpc>
                <a:spcPct val="115000"/>
              </a:lnSpc>
              <a:spcBef>
                <a:spcPts val="600"/>
              </a:spcBef>
              <a:spcAft>
                <a:spcPts val="0"/>
              </a:spcAft>
              <a:buNone/>
            </a:pPr>
            <a:r>
              <a:t/>
            </a:r>
            <a:endParaRPr b="0" sz="1100">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t/>
            </a:r>
            <a:endParaRPr sz="1800">
              <a:solidFill>
                <a:schemeClr val="accent3"/>
              </a:solidFill>
            </a:endParaRPr>
          </a:p>
          <a:p>
            <a:pPr indent="0" lvl="0" marL="0" marR="0" rtl="0" algn="l">
              <a:lnSpc>
                <a:spcPct val="115000"/>
              </a:lnSpc>
              <a:spcBef>
                <a:spcPts val="0"/>
              </a:spcBef>
              <a:spcAft>
                <a:spcPts val="0"/>
              </a:spcAft>
              <a:buNone/>
            </a:pPr>
            <a:r>
              <a:t/>
            </a:r>
            <a:endParaRPr b="0" sz="1100">
              <a:solidFill>
                <a:schemeClr val="accent3"/>
              </a:solidFill>
            </a:endParaRPr>
          </a:p>
          <a:p>
            <a:pPr indent="0" lvl="0" marL="0" marR="0" rtl="0" algn="l">
              <a:lnSpc>
                <a:spcPct val="115000"/>
              </a:lnSpc>
              <a:spcBef>
                <a:spcPts val="0"/>
              </a:spcBef>
              <a:spcAft>
                <a:spcPts val="0"/>
              </a:spcAft>
              <a:buNone/>
            </a:pPr>
            <a:r>
              <a:t/>
            </a:r>
            <a:endParaRPr sz="1200">
              <a:solidFill>
                <a:srgbClr val="999999"/>
              </a:solidFill>
              <a:latin typeface="Proxima Nova"/>
              <a:ea typeface="Proxima Nova"/>
              <a:cs typeface="Proxima Nova"/>
              <a:sym typeface="Proxima Nova"/>
            </a:endParaRPr>
          </a:p>
        </p:txBody>
      </p:sp>
      <p:graphicFrame>
        <p:nvGraphicFramePr>
          <p:cNvPr id="318" name="Google Shape;318;p42"/>
          <p:cNvGraphicFramePr/>
          <p:nvPr/>
        </p:nvGraphicFramePr>
        <p:xfrm>
          <a:off x="152400" y="838200"/>
          <a:ext cx="3000000" cy="3000000"/>
        </p:xfrm>
        <a:graphic>
          <a:graphicData uri="http://schemas.openxmlformats.org/drawingml/2006/table">
            <a:tbl>
              <a:tblPr>
                <a:solidFill>
                  <a:srgbClr val="FFFFFF"/>
                </a:solidFill>
                <a:tableStyleId>{44207E45-9D08-44F0-9889-1CDDCBD6EF5C}</a:tableStyleId>
              </a:tblPr>
              <a:tblGrid>
                <a:gridCol w="1104900"/>
                <a:gridCol w="2638425"/>
                <a:gridCol w="1866900"/>
                <a:gridCol w="3371850"/>
              </a:tblGrid>
              <a:tr h="266700">
                <a:tc>
                  <a:txBody>
                    <a:bodyPr/>
                    <a:lstStyle/>
                    <a:p>
                      <a:pPr indent="0" lvl="0" marL="0" rtl="0" algn="l">
                        <a:lnSpc>
                          <a:spcPct val="100000"/>
                        </a:lnSpc>
                        <a:spcBef>
                          <a:spcPts val="0"/>
                        </a:spcBef>
                        <a:spcAft>
                          <a:spcPts val="800"/>
                        </a:spcAft>
                        <a:buNone/>
                      </a:pPr>
                      <a:r>
                        <a:rPr b="1" lang="en" sz="1100">
                          <a:solidFill>
                            <a:srgbClr val="333333"/>
                          </a:solidFill>
                          <a:highlight>
                            <a:srgbClr val="FFFFFF"/>
                          </a:highlight>
                          <a:latin typeface="Droid Sans"/>
                          <a:ea typeface="Droid Sans"/>
                          <a:cs typeface="Droid Sans"/>
                          <a:sym typeface="Droid Sans"/>
                        </a:rPr>
                        <a:t>Configuration</a:t>
                      </a:r>
                      <a:endParaRPr b="1" sz="1100">
                        <a:solidFill>
                          <a:srgbClr val="333333"/>
                        </a:solidFill>
                        <a:highlight>
                          <a:srgbClr val="FFFFFF"/>
                        </a:highlight>
                        <a:latin typeface="Droid Sans"/>
                        <a:ea typeface="Droid Sans"/>
                        <a:cs typeface="Droid Sans"/>
                        <a:sym typeface="Droid Sans"/>
                      </a:endParaRPr>
                    </a:p>
                  </a:txBody>
                  <a:tcPr marT="47625" marB="47625" marR="47625" marL="47625">
                    <a:lnR cap="flat" cmpd="sng" w="9525">
                      <a:solidFill>
                        <a:srgbClr val="CCCCCC"/>
                      </a:solidFill>
                      <a:prstDash val="solid"/>
                      <a:round/>
                      <a:headEnd len="sm" w="sm" type="none"/>
                      <a:tailEnd len="sm" w="sm" type="none"/>
                    </a:lnR>
                    <a:lnB cap="flat" cmpd="sng" w="9525">
                      <a:solidFill>
                        <a:srgbClr val="CCCCCC"/>
                      </a:solidFill>
                      <a:prstDash val="solid"/>
                      <a:round/>
                      <a:headEnd len="sm" w="sm" type="none"/>
                      <a:tailEnd len="sm" w="sm" type="none"/>
                    </a:lnB>
                    <a:solidFill>
                      <a:srgbClr val="EEEEEE"/>
                    </a:solidFill>
                  </a:tcPr>
                </a:tc>
                <a:tc>
                  <a:txBody>
                    <a:bodyPr/>
                    <a:lstStyle/>
                    <a:p>
                      <a:pPr indent="0" lvl="0" marL="0" rtl="0" algn="l">
                        <a:lnSpc>
                          <a:spcPct val="100000"/>
                        </a:lnSpc>
                        <a:spcBef>
                          <a:spcPts val="0"/>
                        </a:spcBef>
                        <a:spcAft>
                          <a:spcPts val="800"/>
                        </a:spcAft>
                        <a:buNone/>
                      </a:pPr>
                      <a:r>
                        <a:rPr b="1" lang="en" sz="1100">
                          <a:solidFill>
                            <a:srgbClr val="333333"/>
                          </a:solidFill>
                          <a:highlight>
                            <a:srgbClr val="FFFFFF"/>
                          </a:highlight>
                          <a:latin typeface="Droid Sans"/>
                          <a:ea typeface="Droid Sans"/>
                          <a:cs typeface="Droid Sans"/>
                          <a:sym typeface="Droid Sans"/>
                        </a:rPr>
                        <a:t>Use</a:t>
                      </a:r>
                      <a:endParaRPr b="1" sz="1100">
                        <a:solidFill>
                          <a:srgbClr val="333333"/>
                        </a:solidFill>
                        <a:highlight>
                          <a:srgbClr val="FFFFFF"/>
                        </a:highlight>
                        <a:latin typeface="Droid Sans"/>
                        <a:ea typeface="Droid Sans"/>
                        <a:cs typeface="Droid Sans"/>
                        <a:sym typeface="Droid Sans"/>
                      </a:endParaRPr>
                    </a:p>
                  </a:txBody>
                  <a:tcPr marT="47625" marB="47625" marR="47625" marL="476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B cap="flat" cmpd="sng" w="9525">
                      <a:solidFill>
                        <a:srgbClr val="CCCCCC"/>
                      </a:solidFill>
                      <a:prstDash val="solid"/>
                      <a:round/>
                      <a:headEnd len="sm" w="sm" type="none"/>
                      <a:tailEnd len="sm" w="sm" type="none"/>
                    </a:lnB>
                    <a:solidFill>
                      <a:srgbClr val="EEEEEE"/>
                    </a:solidFill>
                  </a:tcPr>
                </a:tc>
                <a:tc>
                  <a:txBody>
                    <a:bodyPr/>
                    <a:lstStyle/>
                    <a:p>
                      <a:pPr indent="0" lvl="0" marL="0" rtl="0" algn="l">
                        <a:lnSpc>
                          <a:spcPct val="100000"/>
                        </a:lnSpc>
                        <a:spcBef>
                          <a:spcPts val="0"/>
                        </a:spcBef>
                        <a:spcAft>
                          <a:spcPts val="800"/>
                        </a:spcAft>
                        <a:buNone/>
                      </a:pPr>
                      <a:r>
                        <a:rPr b="1" lang="en" sz="1100">
                          <a:solidFill>
                            <a:srgbClr val="333333"/>
                          </a:solidFill>
                          <a:highlight>
                            <a:srgbClr val="FFFFFF"/>
                          </a:highlight>
                          <a:latin typeface="Droid Sans"/>
                          <a:ea typeface="Droid Sans"/>
                          <a:cs typeface="Droid Sans"/>
                          <a:sym typeface="Droid Sans"/>
                        </a:rPr>
                        <a:t>Advantages</a:t>
                      </a:r>
                      <a:endParaRPr b="1" sz="1100">
                        <a:solidFill>
                          <a:srgbClr val="333333"/>
                        </a:solidFill>
                        <a:highlight>
                          <a:srgbClr val="FFFFFF"/>
                        </a:highlight>
                        <a:latin typeface="Droid Sans"/>
                        <a:ea typeface="Droid Sans"/>
                        <a:cs typeface="Droid Sans"/>
                        <a:sym typeface="Droid Sans"/>
                      </a:endParaRPr>
                    </a:p>
                  </a:txBody>
                  <a:tcPr marT="47625" marB="47625" marR="47625" marL="476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B cap="flat" cmpd="sng" w="9525">
                      <a:solidFill>
                        <a:srgbClr val="CCCCCC"/>
                      </a:solidFill>
                      <a:prstDash val="solid"/>
                      <a:round/>
                      <a:headEnd len="sm" w="sm" type="none"/>
                      <a:tailEnd len="sm" w="sm" type="none"/>
                    </a:lnB>
                    <a:solidFill>
                      <a:srgbClr val="EEEEEE"/>
                    </a:solidFill>
                  </a:tcPr>
                </a:tc>
                <a:tc>
                  <a:txBody>
                    <a:bodyPr/>
                    <a:lstStyle/>
                    <a:p>
                      <a:pPr indent="0" lvl="0" marL="0" rtl="0" algn="l">
                        <a:lnSpc>
                          <a:spcPct val="100000"/>
                        </a:lnSpc>
                        <a:spcBef>
                          <a:spcPts val="0"/>
                        </a:spcBef>
                        <a:spcAft>
                          <a:spcPts val="800"/>
                        </a:spcAft>
                        <a:buNone/>
                      </a:pPr>
                      <a:r>
                        <a:rPr b="1" lang="en" sz="1100">
                          <a:solidFill>
                            <a:srgbClr val="333333"/>
                          </a:solidFill>
                          <a:highlight>
                            <a:srgbClr val="FFFFFF"/>
                          </a:highlight>
                          <a:latin typeface="Droid Sans"/>
                          <a:ea typeface="Droid Sans"/>
                          <a:cs typeface="Droid Sans"/>
                          <a:sym typeface="Droid Sans"/>
                        </a:rPr>
                        <a:t>Disadvantages</a:t>
                      </a:r>
                      <a:endParaRPr b="1" sz="1100">
                        <a:solidFill>
                          <a:srgbClr val="333333"/>
                        </a:solidFill>
                        <a:highlight>
                          <a:srgbClr val="FFFFFF"/>
                        </a:highlight>
                        <a:latin typeface="Droid Sans"/>
                        <a:ea typeface="Droid Sans"/>
                        <a:cs typeface="Droid Sans"/>
                        <a:sym typeface="Droid Sans"/>
                      </a:endParaRPr>
                    </a:p>
                  </a:txBody>
                  <a:tcPr marT="47625" marB="47625" marR="47625" marL="476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B cap="flat" cmpd="sng" w="9525">
                      <a:solidFill>
                        <a:srgbClr val="CCCCCC"/>
                      </a:solidFill>
                      <a:prstDash val="solid"/>
                      <a:round/>
                      <a:headEnd len="sm" w="sm" type="none"/>
                      <a:tailEnd len="sm" w="sm" type="none"/>
                    </a:lnB>
                    <a:solidFill>
                      <a:srgbClr val="EEEEEE"/>
                    </a:solidFill>
                  </a:tcPr>
                </a:tc>
              </a:tr>
              <a:tr h="1238250">
                <a:tc>
                  <a:txBody>
                    <a:bodyPr/>
                    <a:lstStyle/>
                    <a:p>
                      <a:pPr indent="0" lvl="0" marL="0" rtl="0" algn="l">
                        <a:lnSpc>
                          <a:spcPct val="100000"/>
                        </a:lnSpc>
                        <a:spcBef>
                          <a:spcPts val="0"/>
                        </a:spcBef>
                        <a:spcAft>
                          <a:spcPts val="0"/>
                        </a:spcAft>
                        <a:buNone/>
                      </a:pPr>
                      <a:r>
                        <a:rPr lang="en" sz="1100">
                          <a:solidFill>
                            <a:srgbClr val="444444"/>
                          </a:solidFill>
                          <a:highlight>
                            <a:srgbClr val="FFFFFF"/>
                          </a:highlight>
                          <a:latin typeface="Droid Sans"/>
                          <a:ea typeface="Droid Sans"/>
                          <a:cs typeface="Droid Sans"/>
                          <a:sym typeface="Droid Sans"/>
                        </a:rPr>
                        <a:t>RAID 0</a:t>
                      </a:r>
                      <a:endParaRPr sz="1100">
                        <a:solidFill>
                          <a:srgbClr val="444444"/>
                        </a:solidFill>
                        <a:highlight>
                          <a:srgbClr val="FFFFFF"/>
                        </a:highlight>
                        <a:latin typeface="Droid Sans"/>
                        <a:ea typeface="Droid Sans"/>
                        <a:cs typeface="Droid Sans"/>
                        <a:sym typeface="Droid Sans"/>
                      </a:endParaRPr>
                    </a:p>
                    <a:p>
                      <a:pPr indent="0" lvl="0" marL="0" rtl="0" algn="l">
                        <a:lnSpc>
                          <a:spcPct val="100000"/>
                        </a:lnSpc>
                        <a:spcBef>
                          <a:spcPts val="0"/>
                        </a:spcBef>
                        <a:spcAft>
                          <a:spcPts val="0"/>
                        </a:spcAft>
                        <a:buNone/>
                      </a:pPr>
                      <a:r>
                        <a:rPr b="1" lang="en" sz="1100">
                          <a:solidFill>
                            <a:srgbClr val="0000FF"/>
                          </a:solidFill>
                          <a:highlight>
                            <a:srgbClr val="FFFFFF"/>
                          </a:highlight>
                          <a:latin typeface="Droid Sans"/>
                          <a:ea typeface="Droid Sans"/>
                          <a:cs typeface="Droid Sans"/>
                          <a:sym typeface="Droid Sans"/>
                        </a:rPr>
                        <a:t>(FAST I/O, Less fault tolerant</a:t>
                      </a:r>
                      <a:r>
                        <a:rPr lang="en" sz="1100">
                          <a:solidFill>
                            <a:srgbClr val="444444"/>
                          </a:solidFill>
                          <a:highlight>
                            <a:srgbClr val="FFFFFF"/>
                          </a:highlight>
                          <a:latin typeface="Droid Sans"/>
                          <a:ea typeface="Droid Sans"/>
                          <a:cs typeface="Droid Sans"/>
                          <a:sym typeface="Droid Sans"/>
                        </a:rPr>
                        <a:t>)</a:t>
                      </a:r>
                      <a:endParaRPr sz="1100">
                        <a:solidFill>
                          <a:srgbClr val="444444"/>
                        </a:solidFill>
                        <a:highlight>
                          <a:srgbClr val="FFFFFF"/>
                        </a:highlight>
                        <a:latin typeface="Droid Sans"/>
                        <a:ea typeface="Droid Sans"/>
                        <a:cs typeface="Droid Sans"/>
                        <a:sym typeface="Droid Sans"/>
                      </a:endParaRPr>
                    </a:p>
                  </a:txBody>
                  <a:tcPr marT="47625" marB="47625" marR="47625" marL="47625">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solidFill>
                            <a:srgbClr val="444444"/>
                          </a:solidFill>
                          <a:highlight>
                            <a:srgbClr val="FFFFFF"/>
                          </a:highlight>
                          <a:latin typeface="Droid Sans"/>
                          <a:ea typeface="Droid Sans"/>
                          <a:cs typeface="Droid Sans"/>
                          <a:sym typeface="Droid Sans"/>
                        </a:rPr>
                        <a:t>When I/O performance is more important than fault tolerance; for example, as in a heavily used database (where data replication is already set up separately).</a:t>
                      </a:r>
                      <a:endParaRPr sz="1100">
                        <a:solidFill>
                          <a:srgbClr val="444444"/>
                        </a:solidFill>
                        <a:highlight>
                          <a:srgbClr val="FFFFFF"/>
                        </a:highlight>
                        <a:latin typeface="Droid Sans"/>
                        <a:ea typeface="Droid Sans"/>
                        <a:cs typeface="Droid Sans"/>
                        <a:sym typeface="Droid Sans"/>
                      </a:endParaRPr>
                    </a:p>
                  </a:txBody>
                  <a:tcPr marT="47625" marB="47625" marR="47625" marL="476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solidFill>
                            <a:srgbClr val="444444"/>
                          </a:solidFill>
                          <a:highlight>
                            <a:srgbClr val="FFFFFF"/>
                          </a:highlight>
                          <a:latin typeface="Droid Sans"/>
                          <a:ea typeface="Droid Sans"/>
                          <a:cs typeface="Droid Sans"/>
                          <a:sym typeface="Droid Sans"/>
                        </a:rPr>
                        <a:t>I/O is distributed across the volumes in a stripe. If you add a volume, you get the straight addition of throughput.</a:t>
                      </a:r>
                      <a:endParaRPr sz="1100">
                        <a:solidFill>
                          <a:srgbClr val="444444"/>
                        </a:solidFill>
                        <a:highlight>
                          <a:srgbClr val="FFFFFF"/>
                        </a:highlight>
                        <a:latin typeface="Droid Sans"/>
                        <a:ea typeface="Droid Sans"/>
                        <a:cs typeface="Droid Sans"/>
                        <a:sym typeface="Droid Sans"/>
                      </a:endParaRPr>
                    </a:p>
                  </a:txBody>
                  <a:tcPr marT="47625" marB="47625" marR="47625" marL="476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solidFill>
                            <a:srgbClr val="444444"/>
                          </a:solidFill>
                          <a:highlight>
                            <a:srgbClr val="FFFFFF"/>
                          </a:highlight>
                          <a:latin typeface="Droid Sans"/>
                          <a:ea typeface="Droid Sans"/>
                          <a:cs typeface="Droid Sans"/>
                          <a:sym typeface="Droid Sans"/>
                        </a:rPr>
                        <a:t>Performance of the stripe is limited to the worst performing volume in the set. Loss of a single volume results in a complete data loss for the array.</a:t>
                      </a:r>
                      <a:endParaRPr sz="1100">
                        <a:solidFill>
                          <a:srgbClr val="444444"/>
                        </a:solidFill>
                        <a:highlight>
                          <a:srgbClr val="FFFFFF"/>
                        </a:highlight>
                        <a:latin typeface="Droid Sans"/>
                        <a:ea typeface="Droid Sans"/>
                        <a:cs typeface="Droid Sans"/>
                        <a:sym typeface="Droid Sans"/>
                      </a:endParaRPr>
                    </a:p>
                  </a:txBody>
                  <a:tcPr marT="47625" marB="47625" marR="47625" marL="476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238250">
                <a:tc>
                  <a:txBody>
                    <a:bodyPr/>
                    <a:lstStyle/>
                    <a:p>
                      <a:pPr indent="0" lvl="0" marL="0" rtl="0" algn="l">
                        <a:lnSpc>
                          <a:spcPct val="100000"/>
                        </a:lnSpc>
                        <a:spcBef>
                          <a:spcPts val="0"/>
                        </a:spcBef>
                        <a:spcAft>
                          <a:spcPts val="0"/>
                        </a:spcAft>
                        <a:buNone/>
                      </a:pPr>
                      <a:r>
                        <a:rPr lang="en" sz="1100">
                          <a:solidFill>
                            <a:srgbClr val="444444"/>
                          </a:solidFill>
                          <a:highlight>
                            <a:srgbClr val="FFFFFF"/>
                          </a:highlight>
                          <a:latin typeface="Droid Sans"/>
                          <a:ea typeface="Droid Sans"/>
                          <a:cs typeface="Droid Sans"/>
                          <a:sym typeface="Droid Sans"/>
                        </a:rPr>
                        <a:t>RAID 1</a:t>
                      </a:r>
                      <a:endParaRPr sz="1100">
                        <a:solidFill>
                          <a:srgbClr val="444444"/>
                        </a:solidFill>
                        <a:highlight>
                          <a:srgbClr val="FFFFFF"/>
                        </a:highlight>
                        <a:latin typeface="Droid Sans"/>
                        <a:ea typeface="Droid Sans"/>
                        <a:cs typeface="Droid Sans"/>
                        <a:sym typeface="Droid Sans"/>
                      </a:endParaRPr>
                    </a:p>
                    <a:p>
                      <a:pPr indent="0" lvl="0" marL="0" rtl="0" algn="l">
                        <a:spcBef>
                          <a:spcPts val="0"/>
                        </a:spcBef>
                        <a:spcAft>
                          <a:spcPts val="0"/>
                        </a:spcAft>
                        <a:buNone/>
                      </a:pPr>
                      <a:r>
                        <a:rPr b="1" lang="en" sz="1100">
                          <a:solidFill>
                            <a:srgbClr val="0000FF"/>
                          </a:solidFill>
                          <a:highlight>
                            <a:srgbClr val="FFFFFF"/>
                          </a:highlight>
                          <a:latin typeface="Droid Sans"/>
                          <a:ea typeface="Droid Sans"/>
                          <a:cs typeface="Droid Sans"/>
                          <a:sym typeface="Droid Sans"/>
                        </a:rPr>
                        <a:t>(SLOW I/O, Is fault tolerant</a:t>
                      </a:r>
                      <a:r>
                        <a:rPr lang="en" sz="1100">
                          <a:solidFill>
                            <a:srgbClr val="444444"/>
                          </a:solidFill>
                          <a:highlight>
                            <a:srgbClr val="FFFFFF"/>
                          </a:highlight>
                          <a:latin typeface="Droid Sans"/>
                          <a:ea typeface="Droid Sans"/>
                          <a:cs typeface="Droid Sans"/>
                          <a:sym typeface="Droid Sans"/>
                        </a:rPr>
                        <a:t>)</a:t>
                      </a:r>
                      <a:endParaRPr sz="1100">
                        <a:solidFill>
                          <a:srgbClr val="444444"/>
                        </a:solidFill>
                        <a:highlight>
                          <a:srgbClr val="FFFFFF"/>
                        </a:highlight>
                        <a:latin typeface="Droid Sans"/>
                        <a:ea typeface="Droid Sans"/>
                        <a:cs typeface="Droid Sans"/>
                        <a:sym typeface="Droid Sans"/>
                      </a:endParaRPr>
                    </a:p>
                    <a:p>
                      <a:pPr indent="0" lvl="0" marL="0" rtl="0" algn="l">
                        <a:lnSpc>
                          <a:spcPct val="100000"/>
                        </a:lnSpc>
                        <a:spcBef>
                          <a:spcPts val="0"/>
                        </a:spcBef>
                        <a:spcAft>
                          <a:spcPts val="0"/>
                        </a:spcAft>
                        <a:buNone/>
                      </a:pPr>
                      <a:r>
                        <a:t/>
                      </a:r>
                      <a:endParaRPr sz="1100">
                        <a:solidFill>
                          <a:srgbClr val="444444"/>
                        </a:solidFill>
                        <a:highlight>
                          <a:srgbClr val="FFFFFF"/>
                        </a:highlight>
                        <a:latin typeface="Droid Sans"/>
                        <a:ea typeface="Droid Sans"/>
                        <a:cs typeface="Droid Sans"/>
                        <a:sym typeface="Droid Sans"/>
                      </a:endParaRPr>
                    </a:p>
                  </a:txBody>
                  <a:tcPr marT="47625" marB="47625" marR="47625" marL="47625">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solidFill>
                            <a:srgbClr val="444444"/>
                          </a:solidFill>
                          <a:highlight>
                            <a:srgbClr val="FFFFFF"/>
                          </a:highlight>
                          <a:latin typeface="Droid Sans"/>
                          <a:ea typeface="Droid Sans"/>
                          <a:cs typeface="Droid Sans"/>
                          <a:sym typeface="Droid Sans"/>
                        </a:rPr>
                        <a:t>When fault tolerance is more important than I/O performance; for example, as in a critical application.</a:t>
                      </a:r>
                      <a:endParaRPr sz="1100">
                        <a:solidFill>
                          <a:srgbClr val="444444"/>
                        </a:solidFill>
                        <a:highlight>
                          <a:srgbClr val="FFFFFF"/>
                        </a:highlight>
                        <a:latin typeface="Droid Sans"/>
                        <a:ea typeface="Droid Sans"/>
                        <a:cs typeface="Droid Sans"/>
                        <a:sym typeface="Droid Sans"/>
                      </a:endParaRPr>
                    </a:p>
                  </a:txBody>
                  <a:tcPr marT="47625" marB="47625" marR="47625" marL="476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solidFill>
                            <a:srgbClr val="444444"/>
                          </a:solidFill>
                          <a:highlight>
                            <a:srgbClr val="FFFFFF"/>
                          </a:highlight>
                          <a:latin typeface="Droid Sans"/>
                          <a:ea typeface="Droid Sans"/>
                          <a:cs typeface="Droid Sans"/>
                          <a:sym typeface="Droid Sans"/>
                        </a:rPr>
                        <a:t>Safer from the standpoint of data durability.</a:t>
                      </a:r>
                      <a:endParaRPr sz="1100">
                        <a:solidFill>
                          <a:srgbClr val="444444"/>
                        </a:solidFill>
                        <a:highlight>
                          <a:srgbClr val="FFFFFF"/>
                        </a:highlight>
                        <a:latin typeface="Droid Sans"/>
                        <a:ea typeface="Droid Sans"/>
                        <a:cs typeface="Droid Sans"/>
                        <a:sym typeface="Droid Sans"/>
                      </a:endParaRPr>
                    </a:p>
                  </a:txBody>
                  <a:tcPr marT="47625" marB="47625" marR="47625" marL="476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solidFill>
                            <a:srgbClr val="444444"/>
                          </a:solidFill>
                          <a:highlight>
                            <a:srgbClr val="FFFFFF"/>
                          </a:highlight>
                          <a:latin typeface="Droid Sans"/>
                          <a:ea typeface="Droid Sans"/>
                          <a:cs typeface="Droid Sans"/>
                          <a:sym typeface="Droid Sans"/>
                        </a:rPr>
                        <a:t>Does not provide a write performance improvement; requires more Amazon EC2 to Amazon EBS bandwidth than non-RAID configurations because the data is written to multiple volumes simultaneously.</a:t>
                      </a:r>
                      <a:endParaRPr sz="1100">
                        <a:solidFill>
                          <a:srgbClr val="444444"/>
                        </a:solidFill>
                        <a:highlight>
                          <a:srgbClr val="FFFFFF"/>
                        </a:highlight>
                        <a:latin typeface="Droid Sans"/>
                        <a:ea typeface="Droid Sans"/>
                        <a:cs typeface="Droid Sans"/>
                        <a:sym typeface="Droid Sans"/>
                      </a:endParaRPr>
                    </a:p>
                  </a:txBody>
                  <a:tcPr marT="47625" marB="47625" marR="47625" marL="476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
        <p:nvSpPr>
          <p:cNvPr id="319" name="Google Shape;319;p42"/>
          <p:cNvSpPr txBox="1"/>
          <p:nvPr/>
        </p:nvSpPr>
        <p:spPr>
          <a:xfrm>
            <a:off x="152400" y="3276600"/>
            <a:ext cx="62247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0000"/>
                </a:solidFill>
                <a:highlight>
                  <a:srgbClr val="FFFFFF"/>
                </a:highlight>
              </a:rPr>
              <a:t>RAID 5 and RAID 6 are not recommended for Amazon EBS</a:t>
            </a:r>
            <a:endParaRPr>
              <a:solidFill>
                <a:srgbClr val="FF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4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Storage Gateway</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28" name="Shape 328"/>
        <p:cNvGrpSpPr/>
        <p:nvPr/>
      </p:nvGrpSpPr>
      <p:grpSpPr>
        <a:xfrm>
          <a:off x="0" y="0"/>
          <a:ext cx="0" cy="0"/>
          <a:chOff x="0" y="0"/>
          <a:chExt cx="0" cy="0"/>
        </a:xfrm>
      </p:grpSpPr>
      <p:sp>
        <p:nvSpPr>
          <p:cNvPr id="329" name="Google Shape;329;p44"/>
          <p:cNvSpPr txBox="1"/>
          <p:nvPr>
            <p:ph type="title"/>
          </p:nvPr>
        </p:nvSpPr>
        <p:spPr>
          <a:xfrm>
            <a:off x="311700" y="250800"/>
            <a:ext cx="7367100" cy="755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accent3"/>
                </a:solidFill>
              </a:rPr>
              <a:t>Storage Gateway - Intro </a:t>
            </a:r>
            <a:endParaRPr sz="1800">
              <a:solidFill>
                <a:schemeClr val="accent3"/>
              </a:solidFill>
            </a:endParaRPr>
          </a:p>
          <a:p>
            <a:pPr indent="0" lvl="0" marL="0" rtl="0" algn="l">
              <a:lnSpc>
                <a:spcPct val="115000"/>
              </a:lnSpc>
              <a:spcBef>
                <a:spcPts val="600"/>
              </a:spcBef>
              <a:spcAft>
                <a:spcPts val="0"/>
              </a:spcAft>
              <a:buNone/>
            </a:pPr>
            <a:r>
              <a:t/>
            </a:r>
            <a:endParaRPr b="0" sz="1100">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t/>
            </a:r>
            <a:endParaRPr sz="1800">
              <a:solidFill>
                <a:schemeClr val="accent3"/>
              </a:solidFill>
            </a:endParaRPr>
          </a:p>
          <a:p>
            <a:pPr indent="0" lvl="0" marL="0" marR="0" rtl="0" algn="l">
              <a:lnSpc>
                <a:spcPct val="115000"/>
              </a:lnSpc>
              <a:spcBef>
                <a:spcPts val="0"/>
              </a:spcBef>
              <a:spcAft>
                <a:spcPts val="0"/>
              </a:spcAft>
              <a:buNone/>
            </a:pPr>
            <a:r>
              <a:t/>
            </a:r>
            <a:endParaRPr b="0" sz="1100">
              <a:solidFill>
                <a:schemeClr val="accent3"/>
              </a:solidFill>
            </a:endParaRPr>
          </a:p>
          <a:p>
            <a:pPr indent="0" lvl="0" marL="0" marR="0" rtl="0" algn="l">
              <a:lnSpc>
                <a:spcPct val="115000"/>
              </a:lnSpc>
              <a:spcBef>
                <a:spcPts val="0"/>
              </a:spcBef>
              <a:spcAft>
                <a:spcPts val="0"/>
              </a:spcAft>
              <a:buNone/>
            </a:pPr>
            <a:r>
              <a:t/>
            </a:r>
            <a:endParaRPr sz="1200">
              <a:solidFill>
                <a:srgbClr val="999999"/>
              </a:solidFill>
              <a:latin typeface="Proxima Nova"/>
              <a:ea typeface="Proxima Nova"/>
              <a:cs typeface="Proxima Nova"/>
              <a:sym typeface="Proxima Nova"/>
            </a:endParaRPr>
          </a:p>
        </p:txBody>
      </p:sp>
      <p:sp>
        <p:nvSpPr>
          <p:cNvPr id="330" name="Google Shape;330;p44"/>
          <p:cNvSpPr txBox="1"/>
          <p:nvPr/>
        </p:nvSpPr>
        <p:spPr>
          <a:xfrm>
            <a:off x="381000" y="762000"/>
            <a:ext cx="7928100" cy="155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444444"/>
                </a:solidFill>
                <a:highlight>
                  <a:srgbClr val="FFFFFF"/>
                </a:highlight>
                <a:latin typeface="Roboto Mono"/>
                <a:ea typeface="Roboto Mono"/>
                <a:cs typeface="Roboto Mono"/>
                <a:sym typeface="Roboto Mono"/>
              </a:rPr>
              <a:t>AWS Storage Gateway connects an on-premises software appliance with cloud-based storage. Use the service to store data in the AWS for scalable and cost-effective storage that helps maintain data security. AWS Storage Gateway offers </a:t>
            </a:r>
            <a:endParaRPr sz="1200">
              <a:solidFill>
                <a:srgbClr val="444444"/>
              </a:solidFill>
              <a:highlight>
                <a:srgbClr val="FFFFFF"/>
              </a:highlight>
              <a:latin typeface="Roboto Mono"/>
              <a:ea typeface="Roboto Mono"/>
              <a:cs typeface="Roboto Mono"/>
              <a:sym typeface="Roboto Mono"/>
            </a:endParaRPr>
          </a:p>
          <a:p>
            <a:pPr indent="-304800" lvl="0" marL="457200" rtl="0" algn="l">
              <a:lnSpc>
                <a:spcPct val="100000"/>
              </a:lnSpc>
              <a:spcBef>
                <a:spcPts val="1000"/>
              </a:spcBef>
              <a:spcAft>
                <a:spcPts val="0"/>
              </a:spcAft>
              <a:buClr>
                <a:srgbClr val="444444"/>
              </a:buClr>
              <a:buSzPts val="1200"/>
              <a:buFont typeface="Roboto Mono"/>
              <a:buAutoNum type="arabicPeriod"/>
            </a:pPr>
            <a:r>
              <a:rPr b="1" lang="en" sz="1200">
                <a:solidFill>
                  <a:srgbClr val="444444"/>
                </a:solidFill>
                <a:highlight>
                  <a:srgbClr val="FFFFFF"/>
                </a:highlight>
                <a:latin typeface="Roboto Mono"/>
                <a:ea typeface="Roboto Mono"/>
                <a:cs typeface="Roboto Mono"/>
                <a:sym typeface="Roboto Mono"/>
              </a:rPr>
              <a:t>File-based </a:t>
            </a:r>
            <a:r>
              <a:rPr lang="en" sz="1200">
                <a:solidFill>
                  <a:srgbClr val="444444"/>
                </a:solidFill>
                <a:highlight>
                  <a:srgbClr val="FFFFFF"/>
                </a:highlight>
                <a:latin typeface="Roboto Mono"/>
                <a:ea typeface="Roboto Mono"/>
                <a:cs typeface="Roboto Mono"/>
                <a:sym typeface="Roboto Mono"/>
              </a:rPr>
              <a:t>- A file gateway supports a file interface into S3 and combines a service and a virtual software appliance. By using this combination, you can store and retrieve objects in S3 using industry-standard file protocols such as NFS and SMB</a:t>
            </a:r>
            <a:endParaRPr sz="1200">
              <a:solidFill>
                <a:srgbClr val="444444"/>
              </a:solidFill>
              <a:highlight>
                <a:srgbClr val="FFFFFF"/>
              </a:highlight>
              <a:latin typeface="Roboto Mono"/>
              <a:ea typeface="Roboto Mono"/>
              <a:cs typeface="Roboto Mono"/>
              <a:sym typeface="Roboto Mono"/>
            </a:endParaRPr>
          </a:p>
          <a:p>
            <a:pPr indent="-304800" lvl="0" marL="457200" rtl="0" algn="l">
              <a:lnSpc>
                <a:spcPct val="100000"/>
              </a:lnSpc>
              <a:spcBef>
                <a:spcPts val="1000"/>
              </a:spcBef>
              <a:spcAft>
                <a:spcPts val="0"/>
              </a:spcAft>
              <a:buClr>
                <a:srgbClr val="444444"/>
              </a:buClr>
              <a:buSzPts val="1200"/>
              <a:buFont typeface="Roboto Mono"/>
              <a:buAutoNum type="arabicPeriod"/>
            </a:pPr>
            <a:r>
              <a:rPr b="1" lang="en" sz="1200">
                <a:solidFill>
                  <a:srgbClr val="444444"/>
                </a:solidFill>
                <a:highlight>
                  <a:srgbClr val="FFFFFF"/>
                </a:highlight>
                <a:latin typeface="Roboto Mono"/>
                <a:ea typeface="Roboto Mono"/>
                <a:cs typeface="Roboto Mono"/>
                <a:sym typeface="Roboto Mono"/>
              </a:rPr>
              <a:t>Volume-based</a:t>
            </a:r>
            <a:r>
              <a:rPr lang="en" sz="1200">
                <a:solidFill>
                  <a:srgbClr val="444444"/>
                </a:solidFill>
                <a:highlight>
                  <a:srgbClr val="FFFFFF"/>
                </a:highlight>
                <a:latin typeface="Roboto Mono"/>
                <a:ea typeface="Roboto Mono"/>
                <a:cs typeface="Roboto Mono"/>
                <a:sym typeface="Roboto Mono"/>
              </a:rPr>
              <a:t> - A volume gateway provides cloud-backed storage volumes that you can mount as Internet Small Computer System Interface (iSCSI) devices from your on-premises application servers. </a:t>
            </a:r>
            <a:endParaRPr sz="1200">
              <a:solidFill>
                <a:srgbClr val="444444"/>
              </a:solidFill>
              <a:highlight>
                <a:srgbClr val="FFFFFF"/>
              </a:highlight>
              <a:latin typeface="Roboto Mono"/>
              <a:ea typeface="Roboto Mono"/>
              <a:cs typeface="Roboto Mono"/>
              <a:sym typeface="Roboto Mono"/>
            </a:endParaRPr>
          </a:p>
          <a:p>
            <a:pPr indent="-304800" lvl="1" marL="914400" rtl="0" algn="l">
              <a:lnSpc>
                <a:spcPct val="100000"/>
              </a:lnSpc>
              <a:spcBef>
                <a:spcPts val="1000"/>
              </a:spcBef>
              <a:spcAft>
                <a:spcPts val="0"/>
              </a:spcAft>
              <a:buClr>
                <a:srgbClr val="444444"/>
              </a:buClr>
              <a:buSzPts val="1200"/>
              <a:buFont typeface="Roboto Mono"/>
              <a:buAutoNum type="alphaLcPeriod"/>
            </a:pPr>
            <a:r>
              <a:rPr b="1" lang="en" sz="1200">
                <a:solidFill>
                  <a:srgbClr val="444444"/>
                </a:solidFill>
                <a:highlight>
                  <a:srgbClr val="FFFFFF"/>
                </a:highlight>
                <a:latin typeface="Roboto Mono"/>
                <a:ea typeface="Roboto Mono"/>
                <a:cs typeface="Roboto Mono"/>
                <a:sym typeface="Roboto Mono"/>
              </a:rPr>
              <a:t>Cached volumes </a:t>
            </a:r>
            <a:r>
              <a:rPr lang="en" sz="1200">
                <a:solidFill>
                  <a:srgbClr val="444444"/>
                </a:solidFill>
                <a:highlight>
                  <a:srgbClr val="FFFFFF"/>
                </a:highlight>
                <a:latin typeface="Roboto Mono"/>
                <a:ea typeface="Roboto Mono"/>
                <a:cs typeface="Roboto Mono"/>
                <a:sym typeface="Roboto Mono"/>
              </a:rPr>
              <a:t>– You store your data in Amazon S3 and retain a copy of frequently accessed data subsets locally. </a:t>
            </a:r>
            <a:endParaRPr sz="1200">
              <a:solidFill>
                <a:srgbClr val="444444"/>
              </a:solidFill>
              <a:highlight>
                <a:srgbClr val="FFFFFF"/>
              </a:highlight>
              <a:latin typeface="Roboto Mono"/>
              <a:ea typeface="Roboto Mono"/>
              <a:cs typeface="Roboto Mono"/>
              <a:sym typeface="Roboto Mono"/>
            </a:endParaRPr>
          </a:p>
          <a:p>
            <a:pPr indent="-304800" lvl="1" marL="914400" rtl="0" algn="l">
              <a:lnSpc>
                <a:spcPct val="100000"/>
              </a:lnSpc>
              <a:spcBef>
                <a:spcPts val="1000"/>
              </a:spcBef>
              <a:spcAft>
                <a:spcPts val="0"/>
              </a:spcAft>
              <a:buClr>
                <a:srgbClr val="444444"/>
              </a:buClr>
              <a:buSzPts val="1200"/>
              <a:buFont typeface="Roboto Mono"/>
              <a:buAutoNum type="alphaLcPeriod"/>
            </a:pPr>
            <a:r>
              <a:rPr b="1" lang="en" sz="1200">
                <a:solidFill>
                  <a:srgbClr val="444444"/>
                </a:solidFill>
                <a:highlight>
                  <a:srgbClr val="FFFFFF"/>
                </a:highlight>
                <a:latin typeface="Roboto Mono"/>
                <a:ea typeface="Roboto Mono"/>
                <a:cs typeface="Roboto Mono"/>
                <a:sym typeface="Roboto Mono"/>
              </a:rPr>
              <a:t>Stored volumes </a:t>
            </a:r>
            <a:r>
              <a:rPr lang="en" sz="1200">
                <a:solidFill>
                  <a:srgbClr val="444444"/>
                </a:solidFill>
                <a:highlight>
                  <a:srgbClr val="FFFFFF"/>
                </a:highlight>
                <a:latin typeface="Roboto Mono"/>
                <a:ea typeface="Roboto Mono"/>
                <a:cs typeface="Roboto Mono"/>
                <a:sym typeface="Roboto Mono"/>
              </a:rPr>
              <a:t>– If you need low-latency access to your entire dataset, first configure your on-premises gateway to store all your data locally. Then asynchronously back up point-in-time snapshots of this data to S3.</a:t>
            </a:r>
            <a:endParaRPr sz="1200">
              <a:solidFill>
                <a:srgbClr val="444444"/>
              </a:solidFill>
              <a:highlight>
                <a:srgbClr val="FFFFFF"/>
              </a:highlight>
              <a:latin typeface="Roboto Mono"/>
              <a:ea typeface="Roboto Mono"/>
              <a:cs typeface="Roboto Mono"/>
              <a:sym typeface="Roboto Mono"/>
            </a:endParaRPr>
          </a:p>
          <a:p>
            <a:pPr indent="-304800" lvl="0" marL="457200" rtl="0" algn="l">
              <a:lnSpc>
                <a:spcPct val="100000"/>
              </a:lnSpc>
              <a:spcBef>
                <a:spcPts val="1000"/>
              </a:spcBef>
              <a:spcAft>
                <a:spcPts val="0"/>
              </a:spcAft>
              <a:buClr>
                <a:srgbClr val="444444"/>
              </a:buClr>
              <a:buSzPts val="1200"/>
              <a:buFont typeface="Roboto Mono"/>
              <a:buAutoNum type="arabicPeriod"/>
            </a:pPr>
            <a:r>
              <a:rPr b="1" lang="en" sz="1200">
                <a:solidFill>
                  <a:srgbClr val="444444"/>
                </a:solidFill>
                <a:highlight>
                  <a:srgbClr val="FFFFFF"/>
                </a:highlight>
                <a:latin typeface="Roboto Mono"/>
                <a:ea typeface="Roboto Mono"/>
                <a:cs typeface="Roboto Mono"/>
                <a:sym typeface="Roboto Mono"/>
              </a:rPr>
              <a:t>Tape-based - </a:t>
            </a:r>
            <a:r>
              <a:rPr lang="en" sz="1200">
                <a:solidFill>
                  <a:srgbClr val="444444"/>
                </a:solidFill>
                <a:highlight>
                  <a:srgbClr val="FFFFFF"/>
                </a:highlight>
                <a:latin typeface="Roboto Mono"/>
                <a:ea typeface="Roboto Mono"/>
                <a:cs typeface="Roboto Mono"/>
                <a:sym typeface="Roboto Mono"/>
              </a:rPr>
              <a:t>cost-effectively and durably archive backup data in GLACIER or DEEP_ARCHIVE</a:t>
            </a:r>
            <a:endParaRPr sz="1200">
              <a:solidFill>
                <a:srgbClr val="444444"/>
              </a:solidFill>
              <a:highlight>
                <a:srgbClr val="FFFFFF"/>
              </a:highlight>
              <a:latin typeface="Roboto Mono"/>
              <a:ea typeface="Roboto Mono"/>
              <a:cs typeface="Roboto Mono"/>
              <a:sym typeface="Roboto Mono"/>
            </a:endParaRPr>
          </a:p>
        </p:txBody>
      </p:sp>
      <p:sp>
        <p:nvSpPr>
          <p:cNvPr id="331" name="Google Shape;331;p44"/>
          <p:cNvSpPr txBox="1"/>
          <p:nvPr/>
        </p:nvSpPr>
        <p:spPr>
          <a:xfrm>
            <a:off x="3429000" y="152400"/>
            <a:ext cx="5146500" cy="59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0000"/>
                </a:solidFill>
                <a:latin typeface="Roboto Mono"/>
                <a:ea typeface="Roboto Mono"/>
                <a:cs typeface="Roboto Mono"/>
                <a:sym typeface="Roboto Mono"/>
              </a:rPr>
              <a:t>R</a:t>
            </a:r>
            <a:r>
              <a:rPr lang="en" sz="1000">
                <a:solidFill>
                  <a:srgbClr val="FF0000"/>
                </a:solidFill>
                <a:latin typeface="Roboto Mono"/>
                <a:ea typeface="Roboto Mono"/>
                <a:cs typeface="Roboto Mono"/>
                <a:sym typeface="Roboto Mono"/>
              </a:rPr>
              <a:t>un AWS Storage Gateway either on-premises as a VM appliance, as a hardware appliance, or in AWS as an EC2 instance.</a:t>
            </a:r>
            <a:endParaRPr sz="1000">
              <a:solidFill>
                <a:srgbClr val="FF0000"/>
              </a:solidFill>
              <a:latin typeface="Roboto Mono"/>
              <a:ea typeface="Roboto Mono"/>
              <a:cs typeface="Roboto Mono"/>
              <a:sym typeface="Roboto Mon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35" name="Shape 335"/>
        <p:cNvGrpSpPr/>
        <p:nvPr/>
      </p:nvGrpSpPr>
      <p:grpSpPr>
        <a:xfrm>
          <a:off x="0" y="0"/>
          <a:ext cx="0" cy="0"/>
          <a:chOff x="0" y="0"/>
          <a:chExt cx="0" cy="0"/>
        </a:xfrm>
      </p:grpSpPr>
      <p:sp>
        <p:nvSpPr>
          <p:cNvPr id="336" name="Google Shape;336;p45"/>
          <p:cNvSpPr txBox="1"/>
          <p:nvPr>
            <p:ph type="title"/>
          </p:nvPr>
        </p:nvSpPr>
        <p:spPr>
          <a:xfrm>
            <a:off x="311700" y="250800"/>
            <a:ext cx="7367100" cy="755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accent3"/>
                </a:solidFill>
              </a:rPr>
              <a:t>Storage Gateway - Architecture - File Gateways</a:t>
            </a:r>
            <a:endParaRPr sz="1800">
              <a:solidFill>
                <a:schemeClr val="accent3"/>
              </a:solidFill>
            </a:endParaRPr>
          </a:p>
          <a:p>
            <a:pPr indent="0" lvl="0" marL="0" rtl="0" algn="l">
              <a:lnSpc>
                <a:spcPct val="115000"/>
              </a:lnSpc>
              <a:spcBef>
                <a:spcPts val="600"/>
              </a:spcBef>
              <a:spcAft>
                <a:spcPts val="0"/>
              </a:spcAft>
              <a:buNone/>
            </a:pPr>
            <a:r>
              <a:t/>
            </a:r>
            <a:endParaRPr b="0" sz="1100">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t/>
            </a:r>
            <a:endParaRPr sz="1800">
              <a:solidFill>
                <a:schemeClr val="accent3"/>
              </a:solidFill>
            </a:endParaRPr>
          </a:p>
          <a:p>
            <a:pPr indent="0" lvl="0" marL="0" marR="0" rtl="0" algn="l">
              <a:lnSpc>
                <a:spcPct val="115000"/>
              </a:lnSpc>
              <a:spcBef>
                <a:spcPts val="0"/>
              </a:spcBef>
              <a:spcAft>
                <a:spcPts val="0"/>
              </a:spcAft>
              <a:buNone/>
            </a:pPr>
            <a:r>
              <a:t/>
            </a:r>
            <a:endParaRPr b="0" sz="1100">
              <a:solidFill>
                <a:schemeClr val="accent3"/>
              </a:solidFill>
            </a:endParaRPr>
          </a:p>
          <a:p>
            <a:pPr indent="0" lvl="0" marL="0" marR="0" rtl="0" algn="l">
              <a:lnSpc>
                <a:spcPct val="115000"/>
              </a:lnSpc>
              <a:spcBef>
                <a:spcPts val="0"/>
              </a:spcBef>
              <a:spcAft>
                <a:spcPts val="0"/>
              </a:spcAft>
              <a:buNone/>
            </a:pPr>
            <a:r>
              <a:t/>
            </a:r>
            <a:endParaRPr sz="1200">
              <a:solidFill>
                <a:srgbClr val="999999"/>
              </a:solidFill>
              <a:latin typeface="Proxima Nova"/>
              <a:ea typeface="Proxima Nova"/>
              <a:cs typeface="Proxima Nova"/>
              <a:sym typeface="Proxima Nova"/>
            </a:endParaRPr>
          </a:p>
        </p:txBody>
      </p:sp>
      <p:sp>
        <p:nvSpPr>
          <p:cNvPr id="337" name="Google Shape;337;p45"/>
          <p:cNvSpPr txBox="1"/>
          <p:nvPr/>
        </p:nvSpPr>
        <p:spPr>
          <a:xfrm>
            <a:off x="228600" y="2648125"/>
            <a:ext cx="8386200" cy="814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000">
                <a:solidFill>
                  <a:srgbClr val="444444"/>
                </a:solidFill>
                <a:highlight>
                  <a:srgbClr val="FFFFFF"/>
                </a:highlight>
                <a:latin typeface="Roboto Mono"/>
                <a:ea typeface="Roboto Mono"/>
                <a:cs typeface="Roboto Mono"/>
                <a:sym typeface="Roboto Mono"/>
              </a:rPr>
              <a:t>File Gateways:</a:t>
            </a:r>
            <a:endParaRPr b="1" sz="1000">
              <a:solidFill>
                <a:srgbClr val="444444"/>
              </a:solidFill>
              <a:highlight>
                <a:srgbClr val="FFFFFF"/>
              </a:highlight>
              <a:latin typeface="Roboto Mono"/>
              <a:ea typeface="Roboto Mono"/>
              <a:cs typeface="Roboto Mono"/>
              <a:sym typeface="Roboto Mono"/>
            </a:endParaRPr>
          </a:p>
          <a:p>
            <a:pPr indent="-109219" lvl="0" marL="182880" rtl="0" algn="l">
              <a:lnSpc>
                <a:spcPct val="100000"/>
              </a:lnSpc>
              <a:spcBef>
                <a:spcPts val="0"/>
              </a:spcBef>
              <a:spcAft>
                <a:spcPts val="0"/>
              </a:spcAft>
              <a:buClr>
                <a:srgbClr val="444444"/>
              </a:buClr>
              <a:buSzPts val="1000"/>
              <a:buFont typeface="Roboto Mono"/>
              <a:buChar char="●"/>
            </a:pPr>
            <a:r>
              <a:rPr lang="en" sz="1000">
                <a:solidFill>
                  <a:srgbClr val="444444"/>
                </a:solidFill>
                <a:highlight>
                  <a:srgbClr val="FFFFFF"/>
                </a:highlight>
                <a:latin typeface="Roboto Mono"/>
                <a:ea typeface="Roboto Mono"/>
                <a:cs typeface="Roboto Mono"/>
                <a:sym typeface="Roboto Mono"/>
              </a:rPr>
              <a:t>Start by downloading a VM image for the file gateway. Activate the file gateway from the AWS Console or through the Storage Gateway API. </a:t>
            </a:r>
            <a:endParaRPr sz="1000">
              <a:solidFill>
                <a:srgbClr val="444444"/>
              </a:solidFill>
              <a:highlight>
                <a:srgbClr val="FFFFFF"/>
              </a:highlight>
              <a:latin typeface="Roboto Mono"/>
              <a:ea typeface="Roboto Mono"/>
              <a:cs typeface="Roboto Mono"/>
              <a:sym typeface="Roboto Mono"/>
            </a:endParaRPr>
          </a:p>
          <a:p>
            <a:pPr indent="-109219" lvl="0" marL="182880" rtl="0" algn="l">
              <a:lnSpc>
                <a:spcPct val="100000"/>
              </a:lnSpc>
              <a:spcBef>
                <a:spcPts val="0"/>
              </a:spcBef>
              <a:spcAft>
                <a:spcPts val="0"/>
              </a:spcAft>
              <a:buClr>
                <a:srgbClr val="444444"/>
              </a:buClr>
              <a:buSzPts val="1000"/>
              <a:buFont typeface="Roboto Mono"/>
              <a:buChar char="●"/>
            </a:pPr>
            <a:r>
              <a:rPr lang="en" sz="1000">
                <a:solidFill>
                  <a:srgbClr val="444444"/>
                </a:solidFill>
                <a:highlight>
                  <a:srgbClr val="FFFFFF"/>
                </a:highlight>
                <a:latin typeface="Roboto Mono"/>
                <a:ea typeface="Roboto Mono"/>
                <a:cs typeface="Roboto Mono"/>
                <a:sym typeface="Roboto Mono"/>
              </a:rPr>
              <a:t>You can also create a file gateway using an EC2 image. </a:t>
            </a:r>
            <a:endParaRPr sz="1000">
              <a:solidFill>
                <a:srgbClr val="444444"/>
              </a:solidFill>
              <a:highlight>
                <a:srgbClr val="FFFFFF"/>
              </a:highlight>
              <a:latin typeface="Roboto Mono"/>
              <a:ea typeface="Roboto Mono"/>
              <a:cs typeface="Roboto Mono"/>
              <a:sym typeface="Roboto Mono"/>
            </a:endParaRPr>
          </a:p>
          <a:p>
            <a:pPr indent="-109219" lvl="0" marL="182880" rtl="0" algn="l">
              <a:lnSpc>
                <a:spcPct val="100000"/>
              </a:lnSpc>
              <a:spcBef>
                <a:spcPts val="0"/>
              </a:spcBef>
              <a:spcAft>
                <a:spcPts val="0"/>
              </a:spcAft>
              <a:buClr>
                <a:srgbClr val="444444"/>
              </a:buClr>
              <a:buSzPts val="1000"/>
              <a:buFont typeface="Roboto Mono"/>
              <a:buChar char="●"/>
            </a:pPr>
            <a:r>
              <a:rPr lang="en" sz="1000">
                <a:solidFill>
                  <a:srgbClr val="444444"/>
                </a:solidFill>
                <a:highlight>
                  <a:srgbClr val="FFFFFF"/>
                </a:highlight>
                <a:latin typeface="Roboto Mono"/>
                <a:ea typeface="Roboto Mono"/>
                <a:cs typeface="Roboto Mono"/>
                <a:sym typeface="Roboto Mono"/>
              </a:rPr>
              <a:t>After the file gateway is activated, you create and configure your file share and associate that share with your S3 bucket. </a:t>
            </a:r>
            <a:endParaRPr sz="1000">
              <a:solidFill>
                <a:srgbClr val="444444"/>
              </a:solidFill>
              <a:highlight>
                <a:srgbClr val="FFFFFF"/>
              </a:highlight>
              <a:latin typeface="Roboto Mono"/>
              <a:ea typeface="Roboto Mono"/>
              <a:cs typeface="Roboto Mono"/>
              <a:sym typeface="Roboto Mono"/>
            </a:endParaRPr>
          </a:p>
          <a:p>
            <a:pPr indent="-109219" lvl="0" marL="182880" rtl="0" algn="l">
              <a:lnSpc>
                <a:spcPct val="100000"/>
              </a:lnSpc>
              <a:spcBef>
                <a:spcPts val="0"/>
              </a:spcBef>
              <a:spcAft>
                <a:spcPts val="0"/>
              </a:spcAft>
              <a:buClr>
                <a:srgbClr val="444444"/>
              </a:buClr>
              <a:buSzPts val="1000"/>
              <a:buFont typeface="Roboto Mono"/>
              <a:buChar char="●"/>
            </a:pPr>
            <a:r>
              <a:rPr lang="en" sz="1000">
                <a:solidFill>
                  <a:srgbClr val="444444"/>
                </a:solidFill>
                <a:highlight>
                  <a:srgbClr val="FFFFFF"/>
                </a:highlight>
                <a:latin typeface="Roboto Mono"/>
                <a:ea typeface="Roboto Mono"/>
                <a:cs typeface="Roboto Mono"/>
                <a:sym typeface="Roboto Mono"/>
              </a:rPr>
              <a:t>Doing this makes the share accessible by clients using either the NFS or SMB protocol. </a:t>
            </a:r>
            <a:endParaRPr sz="1000">
              <a:solidFill>
                <a:srgbClr val="444444"/>
              </a:solidFill>
              <a:highlight>
                <a:srgbClr val="FFFFFF"/>
              </a:highlight>
              <a:latin typeface="Roboto Mono"/>
              <a:ea typeface="Roboto Mono"/>
              <a:cs typeface="Roboto Mono"/>
              <a:sym typeface="Roboto Mono"/>
            </a:endParaRPr>
          </a:p>
          <a:p>
            <a:pPr indent="-109219" lvl="0" marL="182880" rtl="0" algn="l">
              <a:lnSpc>
                <a:spcPct val="100000"/>
              </a:lnSpc>
              <a:spcBef>
                <a:spcPts val="0"/>
              </a:spcBef>
              <a:spcAft>
                <a:spcPts val="0"/>
              </a:spcAft>
              <a:buClr>
                <a:srgbClr val="444444"/>
              </a:buClr>
              <a:buSzPts val="1000"/>
              <a:buFont typeface="Roboto Mono"/>
              <a:buChar char="●"/>
            </a:pPr>
            <a:r>
              <a:rPr lang="en" sz="1000">
                <a:solidFill>
                  <a:srgbClr val="444444"/>
                </a:solidFill>
                <a:highlight>
                  <a:srgbClr val="FFFFFF"/>
                </a:highlight>
                <a:latin typeface="Roboto Mono"/>
                <a:ea typeface="Roboto Mono"/>
                <a:cs typeface="Roboto Mono"/>
                <a:sym typeface="Roboto Mono"/>
              </a:rPr>
              <a:t>Files written to a file share become objects in S3, with the path as the key.</a:t>
            </a:r>
            <a:endParaRPr sz="1000">
              <a:solidFill>
                <a:srgbClr val="444444"/>
              </a:solidFill>
              <a:highlight>
                <a:srgbClr val="FFFFFF"/>
              </a:highlight>
              <a:latin typeface="Roboto Mono"/>
              <a:ea typeface="Roboto Mono"/>
              <a:cs typeface="Roboto Mono"/>
              <a:sym typeface="Roboto Mono"/>
            </a:endParaRPr>
          </a:p>
          <a:p>
            <a:pPr indent="-109219" lvl="0" marL="182880" rtl="0" algn="l">
              <a:lnSpc>
                <a:spcPct val="100000"/>
              </a:lnSpc>
              <a:spcBef>
                <a:spcPts val="0"/>
              </a:spcBef>
              <a:spcAft>
                <a:spcPts val="0"/>
              </a:spcAft>
              <a:buClr>
                <a:srgbClr val="444444"/>
              </a:buClr>
              <a:buSzPts val="1000"/>
              <a:buFont typeface="Roboto Mono"/>
              <a:buChar char="●"/>
            </a:pPr>
            <a:r>
              <a:rPr lang="en" sz="1000">
                <a:solidFill>
                  <a:srgbClr val="444444"/>
                </a:solidFill>
                <a:highlight>
                  <a:srgbClr val="FFFFFF"/>
                </a:highlight>
                <a:latin typeface="Roboto Mono"/>
                <a:ea typeface="Roboto Mono"/>
                <a:cs typeface="Roboto Mono"/>
                <a:sym typeface="Roboto Mono"/>
              </a:rPr>
              <a:t>There is a one-to-one mapping between files and objects, and the gateway asynchronously updates the objects in S3 as you change the files. </a:t>
            </a:r>
            <a:endParaRPr sz="1000">
              <a:solidFill>
                <a:srgbClr val="444444"/>
              </a:solidFill>
              <a:highlight>
                <a:srgbClr val="FFFFFF"/>
              </a:highlight>
              <a:latin typeface="Roboto Mono"/>
              <a:ea typeface="Roboto Mono"/>
              <a:cs typeface="Roboto Mono"/>
              <a:sym typeface="Roboto Mono"/>
            </a:endParaRPr>
          </a:p>
          <a:p>
            <a:pPr indent="-109219" lvl="0" marL="182880" rtl="0" algn="l">
              <a:lnSpc>
                <a:spcPct val="100000"/>
              </a:lnSpc>
              <a:spcBef>
                <a:spcPts val="0"/>
              </a:spcBef>
              <a:spcAft>
                <a:spcPts val="0"/>
              </a:spcAft>
              <a:buClr>
                <a:srgbClr val="444444"/>
              </a:buClr>
              <a:buSzPts val="1000"/>
              <a:buFont typeface="Roboto Mono"/>
              <a:buChar char="●"/>
            </a:pPr>
            <a:r>
              <a:rPr lang="en" sz="1000">
                <a:solidFill>
                  <a:srgbClr val="444444"/>
                </a:solidFill>
                <a:highlight>
                  <a:srgbClr val="FFFFFF"/>
                </a:highlight>
                <a:latin typeface="Roboto Mono"/>
                <a:ea typeface="Roboto Mono"/>
                <a:cs typeface="Roboto Mono"/>
                <a:sym typeface="Roboto Mono"/>
              </a:rPr>
              <a:t>Existing objects in the bucket appear as files in the file system, and the key becomes the path. Objects are encrypted with SSE-S3. </a:t>
            </a:r>
            <a:endParaRPr sz="1000">
              <a:solidFill>
                <a:srgbClr val="444444"/>
              </a:solidFill>
              <a:highlight>
                <a:srgbClr val="FFFFFF"/>
              </a:highlight>
              <a:latin typeface="Roboto Mono"/>
              <a:ea typeface="Roboto Mono"/>
              <a:cs typeface="Roboto Mono"/>
              <a:sym typeface="Roboto Mono"/>
            </a:endParaRPr>
          </a:p>
          <a:p>
            <a:pPr indent="-109219" lvl="0" marL="182880" rtl="0" algn="l">
              <a:lnSpc>
                <a:spcPct val="100000"/>
              </a:lnSpc>
              <a:spcBef>
                <a:spcPts val="0"/>
              </a:spcBef>
              <a:spcAft>
                <a:spcPts val="0"/>
              </a:spcAft>
              <a:buClr>
                <a:srgbClr val="444444"/>
              </a:buClr>
              <a:buSzPts val="1000"/>
              <a:buFont typeface="Roboto Mono"/>
              <a:buChar char="●"/>
            </a:pPr>
            <a:r>
              <a:rPr lang="en" sz="1000">
                <a:solidFill>
                  <a:srgbClr val="444444"/>
                </a:solidFill>
                <a:highlight>
                  <a:srgbClr val="FFFFFF"/>
                </a:highlight>
                <a:latin typeface="Roboto Mono"/>
                <a:ea typeface="Roboto Mono"/>
                <a:cs typeface="Roboto Mono"/>
                <a:sym typeface="Roboto Mono"/>
              </a:rPr>
              <a:t>All data transfer is done through HTTPS.</a:t>
            </a:r>
            <a:endParaRPr sz="1000">
              <a:solidFill>
                <a:srgbClr val="444444"/>
              </a:solidFill>
              <a:highlight>
                <a:srgbClr val="FFFFFF"/>
              </a:highlight>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000">
              <a:solidFill>
                <a:srgbClr val="444444"/>
              </a:solidFill>
              <a:highlight>
                <a:srgbClr val="FFFFFF"/>
              </a:highlight>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000">
              <a:solidFill>
                <a:srgbClr val="444444"/>
              </a:solidFill>
              <a:highlight>
                <a:srgbClr val="FFFFFF"/>
              </a:highlight>
              <a:latin typeface="Roboto Mono"/>
              <a:ea typeface="Roboto Mono"/>
              <a:cs typeface="Roboto Mono"/>
              <a:sym typeface="Roboto Mono"/>
            </a:endParaRPr>
          </a:p>
        </p:txBody>
      </p:sp>
      <p:pic>
        <p:nvPicPr>
          <p:cNvPr id="338" name="Google Shape;338;p45"/>
          <p:cNvPicPr preferRelativeResize="0"/>
          <p:nvPr/>
        </p:nvPicPr>
        <p:blipFill>
          <a:blip r:embed="rId3">
            <a:alphaModFix/>
          </a:blip>
          <a:stretch>
            <a:fillRect/>
          </a:stretch>
        </p:blipFill>
        <p:spPr>
          <a:xfrm>
            <a:off x="304800" y="795325"/>
            <a:ext cx="6724650" cy="18383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42" name="Shape 342"/>
        <p:cNvGrpSpPr/>
        <p:nvPr/>
      </p:nvGrpSpPr>
      <p:grpSpPr>
        <a:xfrm>
          <a:off x="0" y="0"/>
          <a:ext cx="0" cy="0"/>
          <a:chOff x="0" y="0"/>
          <a:chExt cx="0" cy="0"/>
        </a:xfrm>
      </p:grpSpPr>
      <p:sp>
        <p:nvSpPr>
          <p:cNvPr id="343" name="Google Shape;343;p46"/>
          <p:cNvSpPr txBox="1"/>
          <p:nvPr>
            <p:ph type="title"/>
          </p:nvPr>
        </p:nvSpPr>
        <p:spPr>
          <a:xfrm>
            <a:off x="311700" y="250800"/>
            <a:ext cx="7367100" cy="755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accent3"/>
                </a:solidFill>
              </a:rPr>
              <a:t>Storage Gateway - Architecture - Volume Gateways</a:t>
            </a:r>
            <a:endParaRPr sz="1800">
              <a:solidFill>
                <a:schemeClr val="accent3"/>
              </a:solidFill>
            </a:endParaRPr>
          </a:p>
          <a:p>
            <a:pPr indent="0" lvl="0" marL="0" rtl="0" algn="l">
              <a:lnSpc>
                <a:spcPct val="115000"/>
              </a:lnSpc>
              <a:spcBef>
                <a:spcPts val="600"/>
              </a:spcBef>
              <a:spcAft>
                <a:spcPts val="0"/>
              </a:spcAft>
              <a:buNone/>
            </a:pPr>
            <a:r>
              <a:t/>
            </a:r>
            <a:endParaRPr b="0" sz="1100">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t/>
            </a:r>
            <a:endParaRPr sz="1800">
              <a:solidFill>
                <a:schemeClr val="accent3"/>
              </a:solidFill>
            </a:endParaRPr>
          </a:p>
          <a:p>
            <a:pPr indent="0" lvl="0" marL="0" marR="0" rtl="0" algn="l">
              <a:lnSpc>
                <a:spcPct val="115000"/>
              </a:lnSpc>
              <a:spcBef>
                <a:spcPts val="0"/>
              </a:spcBef>
              <a:spcAft>
                <a:spcPts val="0"/>
              </a:spcAft>
              <a:buNone/>
            </a:pPr>
            <a:r>
              <a:t/>
            </a:r>
            <a:endParaRPr b="0" sz="1100">
              <a:solidFill>
                <a:schemeClr val="accent3"/>
              </a:solidFill>
            </a:endParaRPr>
          </a:p>
          <a:p>
            <a:pPr indent="0" lvl="0" marL="0" marR="0" rtl="0" algn="l">
              <a:lnSpc>
                <a:spcPct val="115000"/>
              </a:lnSpc>
              <a:spcBef>
                <a:spcPts val="0"/>
              </a:spcBef>
              <a:spcAft>
                <a:spcPts val="0"/>
              </a:spcAft>
              <a:buNone/>
            </a:pPr>
            <a:r>
              <a:t/>
            </a:r>
            <a:endParaRPr sz="1200">
              <a:solidFill>
                <a:srgbClr val="999999"/>
              </a:solidFill>
              <a:latin typeface="Proxima Nova"/>
              <a:ea typeface="Proxima Nova"/>
              <a:cs typeface="Proxima Nova"/>
              <a:sym typeface="Proxima Nova"/>
            </a:endParaRPr>
          </a:p>
        </p:txBody>
      </p:sp>
      <p:sp>
        <p:nvSpPr>
          <p:cNvPr id="344" name="Google Shape;344;p46"/>
          <p:cNvSpPr txBox="1"/>
          <p:nvPr/>
        </p:nvSpPr>
        <p:spPr>
          <a:xfrm>
            <a:off x="0" y="2648125"/>
            <a:ext cx="4572000" cy="814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000">
                <a:solidFill>
                  <a:srgbClr val="444444"/>
                </a:solidFill>
                <a:highlight>
                  <a:srgbClr val="FFFFFF"/>
                </a:highlight>
                <a:latin typeface="Roboto Mono"/>
                <a:ea typeface="Roboto Mono"/>
                <a:cs typeface="Roboto Mono"/>
                <a:sym typeface="Roboto Mono"/>
              </a:rPr>
              <a:t>Cached Volumes</a:t>
            </a:r>
            <a:r>
              <a:rPr b="1" lang="en" sz="1000">
                <a:solidFill>
                  <a:srgbClr val="444444"/>
                </a:solidFill>
                <a:highlight>
                  <a:srgbClr val="FFFFFF"/>
                </a:highlight>
                <a:latin typeface="Roboto Mono"/>
                <a:ea typeface="Roboto Mono"/>
                <a:cs typeface="Roboto Mono"/>
                <a:sym typeface="Roboto Mono"/>
              </a:rPr>
              <a:t>:</a:t>
            </a:r>
            <a:endParaRPr b="1" sz="1000">
              <a:solidFill>
                <a:srgbClr val="444444"/>
              </a:solidFill>
              <a:highlight>
                <a:srgbClr val="FFFFFF"/>
              </a:highlight>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444444"/>
                </a:solidFill>
                <a:highlight>
                  <a:srgbClr val="FFFFFF"/>
                </a:highlight>
                <a:latin typeface="Roboto Mono"/>
                <a:ea typeface="Roboto Mono"/>
                <a:cs typeface="Roboto Mono"/>
                <a:sym typeface="Roboto Mono"/>
              </a:rPr>
              <a:t>Allocate disks on-premises for the VM. These on-premises disks serve the following purposes:</a:t>
            </a:r>
            <a:endParaRPr sz="1000">
              <a:solidFill>
                <a:srgbClr val="444444"/>
              </a:solidFill>
              <a:highlight>
                <a:srgbClr val="FFFFFF"/>
              </a:highlight>
              <a:latin typeface="Roboto Mono"/>
              <a:ea typeface="Roboto Mono"/>
              <a:cs typeface="Roboto Mono"/>
              <a:sym typeface="Roboto Mono"/>
            </a:endParaRPr>
          </a:p>
          <a:p>
            <a:pPr indent="-200659" lvl="0" marL="182880" rtl="0" algn="l">
              <a:lnSpc>
                <a:spcPct val="100000"/>
              </a:lnSpc>
              <a:spcBef>
                <a:spcPts val="1000"/>
              </a:spcBef>
              <a:spcAft>
                <a:spcPts val="0"/>
              </a:spcAft>
              <a:buClr>
                <a:srgbClr val="444444"/>
              </a:buClr>
              <a:buSzPts val="1000"/>
              <a:buFont typeface="Roboto Mono"/>
              <a:buChar char="●"/>
            </a:pPr>
            <a:r>
              <a:rPr b="1" lang="en" sz="1000">
                <a:solidFill>
                  <a:srgbClr val="444444"/>
                </a:solidFill>
                <a:highlight>
                  <a:srgbClr val="FFFFFF"/>
                </a:highlight>
                <a:latin typeface="Roboto Mono"/>
                <a:ea typeface="Roboto Mono"/>
                <a:cs typeface="Roboto Mono"/>
                <a:sym typeface="Roboto Mono"/>
              </a:rPr>
              <a:t>Disks for use by the gateway as cache storage </a:t>
            </a:r>
            <a:r>
              <a:rPr lang="en" sz="1000">
                <a:solidFill>
                  <a:srgbClr val="444444"/>
                </a:solidFill>
                <a:highlight>
                  <a:srgbClr val="FFFFFF"/>
                </a:highlight>
                <a:latin typeface="Roboto Mono"/>
                <a:ea typeface="Roboto Mono"/>
                <a:cs typeface="Roboto Mono"/>
                <a:sym typeface="Roboto Mono"/>
              </a:rPr>
              <a:t>– As your applications write data to the storage volumes in AWS, the gateway first stores the data on the on-premises disks used for cache storage. Then the gateway uploads the data to Amazon S3. </a:t>
            </a:r>
            <a:endParaRPr sz="1000">
              <a:solidFill>
                <a:srgbClr val="444444"/>
              </a:solidFill>
              <a:highlight>
                <a:srgbClr val="FFFFFF"/>
              </a:highlight>
              <a:latin typeface="Roboto Mono"/>
              <a:ea typeface="Roboto Mono"/>
              <a:cs typeface="Roboto Mono"/>
              <a:sym typeface="Roboto Mono"/>
            </a:endParaRPr>
          </a:p>
          <a:p>
            <a:pPr indent="-200659" lvl="0" marL="182880" rtl="0" algn="l">
              <a:lnSpc>
                <a:spcPct val="100000"/>
              </a:lnSpc>
              <a:spcBef>
                <a:spcPts val="1000"/>
              </a:spcBef>
              <a:spcAft>
                <a:spcPts val="0"/>
              </a:spcAft>
              <a:buClr>
                <a:srgbClr val="444444"/>
              </a:buClr>
              <a:buSzPts val="1000"/>
              <a:buFont typeface="Roboto Mono"/>
              <a:buChar char="●"/>
            </a:pPr>
            <a:r>
              <a:rPr b="1" lang="en" sz="1000">
                <a:solidFill>
                  <a:srgbClr val="444444"/>
                </a:solidFill>
                <a:highlight>
                  <a:srgbClr val="FFFFFF"/>
                </a:highlight>
                <a:latin typeface="Roboto Mono"/>
                <a:ea typeface="Roboto Mono"/>
                <a:cs typeface="Roboto Mono"/>
                <a:sym typeface="Roboto Mono"/>
              </a:rPr>
              <a:t>Disks for use by the gateway as the upload buffer</a:t>
            </a:r>
            <a:r>
              <a:rPr lang="en" sz="1000">
                <a:solidFill>
                  <a:srgbClr val="444444"/>
                </a:solidFill>
                <a:highlight>
                  <a:srgbClr val="FFFFFF"/>
                </a:highlight>
                <a:latin typeface="Roboto Mono"/>
                <a:ea typeface="Roboto Mono"/>
                <a:cs typeface="Roboto Mono"/>
                <a:sym typeface="Roboto Mono"/>
              </a:rPr>
              <a:t> – To prepare for upload to Amazon S3, your gateway also stores incoming data in a staging area, referred to as an upload buffer.</a:t>
            </a:r>
            <a:endParaRPr sz="1000">
              <a:solidFill>
                <a:srgbClr val="444444"/>
              </a:solidFill>
              <a:highlight>
                <a:srgbClr val="FFFFFF"/>
              </a:highlight>
              <a:latin typeface="Roboto Mono"/>
              <a:ea typeface="Roboto Mono"/>
              <a:cs typeface="Roboto Mono"/>
              <a:sym typeface="Roboto Mono"/>
            </a:endParaRPr>
          </a:p>
          <a:p>
            <a:pPr indent="0" lvl="0" marL="0" rtl="0" algn="l">
              <a:lnSpc>
                <a:spcPct val="100000"/>
              </a:lnSpc>
              <a:spcBef>
                <a:spcPts val="1000"/>
              </a:spcBef>
              <a:spcAft>
                <a:spcPts val="0"/>
              </a:spcAft>
              <a:buNone/>
            </a:pPr>
            <a:r>
              <a:t/>
            </a:r>
            <a:endParaRPr sz="1000">
              <a:solidFill>
                <a:srgbClr val="444444"/>
              </a:solidFill>
              <a:highlight>
                <a:srgbClr val="FFFFFF"/>
              </a:highlight>
              <a:latin typeface="Roboto Mono"/>
              <a:ea typeface="Roboto Mono"/>
              <a:cs typeface="Roboto Mono"/>
              <a:sym typeface="Roboto Mono"/>
            </a:endParaRPr>
          </a:p>
        </p:txBody>
      </p:sp>
      <p:pic>
        <p:nvPicPr>
          <p:cNvPr id="345" name="Google Shape;345;p46"/>
          <p:cNvPicPr preferRelativeResize="0"/>
          <p:nvPr/>
        </p:nvPicPr>
        <p:blipFill>
          <a:blip r:embed="rId3">
            <a:alphaModFix/>
          </a:blip>
          <a:stretch>
            <a:fillRect/>
          </a:stretch>
        </p:blipFill>
        <p:spPr>
          <a:xfrm>
            <a:off x="266700" y="738194"/>
            <a:ext cx="3619500" cy="1985963"/>
          </a:xfrm>
          <a:prstGeom prst="rect">
            <a:avLst/>
          </a:prstGeom>
          <a:noFill/>
          <a:ln>
            <a:noFill/>
          </a:ln>
        </p:spPr>
      </p:pic>
      <p:pic>
        <p:nvPicPr>
          <p:cNvPr id="346" name="Google Shape;346;p46"/>
          <p:cNvPicPr preferRelativeResize="0"/>
          <p:nvPr/>
        </p:nvPicPr>
        <p:blipFill>
          <a:blip r:embed="rId4">
            <a:alphaModFix/>
          </a:blip>
          <a:stretch>
            <a:fillRect/>
          </a:stretch>
        </p:blipFill>
        <p:spPr>
          <a:xfrm>
            <a:off x="4620019" y="636257"/>
            <a:ext cx="4093575" cy="2189825"/>
          </a:xfrm>
          <a:prstGeom prst="rect">
            <a:avLst/>
          </a:prstGeom>
          <a:noFill/>
          <a:ln>
            <a:noFill/>
          </a:ln>
        </p:spPr>
      </p:pic>
      <p:sp>
        <p:nvSpPr>
          <p:cNvPr id="347" name="Google Shape;347;p46"/>
          <p:cNvSpPr txBox="1"/>
          <p:nvPr/>
        </p:nvSpPr>
        <p:spPr>
          <a:xfrm>
            <a:off x="4454650" y="2648125"/>
            <a:ext cx="4689300" cy="814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000">
                <a:solidFill>
                  <a:srgbClr val="444444"/>
                </a:solidFill>
                <a:highlight>
                  <a:srgbClr val="FFFFFF"/>
                </a:highlight>
                <a:latin typeface="Roboto Mono"/>
                <a:ea typeface="Roboto Mono"/>
                <a:cs typeface="Roboto Mono"/>
                <a:sym typeface="Roboto Mono"/>
              </a:rPr>
              <a:t>Stored Volumes</a:t>
            </a:r>
            <a:r>
              <a:rPr b="1" lang="en" sz="1000">
                <a:solidFill>
                  <a:srgbClr val="444444"/>
                </a:solidFill>
                <a:highlight>
                  <a:srgbClr val="FFFFFF"/>
                </a:highlight>
                <a:latin typeface="Roboto Mono"/>
                <a:ea typeface="Roboto Mono"/>
                <a:cs typeface="Roboto Mono"/>
                <a:sym typeface="Roboto Mono"/>
              </a:rPr>
              <a:t>:</a:t>
            </a:r>
            <a:endParaRPr b="1" sz="1000">
              <a:solidFill>
                <a:srgbClr val="444444"/>
              </a:solidFill>
              <a:highlight>
                <a:srgbClr val="FFFFFF"/>
              </a:highlight>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444444"/>
                </a:solidFill>
                <a:highlight>
                  <a:srgbClr val="FFFFFF"/>
                </a:highlight>
                <a:latin typeface="Roboto Mono"/>
                <a:ea typeface="Roboto Mono"/>
                <a:cs typeface="Roboto Mono"/>
                <a:sym typeface="Roboto Mono"/>
              </a:rPr>
              <a:t>After you install the AWS Storage Gateway software and activated it, you can create gateway storage volumes. You then map them to on-premises DAS or SAN disks. Mount these storage volumes to your on-premises application servers as iSCSI devices. </a:t>
            </a:r>
            <a:endParaRPr sz="1000">
              <a:solidFill>
                <a:srgbClr val="444444"/>
              </a:solidFill>
              <a:highlight>
                <a:srgbClr val="FFFFFF"/>
              </a:highlight>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000">
              <a:solidFill>
                <a:srgbClr val="444444"/>
              </a:solidFill>
              <a:highlight>
                <a:srgbClr val="FFFFFF"/>
              </a:highlight>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000">
              <a:solidFill>
                <a:srgbClr val="444444"/>
              </a:solidFill>
              <a:highlight>
                <a:srgbClr val="FFFFFF"/>
              </a:highlight>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000">
              <a:solidFill>
                <a:srgbClr val="444444"/>
              </a:solidFill>
              <a:highlight>
                <a:srgbClr val="FFFFFF"/>
              </a:highlight>
              <a:latin typeface="Roboto Mono"/>
              <a:ea typeface="Roboto Mono"/>
              <a:cs typeface="Roboto Mono"/>
              <a:sym typeface="Roboto Mono"/>
            </a:endParaRPr>
          </a:p>
        </p:txBody>
      </p:sp>
      <p:pic>
        <p:nvPicPr>
          <p:cNvPr id="348" name="Google Shape;348;p46"/>
          <p:cNvPicPr preferRelativeResize="0"/>
          <p:nvPr/>
        </p:nvPicPr>
        <p:blipFill>
          <a:blip r:embed="rId5">
            <a:alphaModFix/>
          </a:blip>
          <a:stretch>
            <a:fillRect/>
          </a:stretch>
        </p:blipFill>
        <p:spPr>
          <a:xfrm>
            <a:off x="1791051" y="4729800"/>
            <a:ext cx="5075224" cy="323600"/>
          </a:xfrm>
          <a:prstGeom prst="rect">
            <a:avLst/>
          </a:prstGeom>
          <a:noFill/>
          <a:ln>
            <a:noFill/>
          </a:ln>
        </p:spPr>
      </p:pic>
      <p:pic>
        <p:nvPicPr>
          <p:cNvPr id="349" name="Google Shape;349;p46"/>
          <p:cNvPicPr preferRelativeResize="0"/>
          <p:nvPr/>
        </p:nvPicPr>
        <p:blipFill>
          <a:blip r:embed="rId6">
            <a:alphaModFix/>
          </a:blip>
          <a:stretch>
            <a:fillRect/>
          </a:stretch>
        </p:blipFill>
        <p:spPr>
          <a:xfrm>
            <a:off x="4513300" y="3786825"/>
            <a:ext cx="4572001" cy="45813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53" name="Shape 353"/>
        <p:cNvGrpSpPr/>
        <p:nvPr/>
      </p:nvGrpSpPr>
      <p:grpSpPr>
        <a:xfrm>
          <a:off x="0" y="0"/>
          <a:ext cx="0" cy="0"/>
          <a:chOff x="0" y="0"/>
          <a:chExt cx="0" cy="0"/>
        </a:xfrm>
      </p:grpSpPr>
      <p:sp>
        <p:nvSpPr>
          <p:cNvPr id="354" name="Google Shape;354;p47"/>
          <p:cNvSpPr txBox="1"/>
          <p:nvPr>
            <p:ph type="title"/>
          </p:nvPr>
        </p:nvSpPr>
        <p:spPr>
          <a:xfrm>
            <a:off x="311700" y="250800"/>
            <a:ext cx="7367100" cy="755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accent3"/>
                </a:solidFill>
              </a:rPr>
              <a:t>Storage Gateway - Architecture - Tape Gateways</a:t>
            </a:r>
            <a:endParaRPr sz="1800">
              <a:solidFill>
                <a:schemeClr val="accent3"/>
              </a:solidFill>
            </a:endParaRPr>
          </a:p>
          <a:p>
            <a:pPr indent="0" lvl="0" marL="0" rtl="0" algn="l">
              <a:lnSpc>
                <a:spcPct val="115000"/>
              </a:lnSpc>
              <a:spcBef>
                <a:spcPts val="600"/>
              </a:spcBef>
              <a:spcAft>
                <a:spcPts val="0"/>
              </a:spcAft>
              <a:buNone/>
            </a:pPr>
            <a:r>
              <a:t/>
            </a:r>
            <a:endParaRPr b="0" sz="1100">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t/>
            </a:r>
            <a:endParaRPr sz="1800">
              <a:solidFill>
                <a:schemeClr val="accent3"/>
              </a:solidFill>
            </a:endParaRPr>
          </a:p>
          <a:p>
            <a:pPr indent="0" lvl="0" marL="0" marR="0" rtl="0" algn="l">
              <a:lnSpc>
                <a:spcPct val="115000"/>
              </a:lnSpc>
              <a:spcBef>
                <a:spcPts val="0"/>
              </a:spcBef>
              <a:spcAft>
                <a:spcPts val="0"/>
              </a:spcAft>
              <a:buNone/>
            </a:pPr>
            <a:r>
              <a:t/>
            </a:r>
            <a:endParaRPr b="0" sz="1100">
              <a:solidFill>
                <a:schemeClr val="accent3"/>
              </a:solidFill>
            </a:endParaRPr>
          </a:p>
          <a:p>
            <a:pPr indent="0" lvl="0" marL="0" marR="0" rtl="0" algn="l">
              <a:lnSpc>
                <a:spcPct val="115000"/>
              </a:lnSpc>
              <a:spcBef>
                <a:spcPts val="0"/>
              </a:spcBef>
              <a:spcAft>
                <a:spcPts val="0"/>
              </a:spcAft>
              <a:buNone/>
            </a:pPr>
            <a:r>
              <a:t/>
            </a:r>
            <a:endParaRPr sz="1200">
              <a:solidFill>
                <a:srgbClr val="999999"/>
              </a:solidFill>
              <a:latin typeface="Proxima Nova"/>
              <a:ea typeface="Proxima Nova"/>
              <a:cs typeface="Proxima Nova"/>
              <a:sym typeface="Proxima Nova"/>
            </a:endParaRPr>
          </a:p>
        </p:txBody>
      </p:sp>
      <p:sp>
        <p:nvSpPr>
          <p:cNvPr id="355" name="Google Shape;355;p47"/>
          <p:cNvSpPr txBox="1"/>
          <p:nvPr/>
        </p:nvSpPr>
        <p:spPr>
          <a:xfrm>
            <a:off x="4462225" y="895525"/>
            <a:ext cx="4681800" cy="814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444444"/>
                </a:solidFill>
                <a:highlight>
                  <a:srgbClr val="FFFFFF"/>
                </a:highlight>
                <a:latin typeface="Roboto Mono"/>
                <a:ea typeface="Roboto Mono"/>
                <a:cs typeface="Roboto Mono"/>
                <a:sym typeface="Roboto Mono"/>
              </a:rPr>
              <a:t>Tape Gateway offers a durable, cost-effective solution to archive your data in the AWS Cloud. With its virtual tape library (VTL) interface, you use your existing tape-based backup infrastructure to store data on virtual tape cartridges that you create on your tape gateway. Each tape gateway is preconfigured with a media changer and tape drives. These are available to your existing client backup applications as iSCSI devices. You add tape cartridges as you need to archive your data.</a:t>
            </a:r>
            <a:endParaRPr sz="1000">
              <a:solidFill>
                <a:srgbClr val="444444"/>
              </a:solidFill>
              <a:highlight>
                <a:srgbClr val="FFFFFF"/>
              </a:highlight>
              <a:latin typeface="Roboto Mono"/>
              <a:ea typeface="Roboto Mono"/>
              <a:cs typeface="Roboto Mono"/>
              <a:sym typeface="Roboto Mono"/>
            </a:endParaRPr>
          </a:p>
        </p:txBody>
      </p:sp>
      <p:pic>
        <p:nvPicPr>
          <p:cNvPr id="356" name="Google Shape;356;p47"/>
          <p:cNvPicPr preferRelativeResize="0"/>
          <p:nvPr/>
        </p:nvPicPr>
        <p:blipFill>
          <a:blip r:embed="rId3">
            <a:alphaModFix/>
          </a:blip>
          <a:stretch>
            <a:fillRect/>
          </a:stretch>
        </p:blipFill>
        <p:spPr>
          <a:xfrm>
            <a:off x="238125" y="809625"/>
            <a:ext cx="4152576" cy="2580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174600"/>
            <a:ext cx="7367100" cy="755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800">
                <a:solidFill>
                  <a:schemeClr val="accent3"/>
                </a:solidFill>
              </a:rPr>
              <a:t>AWS S3 - Primer</a:t>
            </a:r>
            <a:endParaRPr sz="1800"/>
          </a:p>
          <a:p>
            <a:pPr indent="0" lvl="0" marL="0" marR="0" rtl="0" algn="l">
              <a:lnSpc>
                <a:spcPct val="115000"/>
              </a:lnSpc>
              <a:spcBef>
                <a:spcPts val="0"/>
              </a:spcBef>
              <a:spcAft>
                <a:spcPts val="0"/>
              </a:spcAft>
              <a:buNone/>
            </a:pPr>
            <a:r>
              <a:t/>
            </a:r>
            <a:endParaRPr sz="1200">
              <a:solidFill>
                <a:srgbClr val="999999"/>
              </a:solidFill>
              <a:latin typeface="Proxima Nova"/>
              <a:ea typeface="Proxima Nova"/>
              <a:cs typeface="Proxima Nova"/>
              <a:sym typeface="Proxima Nova"/>
            </a:endParaRPr>
          </a:p>
        </p:txBody>
      </p:sp>
      <p:sp>
        <p:nvSpPr>
          <p:cNvPr id="105" name="Google Shape;105;p16"/>
          <p:cNvSpPr txBox="1"/>
          <p:nvPr/>
        </p:nvSpPr>
        <p:spPr>
          <a:xfrm>
            <a:off x="362625" y="685800"/>
            <a:ext cx="8643600" cy="2295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232F3E"/>
                </a:solidFill>
                <a:latin typeface="Roboto Mono"/>
                <a:ea typeface="Roboto Mono"/>
                <a:cs typeface="Roboto Mono"/>
                <a:sym typeface="Roboto Mono"/>
              </a:rPr>
              <a:t>Amazon S3 Standard, S3 Standard–IA, S3 One Zone-IA, and S3 Glacier are all designed to provide </a:t>
            </a:r>
            <a:r>
              <a:rPr b="1" lang="en" sz="1000">
                <a:solidFill>
                  <a:srgbClr val="232F3E"/>
                </a:solidFill>
                <a:latin typeface="Roboto Mono"/>
                <a:ea typeface="Roboto Mono"/>
                <a:cs typeface="Roboto Mono"/>
                <a:sym typeface="Roboto Mono"/>
              </a:rPr>
              <a:t>99.999999999%</a:t>
            </a:r>
            <a:r>
              <a:rPr lang="en" sz="1000">
                <a:solidFill>
                  <a:srgbClr val="232F3E"/>
                </a:solidFill>
                <a:latin typeface="Roboto Mono"/>
                <a:ea typeface="Roboto Mono"/>
                <a:cs typeface="Roboto Mono"/>
                <a:sym typeface="Roboto Mono"/>
              </a:rPr>
              <a:t> durability of objects over a given year. This is achieved by storing objects on multiple devices across a minimum of three Availability Zones (AZs) in an Amazon S3 Region before returning SUCCESS. For S3 One Zone-IA, objects are stored in 1 zone. Nevertheless, follow best practices such as </a:t>
            </a:r>
            <a:r>
              <a:rPr b="1" lang="en" sz="1000">
                <a:solidFill>
                  <a:srgbClr val="FF00FF"/>
                </a:solidFill>
                <a:latin typeface="Roboto Mono"/>
                <a:ea typeface="Roboto Mono"/>
                <a:cs typeface="Roboto Mono"/>
                <a:sym typeface="Roboto Mono"/>
              </a:rPr>
              <a:t>secure access permissions</a:t>
            </a:r>
            <a:r>
              <a:rPr lang="en" sz="1000">
                <a:solidFill>
                  <a:srgbClr val="232F3E"/>
                </a:solidFill>
                <a:latin typeface="Roboto Mono"/>
                <a:ea typeface="Roboto Mono"/>
                <a:cs typeface="Roboto Mono"/>
                <a:sym typeface="Roboto Mono"/>
              </a:rPr>
              <a:t>, </a:t>
            </a:r>
            <a:r>
              <a:rPr lang="en" sz="1000">
                <a:solidFill>
                  <a:srgbClr val="CC0000"/>
                </a:solidFill>
                <a:latin typeface="Roboto Mono"/>
                <a:ea typeface="Roboto Mono"/>
                <a:cs typeface="Roboto Mono"/>
                <a:sym typeface="Roboto Mono"/>
              </a:rPr>
              <a:t>Cross-Region Replication</a:t>
            </a:r>
            <a:r>
              <a:rPr lang="en" sz="1000">
                <a:solidFill>
                  <a:srgbClr val="232F3E"/>
                </a:solidFill>
                <a:latin typeface="Roboto Mono"/>
                <a:ea typeface="Roboto Mono"/>
                <a:cs typeface="Roboto Mono"/>
                <a:sym typeface="Roboto Mono"/>
              </a:rPr>
              <a:t>, </a:t>
            </a:r>
            <a:r>
              <a:rPr lang="en" sz="1000">
                <a:solidFill>
                  <a:schemeClr val="accent3"/>
                </a:solidFill>
                <a:latin typeface="Roboto Mono"/>
                <a:ea typeface="Roboto Mono"/>
                <a:cs typeface="Roboto Mono"/>
                <a:sym typeface="Roboto Mono"/>
              </a:rPr>
              <a:t>versioning</a:t>
            </a:r>
            <a:r>
              <a:rPr lang="en" sz="1000">
                <a:solidFill>
                  <a:srgbClr val="232F3E"/>
                </a:solidFill>
                <a:latin typeface="Roboto Mono"/>
                <a:ea typeface="Roboto Mono"/>
                <a:cs typeface="Roboto Mono"/>
                <a:sym typeface="Roboto Mono"/>
              </a:rPr>
              <a:t>, and a functioning, </a:t>
            </a:r>
            <a:r>
              <a:rPr lang="en" sz="1000">
                <a:solidFill>
                  <a:schemeClr val="dk1"/>
                </a:solidFill>
                <a:latin typeface="Roboto Mono"/>
                <a:ea typeface="Roboto Mono"/>
                <a:cs typeface="Roboto Mono"/>
                <a:sym typeface="Roboto Mono"/>
              </a:rPr>
              <a:t>regularly tested backup</a:t>
            </a:r>
            <a:endParaRPr sz="10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1000">
              <a:solidFill>
                <a:srgbClr val="232F3E"/>
              </a:solidFill>
              <a:latin typeface="Roboto Mono"/>
              <a:ea typeface="Roboto Mono"/>
              <a:cs typeface="Roboto Mono"/>
              <a:sym typeface="Roboto Mono"/>
            </a:endParaRPr>
          </a:p>
        </p:txBody>
      </p:sp>
      <p:sp>
        <p:nvSpPr>
          <p:cNvPr id="106" name="Google Shape;106;p16"/>
          <p:cNvSpPr txBox="1"/>
          <p:nvPr/>
        </p:nvSpPr>
        <p:spPr>
          <a:xfrm>
            <a:off x="384925" y="1677525"/>
            <a:ext cx="3822900" cy="4461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lang="en" sz="1200">
                <a:solidFill>
                  <a:srgbClr val="FF00FF"/>
                </a:solidFill>
                <a:latin typeface="Roboto Mono"/>
                <a:ea typeface="Roboto Mono"/>
                <a:cs typeface="Roboto Mono"/>
                <a:sym typeface="Roboto Mono"/>
              </a:rPr>
              <a:t>Storage classes:</a:t>
            </a:r>
            <a:endParaRPr sz="1000">
              <a:solidFill>
                <a:srgbClr val="FF00FF"/>
              </a:solidFill>
              <a:latin typeface="Roboto Mono"/>
              <a:ea typeface="Roboto Mono"/>
              <a:cs typeface="Roboto Mono"/>
              <a:sym typeface="Roboto Mono"/>
            </a:endParaRPr>
          </a:p>
          <a:p>
            <a:pPr indent="-109220" lvl="0" marL="274320" rtl="0" algn="l">
              <a:spcBef>
                <a:spcPts val="0"/>
              </a:spcBef>
              <a:spcAft>
                <a:spcPts val="0"/>
              </a:spcAft>
              <a:buClr>
                <a:srgbClr val="333333"/>
              </a:buClr>
              <a:buSzPts val="1000"/>
              <a:buFont typeface="Roboto Mono"/>
              <a:buAutoNum type="arabicPeriod"/>
            </a:pPr>
            <a:r>
              <a:rPr b="1" lang="en" sz="1000">
                <a:solidFill>
                  <a:srgbClr val="0000FF"/>
                </a:solidFill>
                <a:latin typeface="Roboto Mono"/>
                <a:ea typeface="Roboto Mono"/>
                <a:cs typeface="Roboto Mono"/>
                <a:sym typeface="Roboto Mono"/>
              </a:rPr>
              <a:t>S3 Standard </a:t>
            </a:r>
            <a:r>
              <a:rPr lang="en" sz="1000">
                <a:solidFill>
                  <a:srgbClr val="333333"/>
                </a:solidFill>
                <a:latin typeface="Roboto Mono"/>
                <a:ea typeface="Roboto Mono"/>
                <a:cs typeface="Roboto Mono"/>
                <a:sym typeface="Roboto Mono"/>
              </a:rPr>
              <a:t>for general-purpose storage of frequently accessed data</a:t>
            </a:r>
            <a:endParaRPr sz="1000">
              <a:solidFill>
                <a:srgbClr val="333333"/>
              </a:solidFill>
              <a:latin typeface="Roboto Mono"/>
              <a:ea typeface="Roboto Mono"/>
              <a:cs typeface="Roboto Mono"/>
              <a:sym typeface="Roboto Mono"/>
            </a:endParaRPr>
          </a:p>
          <a:p>
            <a:pPr indent="0" lvl="0" marL="457200" rtl="0" algn="l">
              <a:spcBef>
                <a:spcPts val="0"/>
              </a:spcBef>
              <a:spcAft>
                <a:spcPts val="0"/>
              </a:spcAft>
              <a:buNone/>
            </a:pPr>
            <a:r>
              <a:rPr lang="en" sz="900">
                <a:solidFill>
                  <a:srgbClr val="333333"/>
                </a:solidFill>
                <a:latin typeface="Roboto Mono"/>
                <a:ea typeface="Roboto Mono"/>
                <a:cs typeface="Roboto Mono"/>
                <a:sym typeface="Roboto Mono"/>
              </a:rPr>
              <a:t>High throughput &amp; low latency. 11 9s durable  </a:t>
            </a:r>
            <a:endParaRPr sz="900">
              <a:solidFill>
                <a:srgbClr val="333333"/>
              </a:solidFill>
              <a:latin typeface="Roboto Mono"/>
              <a:ea typeface="Roboto Mono"/>
              <a:cs typeface="Roboto Mono"/>
              <a:sym typeface="Roboto Mono"/>
            </a:endParaRPr>
          </a:p>
          <a:p>
            <a:pPr indent="0" lvl="0" marL="457200" rtl="0" algn="l">
              <a:spcBef>
                <a:spcPts val="0"/>
              </a:spcBef>
              <a:spcAft>
                <a:spcPts val="0"/>
              </a:spcAft>
              <a:buNone/>
            </a:pPr>
            <a:r>
              <a:rPr b="1" lang="en" sz="900">
                <a:solidFill>
                  <a:srgbClr val="FF0000"/>
                </a:solidFill>
                <a:latin typeface="Roboto Mono"/>
                <a:ea typeface="Roboto Mono"/>
                <a:cs typeface="Roboto Mono"/>
                <a:sym typeface="Roboto Mono"/>
              </a:rPr>
              <a:t>99.99</a:t>
            </a:r>
            <a:r>
              <a:rPr lang="en" sz="900">
                <a:solidFill>
                  <a:srgbClr val="333333"/>
                </a:solidFill>
                <a:latin typeface="Roboto Mono"/>
                <a:ea typeface="Roboto Mono"/>
                <a:cs typeface="Roboto Mono"/>
                <a:sym typeface="Roboto Mono"/>
              </a:rPr>
              <a:t>% availability</a:t>
            </a:r>
            <a:endParaRPr sz="900">
              <a:solidFill>
                <a:srgbClr val="333333"/>
              </a:solidFill>
              <a:latin typeface="Roboto Mono"/>
              <a:ea typeface="Roboto Mono"/>
              <a:cs typeface="Roboto Mono"/>
              <a:sym typeface="Roboto Mono"/>
            </a:endParaRPr>
          </a:p>
          <a:p>
            <a:pPr indent="-109220" lvl="0" marL="274320" rtl="0" algn="l">
              <a:spcBef>
                <a:spcPts val="1000"/>
              </a:spcBef>
              <a:spcAft>
                <a:spcPts val="0"/>
              </a:spcAft>
              <a:buClr>
                <a:srgbClr val="333333"/>
              </a:buClr>
              <a:buSzPts val="1000"/>
              <a:buFont typeface="Roboto Mono"/>
              <a:buAutoNum type="arabicPeriod"/>
            </a:pPr>
            <a:r>
              <a:rPr b="1" lang="en" sz="1000">
                <a:solidFill>
                  <a:srgbClr val="0000FF"/>
                </a:solidFill>
                <a:latin typeface="Roboto Mono"/>
                <a:ea typeface="Roboto Mono"/>
                <a:cs typeface="Roboto Mono"/>
                <a:sym typeface="Roboto Mono"/>
              </a:rPr>
              <a:t>S3 Intelligent-Tiering</a:t>
            </a:r>
            <a:r>
              <a:rPr lang="en" sz="1000">
                <a:solidFill>
                  <a:srgbClr val="333333"/>
                </a:solidFill>
                <a:latin typeface="Roboto Mono"/>
                <a:ea typeface="Roboto Mono"/>
                <a:cs typeface="Roboto Mono"/>
                <a:sym typeface="Roboto Mono"/>
              </a:rPr>
              <a:t> for data with unknown or changing access patterns; </a:t>
            </a:r>
            <a:endParaRPr sz="1000">
              <a:solidFill>
                <a:srgbClr val="333333"/>
              </a:solidFill>
              <a:latin typeface="Roboto Mono"/>
              <a:ea typeface="Roboto Mono"/>
              <a:cs typeface="Roboto Mono"/>
              <a:sym typeface="Roboto Mono"/>
            </a:endParaRPr>
          </a:p>
          <a:p>
            <a:pPr indent="-109220" lvl="0" marL="274320" rtl="0" algn="l">
              <a:spcBef>
                <a:spcPts val="1000"/>
              </a:spcBef>
              <a:spcAft>
                <a:spcPts val="0"/>
              </a:spcAft>
              <a:buClr>
                <a:srgbClr val="333333"/>
              </a:buClr>
              <a:buSzPts val="1000"/>
              <a:buFont typeface="Roboto Mono"/>
              <a:buAutoNum type="arabicPeriod"/>
            </a:pPr>
            <a:r>
              <a:rPr b="1" lang="en" sz="1000">
                <a:solidFill>
                  <a:srgbClr val="0000FF"/>
                </a:solidFill>
                <a:latin typeface="Roboto Mono"/>
                <a:ea typeface="Roboto Mono"/>
                <a:cs typeface="Roboto Mono"/>
                <a:sym typeface="Roboto Mono"/>
              </a:rPr>
              <a:t>S3 Standard-IA and S3 One Zone-IA</a:t>
            </a:r>
            <a:r>
              <a:rPr lang="en" sz="1000">
                <a:solidFill>
                  <a:srgbClr val="333333"/>
                </a:solidFill>
                <a:latin typeface="Roboto Mono"/>
                <a:ea typeface="Roboto Mono"/>
                <a:cs typeface="Roboto Mono"/>
                <a:sym typeface="Roboto Mono"/>
              </a:rPr>
              <a:t> long-lived, but less frequently accessed data such as DR</a:t>
            </a:r>
            <a:endParaRPr sz="1000">
              <a:solidFill>
                <a:srgbClr val="333333"/>
              </a:solidFill>
              <a:latin typeface="Roboto Mono"/>
              <a:ea typeface="Roboto Mono"/>
              <a:cs typeface="Roboto Mono"/>
              <a:sym typeface="Roboto Mono"/>
            </a:endParaRPr>
          </a:p>
          <a:p>
            <a:pPr indent="0" lvl="0" marL="457200" rtl="0" algn="l">
              <a:spcBef>
                <a:spcPts val="0"/>
              </a:spcBef>
              <a:spcAft>
                <a:spcPts val="0"/>
              </a:spcAft>
              <a:buNone/>
            </a:pPr>
            <a:r>
              <a:rPr lang="en" sz="1000">
                <a:latin typeface="Roboto Mono"/>
                <a:ea typeface="Roboto Mono"/>
                <a:cs typeface="Roboto Mono"/>
                <a:sym typeface="Roboto Mono"/>
              </a:rPr>
              <a:t>Same as STD but </a:t>
            </a:r>
            <a:r>
              <a:rPr b="1" lang="en" sz="1000">
                <a:solidFill>
                  <a:srgbClr val="FF0000"/>
                </a:solidFill>
                <a:latin typeface="Roboto Mono"/>
                <a:ea typeface="Roboto Mono"/>
                <a:cs typeface="Roboto Mono"/>
                <a:sym typeface="Roboto Mono"/>
              </a:rPr>
              <a:t>99.9 &amp; 99.5</a:t>
            </a:r>
            <a:r>
              <a:rPr lang="en" sz="1000">
                <a:solidFill>
                  <a:srgbClr val="333333"/>
                </a:solidFill>
                <a:latin typeface="Roboto Mono"/>
                <a:ea typeface="Roboto Mono"/>
                <a:cs typeface="Roboto Mono"/>
                <a:sym typeface="Roboto Mono"/>
              </a:rPr>
              <a:t>% availability </a:t>
            </a:r>
            <a:endParaRPr sz="1000">
              <a:solidFill>
                <a:srgbClr val="333333"/>
              </a:solidFill>
              <a:latin typeface="Roboto Mono"/>
              <a:ea typeface="Roboto Mono"/>
              <a:cs typeface="Roboto Mono"/>
              <a:sym typeface="Roboto Mono"/>
            </a:endParaRPr>
          </a:p>
          <a:p>
            <a:pPr indent="-109220" lvl="0" marL="274320" rtl="0" algn="l">
              <a:spcBef>
                <a:spcPts val="1000"/>
              </a:spcBef>
              <a:spcAft>
                <a:spcPts val="0"/>
              </a:spcAft>
              <a:buClr>
                <a:srgbClr val="333333"/>
              </a:buClr>
              <a:buSzPts val="1000"/>
              <a:buFont typeface="Roboto Mono"/>
              <a:buAutoNum type="arabicPeriod"/>
            </a:pPr>
            <a:r>
              <a:rPr b="1" lang="en" sz="1000">
                <a:solidFill>
                  <a:srgbClr val="0000FF"/>
                </a:solidFill>
                <a:latin typeface="Roboto Mono"/>
                <a:ea typeface="Roboto Mono"/>
                <a:cs typeface="Roboto Mono"/>
                <a:sym typeface="Roboto Mono"/>
              </a:rPr>
              <a:t>S3 Glacier and S3 Glacier Deep Archive </a:t>
            </a:r>
            <a:r>
              <a:rPr lang="en" sz="1000">
                <a:solidFill>
                  <a:srgbClr val="333333"/>
                </a:solidFill>
                <a:latin typeface="Roboto Mono"/>
                <a:ea typeface="Roboto Mono"/>
                <a:cs typeface="Roboto Mono"/>
                <a:sym typeface="Roboto Mono"/>
              </a:rPr>
              <a:t>for long-term archive and digital preservation.</a:t>
            </a:r>
            <a:endParaRPr sz="1000">
              <a:solidFill>
                <a:srgbClr val="333333"/>
              </a:solidFill>
              <a:latin typeface="Roboto Mono"/>
              <a:ea typeface="Roboto Mono"/>
              <a:cs typeface="Roboto Mono"/>
              <a:sym typeface="Roboto Mono"/>
            </a:endParaRPr>
          </a:p>
          <a:p>
            <a:pPr indent="0" lvl="0" marL="0" rtl="0" algn="l">
              <a:spcBef>
                <a:spcPts val="0"/>
              </a:spcBef>
              <a:spcAft>
                <a:spcPts val="0"/>
              </a:spcAft>
              <a:buNone/>
            </a:pPr>
            <a:r>
              <a:t/>
            </a:r>
            <a:endParaRPr sz="1000">
              <a:solidFill>
                <a:srgbClr val="333333"/>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33333"/>
                </a:solidFill>
                <a:latin typeface="Roboto Mono"/>
                <a:ea typeface="Roboto Mono"/>
                <a:cs typeface="Roboto Mono"/>
                <a:sym typeface="Roboto Mono"/>
              </a:rPr>
              <a:t>S3 Storage Classes can be configured at the object level and a single bucket can contain objects stored in Standard, Intelligent-Tiering (IT), IA, and One Zone-IA. You can upload objects directly to IT or use S3 Lifecycle policies to transfer objects from Std. and Std-IA to S3 IT. You can also archive objects from IT to S3 Glacier</a:t>
            </a:r>
            <a:endParaRPr sz="900">
              <a:latin typeface="Roboto Mono"/>
              <a:ea typeface="Roboto Mono"/>
              <a:cs typeface="Roboto Mono"/>
              <a:sym typeface="Roboto Mono"/>
            </a:endParaRPr>
          </a:p>
        </p:txBody>
      </p:sp>
      <p:pic>
        <p:nvPicPr>
          <p:cNvPr id="107" name="Google Shape;107;p16"/>
          <p:cNvPicPr preferRelativeResize="0"/>
          <p:nvPr/>
        </p:nvPicPr>
        <p:blipFill>
          <a:blip r:embed="rId3">
            <a:alphaModFix/>
          </a:blip>
          <a:stretch>
            <a:fillRect/>
          </a:stretch>
        </p:blipFill>
        <p:spPr>
          <a:xfrm>
            <a:off x="4163200" y="1753725"/>
            <a:ext cx="4783176" cy="3235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11" name="Shape 111"/>
        <p:cNvGrpSpPr/>
        <p:nvPr/>
      </p:nvGrpSpPr>
      <p:grpSpPr>
        <a:xfrm>
          <a:off x="0" y="0"/>
          <a:ext cx="0" cy="0"/>
          <a:chOff x="0" y="0"/>
          <a:chExt cx="0" cy="0"/>
        </a:xfrm>
      </p:grpSpPr>
      <p:sp>
        <p:nvSpPr>
          <p:cNvPr id="112" name="Google Shape;112;p17"/>
          <p:cNvSpPr txBox="1"/>
          <p:nvPr>
            <p:ph type="title"/>
          </p:nvPr>
        </p:nvSpPr>
        <p:spPr>
          <a:xfrm>
            <a:off x="311700" y="98400"/>
            <a:ext cx="7367100" cy="755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800">
                <a:solidFill>
                  <a:schemeClr val="accent3"/>
                </a:solidFill>
              </a:rPr>
              <a:t>AWS S3 - Security - Data Protection</a:t>
            </a:r>
            <a:endParaRPr sz="1800">
              <a:solidFill>
                <a:schemeClr val="accent3"/>
              </a:solidFill>
            </a:endParaRPr>
          </a:p>
          <a:p>
            <a:pPr indent="0" lvl="0" marL="0" marR="0" rtl="0" algn="l">
              <a:lnSpc>
                <a:spcPct val="115000"/>
              </a:lnSpc>
              <a:spcBef>
                <a:spcPts val="0"/>
              </a:spcBef>
              <a:spcAft>
                <a:spcPts val="0"/>
              </a:spcAft>
              <a:buNone/>
            </a:pPr>
            <a:r>
              <a:rPr lang="en" sz="1400">
                <a:solidFill>
                  <a:schemeClr val="accent3"/>
                </a:solidFill>
                <a:latin typeface="Roboto Mono"/>
                <a:ea typeface="Roboto Mono"/>
                <a:cs typeface="Roboto Mono"/>
                <a:sym typeface="Roboto Mono"/>
              </a:rPr>
              <a:t>Inter-network Network privacy</a:t>
            </a:r>
            <a:endParaRPr sz="1400">
              <a:solidFill>
                <a:srgbClr val="999999"/>
              </a:solidFill>
              <a:latin typeface="Roboto Mono"/>
              <a:ea typeface="Roboto Mono"/>
              <a:cs typeface="Roboto Mono"/>
              <a:sym typeface="Roboto Mono"/>
            </a:endParaRPr>
          </a:p>
        </p:txBody>
      </p:sp>
      <p:sp>
        <p:nvSpPr>
          <p:cNvPr id="113" name="Google Shape;113;p17"/>
          <p:cNvSpPr txBox="1"/>
          <p:nvPr/>
        </p:nvSpPr>
        <p:spPr>
          <a:xfrm>
            <a:off x="362625" y="685800"/>
            <a:ext cx="8816100" cy="2295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b="1" lang="en" sz="1200">
                <a:solidFill>
                  <a:srgbClr val="444444"/>
                </a:solidFill>
                <a:highlight>
                  <a:srgbClr val="FFFFFF"/>
                </a:highlight>
                <a:latin typeface="Roboto Mono"/>
                <a:ea typeface="Roboto Mono"/>
                <a:cs typeface="Roboto Mono"/>
                <a:sym typeface="Roboto Mono"/>
              </a:rPr>
              <a:t>Traffic Between Service and On-Premises Clients and Applications </a:t>
            </a:r>
            <a:endParaRPr b="1" sz="1200">
              <a:solidFill>
                <a:srgbClr val="444444"/>
              </a:solidFill>
              <a:highlight>
                <a:srgbClr val="FFFFFF"/>
              </a:highlight>
              <a:latin typeface="Roboto Mono"/>
              <a:ea typeface="Roboto Mono"/>
              <a:cs typeface="Roboto Mono"/>
              <a:sym typeface="Roboto Mono"/>
            </a:endParaRPr>
          </a:p>
          <a:p>
            <a:pPr indent="0" lvl="0" marL="0" rtl="0" algn="l">
              <a:lnSpc>
                <a:spcPct val="100000"/>
              </a:lnSpc>
              <a:spcBef>
                <a:spcPts val="1200"/>
              </a:spcBef>
              <a:spcAft>
                <a:spcPts val="0"/>
              </a:spcAft>
              <a:buNone/>
            </a:pPr>
            <a:r>
              <a:rPr lang="en" sz="1000">
                <a:solidFill>
                  <a:srgbClr val="444444"/>
                </a:solidFill>
                <a:highlight>
                  <a:srgbClr val="FFFFFF"/>
                </a:highlight>
                <a:latin typeface="Roboto Mono"/>
                <a:ea typeface="Roboto Mono"/>
                <a:cs typeface="Roboto Mono"/>
                <a:sym typeface="Roboto Mono"/>
              </a:rPr>
              <a:t>You have two connectivity options between your private network and AWS: </a:t>
            </a:r>
            <a:endParaRPr sz="1000">
              <a:solidFill>
                <a:srgbClr val="444444"/>
              </a:solidFill>
              <a:highlight>
                <a:srgbClr val="FFFFFF"/>
              </a:highlight>
              <a:latin typeface="Roboto Mono"/>
              <a:ea typeface="Roboto Mono"/>
              <a:cs typeface="Roboto Mono"/>
              <a:sym typeface="Roboto Mono"/>
            </a:endParaRPr>
          </a:p>
          <a:p>
            <a:pPr indent="-292100" lvl="0" marL="457200" rtl="0" algn="l">
              <a:lnSpc>
                <a:spcPct val="100000"/>
              </a:lnSpc>
              <a:spcBef>
                <a:spcPts val="1200"/>
              </a:spcBef>
              <a:spcAft>
                <a:spcPts val="0"/>
              </a:spcAft>
              <a:buClr>
                <a:srgbClr val="444444"/>
              </a:buClr>
              <a:buSzPts val="1000"/>
              <a:buFont typeface="Roboto Mono"/>
              <a:buChar char="●"/>
            </a:pPr>
            <a:r>
              <a:rPr lang="en" sz="1000">
                <a:solidFill>
                  <a:srgbClr val="444444"/>
                </a:solidFill>
                <a:highlight>
                  <a:srgbClr val="FFFFFF"/>
                </a:highlight>
                <a:latin typeface="Roboto Mono"/>
                <a:ea typeface="Roboto Mono"/>
                <a:cs typeface="Roboto Mono"/>
                <a:sym typeface="Roboto Mono"/>
              </a:rPr>
              <a:t>An AWS Site-to-Site VPN connection. </a:t>
            </a:r>
            <a:endParaRPr sz="1000">
              <a:solidFill>
                <a:srgbClr val="444444"/>
              </a:solidFill>
              <a:highlight>
                <a:srgbClr val="FFFFFF"/>
              </a:highlight>
              <a:latin typeface="Roboto Mono"/>
              <a:ea typeface="Roboto Mono"/>
              <a:cs typeface="Roboto Mono"/>
              <a:sym typeface="Roboto Mono"/>
            </a:endParaRPr>
          </a:p>
          <a:p>
            <a:pPr indent="-292100" lvl="0" marL="457200" rtl="0" algn="l">
              <a:lnSpc>
                <a:spcPct val="100000"/>
              </a:lnSpc>
              <a:spcBef>
                <a:spcPts val="0"/>
              </a:spcBef>
              <a:spcAft>
                <a:spcPts val="0"/>
              </a:spcAft>
              <a:buClr>
                <a:srgbClr val="444444"/>
              </a:buClr>
              <a:buSzPts val="1000"/>
              <a:buFont typeface="Roboto Mono"/>
              <a:buChar char="●"/>
            </a:pPr>
            <a:r>
              <a:rPr lang="en" sz="1000">
                <a:solidFill>
                  <a:srgbClr val="444444"/>
                </a:solidFill>
                <a:highlight>
                  <a:srgbClr val="FFFFFF"/>
                </a:highlight>
                <a:latin typeface="Roboto Mono"/>
                <a:ea typeface="Roboto Mono"/>
                <a:cs typeface="Roboto Mono"/>
                <a:sym typeface="Roboto Mono"/>
              </a:rPr>
              <a:t>An AWS Direct Connect connection. </a:t>
            </a:r>
            <a:endParaRPr sz="1000">
              <a:solidFill>
                <a:srgbClr val="444444"/>
              </a:solidFill>
              <a:highlight>
                <a:srgbClr val="FFFFFF"/>
              </a:highlight>
              <a:latin typeface="Roboto Mono"/>
              <a:ea typeface="Roboto Mono"/>
              <a:cs typeface="Roboto Mono"/>
              <a:sym typeface="Roboto Mono"/>
            </a:endParaRPr>
          </a:p>
          <a:p>
            <a:pPr indent="0" lvl="0" marL="457200" rtl="0" algn="l">
              <a:lnSpc>
                <a:spcPct val="100000"/>
              </a:lnSpc>
              <a:spcBef>
                <a:spcPts val="0"/>
              </a:spcBef>
              <a:spcAft>
                <a:spcPts val="0"/>
              </a:spcAft>
              <a:buNone/>
            </a:pPr>
            <a:r>
              <a:t/>
            </a:r>
            <a:endParaRPr sz="1000">
              <a:solidFill>
                <a:srgbClr val="444444"/>
              </a:solidFill>
              <a:highlight>
                <a:srgbClr val="FFFFFF"/>
              </a:highlight>
              <a:latin typeface="Roboto Mono"/>
              <a:ea typeface="Roboto Mono"/>
              <a:cs typeface="Roboto Mono"/>
              <a:sym typeface="Roboto Mono"/>
            </a:endParaRPr>
          </a:p>
          <a:p>
            <a:pPr indent="-292100" lvl="0" marL="457200" rtl="0" algn="l">
              <a:lnSpc>
                <a:spcPct val="100000"/>
              </a:lnSpc>
              <a:spcBef>
                <a:spcPts val="0"/>
              </a:spcBef>
              <a:spcAft>
                <a:spcPts val="0"/>
              </a:spcAft>
              <a:buClr>
                <a:srgbClr val="444444"/>
              </a:buClr>
              <a:buSzPts val="1000"/>
              <a:buFont typeface="Roboto Mono"/>
              <a:buAutoNum type="arabicPeriod"/>
            </a:pPr>
            <a:r>
              <a:rPr lang="en" sz="1000">
                <a:solidFill>
                  <a:srgbClr val="444444"/>
                </a:solidFill>
                <a:highlight>
                  <a:srgbClr val="FFFFFF"/>
                </a:highlight>
                <a:latin typeface="Roboto Mono"/>
                <a:ea typeface="Roboto Mono"/>
                <a:cs typeface="Roboto Mono"/>
                <a:sym typeface="Roboto Mono"/>
              </a:rPr>
              <a:t>Clients must support TLS 1.0. We recommend TLS 1.2 or above. </a:t>
            </a:r>
            <a:endParaRPr sz="1000">
              <a:solidFill>
                <a:srgbClr val="444444"/>
              </a:solidFill>
              <a:highlight>
                <a:srgbClr val="FFFFFF"/>
              </a:highlight>
              <a:latin typeface="Roboto Mono"/>
              <a:ea typeface="Roboto Mono"/>
              <a:cs typeface="Roboto Mono"/>
              <a:sym typeface="Roboto Mono"/>
            </a:endParaRPr>
          </a:p>
          <a:p>
            <a:pPr indent="-292100" lvl="0" marL="457200" rtl="0" algn="l">
              <a:lnSpc>
                <a:spcPct val="100000"/>
              </a:lnSpc>
              <a:spcBef>
                <a:spcPts val="0"/>
              </a:spcBef>
              <a:spcAft>
                <a:spcPts val="0"/>
              </a:spcAft>
              <a:buClr>
                <a:srgbClr val="444444"/>
              </a:buClr>
              <a:buSzPts val="1000"/>
              <a:buFont typeface="Roboto Mono"/>
              <a:buAutoNum type="arabicPeriod"/>
            </a:pPr>
            <a:r>
              <a:rPr lang="en" sz="1000">
                <a:solidFill>
                  <a:srgbClr val="444444"/>
                </a:solidFill>
                <a:highlight>
                  <a:srgbClr val="FFFFFF"/>
                </a:highlight>
                <a:latin typeface="Roboto Mono"/>
                <a:ea typeface="Roboto Mono"/>
                <a:cs typeface="Roboto Mono"/>
                <a:sym typeface="Roboto Mono"/>
              </a:rPr>
              <a:t>Clients must also support cipher suites with Perfect Forward Secrecy (PFS), such as Ephemeral Diffie-Hellman (DHE) or Elliptic Curve Diffie-Hellman Ephemeral (ECDHE). </a:t>
            </a:r>
            <a:endParaRPr sz="1000">
              <a:solidFill>
                <a:srgbClr val="444444"/>
              </a:solidFill>
              <a:highlight>
                <a:srgbClr val="FFFFFF"/>
              </a:highlight>
              <a:latin typeface="Roboto Mono"/>
              <a:ea typeface="Roboto Mono"/>
              <a:cs typeface="Roboto Mono"/>
              <a:sym typeface="Roboto Mono"/>
            </a:endParaRPr>
          </a:p>
          <a:p>
            <a:pPr indent="-292100" lvl="0" marL="457200" rtl="0" algn="l">
              <a:lnSpc>
                <a:spcPct val="100000"/>
              </a:lnSpc>
              <a:spcBef>
                <a:spcPts val="0"/>
              </a:spcBef>
              <a:spcAft>
                <a:spcPts val="0"/>
              </a:spcAft>
              <a:buClr>
                <a:srgbClr val="444444"/>
              </a:buClr>
              <a:buSzPts val="1000"/>
              <a:buFont typeface="Roboto Mono"/>
              <a:buAutoNum type="arabicPeriod"/>
            </a:pPr>
            <a:r>
              <a:rPr lang="en" sz="1000">
                <a:solidFill>
                  <a:srgbClr val="444444"/>
                </a:solidFill>
                <a:highlight>
                  <a:srgbClr val="FFFFFF"/>
                </a:highlight>
                <a:latin typeface="Roboto Mono"/>
                <a:ea typeface="Roboto Mono"/>
                <a:cs typeface="Roboto Mono"/>
                <a:sym typeface="Roboto Mono"/>
              </a:rPr>
              <a:t>Additionally, you must sign requests using an access key ID and a secret access key that are associated with an IAM principal, or you can use the AWS Security Token Service (STS) to generate temporary security credentials to sign requests.</a:t>
            </a:r>
            <a:endParaRPr sz="1000">
              <a:solidFill>
                <a:srgbClr val="444444"/>
              </a:solidFill>
              <a:highlight>
                <a:srgbClr val="FFFFFF"/>
              </a:highlight>
              <a:latin typeface="Roboto Mono"/>
              <a:ea typeface="Roboto Mono"/>
              <a:cs typeface="Roboto Mono"/>
              <a:sym typeface="Roboto Mono"/>
            </a:endParaRPr>
          </a:p>
          <a:p>
            <a:pPr indent="0" lvl="0" marL="0" rtl="0" algn="l">
              <a:lnSpc>
                <a:spcPct val="100000"/>
              </a:lnSpc>
              <a:spcBef>
                <a:spcPts val="1200"/>
              </a:spcBef>
              <a:spcAft>
                <a:spcPts val="0"/>
              </a:spcAft>
              <a:buNone/>
            </a:pPr>
            <a:r>
              <a:rPr b="1" lang="en" sz="1200">
                <a:solidFill>
                  <a:srgbClr val="444444"/>
                </a:solidFill>
                <a:highlight>
                  <a:srgbClr val="FFFFFF"/>
                </a:highlight>
                <a:latin typeface="Roboto Mono"/>
                <a:ea typeface="Roboto Mono"/>
                <a:cs typeface="Roboto Mono"/>
                <a:sym typeface="Roboto Mono"/>
              </a:rPr>
              <a:t>Traffic Between AWS Resources in the Same Region</a:t>
            </a:r>
            <a:endParaRPr b="1" sz="1200">
              <a:solidFill>
                <a:srgbClr val="444444"/>
              </a:solidFill>
              <a:highlight>
                <a:srgbClr val="FFFFFF"/>
              </a:highlight>
              <a:latin typeface="Roboto Mono"/>
              <a:ea typeface="Roboto Mono"/>
              <a:cs typeface="Roboto Mono"/>
              <a:sym typeface="Roboto Mono"/>
            </a:endParaRPr>
          </a:p>
          <a:p>
            <a:pPr indent="0" lvl="0" marL="0" rtl="0" algn="l">
              <a:lnSpc>
                <a:spcPct val="100000"/>
              </a:lnSpc>
              <a:spcBef>
                <a:spcPts val="1200"/>
              </a:spcBef>
              <a:spcAft>
                <a:spcPts val="0"/>
              </a:spcAft>
              <a:buNone/>
            </a:pPr>
            <a:r>
              <a:rPr lang="en" sz="1000">
                <a:solidFill>
                  <a:srgbClr val="444444"/>
                </a:solidFill>
                <a:highlight>
                  <a:srgbClr val="FFFFFF"/>
                </a:highlight>
                <a:latin typeface="Roboto Mono"/>
                <a:ea typeface="Roboto Mono"/>
                <a:cs typeface="Roboto Mono"/>
                <a:sym typeface="Roboto Mono"/>
              </a:rPr>
              <a:t>Use VPC (Gateway) endpoint for S3 that allows private secure connectivity from VPC to Amazon S3</a:t>
            </a:r>
            <a:endParaRPr sz="1000">
              <a:solidFill>
                <a:srgbClr val="444444"/>
              </a:solidFill>
              <a:highlight>
                <a:srgbClr val="FFFFFF"/>
              </a:highlight>
              <a:latin typeface="Roboto Mono"/>
              <a:ea typeface="Roboto Mono"/>
              <a:cs typeface="Roboto Mono"/>
              <a:sym typeface="Roboto Mono"/>
            </a:endParaRPr>
          </a:p>
          <a:p>
            <a:pPr indent="0" lvl="0" marL="0" rtl="0" algn="l">
              <a:lnSpc>
                <a:spcPct val="100000"/>
              </a:lnSpc>
              <a:spcBef>
                <a:spcPts val="1200"/>
              </a:spcBef>
              <a:spcAft>
                <a:spcPts val="1200"/>
              </a:spcAft>
              <a:buNone/>
            </a:pPr>
            <a:r>
              <a:t/>
            </a:r>
            <a:endParaRPr b="1" sz="1200">
              <a:solidFill>
                <a:srgbClr val="444444"/>
              </a:solidFill>
              <a:highlight>
                <a:srgbClr val="FFFFFF"/>
              </a:highlight>
              <a:latin typeface="Roboto Mono"/>
              <a:ea typeface="Roboto Mono"/>
              <a:cs typeface="Roboto Mono"/>
              <a:sym typeface="Roboto Mon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17" name="Shape 117"/>
        <p:cNvGrpSpPr/>
        <p:nvPr/>
      </p:nvGrpSpPr>
      <p:grpSpPr>
        <a:xfrm>
          <a:off x="0" y="0"/>
          <a:ext cx="0" cy="0"/>
          <a:chOff x="0" y="0"/>
          <a:chExt cx="0" cy="0"/>
        </a:xfrm>
      </p:grpSpPr>
      <p:sp>
        <p:nvSpPr>
          <p:cNvPr id="118" name="Google Shape;118;p18"/>
          <p:cNvSpPr txBox="1"/>
          <p:nvPr>
            <p:ph type="title"/>
          </p:nvPr>
        </p:nvSpPr>
        <p:spPr>
          <a:xfrm>
            <a:off x="311700" y="98400"/>
            <a:ext cx="7367100" cy="755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800">
                <a:solidFill>
                  <a:schemeClr val="accent3"/>
                </a:solidFill>
              </a:rPr>
              <a:t>AWS S3 - Security - Data Protection </a:t>
            </a:r>
            <a:endParaRPr sz="1800">
              <a:solidFill>
                <a:schemeClr val="accent3"/>
              </a:solidFill>
            </a:endParaRPr>
          </a:p>
          <a:p>
            <a:pPr indent="0" lvl="0" marL="0" rtl="0" algn="l">
              <a:lnSpc>
                <a:spcPct val="115000"/>
              </a:lnSpc>
              <a:spcBef>
                <a:spcPts val="0"/>
              </a:spcBef>
              <a:spcAft>
                <a:spcPts val="0"/>
              </a:spcAft>
              <a:buNone/>
            </a:pPr>
            <a:r>
              <a:rPr lang="en" sz="1400">
                <a:solidFill>
                  <a:schemeClr val="accent3"/>
                </a:solidFill>
                <a:latin typeface="Roboto Mono"/>
                <a:ea typeface="Roboto Mono"/>
                <a:cs typeface="Roboto Mono"/>
                <a:sym typeface="Roboto Mono"/>
              </a:rPr>
              <a:t>Encryption</a:t>
            </a:r>
            <a:endParaRPr sz="1800">
              <a:solidFill>
                <a:schemeClr val="accent3"/>
              </a:solidFill>
            </a:endParaRPr>
          </a:p>
          <a:p>
            <a:pPr indent="0" lvl="0" marL="0" marR="0" rtl="0" algn="l">
              <a:lnSpc>
                <a:spcPct val="115000"/>
              </a:lnSpc>
              <a:spcBef>
                <a:spcPts val="0"/>
              </a:spcBef>
              <a:spcAft>
                <a:spcPts val="0"/>
              </a:spcAft>
              <a:buNone/>
            </a:pPr>
            <a:r>
              <a:t/>
            </a:r>
            <a:endParaRPr sz="1200">
              <a:solidFill>
                <a:srgbClr val="999999"/>
              </a:solidFill>
              <a:latin typeface="Proxima Nova"/>
              <a:ea typeface="Proxima Nova"/>
              <a:cs typeface="Proxima Nova"/>
              <a:sym typeface="Proxima Nova"/>
            </a:endParaRPr>
          </a:p>
        </p:txBody>
      </p:sp>
      <p:sp>
        <p:nvSpPr>
          <p:cNvPr id="119" name="Google Shape;119;p18"/>
          <p:cNvSpPr txBox="1"/>
          <p:nvPr/>
        </p:nvSpPr>
        <p:spPr>
          <a:xfrm>
            <a:off x="362625" y="533400"/>
            <a:ext cx="8816100" cy="2295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lang="en" sz="1000">
                <a:solidFill>
                  <a:srgbClr val="444444"/>
                </a:solidFill>
                <a:highlight>
                  <a:srgbClr val="FFFFFF"/>
                </a:highlight>
                <a:latin typeface="Roboto Mono"/>
                <a:ea typeface="Roboto Mono"/>
                <a:cs typeface="Roboto Mono"/>
                <a:sym typeface="Roboto Mono"/>
              </a:rPr>
              <a:t>Data protection refers to protecting data while in-transit (as it travels to and from Amazon S3) and at rest (while it is stored on disks in Amazon S3 data centers). You can protect data in transit using Secure Sockets Layer (SSL) or client-side encryption. You have the following options for protecting data at rest in Amazon S3:</a:t>
            </a:r>
            <a:endParaRPr sz="1000">
              <a:solidFill>
                <a:srgbClr val="444444"/>
              </a:solidFill>
              <a:highlight>
                <a:srgbClr val="FFFFFF"/>
              </a:highlight>
              <a:latin typeface="Roboto Mono"/>
              <a:ea typeface="Roboto Mono"/>
              <a:cs typeface="Roboto Mono"/>
              <a:sym typeface="Roboto Mono"/>
            </a:endParaRPr>
          </a:p>
          <a:p>
            <a:pPr indent="-292100" lvl="0" marL="457200" rtl="0" algn="l">
              <a:lnSpc>
                <a:spcPct val="100000"/>
              </a:lnSpc>
              <a:spcBef>
                <a:spcPts val="1200"/>
              </a:spcBef>
              <a:spcAft>
                <a:spcPts val="0"/>
              </a:spcAft>
              <a:buClr>
                <a:srgbClr val="444444"/>
              </a:buClr>
              <a:buSzPts val="1000"/>
              <a:buChar char="●"/>
            </a:pPr>
            <a:r>
              <a:rPr b="1" lang="en" sz="1000">
                <a:solidFill>
                  <a:srgbClr val="444444"/>
                </a:solidFill>
                <a:highlight>
                  <a:srgbClr val="FFFFFF"/>
                </a:highlight>
                <a:latin typeface="Roboto Mono"/>
                <a:ea typeface="Roboto Mono"/>
                <a:cs typeface="Roboto Mono"/>
                <a:sym typeface="Roboto Mono"/>
              </a:rPr>
              <a:t>Server-Side Encryption</a:t>
            </a:r>
            <a:r>
              <a:rPr lang="en" sz="1000">
                <a:solidFill>
                  <a:srgbClr val="444444"/>
                </a:solidFill>
                <a:highlight>
                  <a:srgbClr val="FFFFFF"/>
                </a:highlight>
                <a:latin typeface="Roboto Mono"/>
                <a:ea typeface="Roboto Mono"/>
                <a:cs typeface="Roboto Mono"/>
                <a:sym typeface="Roboto Mono"/>
              </a:rPr>
              <a:t> (</a:t>
            </a:r>
            <a:r>
              <a:rPr lang="en" sz="1000">
                <a:solidFill>
                  <a:srgbClr val="FF00FF"/>
                </a:solidFill>
                <a:highlight>
                  <a:srgbClr val="FFFFFF"/>
                </a:highlight>
                <a:latin typeface="Roboto Mono"/>
                <a:ea typeface="Roboto Mono"/>
                <a:cs typeface="Roboto Mono"/>
                <a:sym typeface="Roboto Mono"/>
              </a:rPr>
              <a:t>securing DATA AT REST</a:t>
            </a:r>
            <a:r>
              <a:rPr lang="en" sz="1000">
                <a:solidFill>
                  <a:srgbClr val="444444"/>
                </a:solidFill>
                <a:highlight>
                  <a:srgbClr val="FFFFFF"/>
                </a:highlight>
                <a:latin typeface="Roboto Mono"/>
                <a:ea typeface="Roboto Mono"/>
                <a:cs typeface="Roboto Mono"/>
                <a:sym typeface="Roboto Mono"/>
              </a:rPr>
              <a:t>) – Request Amazon S3 to encrypt your object before saving it on disks in its data centers and then decrypt it when you download the objects.</a:t>
            </a:r>
            <a:endParaRPr sz="1000">
              <a:solidFill>
                <a:srgbClr val="444444"/>
              </a:solidFill>
              <a:highlight>
                <a:srgbClr val="FFFFFF"/>
              </a:highlight>
              <a:latin typeface="Roboto Mono"/>
              <a:ea typeface="Roboto Mono"/>
              <a:cs typeface="Roboto Mono"/>
              <a:sym typeface="Roboto Mono"/>
            </a:endParaRPr>
          </a:p>
          <a:p>
            <a:pPr indent="-292100" lvl="0" marL="457200" rtl="0" algn="l">
              <a:lnSpc>
                <a:spcPct val="100000"/>
              </a:lnSpc>
              <a:spcBef>
                <a:spcPts val="0"/>
              </a:spcBef>
              <a:spcAft>
                <a:spcPts val="0"/>
              </a:spcAft>
              <a:buClr>
                <a:srgbClr val="444444"/>
              </a:buClr>
              <a:buSzPts val="1000"/>
              <a:buChar char="●"/>
            </a:pPr>
            <a:r>
              <a:rPr b="1" lang="en" sz="1000">
                <a:solidFill>
                  <a:srgbClr val="444444"/>
                </a:solidFill>
                <a:highlight>
                  <a:srgbClr val="FFFFFF"/>
                </a:highlight>
                <a:latin typeface="Roboto Mono"/>
                <a:ea typeface="Roboto Mono"/>
                <a:cs typeface="Roboto Mono"/>
                <a:sym typeface="Roboto Mono"/>
              </a:rPr>
              <a:t>Client-Side Encryption</a:t>
            </a:r>
            <a:r>
              <a:rPr lang="en" sz="1000">
                <a:solidFill>
                  <a:srgbClr val="444444"/>
                </a:solidFill>
                <a:highlight>
                  <a:srgbClr val="FFFFFF"/>
                </a:highlight>
                <a:latin typeface="Roboto Mono"/>
                <a:ea typeface="Roboto Mono"/>
                <a:cs typeface="Roboto Mono"/>
                <a:sym typeface="Roboto Mono"/>
              </a:rPr>
              <a:t> </a:t>
            </a:r>
            <a:r>
              <a:rPr lang="en" sz="1000">
                <a:solidFill>
                  <a:srgbClr val="444444"/>
                </a:solidFill>
                <a:highlight>
                  <a:schemeClr val="lt1"/>
                </a:highlight>
                <a:latin typeface="Roboto Mono"/>
                <a:ea typeface="Roboto Mono"/>
                <a:cs typeface="Roboto Mono"/>
                <a:sym typeface="Roboto Mono"/>
              </a:rPr>
              <a:t>(</a:t>
            </a:r>
            <a:r>
              <a:rPr lang="en" sz="1000">
                <a:solidFill>
                  <a:srgbClr val="FF00FF"/>
                </a:solidFill>
                <a:highlight>
                  <a:schemeClr val="lt1"/>
                </a:highlight>
                <a:latin typeface="Roboto Mono"/>
                <a:ea typeface="Roboto Mono"/>
                <a:cs typeface="Roboto Mono"/>
                <a:sym typeface="Roboto Mono"/>
              </a:rPr>
              <a:t>securing DATA IN TRANSIT</a:t>
            </a:r>
            <a:r>
              <a:rPr lang="en" sz="1000">
                <a:solidFill>
                  <a:srgbClr val="444444"/>
                </a:solidFill>
                <a:highlight>
                  <a:schemeClr val="lt1"/>
                </a:highlight>
                <a:latin typeface="Roboto Mono"/>
                <a:ea typeface="Roboto Mono"/>
                <a:cs typeface="Roboto Mono"/>
                <a:sym typeface="Roboto Mono"/>
              </a:rPr>
              <a:t>)</a:t>
            </a:r>
            <a:r>
              <a:rPr lang="en" sz="1000">
                <a:solidFill>
                  <a:srgbClr val="444444"/>
                </a:solidFill>
                <a:highlight>
                  <a:srgbClr val="FFFFFF"/>
                </a:highlight>
                <a:latin typeface="Roboto Mono"/>
                <a:ea typeface="Roboto Mono"/>
                <a:cs typeface="Roboto Mono"/>
                <a:sym typeface="Roboto Mono"/>
              </a:rPr>
              <a:t>– Encrypt data client-side and upload the encrypted data to Amazon S3. In this case, you manage the encryption process, the encryption keys, and related tools.</a:t>
            </a:r>
            <a:endParaRPr sz="1000">
              <a:solidFill>
                <a:srgbClr val="444444"/>
              </a:solidFill>
              <a:highlight>
                <a:srgbClr val="FFFFFF"/>
              </a:highlight>
              <a:latin typeface="Roboto Mono"/>
              <a:ea typeface="Roboto Mono"/>
              <a:cs typeface="Roboto Mono"/>
              <a:sym typeface="Roboto Mono"/>
            </a:endParaRPr>
          </a:p>
          <a:p>
            <a:pPr indent="0" lvl="0" marL="0" rtl="0" algn="l">
              <a:lnSpc>
                <a:spcPct val="100000"/>
              </a:lnSpc>
              <a:spcBef>
                <a:spcPts val="1200"/>
              </a:spcBef>
              <a:spcAft>
                <a:spcPts val="0"/>
              </a:spcAft>
              <a:buNone/>
            </a:pPr>
            <a:r>
              <a:rPr b="1" lang="en" sz="1000">
                <a:solidFill>
                  <a:srgbClr val="444444"/>
                </a:solidFill>
                <a:highlight>
                  <a:srgbClr val="FFFFFF"/>
                </a:highlight>
                <a:latin typeface="Roboto Mono"/>
                <a:ea typeface="Roboto Mono"/>
                <a:cs typeface="Roboto Mono"/>
                <a:sym typeface="Roboto Mono"/>
              </a:rPr>
              <a:t>SSE - Three mutually exclusive options depending on how you choose to manage the encryption keys:</a:t>
            </a:r>
            <a:endParaRPr b="1" sz="1000">
              <a:solidFill>
                <a:srgbClr val="444444"/>
              </a:solidFill>
              <a:highlight>
                <a:srgbClr val="FFFFFF"/>
              </a:highlight>
              <a:latin typeface="Roboto Mono"/>
              <a:ea typeface="Roboto Mono"/>
              <a:cs typeface="Roboto Mono"/>
              <a:sym typeface="Roboto Mono"/>
            </a:endParaRPr>
          </a:p>
          <a:p>
            <a:pPr indent="-292100" lvl="0" marL="457200" rtl="0" algn="l">
              <a:lnSpc>
                <a:spcPct val="100000"/>
              </a:lnSpc>
              <a:spcBef>
                <a:spcPts val="1200"/>
              </a:spcBef>
              <a:spcAft>
                <a:spcPts val="0"/>
              </a:spcAft>
              <a:buClr>
                <a:srgbClr val="444444"/>
              </a:buClr>
              <a:buSzPts val="1000"/>
              <a:buChar char="●"/>
            </a:pPr>
            <a:r>
              <a:rPr lang="en" sz="1000">
                <a:solidFill>
                  <a:srgbClr val="444444"/>
                </a:solidFill>
                <a:highlight>
                  <a:srgbClr val="FFFFFF"/>
                </a:highlight>
                <a:latin typeface="Roboto Mono"/>
                <a:ea typeface="Roboto Mono"/>
                <a:cs typeface="Roboto Mono"/>
                <a:sym typeface="Roboto Mono"/>
              </a:rPr>
              <a:t>Use Server-Side Encryption with Amazon S3-Managed Keys (SSE-S3)</a:t>
            </a:r>
            <a:endParaRPr sz="1000">
              <a:solidFill>
                <a:srgbClr val="444444"/>
              </a:solidFill>
              <a:highlight>
                <a:srgbClr val="FFFFFF"/>
              </a:highlight>
              <a:latin typeface="Roboto Mono"/>
              <a:ea typeface="Roboto Mono"/>
              <a:cs typeface="Roboto Mono"/>
              <a:sym typeface="Roboto Mono"/>
            </a:endParaRPr>
          </a:p>
          <a:p>
            <a:pPr indent="-292100" lvl="0" marL="457200" rtl="0" algn="l">
              <a:lnSpc>
                <a:spcPct val="100000"/>
              </a:lnSpc>
              <a:spcBef>
                <a:spcPts val="0"/>
              </a:spcBef>
              <a:spcAft>
                <a:spcPts val="0"/>
              </a:spcAft>
              <a:buClr>
                <a:srgbClr val="444444"/>
              </a:buClr>
              <a:buSzPts val="1000"/>
              <a:buChar char="●"/>
            </a:pPr>
            <a:r>
              <a:rPr lang="en" sz="1000">
                <a:solidFill>
                  <a:srgbClr val="444444"/>
                </a:solidFill>
                <a:highlight>
                  <a:srgbClr val="FFFFFF"/>
                </a:highlight>
                <a:latin typeface="Roboto Mono"/>
                <a:ea typeface="Roboto Mono"/>
                <a:cs typeface="Roboto Mono"/>
                <a:sym typeface="Roboto Mono"/>
              </a:rPr>
              <a:t>Use Server-Side Encryption with Keys Stored in AWS KMS (SSE-KMS)</a:t>
            </a:r>
            <a:endParaRPr sz="1000">
              <a:solidFill>
                <a:srgbClr val="444444"/>
              </a:solidFill>
              <a:highlight>
                <a:srgbClr val="FFFFFF"/>
              </a:highlight>
              <a:latin typeface="Roboto Mono"/>
              <a:ea typeface="Roboto Mono"/>
              <a:cs typeface="Roboto Mono"/>
              <a:sym typeface="Roboto Mono"/>
            </a:endParaRPr>
          </a:p>
          <a:p>
            <a:pPr indent="-292100" lvl="0" marL="457200" rtl="0" algn="l">
              <a:lnSpc>
                <a:spcPct val="100000"/>
              </a:lnSpc>
              <a:spcBef>
                <a:spcPts val="0"/>
              </a:spcBef>
              <a:spcAft>
                <a:spcPts val="0"/>
              </a:spcAft>
              <a:buClr>
                <a:srgbClr val="444444"/>
              </a:buClr>
              <a:buSzPts val="1000"/>
              <a:buChar char="●"/>
            </a:pPr>
            <a:r>
              <a:rPr lang="en" sz="1000">
                <a:solidFill>
                  <a:srgbClr val="444444"/>
                </a:solidFill>
                <a:highlight>
                  <a:srgbClr val="FFFFFF"/>
                </a:highlight>
                <a:latin typeface="Roboto Mono"/>
                <a:ea typeface="Roboto Mono"/>
                <a:cs typeface="Roboto Mono"/>
                <a:sym typeface="Roboto Mono"/>
              </a:rPr>
              <a:t>Use Server-Side Encryption with Customer-Provided Keys (SSE-C)</a:t>
            </a:r>
            <a:endParaRPr sz="1000">
              <a:solidFill>
                <a:srgbClr val="444444"/>
              </a:solidFill>
              <a:highlight>
                <a:srgbClr val="FFFFFF"/>
              </a:highlight>
              <a:latin typeface="Roboto Mono"/>
              <a:ea typeface="Roboto Mono"/>
              <a:cs typeface="Roboto Mono"/>
              <a:sym typeface="Roboto Mono"/>
            </a:endParaRPr>
          </a:p>
          <a:p>
            <a:pPr indent="0" lvl="0" marL="0" rtl="0" algn="l">
              <a:lnSpc>
                <a:spcPct val="100000"/>
              </a:lnSpc>
              <a:spcBef>
                <a:spcPts val="1200"/>
              </a:spcBef>
              <a:spcAft>
                <a:spcPts val="0"/>
              </a:spcAft>
              <a:buNone/>
            </a:pPr>
            <a:r>
              <a:rPr b="1" i="1" lang="en" sz="1000">
                <a:solidFill>
                  <a:srgbClr val="444444"/>
                </a:solidFill>
                <a:highlight>
                  <a:srgbClr val="FFFFFF"/>
                </a:highlight>
                <a:latin typeface="Roboto Mono"/>
                <a:ea typeface="Roboto Mono"/>
                <a:cs typeface="Roboto Mono"/>
                <a:sym typeface="Roboto Mono"/>
              </a:rPr>
              <a:t>CSE - </a:t>
            </a:r>
            <a:r>
              <a:rPr b="1" lang="en" sz="1000">
                <a:solidFill>
                  <a:srgbClr val="444444"/>
                </a:solidFill>
                <a:highlight>
                  <a:srgbClr val="FFFFFF"/>
                </a:highlight>
                <a:latin typeface="Roboto Mono"/>
                <a:ea typeface="Roboto Mono"/>
                <a:cs typeface="Roboto Mono"/>
                <a:sym typeface="Roboto Mono"/>
              </a:rPr>
              <a:t>To enable client-side encryption, you have the following options:</a:t>
            </a:r>
            <a:endParaRPr b="1" sz="1000">
              <a:solidFill>
                <a:srgbClr val="444444"/>
              </a:solidFill>
              <a:highlight>
                <a:srgbClr val="FFFFFF"/>
              </a:highlight>
              <a:latin typeface="Roboto Mono"/>
              <a:ea typeface="Roboto Mono"/>
              <a:cs typeface="Roboto Mono"/>
              <a:sym typeface="Roboto Mono"/>
            </a:endParaRPr>
          </a:p>
          <a:p>
            <a:pPr indent="-292100" lvl="0" marL="457200" rtl="0" algn="l">
              <a:lnSpc>
                <a:spcPct val="100000"/>
              </a:lnSpc>
              <a:spcBef>
                <a:spcPts val="1200"/>
              </a:spcBef>
              <a:spcAft>
                <a:spcPts val="0"/>
              </a:spcAft>
              <a:buClr>
                <a:srgbClr val="444444"/>
              </a:buClr>
              <a:buSzPts val="1000"/>
              <a:buFont typeface="Roboto Mono"/>
              <a:buChar char="●"/>
            </a:pPr>
            <a:r>
              <a:rPr lang="en" sz="1000">
                <a:solidFill>
                  <a:srgbClr val="444444"/>
                </a:solidFill>
                <a:highlight>
                  <a:srgbClr val="FFFFFF"/>
                </a:highlight>
                <a:latin typeface="Roboto Mono"/>
                <a:ea typeface="Roboto Mono"/>
                <a:cs typeface="Roboto Mono"/>
                <a:sym typeface="Roboto Mono"/>
              </a:rPr>
              <a:t>Use a master key stored in AWS KMS. (details below ...)</a:t>
            </a:r>
            <a:endParaRPr sz="1000">
              <a:solidFill>
                <a:srgbClr val="444444"/>
              </a:solidFill>
              <a:highlight>
                <a:srgbClr val="FFFFFF"/>
              </a:highlight>
              <a:latin typeface="Roboto Mono"/>
              <a:ea typeface="Roboto Mono"/>
              <a:cs typeface="Roboto Mono"/>
              <a:sym typeface="Roboto Mono"/>
            </a:endParaRPr>
          </a:p>
          <a:p>
            <a:pPr indent="-292100" lvl="0" marL="457200" rtl="0" algn="l">
              <a:lnSpc>
                <a:spcPct val="100000"/>
              </a:lnSpc>
              <a:spcBef>
                <a:spcPts val="0"/>
              </a:spcBef>
              <a:spcAft>
                <a:spcPts val="0"/>
              </a:spcAft>
              <a:buClr>
                <a:srgbClr val="444444"/>
              </a:buClr>
              <a:buSzPts val="1000"/>
              <a:buFont typeface="Roboto Mono"/>
              <a:buChar char="●"/>
            </a:pPr>
            <a:r>
              <a:rPr lang="en" sz="1000">
                <a:solidFill>
                  <a:srgbClr val="444444"/>
                </a:solidFill>
                <a:highlight>
                  <a:srgbClr val="FFFFFF"/>
                </a:highlight>
                <a:latin typeface="Roboto Mono"/>
                <a:ea typeface="Roboto Mono"/>
                <a:cs typeface="Roboto Mono"/>
                <a:sym typeface="Roboto Mono"/>
              </a:rPr>
              <a:t>Use a master key you store within your application.</a:t>
            </a:r>
            <a:endParaRPr sz="1000">
              <a:solidFill>
                <a:srgbClr val="444444"/>
              </a:solidFill>
              <a:highlight>
                <a:srgbClr val="FFFFFF"/>
              </a:highlight>
              <a:latin typeface="Roboto Mono"/>
              <a:ea typeface="Roboto Mono"/>
              <a:cs typeface="Roboto Mono"/>
              <a:sym typeface="Roboto Mono"/>
            </a:endParaRPr>
          </a:p>
          <a:p>
            <a:pPr indent="457200" lvl="0" marL="0" rtl="0" algn="l">
              <a:lnSpc>
                <a:spcPct val="100000"/>
              </a:lnSpc>
              <a:spcBef>
                <a:spcPts val="1200"/>
              </a:spcBef>
              <a:spcAft>
                <a:spcPts val="0"/>
              </a:spcAft>
              <a:buNone/>
            </a:pPr>
            <a:r>
              <a:rPr b="1" lang="en" sz="1000">
                <a:solidFill>
                  <a:srgbClr val="CC6600"/>
                </a:solidFill>
                <a:highlight>
                  <a:srgbClr val="FFFFFF"/>
                </a:highlight>
                <a:latin typeface="Roboto Mono"/>
                <a:ea typeface="Roboto Mono"/>
                <a:cs typeface="Roboto Mono"/>
                <a:sym typeface="Roboto Mono"/>
              </a:rPr>
              <a:t>CSE - Option 1: Using a Master Key stored in AWS KMS</a:t>
            </a:r>
            <a:endParaRPr b="1" sz="1000">
              <a:solidFill>
                <a:srgbClr val="CC6600"/>
              </a:solidFill>
              <a:highlight>
                <a:srgbClr val="FFFFFF"/>
              </a:highlight>
              <a:latin typeface="Roboto Mono"/>
              <a:ea typeface="Roboto Mono"/>
              <a:cs typeface="Roboto Mono"/>
              <a:sym typeface="Roboto Mono"/>
            </a:endParaRPr>
          </a:p>
          <a:p>
            <a:pPr indent="-285750" lvl="0" marL="457200" rtl="0" algn="l">
              <a:lnSpc>
                <a:spcPct val="100000"/>
              </a:lnSpc>
              <a:spcBef>
                <a:spcPts val="0"/>
              </a:spcBef>
              <a:spcAft>
                <a:spcPts val="0"/>
              </a:spcAft>
              <a:buClr>
                <a:srgbClr val="444444"/>
              </a:buClr>
              <a:buSzPts val="900"/>
              <a:buChar char="●"/>
            </a:pPr>
            <a:r>
              <a:rPr b="1" lang="en" sz="900">
                <a:solidFill>
                  <a:srgbClr val="444444"/>
                </a:solidFill>
                <a:highlight>
                  <a:srgbClr val="FFFFFF"/>
                </a:highlight>
                <a:latin typeface="Roboto Mono"/>
                <a:ea typeface="Roboto Mono"/>
                <a:cs typeface="Roboto Mono"/>
                <a:sym typeface="Roboto Mono"/>
              </a:rPr>
              <a:t>When uploading an object</a:t>
            </a:r>
            <a:r>
              <a:rPr lang="en" sz="900">
                <a:solidFill>
                  <a:srgbClr val="444444"/>
                </a:solidFill>
                <a:highlight>
                  <a:srgbClr val="FFFFFF"/>
                </a:highlight>
                <a:latin typeface="Roboto Mono"/>
                <a:ea typeface="Roboto Mono"/>
                <a:cs typeface="Roboto Mono"/>
                <a:sym typeface="Roboto Mono"/>
              </a:rPr>
              <a:t>—Using the Customer Master Key (CMK) ID, the client first sends a request to the AWS Key Management Service (AWS KMS) for a key that it can use to encrypt your object data. AWS KMS returns two versions of a randomly generated data encryption key:</a:t>
            </a:r>
            <a:endParaRPr sz="900">
              <a:solidFill>
                <a:srgbClr val="444444"/>
              </a:solidFill>
              <a:highlight>
                <a:srgbClr val="FFFFFF"/>
              </a:highlight>
              <a:latin typeface="Roboto Mono"/>
              <a:ea typeface="Roboto Mono"/>
              <a:cs typeface="Roboto Mono"/>
              <a:sym typeface="Roboto Mono"/>
            </a:endParaRPr>
          </a:p>
          <a:p>
            <a:pPr indent="-285750" lvl="1" marL="914400" rtl="0" algn="l">
              <a:lnSpc>
                <a:spcPct val="100000"/>
              </a:lnSpc>
              <a:spcBef>
                <a:spcPts val="0"/>
              </a:spcBef>
              <a:spcAft>
                <a:spcPts val="0"/>
              </a:spcAft>
              <a:buClr>
                <a:srgbClr val="444444"/>
              </a:buClr>
              <a:buSzPts val="900"/>
              <a:buFont typeface="Roboto Mono"/>
              <a:buChar char="○"/>
            </a:pPr>
            <a:r>
              <a:rPr lang="en" sz="900">
                <a:solidFill>
                  <a:srgbClr val="444444"/>
                </a:solidFill>
                <a:highlight>
                  <a:srgbClr val="FFFFFF"/>
                </a:highlight>
                <a:latin typeface="Roboto Mono"/>
                <a:ea typeface="Roboto Mono"/>
                <a:cs typeface="Roboto Mono"/>
                <a:sym typeface="Roboto Mono"/>
              </a:rPr>
              <a:t>A plaintext version that the client uses to encrypt the object data</a:t>
            </a:r>
            <a:endParaRPr sz="900">
              <a:solidFill>
                <a:srgbClr val="444444"/>
              </a:solidFill>
              <a:highlight>
                <a:srgbClr val="FFFFFF"/>
              </a:highlight>
              <a:latin typeface="Roboto Mono"/>
              <a:ea typeface="Roboto Mono"/>
              <a:cs typeface="Roboto Mono"/>
              <a:sym typeface="Roboto Mono"/>
            </a:endParaRPr>
          </a:p>
          <a:p>
            <a:pPr indent="-285750" lvl="1" marL="914400" rtl="0" algn="l">
              <a:lnSpc>
                <a:spcPct val="100000"/>
              </a:lnSpc>
              <a:spcBef>
                <a:spcPts val="0"/>
              </a:spcBef>
              <a:spcAft>
                <a:spcPts val="0"/>
              </a:spcAft>
              <a:buClr>
                <a:srgbClr val="444444"/>
              </a:buClr>
              <a:buSzPts val="900"/>
              <a:buFont typeface="Roboto Mono"/>
              <a:buChar char="○"/>
            </a:pPr>
            <a:r>
              <a:rPr lang="en" sz="900">
                <a:solidFill>
                  <a:srgbClr val="444444"/>
                </a:solidFill>
                <a:highlight>
                  <a:srgbClr val="FFFFFF"/>
                </a:highlight>
                <a:latin typeface="Roboto Mono"/>
                <a:ea typeface="Roboto Mono"/>
                <a:cs typeface="Roboto Mono"/>
                <a:sym typeface="Roboto Mono"/>
              </a:rPr>
              <a:t>A cipher blob of the same data encryption key that the client uploads to Amazon S3 as object metadata</a:t>
            </a:r>
            <a:endParaRPr sz="900">
              <a:solidFill>
                <a:srgbClr val="444444"/>
              </a:solidFill>
              <a:highlight>
                <a:srgbClr val="FFFFFF"/>
              </a:highlight>
              <a:latin typeface="Roboto Mono"/>
              <a:ea typeface="Roboto Mono"/>
              <a:cs typeface="Roboto Mono"/>
              <a:sym typeface="Roboto Mono"/>
            </a:endParaRPr>
          </a:p>
          <a:p>
            <a:pPr indent="-285750" lvl="0" marL="457200" rtl="0" algn="l">
              <a:lnSpc>
                <a:spcPct val="100000"/>
              </a:lnSpc>
              <a:spcBef>
                <a:spcPts val="0"/>
              </a:spcBef>
              <a:spcAft>
                <a:spcPts val="0"/>
              </a:spcAft>
              <a:buClr>
                <a:srgbClr val="444444"/>
              </a:buClr>
              <a:buSzPts val="900"/>
              <a:buChar char="●"/>
            </a:pPr>
            <a:r>
              <a:rPr b="1" lang="en" sz="900">
                <a:solidFill>
                  <a:srgbClr val="444444"/>
                </a:solidFill>
                <a:highlight>
                  <a:srgbClr val="FFFFFF"/>
                </a:highlight>
                <a:latin typeface="Roboto Mono"/>
                <a:ea typeface="Roboto Mono"/>
                <a:cs typeface="Roboto Mono"/>
                <a:sym typeface="Roboto Mono"/>
              </a:rPr>
              <a:t>When downloading an object</a:t>
            </a:r>
            <a:r>
              <a:rPr lang="en" sz="900">
                <a:solidFill>
                  <a:srgbClr val="444444"/>
                </a:solidFill>
                <a:highlight>
                  <a:srgbClr val="FFFFFF"/>
                </a:highlight>
                <a:latin typeface="Roboto Mono"/>
                <a:ea typeface="Roboto Mono"/>
                <a:cs typeface="Roboto Mono"/>
                <a:sym typeface="Roboto Mono"/>
              </a:rPr>
              <a:t>—The client downloads the encrypted object from Amazon S3 along with the cipher blob version of the data encryption key stored as object metadata. The client then sends the cipher blob to AWS KMS to get the plaintext version of the key so that it can decrypt the object data.</a:t>
            </a:r>
            <a:endParaRPr sz="900">
              <a:solidFill>
                <a:srgbClr val="444444"/>
              </a:solidFill>
              <a:highlight>
                <a:srgbClr val="FFFFFF"/>
              </a:highlight>
              <a:latin typeface="Roboto Mono"/>
              <a:ea typeface="Roboto Mono"/>
              <a:cs typeface="Roboto Mono"/>
              <a:sym typeface="Roboto Mon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23" name="Shape 123"/>
        <p:cNvGrpSpPr/>
        <p:nvPr/>
      </p:nvGrpSpPr>
      <p:grpSpPr>
        <a:xfrm>
          <a:off x="0" y="0"/>
          <a:ext cx="0" cy="0"/>
          <a:chOff x="0" y="0"/>
          <a:chExt cx="0" cy="0"/>
        </a:xfrm>
      </p:grpSpPr>
      <p:sp>
        <p:nvSpPr>
          <p:cNvPr id="124" name="Google Shape;124;p19"/>
          <p:cNvSpPr txBox="1"/>
          <p:nvPr>
            <p:ph type="title"/>
          </p:nvPr>
        </p:nvSpPr>
        <p:spPr>
          <a:xfrm>
            <a:off x="291800" y="48500"/>
            <a:ext cx="8123700" cy="755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chemeClr val="accent3"/>
                </a:solidFill>
              </a:rPr>
              <a:t>AWS KMS(SSE-KMS) vs S3 vs CMK</a:t>
            </a:r>
            <a:endParaRPr sz="1400">
              <a:solidFill>
                <a:schemeClr val="accent3"/>
              </a:solidFill>
            </a:endParaRPr>
          </a:p>
          <a:p>
            <a:pPr indent="0" lvl="0" marL="0" marR="0" rtl="0" algn="l">
              <a:lnSpc>
                <a:spcPct val="115000"/>
              </a:lnSpc>
              <a:spcBef>
                <a:spcPts val="0"/>
              </a:spcBef>
              <a:spcAft>
                <a:spcPts val="0"/>
              </a:spcAft>
              <a:buNone/>
            </a:pPr>
            <a:r>
              <a:t/>
            </a:r>
            <a:endParaRPr sz="1000">
              <a:solidFill>
                <a:schemeClr val="accent3"/>
              </a:solidFill>
            </a:endParaRPr>
          </a:p>
        </p:txBody>
      </p:sp>
      <p:sp>
        <p:nvSpPr>
          <p:cNvPr id="125" name="Google Shape;125;p19"/>
          <p:cNvSpPr txBox="1"/>
          <p:nvPr/>
        </p:nvSpPr>
        <p:spPr>
          <a:xfrm>
            <a:off x="0" y="381000"/>
            <a:ext cx="3000000" cy="3000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800">
                <a:solidFill>
                  <a:srgbClr val="E47911"/>
                </a:solidFill>
                <a:highlight>
                  <a:srgbClr val="FFFFFF"/>
                </a:highlight>
                <a:latin typeface="Roboto Mono"/>
                <a:ea typeface="Roboto Mono"/>
                <a:cs typeface="Roboto Mono"/>
                <a:sym typeface="Roboto Mono"/>
              </a:rPr>
              <a:t>Amazon S3-Managed Encryption Keys (SSE-S3)</a:t>
            </a:r>
            <a:endParaRPr b="1" sz="800">
              <a:solidFill>
                <a:srgbClr val="E47911"/>
              </a:solidFill>
              <a:highlight>
                <a:srgbClr val="FFFFFF"/>
              </a:highlight>
              <a:latin typeface="Roboto Mono"/>
              <a:ea typeface="Roboto Mono"/>
              <a:cs typeface="Roboto Mono"/>
              <a:sym typeface="Roboto Mono"/>
            </a:endParaRPr>
          </a:p>
          <a:p>
            <a:pPr indent="0" lvl="0" marL="0" rtl="0" algn="l">
              <a:lnSpc>
                <a:spcPct val="100000"/>
              </a:lnSpc>
              <a:spcBef>
                <a:spcPts val="1200"/>
              </a:spcBef>
              <a:spcAft>
                <a:spcPts val="0"/>
              </a:spcAft>
              <a:buNone/>
            </a:pPr>
            <a:r>
              <a:rPr lang="en" sz="800">
                <a:solidFill>
                  <a:srgbClr val="444444"/>
                </a:solidFill>
                <a:highlight>
                  <a:srgbClr val="FFFFFF"/>
                </a:highlight>
                <a:latin typeface="Roboto Mono"/>
                <a:ea typeface="Roboto Mono"/>
                <a:cs typeface="Roboto Mono"/>
                <a:sym typeface="Roboto Mono"/>
              </a:rPr>
              <a:t>Server-side encryption protects data at rest. Amazon S3 encrypts each object with a unique key. As an additional safeguard, it encrypts the key itself with a master key that it rotates regularly. Amazon S3 server-side encryption uses one of the strongest block ciphers available, 256-bit Advanced Encryption Standard (AES-256), to encrypt your data.</a:t>
            </a:r>
            <a:endParaRPr sz="800">
              <a:solidFill>
                <a:srgbClr val="444444"/>
              </a:solidFill>
              <a:highlight>
                <a:srgbClr val="FFFFFF"/>
              </a:highlight>
              <a:latin typeface="Roboto Mono"/>
              <a:ea typeface="Roboto Mono"/>
              <a:cs typeface="Roboto Mono"/>
              <a:sym typeface="Roboto Mono"/>
            </a:endParaRPr>
          </a:p>
          <a:p>
            <a:pPr indent="0" lvl="0" marL="0" rtl="0" algn="l">
              <a:lnSpc>
                <a:spcPct val="100000"/>
              </a:lnSpc>
              <a:spcBef>
                <a:spcPts val="1200"/>
              </a:spcBef>
              <a:spcAft>
                <a:spcPts val="0"/>
              </a:spcAft>
              <a:buNone/>
            </a:pPr>
            <a:r>
              <a:rPr lang="en" sz="800">
                <a:solidFill>
                  <a:srgbClr val="444444"/>
                </a:solidFill>
                <a:highlight>
                  <a:srgbClr val="FFFFFF"/>
                </a:highlight>
                <a:latin typeface="Roboto Mono"/>
                <a:ea typeface="Roboto Mono"/>
                <a:cs typeface="Roboto Mono"/>
                <a:sym typeface="Roboto Mono"/>
              </a:rPr>
              <a:t>If you need server-side encryption for all of the objects that are stored in a bucket, use a bucket policy. For example, the following bucket policy denies permissions to upload an object unless the request includes the </a:t>
            </a:r>
            <a:r>
              <a:rPr b="1" lang="en" sz="800">
                <a:solidFill>
                  <a:srgbClr val="444444"/>
                </a:solidFill>
                <a:highlight>
                  <a:srgbClr val="FFFFFF"/>
                </a:highlight>
                <a:latin typeface="Roboto Mono"/>
                <a:ea typeface="Roboto Mono"/>
                <a:cs typeface="Roboto Mono"/>
                <a:sym typeface="Roboto Mono"/>
              </a:rPr>
              <a:t>x-amz-server-side-encryption</a:t>
            </a:r>
            <a:r>
              <a:rPr lang="en" sz="800">
                <a:solidFill>
                  <a:srgbClr val="444444"/>
                </a:solidFill>
                <a:highlight>
                  <a:srgbClr val="FFFFFF"/>
                </a:highlight>
                <a:latin typeface="Roboto Mono"/>
                <a:ea typeface="Roboto Mono"/>
                <a:cs typeface="Roboto Mono"/>
                <a:sym typeface="Roboto Mono"/>
              </a:rPr>
              <a:t> header to request server-side encryption:</a:t>
            </a:r>
            <a:endParaRPr sz="800">
              <a:solidFill>
                <a:srgbClr val="444444"/>
              </a:solidFill>
              <a:highlight>
                <a:srgbClr val="FFFFFF"/>
              </a:highlight>
              <a:latin typeface="Roboto Mono"/>
              <a:ea typeface="Roboto Mono"/>
              <a:cs typeface="Roboto Mono"/>
              <a:sym typeface="Roboto Mono"/>
            </a:endParaRPr>
          </a:p>
          <a:p>
            <a:pPr indent="0" lvl="0" marL="0" rtl="0" algn="l">
              <a:lnSpc>
                <a:spcPct val="100000"/>
              </a:lnSpc>
              <a:spcBef>
                <a:spcPts val="1200"/>
              </a:spcBef>
              <a:spcAft>
                <a:spcPts val="0"/>
              </a:spcAft>
              <a:buNone/>
            </a:pPr>
            <a:r>
              <a:rPr lang="en" sz="800">
                <a:solidFill>
                  <a:srgbClr val="444444"/>
                </a:solidFill>
                <a:highlight>
                  <a:srgbClr val="FFFFFF"/>
                </a:highlight>
                <a:latin typeface="Roboto Mono"/>
                <a:ea typeface="Roboto Mono"/>
                <a:cs typeface="Roboto Mono"/>
                <a:sym typeface="Roboto Mono"/>
              </a:rPr>
              <a:t>{</a:t>
            </a:r>
            <a:endParaRPr sz="800">
              <a:solidFill>
                <a:srgbClr val="444444"/>
              </a:solidFill>
              <a:highlight>
                <a:srgbClr val="FFFFFF"/>
              </a:highlight>
              <a:latin typeface="Roboto Mono"/>
              <a:ea typeface="Roboto Mono"/>
              <a:cs typeface="Roboto Mono"/>
              <a:sym typeface="Roboto Mono"/>
            </a:endParaRPr>
          </a:p>
          <a:p>
            <a:pPr indent="0" lvl="0" marL="0" rtl="0" algn="l">
              <a:lnSpc>
                <a:spcPct val="100000"/>
              </a:lnSpc>
              <a:spcBef>
                <a:spcPts val="0"/>
              </a:spcBef>
              <a:spcAft>
                <a:spcPts val="0"/>
              </a:spcAft>
              <a:buNone/>
            </a:pPr>
            <a:r>
              <a:rPr lang="en" sz="800">
                <a:solidFill>
                  <a:srgbClr val="444444"/>
                </a:solidFill>
                <a:highlight>
                  <a:srgbClr val="FFFFFF"/>
                </a:highlight>
                <a:latin typeface="Roboto Mono"/>
                <a:ea typeface="Roboto Mono"/>
                <a:cs typeface="Roboto Mono"/>
                <a:sym typeface="Roboto Mono"/>
              </a:rPr>
              <a:t>  "Version": "2012-10-17",</a:t>
            </a:r>
            <a:endParaRPr sz="800">
              <a:solidFill>
                <a:srgbClr val="444444"/>
              </a:solidFill>
              <a:highlight>
                <a:srgbClr val="FFFFFF"/>
              </a:highlight>
              <a:latin typeface="Roboto Mono"/>
              <a:ea typeface="Roboto Mono"/>
              <a:cs typeface="Roboto Mono"/>
              <a:sym typeface="Roboto Mono"/>
            </a:endParaRPr>
          </a:p>
          <a:p>
            <a:pPr indent="0" lvl="0" marL="0" rtl="0" algn="l">
              <a:lnSpc>
                <a:spcPct val="100000"/>
              </a:lnSpc>
              <a:spcBef>
                <a:spcPts val="0"/>
              </a:spcBef>
              <a:spcAft>
                <a:spcPts val="0"/>
              </a:spcAft>
              <a:buNone/>
            </a:pPr>
            <a:r>
              <a:rPr lang="en" sz="800">
                <a:solidFill>
                  <a:srgbClr val="444444"/>
                </a:solidFill>
                <a:highlight>
                  <a:srgbClr val="FFFFFF"/>
                </a:highlight>
                <a:latin typeface="Roboto Mono"/>
                <a:ea typeface="Roboto Mono"/>
                <a:cs typeface="Roboto Mono"/>
                <a:sym typeface="Roboto Mono"/>
              </a:rPr>
              <a:t>  "Id": "PutObjPolicy",</a:t>
            </a:r>
            <a:endParaRPr sz="800">
              <a:solidFill>
                <a:srgbClr val="444444"/>
              </a:solidFill>
              <a:highlight>
                <a:srgbClr val="FFFFFF"/>
              </a:highlight>
              <a:latin typeface="Roboto Mono"/>
              <a:ea typeface="Roboto Mono"/>
              <a:cs typeface="Roboto Mono"/>
              <a:sym typeface="Roboto Mono"/>
            </a:endParaRPr>
          </a:p>
          <a:p>
            <a:pPr indent="0" lvl="0" marL="0" rtl="0" algn="l">
              <a:lnSpc>
                <a:spcPct val="100000"/>
              </a:lnSpc>
              <a:spcBef>
                <a:spcPts val="0"/>
              </a:spcBef>
              <a:spcAft>
                <a:spcPts val="0"/>
              </a:spcAft>
              <a:buNone/>
            </a:pPr>
            <a:r>
              <a:rPr lang="en" sz="800">
                <a:solidFill>
                  <a:srgbClr val="444444"/>
                </a:solidFill>
                <a:highlight>
                  <a:srgbClr val="FFFFFF"/>
                </a:highlight>
                <a:latin typeface="Roboto Mono"/>
                <a:ea typeface="Roboto Mono"/>
                <a:cs typeface="Roboto Mono"/>
                <a:sym typeface="Roboto Mono"/>
              </a:rPr>
              <a:t>  "Statement": [</a:t>
            </a:r>
            <a:endParaRPr sz="800">
              <a:solidFill>
                <a:srgbClr val="444444"/>
              </a:solidFill>
              <a:highlight>
                <a:srgbClr val="FFFFFF"/>
              </a:highlight>
              <a:latin typeface="Roboto Mono"/>
              <a:ea typeface="Roboto Mono"/>
              <a:cs typeface="Roboto Mono"/>
              <a:sym typeface="Roboto Mono"/>
            </a:endParaRPr>
          </a:p>
          <a:p>
            <a:pPr indent="0" lvl="0" marL="0" rtl="0" algn="l">
              <a:lnSpc>
                <a:spcPct val="100000"/>
              </a:lnSpc>
              <a:spcBef>
                <a:spcPts val="0"/>
              </a:spcBef>
              <a:spcAft>
                <a:spcPts val="0"/>
              </a:spcAft>
              <a:buNone/>
            </a:pPr>
            <a:r>
              <a:rPr lang="en" sz="800">
                <a:solidFill>
                  <a:srgbClr val="444444"/>
                </a:solidFill>
                <a:highlight>
                  <a:srgbClr val="FFFFFF"/>
                </a:highlight>
                <a:latin typeface="Roboto Mono"/>
                <a:ea typeface="Roboto Mono"/>
                <a:cs typeface="Roboto Mono"/>
                <a:sym typeface="Roboto Mono"/>
              </a:rPr>
              <a:t>    {</a:t>
            </a:r>
            <a:endParaRPr sz="800">
              <a:solidFill>
                <a:srgbClr val="444444"/>
              </a:solidFill>
              <a:highlight>
                <a:srgbClr val="FFFFFF"/>
              </a:highlight>
              <a:latin typeface="Roboto Mono"/>
              <a:ea typeface="Roboto Mono"/>
              <a:cs typeface="Roboto Mono"/>
              <a:sym typeface="Roboto Mono"/>
            </a:endParaRPr>
          </a:p>
          <a:p>
            <a:pPr indent="0" lvl="0" marL="0" rtl="0" algn="l">
              <a:lnSpc>
                <a:spcPct val="100000"/>
              </a:lnSpc>
              <a:spcBef>
                <a:spcPts val="0"/>
              </a:spcBef>
              <a:spcAft>
                <a:spcPts val="0"/>
              </a:spcAft>
              <a:buNone/>
            </a:pPr>
            <a:r>
              <a:rPr lang="en" sz="800">
                <a:solidFill>
                  <a:srgbClr val="444444"/>
                </a:solidFill>
                <a:highlight>
                  <a:srgbClr val="FFFFFF"/>
                </a:highlight>
                <a:latin typeface="Roboto Mono"/>
                <a:ea typeface="Roboto Mono"/>
                <a:cs typeface="Roboto Mono"/>
                <a:sym typeface="Roboto Mono"/>
              </a:rPr>
              <a:t>      "Sid": "DenyIncorrectEncryptionHeader",</a:t>
            </a:r>
            <a:endParaRPr sz="800">
              <a:solidFill>
                <a:srgbClr val="444444"/>
              </a:solidFill>
              <a:highlight>
                <a:srgbClr val="FFFFFF"/>
              </a:highlight>
              <a:latin typeface="Roboto Mono"/>
              <a:ea typeface="Roboto Mono"/>
              <a:cs typeface="Roboto Mono"/>
              <a:sym typeface="Roboto Mono"/>
            </a:endParaRPr>
          </a:p>
          <a:p>
            <a:pPr indent="0" lvl="0" marL="0" rtl="0" algn="l">
              <a:lnSpc>
                <a:spcPct val="100000"/>
              </a:lnSpc>
              <a:spcBef>
                <a:spcPts val="0"/>
              </a:spcBef>
              <a:spcAft>
                <a:spcPts val="0"/>
              </a:spcAft>
              <a:buNone/>
            </a:pPr>
            <a:r>
              <a:rPr lang="en" sz="800">
                <a:solidFill>
                  <a:srgbClr val="444444"/>
                </a:solidFill>
                <a:highlight>
                  <a:srgbClr val="FFFFFF"/>
                </a:highlight>
                <a:latin typeface="Roboto Mono"/>
                <a:ea typeface="Roboto Mono"/>
                <a:cs typeface="Roboto Mono"/>
                <a:sym typeface="Roboto Mono"/>
              </a:rPr>
              <a:t>      "Effect": "Deny",</a:t>
            </a:r>
            <a:endParaRPr sz="800">
              <a:solidFill>
                <a:srgbClr val="444444"/>
              </a:solidFill>
              <a:highlight>
                <a:srgbClr val="FFFFFF"/>
              </a:highlight>
              <a:latin typeface="Roboto Mono"/>
              <a:ea typeface="Roboto Mono"/>
              <a:cs typeface="Roboto Mono"/>
              <a:sym typeface="Roboto Mono"/>
            </a:endParaRPr>
          </a:p>
          <a:p>
            <a:pPr indent="0" lvl="0" marL="0" rtl="0" algn="l">
              <a:lnSpc>
                <a:spcPct val="100000"/>
              </a:lnSpc>
              <a:spcBef>
                <a:spcPts val="0"/>
              </a:spcBef>
              <a:spcAft>
                <a:spcPts val="0"/>
              </a:spcAft>
              <a:buNone/>
            </a:pPr>
            <a:r>
              <a:rPr lang="en" sz="800">
                <a:solidFill>
                  <a:srgbClr val="444444"/>
                </a:solidFill>
                <a:highlight>
                  <a:srgbClr val="FFFFFF"/>
                </a:highlight>
                <a:latin typeface="Roboto Mono"/>
                <a:ea typeface="Roboto Mono"/>
                <a:cs typeface="Roboto Mono"/>
                <a:sym typeface="Roboto Mono"/>
              </a:rPr>
              <a:t>      "Principal": "*",</a:t>
            </a:r>
            <a:endParaRPr sz="800">
              <a:solidFill>
                <a:srgbClr val="444444"/>
              </a:solidFill>
              <a:highlight>
                <a:srgbClr val="FFFFFF"/>
              </a:highlight>
              <a:latin typeface="Roboto Mono"/>
              <a:ea typeface="Roboto Mono"/>
              <a:cs typeface="Roboto Mono"/>
              <a:sym typeface="Roboto Mono"/>
            </a:endParaRPr>
          </a:p>
          <a:p>
            <a:pPr indent="0" lvl="0" marL="0" rtl="0" algn="l">
              <a:lnSpc>
                <a:spcPct val="100000"/>
              </a:lnSpc>
              <a:spcBef>
                <a:spcPts val="0"/>
              </a:spcBef>
              <a:spcAft>
                <a:spcPts val="0"/>
              </a:spcAft>
              <a:buNone/>
            </a:pPr>
            <a:r>
              <a:rPr lang="en" sz="800">
                <a:solidFill>
                  <a:srgbClr val="444444"/>
                </a:solidFill>
                <a:highlight>
                  <a:srgbClr val="FFFFFF"/>
                </a:highlight>
                <a:latin typeface="Roboto Mono"/>
                <a:ea typeface="Roboto Mono"/>
                <a:cs typeface="Roboto Mono"/>
                <a:sym typeface="Roboto Mono"/>
              </a:rPr>
              <a:t>      "Action": "s3:PutObject",</a:t>
            </a:r>
            <a:endParaRPr sz="800">
              <a:solidFill>
                <a:srgbClr val="444444"/>
              </a:solidFill>
              <a:highlight>
                <a:srgbClr val="FFFFFF"/>
              </a:highlight>
              <a:latin typeface="Roboto Mono"/>
              <a:ea typeface="Roboto Mono"/>
              <a:cs typeface="Roboto Mono"/>
              <a:sym typeface="Roboto Mono"/>
            </a:endParaRPr>
          </a:p>
          <a:p>
            <a:pPr indent="0" lvl="0" marL="0" rtl="0" algn="l">
              <a:lnSpc>
                <a:spcPct val="100000"/>
              </a:lnSpc>
              <a:spcBef>
                <a:spcPts val="0"/>
              </a:spcBef>
              <a:spcAft>
                <a:spcPts val="0"/>
              </a:spcAft>
              <a:buNone/>
            </a:pPr>
            <a:r>
              <a:rPr lang="en" sz="800">
                <a:solidFill>
                  <a:srgbClr val="444444"/>
                </a:solidFill>
                <a:highlight>
                  <a:srgbClr val="FFFFFF"/>
                </a:highlight>
                <a:latin typeface="Roboto Mono"/>
                <a:ea typeface="Roboto Mono"/>
                <a:cs typeface="Roboto Mono"/>
                <a:sym typeface="Roboto Mono"/>
              </a:rPr>
              <a:t>      "Resource": "arn:aws:s3:::YourBucket/*",</a:t>
            </a:r>
            <a:endParaRPr sz="800">
              <a:solidFill>
                <a:srgbClr val="444444"/>
              </a:solidFill>
              <a:highlight>
                <a:srgbClr val="FFFFFF"/>
              </a:highlight>
              <a:latin typeface="Roboto Mono"/>
              <a:ea typeface="Roboto Mono"/>
              <a:cs typeface="Roboto Mono"/>
              <a:sym typeface="Roboto Mono"/>
            </a:endParaRPr>
          </a:p>
          <a:p>
            <a:pPr indent="0" lvl="0" marL="0" rtl="0" algn="l">
              <a:lnSpc>
                <a:spcPct val="100000"/>
              </a:lnSpc>
              <a:spcBef>
                <a:spcPts val="0"/>
              </a:spcBef>
              <a:spcAft>
                <a:spcPts val="0"/>
              </a:spcAft>
              <a:buNone/>
            </a:pPr>
            <a:r>
              <a:rPr lang="en" sz="800">
                <a:solidFill>
                  <a:srgbClr val="444444"/>
                </a:solidFill>
                <a:highlight>
                  <a:srgbClr val="FFFFFF"/>
                </a:highlight>
                <a:latin typeface="Roboto Mono"/>
                <a:ea typeface="Roboto Mono"/>
                <a:cs typeface="Roboto Mono"/>
                <a:sym typeface="Roboto Mono"/>
              </a:rPr>
              <a:t>      "Condition": {</a:t>
            </a:r>
            <a:endParaRPr sz="800">
              <a:solidFill>
                <a:srgbClr val="444444"/>
              </a:solidFill>
              <a:highlight>
                <a:srgbClr val="FFFFFF"/>
              </a:highlight>
              <a:latin typeface="Roboto Mono"/>
              <a:ea typeface="Roboto Mono"/>
              <a:cs typeface="Roboto Mono"/>
              <a:sym typeface="Roboto Mono"/>
            </a:endParaRPr>
          </a:p>
          <a:p>
            <a:pPr indent="0" lvl="0" marL="0" rtl="0" algn="l">
              <a:lnSpc>
                <a:spcPct val="100000"/>
              </a:lnSpc>
              <a:spcBef>
                <a:spcPts val="0"/>
              </a:spcBef>
              <a:spcAft>
                <a:spcPts val="0"/>
              </a:spcAft>
              <a:buNone/>
            </a:pPr>
            <a:r>
              <a:rPr lang="en" sz="800">
                <a:solidFill>
                  <a:srgbClr val="444444"/>
                </a:solidFill>
                <a:highlight>
                  <a:srgbClr val="FFFFFF"/>
                </a:highlight>
                <a:latin typeface="Roboto Mono"/>
                <a:ea typeface="Roboto Mono"/>
                <a:cs typeface="Roboto Mono"/>
                <a:sym typeface="Roboto Mono"/>
              </a:rPr>
              <a:t>        "StringNotEquals": {</a:t>
            </a:r>
            <a:endParaRPr sz="800">
              <a:solidFill>
                <a:srgbClr val="444444"/>
              </a:solidFill>
              <a:highlight>
                <a:srgbClr val="FFFFFF"/>
              </a:highlight>
              <a:latin typeface="Roboto Mono"/>
              <a:ea typeface="Roboto Mono"/>
              <a:cs typeface="Roboto Mono"/>
              <a:sym typeface="Roboto Mono"/>
            </a:endParaRPr>
          </a:p>
          <a:p>
            <a:pPr indent="0" lvl="0" marL="0" rtl="0" algn="l">
              <a:lnSpc>
                <a:spcPct val="100000"/>
              </a:lnSpc>
              <a:spcBef>
                <a:spcPts val="0"/>
              </a:spcBef>
              <a:spcAft>
                <a:spcPts val="0"/>
              </a:spcAft>
              <a:buNone/>
            </a:pPr>
            <a:r>
              <a:rPr lang="en" sz="800">
                <a:solidFill>
                  <a:srgbClr val="444444"/>
                </a:solidFill>
                <a:highlight>
                  <a:srgbClr val="FFFFFF"/>
                </a:highlight>
                <a:latin typeface="Roboto Mono"/>
                <a:ea typeface="Roboto Mono"/>
                <a:cs typeface="Roboto Mono"/>
                <a:sym typeface="Roboto Mono"/>
              </a:rPr>
              <a:t>          "s3:x-amz-server-side-encryption": "AES256"</a:t>
            </a:r>
            <a:endParaRPr sz="800">
              <a:solidFill>
                <a:srgbClr val="444444"/>
              </a:solidFill>
              <a:highlight>
                <a:srgbClr val="FFFFFF"/>
              </a:highlight>
              <a:latin typeface="Roboto Mono"/>
              <a:ea typeface="Roboto Mono"/>
              <a:cs typeface="Roboto Mono"/>
              <a:sym typeface="Roboto Mono"/>
            </a:endParaRPr>
          </a:p>
          <a:p>
            <a:pPr indent="0" lvl="0" marL="0" rtl="0" algn="l">
              <a:lnSpc>
                <a:spcPct val="100000"/>
              </a:lnSpc>
              <a:spcBef>
                <a:spcPts val="0"/>
              </a:spcBef>
              <a:spcAft>
                <a:spcPts val="0"/>
              </a:spcAft>
              <a:buNone/>
            </a:pPr>
            <a:r>
              <a:rPr lang="en" sz="800">
                <a:solidFill>
                  <a:srgbClr val="444444"/>
                </a:solidFill>
                <a:highlight>
                  <a:srgbClr val="FFFFFF"/>
                </a:highlight>
                <a:latin typeface="Roboto Mono"/>
                <a:ea typeface="Roboto Mono"/>
                <a:cs typeface="Roboto Mono"/>
                <a:sym typeface="Roboto Mono"/>
              </a:rPr>
              <a:t>        }</a:t>
            </a:r>
            <a:endParaRPr sz="800">
              <a:solidFill>
                <a:srgbClr val="444444"/>
              </a:solidFill>
              <a:highlight>
                <a:srgbClr val="FFFFFF"/>
              </a:highlight>
              <a:latin typeface="Roboto Mono"/>
              <a:ea typeface="Roboto Mono"/>
              <a:cs typeface="Roboto Mono"/>
              <a:sym typeface="Roboto Mono"/>
            </a:endParaRPr>
          </a:p>
          <a:p>
            <a:pPr indent="0" lvl="0" marL="0" rtl="0" algn="l">
              <a:lnSpc>
                <a:spcPct val="100000"/>
              </a:lnSpc>
              <a:spcBef>
                <a:spcPts val="0"/>
              </a:spcBef>
              <a:spcAft>
                <a:spcPts val="0"/>
              </a:spcAft>
              <a:buNone/>
            </a:pPr>
            <a:r>
              <a:rPr lang="en" sz="800">
                <a:solidFill>
                  <a:srgbClr val="444444"/>
                </a:solidFill>
                <a:highlight>
                  <a:srgbClr val="FFFFFF"/>
                </a:highlight>
                <a:latin typeface="Roboto Mono"/>
                <a:ea typeface="Roboto Mono"/>
                <a:cs typeface="Roboto Mono"/>
                <a:sym typeface="Roboto Mono"/>
              </a:rPr>
              <a:t>      }</a:t>
            </a:r>
            <a:endParaRPr sz="800">
              <a:solidFill>
                <a:srgbClr val="444444"/>
              </a:solidFill>
              <a:highlight>
                <a:srgbClr val="FFFFFF"/>
              </a:highlight>
              <a:latin typeface="Roboto Mono"/>
              <a:ea typeface="Roboto Mono"/>
              <a:cs typeface="Roboto Mono"/>
              <a:sym typeface="Roboto Mono"/>
            </a:endParaRPr>
          </a:p>
          <a:p>
            <a:pPr indent="0" lvl="0" marL="0" rtl="0" algn="l">
              <a:lnSpc>
                <a:spcPct val="100000"/>
              </a:lnSpc>
              <a:spcBef>
                <a:spcPts val="0"/>
              </a:spcBef>
              <a:spcAft>
                <a:spcPts val="0"/>
              </a:spcAft>
              <a:buNone/>
            </a:pPr>
            <a:r>
              <a:rPr lang="en" sz="800">
                <a:solidFill>
                  <a:srgbClr val="444444"/>
                </a:solidFill>
                <a:highlight>
                  <a:srgbClr val="FFFFFF"/>
                </a:highlight>
                <a:latin typeface="Roboto Mono"/>
                <a:ea typeface="Roboto Mono"/>
                <a:cs typeface="Roboto Mono"/>
                <a:sym typeface="Roboto Mono"/>
              </a:rPr>
              <a:t>    },</a:t>
            </a:r>
            <a:endParaRPr sz="800">
              <a:solidFill>
                <a:srgbClr val="444444"/>
              </a:solidFill>
              <a:highlight>
                <a:srgbClr val="FFFFFF"/>
              </a:highlight>
              <a:latin typeface="Roboto Mono"/>
              <a:ea typeface="Roboto Mono"/>
              <a:cs typeface="Roboto Mono"/>
              <a:sym typeface="Roboto Mono"/>
            </a:endParaRPr>
          </a:p>
          <a:p>
            <a:pPr indent="0" lvl="0" marL="0" rtl="0" algn="l">
              <a:lnSpc>
                <a:spcPct val="100000"/>
              </a:lnSpc>
              <a:spcBef>
                <a:spcPts val="0"/>
              </a:spcBef>
              <a:spcAft>
                <a:spcPts val="0"/>
              </a:spcAft>
              <a:buNone/>
            </a:pPr>
            <a:r>
              <a:rPr lang="en" sz="800">
                <a:solidFill>
                  <a:srgbClr val="444444"/>
                </a:solidFill>
                <a:highlight>
                  <a:srgbClr val="FFFFFF"/>
                </a:highlight>
                <a:latin typeface="Roboto Mono"/>
                <a:ea typeface="Roboto Mono"/>
                <a:cs typeface="Roboto Mono"/>
                <a:sym typeface="Roboto Mono"/>
              </a:rPr>
              <a:t>    {</a:t>
            </a:r>
            <a:endParaRPr sz="800">
              <a:solidFill>
                <a:srgbClr val="444444"/>
              </a:solidFill>
              <a:highlight>
                <a:srgbClr val="FFFFFF"/>
              </a:highlight>
              <a:latin typeface="Roboto Mono"/>
              <a:ea typeface="Roboto Mono"/>
              <a:cs typeface="Roboto Mono"/>
              <a:sym typeface="Roboto Mono"/>
            </a:endParaRPr>
          </a:p>
          <a:p>
            <a:pPr indent="0" lvl="0" marL="0" rtl="0" algn="l">
              <a:lnSpc>
                <a:spcPct val="100000"/>
              </a:lnSpc>
              <a:spcBef>
                <a:spcPts val="0"/>
              </a:spcBef>
              <a:spcAft>
                <a:spcPts val="0"/>
              </a:spcAft>
              <a:buNone/>
            </a:pPr>
            <a:r>
              <a:rPr lang="en" sz="800">
                <a:solidFill>
                  <a:srgbClr val="444444"/>
                </a:solidFill>
                <a:highlight>
                  <a:srgbClr val="FFFFFF"/>
                </a:highlight>
                <a:latin typeface="Roboto Mono"/>
                <a:ea typeface="Roboto Mono"/>
                <a:cs typeface="Roboto Mono"/>
                <a:sym typeface="Roboto Mono"/>
              </a:rPr>
              <a:t>      "Sid": "DenyUnEncryptedObjectUploads",</a:t>
            </a:r>
            <a:endParaRPr sz="800">
              <a:solidFill>
                <a:srgbClr val="444444"/>
              </a:solidFill>
              <a:highlight>
                <a:srgbClr val="FFFFFF"/>
              </a:highlight>
              <a:latin typeface="Roboto Mono"/>
              <a:ea typeface="Roboto Mono"/>
              <a:cs typeface="Roboto Mono"/>
              <a:sym typeface="Roboto Mono"/>
            </a:endParaRPr>
          </a:p>
          <a:p>
            <a:pPr indent="0" lvl="0" marL="0" rtl="0" algn="l">
              <a:lnSpc>
                <a:spcPct val="100000"/>
              </a:lnSpc>
              <a:spcBef>
                <a:spcPts val="0"/>
              </a:spcBef>
              <a:spcAft>
                <a:spcPts val="0"/>
              </a:spcAft>
              <a:buNone/>
            </a:pPr>
            <a:r>
              <a:rPr lang="en" sz="800">
                <a:solidFill>
                  <a:srgbClr val="444444"/>
                </a:solidFill>
                <a:highlight>
                  <a:srgbClr val="FFFFFF"/>
                </a:highlight>
                <a:latin typeface="Roboto Mono"/>
                <a:ea typeface="Roboto Mono"/>
                <a:cs typeface="Roboto Mono"/>
                <a:sym typeface="Roboto Mono"/>
              </a:rPr>
              <a:t>      "Effect": "Deny",</a:t>
            </a:r>
            <a:endParaRPr sz="800">
              <a:solidFill>
                <a:srgbClr val="444444"/>
              </a:solidFill>
              <a:highlight>
                <a:srgbClr val="FFFFFF"/>
              </a:highlight>
              <a:latin typeface="Roboto Mono"/>
              <a:ea typeface="Roboto Mono"/>
              <a:cs typeface="Roboto Mono"/>
              <a:sym typeface="Roboto Mono"/>
            </a:endParaRPr>
          </a:p>
          <a:p>
            <a:pPr indent="0" lvl="0" marL="0" rtl="0" algn="l">
              <a:lnSpc>
                <a:spcPct val="100000"/>
              </a:lnSpc>
              <a:spcBef>
                <a:spcPts val="0"/>
              </a:spcBef>
              <a:spcAft>
                <a:spcPts val="0"/>
              </a:spcAft>
              <a:buNone/>
            </a:pPr>
            <a:r>
              <a:rPr lang="en" sz="800">
                <a:solidFill>
                  <a:srgbClr val="444444"/>
                </a:solidFill>
                <a:highlight>
                  <a:srgbClr val="FFFFFF"/>
                </a:highlight>
                <a:latin typeface="Roboto Mono"/>
                <a:ea typeface="Roboto Mono"/>
                <a:cs typeface="Roboto Mono"/>
                <a:sym typeface="Roboto Mono"/>
              </a:rPr>
              <a:t>      "Principal": "*",</a:t>
            </a:r>
            <a:endParaRPr sz="800">
              <a:solidFill>
                <a:srgbClr val="444444"/>
              </a:solidFill>
              <a:highlight>
                <a:srgbClr val="FFFFFF"/>
              </a:highlight>
              <a:latin typeface="Roboto Mono"/>
              <a:ea typeface="Roboto Mono"/>
              <a:cs typeface="Roboto Mono"/>
              <a:sym typeface="Roboto Mono"/>
            </a:endParaRPr>
          </a:p>
          <a:p>
            <a:pPr indent="0" lvl="0" marL="0" rtl="0" algn="l">
              <a:lnSpc>
                <a:spcPct val="100000"/>
              </a:lnSpc>
              <a:spcBef>
                <a:spcPts val="0"/>
              </a:spcBef>
              <a:spcAft>
                <a:spcPts val="0"/>
              </a:spcAft>
              <a:buNone/>
            </a:pPr>
            <a:r>
              <a:rPr lang="en" sz="800">
                <a:solidFill>
                  <a:srgbClr val="444444"/>
                </a:solidFill>
                <a:highlight>
                  <a:srgbClr val="FFFFFF"/>
                </a:highlight>
                <a:latin typeface="Roboto Mono"/>
                <a:ea typeface="Roboto Mono"/>
                <a:cs typeface="Roboto Mono"/>
                <a:sym typeface="Roboto Mono"/>
              </a:rPr>
              <a:t>      "Action": "s3:PutObject",</a:t>
            </a:r>
            <a:endParaRPr sz="800">
              <a:solidFill>
                <a:srgbClr val="444444"/>
              </a:solidFill>
              <a:highlight>
                <a:srgbClr val="FFFFFF"/>
              </a:highlight>
              <a:latin typeface="Roboto Mono"/>
              <a:ea typeface="Roboto Mono"/>
              <a:cs typeface="Roboto Mono"/>
              <a:sym typeface="Roboto Mono"/>
            </a:endParaRPr>
          </a:p>
          <a:p>
            <a:pPr indent="0" lvl="0" marL="0" rtl="0" algn="l">
              <a:lnSpc>
                <a:spcPct val="100000"/>
              </a:lnSpc>
              <a:spcBef>
                <a:spcPts val="0"/>
              </a:spcBef>
              <a:spcAft>
                <a:spcPts val="0"/>
              </a:spcAft>
              <a:buNone/>
            </a:pPr>
            <a:r>
              <a:rPr lang="en" sz="800">
                <a:solidFill>
                  <a:srgbClr val="444444"/>
                </a:solidFill>
                <a:highlight>
                  <a:srgbClr val="FFFFFF"/>
                </a:highlight>
                <a:latin typeface="Roboto Mono"/>
                <a:ea typeface="Roboto Mono"/>
                <a:cs typeface="Roboto Mono"/>
                <a:sym typeface="Roboto Mono"/>
              </a:rPr>
              <a:t>      "Resource": "arn:aws:s3:::YourBucket/*",</a:t>
            </a:r>
            <a:endParaRPr sz="800">
              <a:solidFill>
                <a:srgbClr val="444444"/>
              </a:solidFill>
              <a:highlight>
                <a:srgbClr val="FFFFFF"/>
              </a:highlight>
              <a:latin typeface="Roboto Mono"/>
              <a:ea typeface="Roboto Mono"/>
              <a:cs typeface="Roboto Mono"/>
              <a:sym typeface="Roboto Mono"/>
            </a:endParaRPr>
          </a:p>
          <a:p>
            <a:pPr indent="0" lvl="0" marL="0" rtl="0" algn="l">
              <a:lnSpc>
                <a:spcPct val="100000"/>
              </a:lnSpc>
              <a:spcBef>
                <a:spcPts val="0"/>
              </a:spcBef>
              <a:spcAft>
                <a:spcPts val="0"/>
              </a:spcAft>
              <a:buNone/>
            </a:pPr>
            <a:r>
              <a:rPr lang="en" sz="800">
                <a:solidFill>
                  <a:srgbClr val="444444"/>
                </a:solidFill>
                <a:highlight>
                  <a:srgbClr val="FFFFFF"/>
                </a:highlight>
                <a:latin typeface="Roboto Mono"/>
                <a:ea typeface="Roboto Mono"/>
                <a:cs typeface="Roboto Mono"/>
                <a:sym typeface="Roboto Mono"/>
              </a:rPr>
              <a:t>      "Condition": {</a:t>
            </a:r>
            <a:endParaRPr sz="800">
              <a:solidFill>
                <a:srgbClr val="444444"/>
              </a:solidFill>
              <a:highlight>
                <a:srgbClr val="FFFFFF"/>
              </a:highlight>
              <a:latin typeface="Roboto Mono"/>
              <a:ea typeface="Roboto Mono"/>
              <a:cs typeface="Roboto Mono"/>
              <a:sym typeface="Roboto Mono"/>
            </a:endParaRPr>
          </a:p>
          <a:p>
            <a:pPr indent="0" lvl="0" marL="0" rtl="0" algn="l">
              <a:lnSpc>
                <a:spcPct val="100000"/>
              </a:lnSpc>
              <a:spcBef>
                <a:spcPts val="0"/>
              </a:spcBef>
              <a:spcAft>
                <a:spcPts val="0"/>
              </a:spcAft>
              <a:buNone/>
            </a:pPr>
            <a:r>
              <a:rPr lang="en" sz="800">
                <a:solidFill>
                  <a:srgbClr val="444444"/>
                </a:solidFill>
                <a:highlight>
                  <a:srgbClr val="FFFFFF"/>
                </a:highlight>
                <a:latin typeface="Roboto Mono"/>
                <a:ea typeface="Roboto Mono"/>
                <a:cs typeface="Roboto Mono"/>
                <a:sym typeface="Roboto Mono"/>
              </a:rPr>
              <a:t>        "Null": {</a:t>
            </a:r>
            <a:endParaRPr sz="800">
              <a:solidFill>
                <a:srgbClr val="444444"/>
              </a:solidFill>
              <a:highlight>
                <a:srgbClr val="FFFFFF"/>
              </a:highlight>
              <a:latin typeface="Roboto Mono"/>
              <a:ea typeface="Roboto Mono"/>
              <a:cs typeface="Roboto Mono"/>
              <a:sym typeface="Roboto Mono"/>
            </a:endParaRPr>
          </a:p>
          <a:p>
            <a:pPr indent="0" lvl="0" marL="0" rtl="0" algn="l">
              <a:lnSpc>
                <a:spcPct val="100000"/>
              </a:lnSpc>
              <a:spcBef>
                <a:spcPts val="0"/>
              </a:spcBef>
              <a:spcAft>
                <a:spcPts val="0"/>
              </a:spcAft>
              <a:buNone/>
            </a:pPr>
            <a:r>
              <a:rPr lang="en" sz="800">
                <a:solidFill>
                  <a:srgbClr val="444444"/>
                </a:solidFill>
                <a:highlight>
                  <a:srgbClr val="FFFFFF"/>
                </a:highlight>
                <a:latin typeface="Roboto Mono"/>
                <a:ea typeface="Roboto Mono"/>
                <a:cs typeface="Roboto Mono"/>
                <a:sym typeface="Roboto Mono"/>
              </a:rPr>
              <a:t>          "s3:x-amz-server-side-encryption": "true"</a:t>
            </a:r>
            <a:endParaRPr sz="800">
              <a:solidFill>
                <a:srgbClr val="444444"/>
              </a:solidFill>
              <a:highlight>
                <a:srgbClr val="FFFFFF"/>
              </a:highlight>
              <a:latin typeface="Roboto Mono"/>
              <a:ea typeface="Roboto Mono"/>
              <a:cs typeface="Roboto Mono"/>
              <a:sym typeface="Roboto Mono"/>
            </a:endParaRPr>
          </a:p>
          <a:p>
            <a:pPr indent="0" lvl="0" marL="0" rtl="0" algn="l">
              <a:lnSpc>
                <a:spcPct val="100000"/>
              </a:lnSpc>
              <a:spcBef>
                <a:spcPts val="0"/>
              </a:spcBef>
              <a:spcAft>
                <a:spcPts val="0"/>
              </a:spcAft>
              <a:buNone/>
            </a:pPr>
            <a:r>
              <a:rPr lang="en" sz="800">
                <a:solidFill>
                  <a:srgbClr val="444444"/>
                </a:solidFill>
                <a:highlight>
                  <a:srgbClr val="FFFFFF"/>
                </a:highlight>
                <a:latin typeface="Roboto Mono"/>
                <a:ea typeface="Roboto Mono"/>
                <a:cs typeface="Roboto Mono"/>
                <a:sym typeface="Roboto Mono"/>
              </a:rPr>
              <a:t>        }</a:t>
            </a:r>
            <a:endParaRPr sz="800">
              <a:solidFill>
                <a:srgbClr val="444444"/>
              </a:solidFill>
              <a:highlight>
                <a:srgbClr val="FFFFFF"/>
              </a:highlight>
              <a:latin typeface="Roboto Mono"/>
              <a:ea typeface="Roboto Mono"/>
              <a:cs typeface="Roboto Mono"/>
              <a:sym typeface="Roboto Mono"/>
            </a:endParaRPr>
          </a:p>
          <a:p>
            <a:pPr indent="0" lvl="0" marL="0" rtl="0" algn="l">
              <a:lnSpc>
                <a:spcPct val="100000"/>
              </a:lnSpc>
              <a:spcBef>
                <a:spcPts val="0"/>
              </a:spcBef>
              <a:spcAft>
                <a:spcPts val="0"/>
              </a:spcAft>
              <a:buNone/>
            </a:pPr>
            <a:r>
              <a:rPr lang="en" sz="800">
                <a:solidFill>
                  <a:srgbClr val="444444"/>
                </a:solidFill>
                <a:highlight>
                  <a:srgbClr val="FFFFFF"/>
                </a:highlight>
                <a:latin typeface="Roboto Mono"/>
                <a:ea typeface="Roboto Mono"/>
                <a:cs typeface="Roboto Mono"/>
                <a:sym typeface="Roboto Mono"/>
              </a:rPr>
              <a:t>      }</a:t>
            </a:r>
            <a:endParaRPr sz="800">
              <a:solidFill>
                <a:srgbClr val="444444"/>
              </a:solidFill>
              <a:highlight>
                <a:srgbClr val="FFFFFF"/>
              </a:highlight>
              <a:latin typeface="Roboto Mono"/>
              <a:ea typeface="Roboto Mono"/>
              <a:cs typeface="Roboto Mono"/>
              <a:sym typeface="Roboto Mono"/>
            </a:endParaRPr>
          </a:p>
          <a:p>
            <a:pPr indent="0" lvl="0" marL="0" rtl="0" algn="l">
              <a:lnSpc>
                <a:spcPct val="100000"/>
              </a:lnSpc>
              <a:spcBef>
                <a:spcPts val="0"/>
              </a:spcBef>
              <a:spcAft>
                <a:spcPts val="0"/>
              </a:spcAft>
              <a:buNone/>
            </a:pPr>
            <a:r>
              <a:rPr lang="en" sz="800">
                <a:solidFill>
                  <a:srgbClr val="444444"/>
                </a:solidFill>
                <a:highlight>
                  <a:srgbClr val="FFFFFF"/>
                </a:highlight>
                <a:latin typeface="Roboto Mono"/>
                <a:ea typeface="Roboto Mono"/>
                <a:cs typeface="Roboto Mono"/>
                <a:sym typeface="Roboto Mono"/>
              </a:rPr>
              <a:t>    }</a:t>
            </a:r>
            <a:endParaRPr sz="800">
              <a:solidFill>
                <a:srgbClr val="444444"/>
              </a:solidFill>
              <a:highlight>
                <a:srgbClr val="FFFFFF"/>
              </a:highlight>
              <a:latin typeface="Roboto Mono"/>
              <a:ea typeface="Roboto Mono"/>
              <a:cs typeface="Roboto Mono"/>
              <a:sym typeface="Roboto Mono"/>
            </a:endParaRPr>
          </a:p>
          <a:p>
            <a:pPr indent="0" lvl="0" marL="0" rtl="0" algn="l">
              <a:lnSpc>
                <a:spcPct val="100000"/>
              </a:lnSpc>
              <a:spcBef>
                <a:spcPts val="0"/>
              </a:spcBef>
              <a:spcAft>
                <a:spcPts val="0"/>
              </a:spcAft>
              <a:buNone/>
            </a:pPr>
            <a:r>
              <a:rPr lang="en" sz="800">
                <a:solidFill>
                  <a:srgbClr val="444444"/>
                </a:solidFill>
                <a:highlight>
                  <a:srgbClr val="FFFFFF"/>
                </a:highlight>
                <a:latin typeface="Roboto Mono"/>
                <a:ea typeface="Roboto Mono"/>
                <a:cs typeface="Roboto Mono"/>
                <a:sym typeface="Roboto Mono"/>
              </a:rPr>
              <a:t>  ]</a:t>
            </a:r>
            <a:endParaRPr sz="800">
              <a:solidFill>
                <a:srgbClr val="444444"/>
              </a:solidFill>
              <a:highlight>
                <a:srgbClr val="FFFFFF"/>
              </a:highlight>
              <a:latin typeface="Roboto Mono"/>
              <a:ea typeface="Roboto Mono"/>
              <a:cs typeface="Roboto Mono"/>
              <a:sym typeface="Roboto Mono"/>
            </a:endParaRPr>
          </a:p>
          <a:p>
            <a:pPr indent="0" lvl="0" marL="0" rtl="0" algn="l">
              <a:lnSpc>
                <a:spcPct val="100000"/>
              </a:lnSpc>
              <a:spcBef>
                <a:spcPts val="0"/>
              </a:spcBef>
              <a:spcAft>
                <a:spcPts val="0"/>
              </a:spcAft>
              <a:buNone/>
            </a:pPr>
            <a:r>
              <a:rPr lang="en" sz="800">
                <a:solidFill>
                  <a:srgbClr val="444444"/>
                </a:solidFill>
                <a:highlight>
                  <a:srgbClr val="FFFFFF"/>
                </a:highlight>
                <a:latin typeface="Roboto Mono"/>
                <a:ea typeface="Roboto Mono"/>
                <a:cs typeface="Roboto Mono"/>
                <a:sym typeface="Roboto Mono"/>
              </a:rPr>
              <a:t>}</a:t>
            </a:r>
            <a:endParaRPr sz="800">
              <a:solidFill>
                <a:srgbClr val="444444"/>
              </a:solidFill>
              <a:highlight>
                <a:srgbClr val="FFFFFF"/>
              </a:highlight>
              <a:latin typeface="Roboto Mono"/>
              <a:ea typeface="Roboto Mono"/>
              <a:cs typeface="Roboto Mono"/>
              <a:sym typeface="Roboto Mono"/>
            </a:endParaRPr>
          </a:p>
          <a:p>
            <a:pPr indent="0" lvl="0" marL="0" rtl="0" algn="l">
              <a:lnSpc>
                <a:spcPct val="100000"/>
              </a:lnSpc>
              <a:spcBef>
                <a:spcPts val="1200"/>
              </a:spcBef>
              <a:spcAft>
                <a:spcPts val="1200"/>
              </a:spcAft>
              <a:buNone/>
            </a:pPr>
            <a:r>
              <a:t/>
            </a:r>
            <a:endParaRPr sz="800">
              <a:solidFill>
                <a:srgbClr val="444444"/>
              </a:solidFill>
              <a:highlight>
                <a:srgbClr val="FFFFFF"/>
              </a:highlight>
              <a:latin typeface="Roboto Mono"/>
              <a:ea typeface="Roboto Mono"/>
              <a:cs typeface="Roboto Mono"/>
              <a:sym typeface="Roboto Mono"/>
            </a:endParaRPr>
          </a:p>
        </p:txBody>
      </p:sp>
      <p:sp>
        <p:nvSpPr>
          <p:cNvPr id="126" name="Google Shape;126;p19"/>
          <p:cNvSpPr txBox="1"/>
          <p:nvPr/>
        </p:nvSpPr>
        <p:spPr>
          <a:xfrm>
            <a:off x="2895600" y="381000"/>
            <a:ext cx="3000000" cy="3000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800">
                <a:solidFill>
                  <a:srgbClr val="E47911"/>
                </a:solidFill>
                <a:highlight>
                  <a:srgbClr val="FFFFFF"/>
                </a:highlight>
                <a:latin typeface="Roboto Mono"/>
                <a:ea typeface="Roboto Mono"/>
                <a:cs typeface="Roboto Mono"/>
                <a:sym typeface="Roboto Mono"/>
              </a:rPr>
              <a:t>Protecting Data Using SSE with CMKs Stored in AWS Key Management Service (SSE-KMS)</a:t>
            </a:r>
            <a:endParaRPr b="1" sz="800">
              <a:solidFill>
                <a:srgbClr val="E47911"/>
              </a:solidFill>
              <a:highlight>
                <a:srgbClr val="FFFFFF"/>
              </a:highlight>
              <a:latin typeface="Roboto Mono"/>
              <a:ea typeface="Roboto Mono"/>
              <a:cs typeface="Roboto Mono"/>
              <a:sym typeface="Roboto Mono"/>
            </a:endParaRPr>
          </a:p>
          <a:p>
            <a:pPr indent="0" lvl="0" marL="0" rtl="0" algn="l">
              <a:lnSpc>
                <a:spcPct val="100000"/>
              </a:lnSpc>
              <a:spcBef>
                <a:spcPts val="1200"/>
              </a:spcBef>
              <a:spcAft>
                <a:spcPts val="0"/>
              </a:spcAft>
              <a:buNone/>
            </a:pPr>
            <a:r>
              <a:rPr lang="en" sz="800">
                <a:solidFill>
                  <a:srgbClr val="444444"/>
                </a:solidFill>
                <a:highlight>
                  <a:srgbClr val="FFFFFF"/>
                </a:highlight>
                <a:latin typeface="Roboto Mono"/>
                <a:ea typeface="Roboto Mono"/>
                <a:cs typeface="Roboto Mono"/>
                <a:sym typeface="Roboto Mono"/>
              </a:rPr>
              <a:t>S3 uses AWS KMS customer master keys (CMKs) to encrypt your Amazon S3 objects. SSE-KMS encrypts only the object data. Any object metadata is not encrypted. If you use customer managed CMKs, you use AWS KMS via the </a:t>
            </a:r>
            <a:r>
              <a:rPr lang="en" sz="800">
                <a:solidFill>
                  <a:srgbClr val="E48700"/>
                </a:solidFill>
                <a:highlight>
                  <a:srgbClr val="FFFFFF"/>
                </a:highlight>
                <a:uFill>
                  <a:noFill/>
                </a:uFill>
                <a:latin typeface="Roboto Mono"/>
                <a:ea typeface="Roboto Mono"/>
                <a:cs typeface="Roboto Mono"/>
                <a:sym typeface="Roboto Mono"/>
                <a:hlinkClick r:id="rId3"/>
              </a:rPr>
              <a:t>Console</a:t>
            </a:r>
            <a:r>
              <a:rPr lang="en" sz="800">
                <a:solidFill>
                  <a:srgbClr val="444444"/>
                </a:solidFill>
                <a:highlight>
                  <a:srgbClr val="FFFFFF"/>
                </a:highlight>
                <a:latin typeface="Roboto Mono"/>
                <a:ea typeface="Roboto Mono"/>
                <a:cs typeface="Roboto Mono"/>
                <a:sym typeface="Roboto Mono"/>
              </a:rPr>
              <a:t> or </a:t>
            </a:r>
            <a:r>
              <a:rPr lang="en" sz="800">
                <a:solidFill>
                  <a:srgbClr val="E48700"/>
                </a:solidFill>
                <a:highlight>
                  <a:srgbClr val="FFFFFF"/>
                </a:highlight>
                <a:uFill>
                  <a:noFill/>
                </a:uFill>
                <a:latin typeface="Roboto Mono"/>
                <a:ea typeface="Roboto Mono"/>
                <a:cs typeface="Roboto Mono"/>
                <a:sym typeface="Roboto Mono"/>
                <a:hlinkClick r:id="rId4"/>
              </a:rPr>
              <a:t>AWS KMS APIs</a:t>
            </a:r>
            <a:r>
              <a:rPr lang="en" sz="800">
                <a:solidFill>
                  <a:srgbClr val="444444"/>
                </a:solidFill>
                <a:highlight>
                  <a:srgbClr val="FFFFFF"/>
                </a:highlight>
                <a:latin typeface="Roboto Mono"/>
                <a:ea typeface="Roboto Mono"/>
                <a:cs typeface="Roboto Mono"/>
                <a:sym typeface="Roboto Mono"/>
              </a:rPr>
              <a:t> to centrally create encryption keys, define the policies that control how keys can be used, and audit key usage to prove that they are being used correctly. You can use these keys to protect your data in Amazon S3 buckets.</a:t>
            </a:r>
            <a:endParaRPr sz="800">
              <a:solidFill>
                <a:srgbClr val="444444"/>
              </a:solidFill>
              <a:highlight>
                <a:srgbClr val="FFFFFF"/>
              </a:highlight>
              <a:latin typeface="Roboto Mono"/>
              <a:ea typeface="Roboto Mono"/>
              <a:cs typeface="Roboto Mono"/>
              <a:sym typeface="Roboto Mono"/>
            </a:endParaRPr>
          </a:p>
          <a:p>
            <a:pPr indent="0" lvl="0" marL="0" rtl="0" algn="l">
              <a:lnSpc>
                <a:spcPct val="100000"/>
              </a:lnSpc>
              <a:spcBef>
                <a:spcPts val="1200"/>
              </a:spcBef>
              <a:spcAft>
                <a:spcPts val="0"/>
              </a:spcAft>
              <a:buNone/>
            </a:pPr>
            <a:r>
              <a:rPr lang="en" sz="800">
                <a:solidFill>
                  <a:srgbClr val="444444"/>
                </a:solidFill>
                <a:highlight>
                  <a:srgbClr val="FFFFFF"/>
                </a:highlight>
                <a:latin typeface="Roboto Mono"/>
                <a:ea typeface="Roboto Mono"/>
                <a:cs typeface="Roboto Mono"/>
                <a:sym typeface="Roboto Mono"/>
              </a:rPr>
              <a:t>For example, it lets you create, rotate, disable, and define access controls and audit the encryption keys that are used to protect your data.</a:t>
            </a:r>
            <a:endParaRPr sz="800">
              <a:solidFill>
                <a:srgbClr val="444444"/>
              </a:solidFill>
              <a:highlight>
                <a:srgbClr val="FFFFFF"/>
              </a:highlight>
              <a:latin typeface="Roboto Mono"/>
              <a:ea typeface="Roboto Mono"/>
              <a:cs typeface="Roboto Mono"/>
              <a:sym typeface="Roboto Mono"/>
            </a:endParaRPr>
          </a:p>
          <a:p>
            <a:pPr indent="0" lvl="0" marL="0" rtl="0" algn="l">
              <a:lnSpc>
                <a:spcPct val="100000"/>
              </a:lnSpc>
              <a:spcBef>
                <a:spcPts val="1200"/>
              </a:spcBef>
              <a:spcAft>
                <a:spcPts val="0"/>
              </a:spcAft>
              <a:buNone/>
            </a:pPr>
            <a:r>
              <a:rPr lang="en" sz="800">
                <a:solidFill>
                  <a:srgbClr val="444444"/>
                </a:solidFill>
                <a:highlight>
                  <a:srgbClr val="FFFFFF"/>
                </a:highlight>
                <a:latin typeface="Roboto Mono"/>
                <a:ea typeface="Roboto Mono"/>
                <a:cs typeface="Roboto Mono"/>
                <a:sym typeface="Roboto Mono"/>
              </a:rPr>
              <a:t>{</a:t>
            </a:r>
            <a:endParaRPr sz="800">
              <a:solidFill>
                <a:srgbClr val="444444"/>
              </a:solidFill>
              <a:highlight>
                <a:srgbClr val="FFFFFF"/>
              </a:highlight>
              <a:latin typeface="Roboto Mono"/>
              <a:ea typeface="Roboto Mono"/>
              <a:cs typeface="Roboto Mono"/>
              <a:sym typeface="Roboto Mono"/>
            </a:endParaRPr>
          </a:p>
          <a:p>
            <a:pPr indent="0" lvl="0" marL="0" rtl="0" algn="l">
              <a:lnSpc>
                <a:spcPct val="100000"/>
              </a:lnSpc>
              <a:spcBef>
                <a:spcPts val="0"/>
              </a:spcBef>
              <a:spcAft>
                <a:spcPts val="0"/>
              </a:spcAft>
              <a:buNone/>
            </a:pPr>
            <a:r>
              <a:rPr lang="en" sz="800">
                <a:solidFill>
                  <a:srgbClr val="444444"/>
                </a:solidFill>
                <a:highlight>
                  <a:srgbClr val="FFFFFF"/>
                </a:highlight>
                <a:latin typeface="Roboto Mono"/>
                <a:ea typeface="Roboto Mono"/>
                <a:cs typeface="Roboto Mono"/>
                <a:sym typeface="Roboto Mono"/>
              </a:rPr>
              <a:t>   "Version":"2012-10-17",</a:t>
            </a:r>
            <a:endParaRPr sz="800">
              <a:solidFill>
                <a:srgbClr val="444444"/>
              </a:solidFill>
              <a:highlight>
                <a:srgbClr val="FFFFFF"/>
              </a:highlight>
              <a:latin typeface="Roboto Mono"/>
              <a:ea typeface="Roboto Mono"/>
              <a:cs typeface="Roboto Mono"/>
              <a:sym typeface="Roboto Mono"/>
            </a:endParaRPr>
          </a:p>
          <a:p>
            <a:pPr indent="0" lvl="0" marL="0" rtl="0" algn="l">
              <a:lnSpc>
                <a:spcPct val="100000"/>
              </a:lnSpc>
              <a:spcBef>
                <a:spcPts val="0"/>
              </a:spcBef>
              <a:spcAft>
                <a:spcPts val="0"/>
              </a:spcAft>
              <a:buNone/>
            </a:pPr>
            <a:r>
              <a:rPr lang="en" sz="800">
                <a:solidFill>
                  <a:srgbClr val="444444"/>
                </a:solidFill>
                <a:highlight>
                  <a:srgbClr val="FFFFFF"/>
                </a:highlight>
                <a:latin typeface="Roboto Mono"/>
                <a:ea typeface="Roboto Mono"/>
                <a:cs typeface="Roboto Mono"/>
                <a:sym typeface="Roboto Mono"/>
              </a:rPr>
              <a:t>   "Id":"PutObjPolicy",</a:t>
            </a:r>
            <a:endParaRPr sz="800">
              <a:solidFill>
                <a:srgbClr val="444444"/>
              </a:solidFill>
              <a:highlight>
                <a:srgbClr val="FFFFFF"/>
              </a:highlight>
              <a:latin typeface="Roboto Mono"/>
              <a:ea typeface="Roboto Mono"/>
              <a:cs typeface="Roboto Mono"/>
              <a:sym typeface="Roboto Mono"/>
            </a:endParaRPr>
          </a:p>
          <a:p>
            <a:pPr indent="0" lvl="0" marL="0" rtl="0" algn="l">
              <a:lnSpc>
                <a:spcPct val="100000"/>
              </a:lnSpc>
              <a:spcBef>
                <a:spcPts val="0"/>
              </a:spcBef>
              <a:spcAft>
                <a:spcPts val="0"/>
              </a:spcAft>
              <a:buNone/>
            </a:pPr>
            <a:r>
              <a:rPr lang="en" sz="800">
                <a:solidFill>
                  <a:srgbClr val="444444"/>
                </a:solidFill>
                <a:highlight>
                  <a:srgbClr val="FFFFFF"/>
                </a:highlight>
                <a:latin typeface="Roboto Mono"/>
                <a:ea typeface="Roboto Mono"/>
                <a:cs typeface="Roboto Mono"/>
                <a:sym typeface="Roboto Mono"/>
              </a:rPr>
              <a:t>   "Statement":[{</a:t>
            </a:r>
            <a:endParaRPr sz="800">
              <a:solidFill>
                <a:srgbClr val="444444"/>
              </a:solidFill>
              <a:highlight>
                <a:srgbClr val="FFFFFF"/>
              </a:highlight>
              <a:latin typeface="Roboto Mono"/>
              <a:ea typeface="Roboto Mono"/>
              <a:cs typeface="Roboto Mono"/>
              <a:sym typeface="Roboto Mono"/>
            </a:endParaRPr>
          </a:p>
          <a:p>
            <a:pPr indent="0" lvl="0" marL="0" rtl="0" algn="l">
              <a:lnSpc>
                <a:spcPct val="100000"/>
              </a:lnSpc>
              <a:spcBef>
                <a:spcPts val="0"/>
              </a:spcBef>
              <a:spcAft>
                <a:spcPts val="0"/>
              </a:spcAft>
              <a:buNone/>
            </a:pPr>
            <a:r>
              <a:rPr lang="en" sz="800">
                <a:solidFill>
                  <a:srgbClr val="444444"/>
                </a:solidFill>
                <a:highlight>
                  <a:srgbClr val="FFFFFF"/>
                </a:highlight>
                <a:latin typeface="Roboto Mono"/>
                <a:ea typeface="Roboto Mono"/>
                <a:cs typeface="Roboto Mono"/>
                <a:sym typeface="Roboto Mono"/>
              </a:rPr>
              <a:t>         "Sid":"DenyUnEncryptedObjectUploads",</a:t>
            </a:r>
            <a:endParaRPr sz="800">
              <a:solidFill>
                <a:srgbClr val="444444"/>
              </a:solidFill>
              <a:highlight>
                <a:srgbClr val="FFFFFF"/>
              </a:highlight>
              <a:latin typeface="Roboto Mono"/>
              <a:ea typeface="Roboto Mono"/>
              <a:cs typeface="Roboto Mono"/>
              <a:sym typeface="Roboto Mono"/>
            </a:endParaRPr>
          </a:p>
          <a:p>
            <a:pPr indent="0" lvl="0" marL="0" rtl="0" algn="l">
              <a:lnSpc>
                <a:spcPct val="100000"/>
              </a:lnSpc>
              <a:spcBef>
                <a:spcPts val="0"/>
              </a:spcBef>
              <a:spcAft>
                <a:spcPts val="0"/>
              </a:spcAft>
              <a:buNone/>
            </a:pPr>
            <a:r>
              <a:rPr lang="en" sz="800">
                <a:solidFill>
                  <a:srgbClr val="444444"/>
                </a:solidFill>
                <a:highlight>
                  <a:srgbClr val="FFFFFF"/>
                </a:highlight>
                <a:latin typeface="Roboto Mono"/>
                <a:ea typeface="Roboto Mono"/>
                <a:cs typeface="Roboto Mono"/>
                <a:sym typeface="Roboto Mono"/>
              </a:rPr>
              <a:t>         "Effect":"Deny",</a:t>
            </a:r>
            <a:endParaRPr sz="800">
              <a:solidFill>
                <a:srgbClr val="444444"/>
              </a:solidFill>
              <a:highlight>
                <a:srgbClr val="FFFFFF"/>
              </a:highlight>
              <a:latin typeface="Roboto Mono"/>
              <a:ea typeface="Roboto Mono"/>
              <a:cs typeface="Roboto Mono"/>
              <a:sym typeface="Roboto Mono"/>
            </a:endParaRPr>
          </a:p>
          <a:p>
            <a:pPr indent="0" lvl="0" marL="0" rtl="0" algn="l">
              <a:lnSpc>
                <a:spcPct val="100000"/>
              </a:lnSpc>
              <a:spcBef>
                <a:spcPts val="0"/>
              </a:spcBef>
              <a:spcAft>
                <a:spcPts val="0"/>
              </a:spcAft>
              <a:buNone/>
            </a:pPr>
            <a:r>
              <a:rPr lang="en" sz="800">
                <a:solidFill>
                  <a:srgbClr val="444444"/>
                </a:solidFill>
                <a:highlight>
                  <a:srgbClr val="FFFFFF"/>
                </a:highlight>
                <a:latin typeface="Roboto Mono"/>
                <a:ea typeface="Roboto Mono"/>
                <a:cs typeface="Roboto Mono"/>
                <a:sym typeface="Roboto Mono"/>
              </a:rPr>
              <a:t>         "Principal":"*",</a:t>
            </a:r>
            <a:endParaRPr sz="800">
              <a:solidFill>
                <a:srgbClr val="444444"/>
              </a:solidFill>
              <a:highlight>
                <a:srgbClr val="FFFFFF"/>
              </a:highlight>
              <a:latin typeface="Roboto Mono"/>
              <a:ea typeface="Roboto Mono"/>
              <a:cs typeface="Roboto Mono"/>
              <a:sym typeface="Roboto Mono"/>
            </a:endParaRPr>
          </a:p>
          <a:p>
            <a:pPr indent="0" lvl="0" marL="0" rtl="0" algn="l">
              <a:lnSpc>
                <a:spcPct val="100000"/>
              </a:lnSpc>
              <a:spcBef>
                <a:spcPts val="0"/>
              </a:spcBef>
              <a:spcAft>
                <a:spcPts val="0"/>
              </a:spcAft>
              <a:buNone/>
            </a:pPr>
            <a:r>
              <a:rPr lang="en" sz="800">
                <a:solidFill>
                  <a:srgbClr val="444444"/>
                </a:solidFill>
                <a:highlight>
                  <a:srgbClr val="FFFFFF"/>
                </a:highlight>
                <a:latin typeface="Roboto Mono"/>
                <a:ea typeface="Roboto Mono"/>
                <a:cs typeface="Roboto Mono"/>
                <a:sym typeface="Roboto Mono"/>
              </a:rPr>
              <a:t>         "Action":"s3:PutObject",</a:t>
            </a:r>
            <a:endParaRPr sz="800">
              <a:solidFill>
                <a:srgbClr val="444444"/>
              </a:solidFill>
              <a:highlight>
                <a:srgbClr val="FFFFFF"/>
              </a:highlight>
              <a:latin typeface="Roboto Mono"/>
              <a:ea typeface="Roboto Mono"/>
              <a:cs typeface="Roboto Mono"/>
              <a:sym typeface="Roboto Mono"/>
            </a:endParaRPr>
          </a:p>
          <a:p>
            <a:pPr indent="0" lvl="0" marL="0" rtl="0" algn="l">
              <a:lnSpc>
                <a:spcPct val="100000"/>
              </a:lnSpc>
              <a:spcBef>
                <a:spcPts val="0"/>
              </a:spcBef>
              <a:spcAft>
                <a:spcPts val="0"/>
              </a:spcAft>
              <a:buNone/>
            </a:pPr>
            <a:r>
              <a:rPr lang="en" sz="800">
                <a:solidFill>
                  <a:srgbClr val="444444"/>
                </a:solidFill>
                <a:highlight>
                  <a:srgbClr val="FFFFFF"/>
                </a:highlight>
                <a:latin typeface="Roboto Mono"/>
                <a:ea typeface="Roboto Mono"/>
                <a:cs typeface="Roboto Mono"/>
                <a:sym typeface="Roboto Mono"/>
              </a:rPr>
              <a:t>       "Resource":"arn:aws:s3:::YourBucket/*",</a:t>
            </a:r>
            <a:endParaRPr sz="800">
              <a:solidFill>
                <a:srgbClr val="444444"/>
              </a:solidFill>
              <a:highlight>
                <a:srgbClr val="FFFFFF"/>
              </a:highlight>
              <a:latin typeface="Roboto Mono"/>
              <a:ea typeface="Roboto Mono"/>
              <a:cs typeface="Roboto Mono"/>
              <a:sym typeface="Roboto Mono"/>
            </a:endParaRPr>
          </a:p>
          <a:p>
            <a:pPr indent="0" lvl="0" marL="0" rtl="0" algn="l">
              <a:lnSpc>
                <a:spcPct val="100000"/>
              </a:lnSpc>
              <a:spcBef>
                <a:spcPts val="0"/>
              </a:spcBef>
              <a:spcAft>
                <a:spcPts val="0"/>
              </a:spcAft>
              <a:buNone/>
            </a:pPr>
            <a:r>
              <a:rPr lang="en" sz="800">
                <a:solidFill>
                  <a:srgbClr val="444444"/>
                </a:solidFill>
                <a:highlight>
                  <a:srgbClr val="FFFFFF"/>
                </a:highlight>
                <a:latin typeface="Roboto Mono"/>
                <a:ea typeface="Roboto Mono"/>
                <a:cs typeface="Roboto Mono"/>
                <a:sym typeface="Roboto Mono"/>
              </a:rPr>
              <a:t>         "Condition":{</a:t>
            </a:r>
            <a:endParaRPr sz="800">
              <a:solidFill>
                <a:srgbClr val="444444"/>
              </a:solidFill>
              <a:highlight>
                <a:srgbClr val="FFFFFF"/>
              </a:highlight>
              <a:latin typeface="Roboto Mono"/>
              <a:ea typeface="Roboto Mono"/>
              <a:cs typeface="Roboto Mono"/>
              <a:sym typeface="Roboto Mono"/>
            </a:endParaRPr>
          </a:p>
          <a:p>
            <a:pPr indent="0" lvl="0" marL="0" rtl="0" algn="l">
              <a:lnSpc>
                <a:spcPct val="100000"/>
              </a:lnSpc>
              <a:spcBef>
                <a:spcPts val="0"/>
              </a:spcBef>
              <a:spcAft>
                <a:spcPts val="0"/>
              </a:spcAft>
              <a:buNone/>
            </a:pPr>
            <a:r>
              <a:rPr lang="en" sz="800">
                <a:solidFill>
                  <a:srgbClr val="444444"/>
                </a:solidFill>
                <a:highlight>
                  <a:srgbClr val="FFFFFF"/>
                </a:highlight>
                <a:latin typeface="Roboto Mono"/>
                <a:ea typeface="Roboto Mono"/>
                <a:cs typeface="Roboto Mono"/>
                <a:sym typeface="Roboto Mono"/>
              </a:rPr>
              <a:t>            "StringNotEquals":{               "s3:x-amz-server-side-encryption":"aws:kms"</a:t>
            </a:r>
            <a:endParaRPr sz="800">
              <a:solidFill>
                <a:srgbClr val="444444"/>
              </a:solidFill>
              <a:highlight>
                <a:srgbClr val="FFFFFF"/>
              </a:highlight>
              <a:latin typeface="Roboto Mono"/>
              <a:ea typeface="Roboto Mono"/>
              <a:cs typeface="Roboto Mono"/>
              <a:sym typeface="Roboto Mono"/>
            </a:endParaRPr>
          </a:p>
          <a:p>
            <a:pPr indent="0" lvl="0" marL="0" rtl="0" algn="l">
              <a:lnSpc>
                <a:spcPct val="100000"/>
              </a:lnSpc>
              <a:spcBef>
                <a:spcPts val="0"/>
              </a:spcBef>
              <a:spcAft>
                <a:spcPts val="0"/>
              </a:spcAft>
              <a:buNone/>
            </a:pPr>
            <a:r>
              <a:rPr lang="en" sz="800">
                <a:solidFill>
                  <a:srgbClr val="444444"/>
                </a:solidFill>
                <a:highlight>
                  <a:srgbClr val="FFFFFF"/>
                </a:highlight>
                <a:latin typeface="Roboto Mono"/>
                <a:ea typeface="Roboto Mono"/>
                <a:cs typeface="Roboto Mono"/>
                <a:sym typeface="Roboto Mono"/>
              </a:rPr>
              <a:t>            }</a:t>
            </a:r>
            <a:endParaRPr sz="800">
              <a:solidFill>
                <a:srgbClr val="444444"/>
              </a:solidFill>
              <a:highlight>
                <a:srgbClr val="FFFFFF"/>
              </a:highlight>
              <a:latin typeface="Roboto Mono"/>
              <a:ea typeface="Roboto Mono"/>
              <a:cs typeface="Roboto Mono"/>
              <a:sym typeface="Roboto Mono"/>
            </a:endParaRPr>
          </a:p>
          <a:p>
            <a:pPr indent="0" lvl="0" marL="0" rtl="0" algn="l">
              <a:lnSpc>
                <a:spcPct val="100000"/>
              </a:lnSpc>
              <a:spcBef>
                <a:spcPts val="0"/>
              </a:spcBef>
              <a:spcAft>
                <a:spcPts val="0"/>
              </a:spcAft>
              <a:buNone/>
            </a:pPr>
            <a:r>
              <a:rPr lang="en" sz="800">
                <a:solidFill>
                  <a:srgbClr val="444444"/>
                </a:solidFill>
                <a:highlight>
                  <a:srgbClr val="FFFFFF"/>
                </a:highlight>
                <a:latin typeface="Roboto Mono"/>
                <a:ea typeface="Roboto Mono"/>
                <a:cs typeface="Roboto Mono"/>
                <a:sym typeface="Roboto Mono"/>
              </a:rPr>
              <a:t>         }</a:t>
            </a:r>
            <a:endParaRPr sz="800">
              <a:solidFill>
                <a:srgbClr val="444444"/>
              </a:solidFill>
              <a:highlight>
                <a:srgbClr val="FFFFFF"/>
              </a:highlight>
              <a:latin typeface="Roboto Mono"/>
              <a:ea typeface="Roboto Mono"/>
              <a:cs typeface="Roboto Mono"/>
              <a:sym typeface="Roboto Mono"/>
            </a:endParaRPr>
          </a:p>
          <a:p>
            <a:pPr indent="0" lvl="0" marL="0" rtl="0" algn="l">
              <a:lnSpc>
                <a:spcPct val="100000"/>
              </a:lnSpc>
              <a:spcBef>
                <a:spcPts val="0"/>
              </a:spcBef>
              <a:spcAft>
                <a:spcPts val="0"/>
              </a:spcAft>
              <a:buNone/>
            </a:pPr>
            <a:r>
              <a:rPr lang="en" sz="800">
                <a:solidFill>
                  <a:srgbClr val="444444"/>
                </a:solidFill>
                <a:highlight>
                  <a:srgbClr val="FFFFFF"/>
                </a:highlight>
                <a:latin typeface="Roboto Mono"/>
                <a:ea typeface="Roboto Mono"/>
                <a:cs typeface="Roboto Mono"/>
                <a:sym typeface="Roboto Mono"/>
              </a:rPr>
              <a:t>      }</a:t>
            </a:r>
            <a:endParaRPr sz="800">
              <a:solidFill>
                <a:srgbClr val="444444"/>
              </a:solidFill>
              <a:highlight>
                <a:srgbClr val="FFFFFF"/>
              </a:highlight>
              <a:latin typeface="Roboto Mono"/>
              <a:ea typeface="Roboto Mono"/>
              <a:cs typeface="Roboto Mono"/>
              <a:sym typeface="Roboto Mono"/>
            </a:endParaRPr>
          </a:p>
          <a:p>
            <a:pPr indent="0" lvl="0" marL="0" rtl="0" algn="l">
              <a:lnSpc>
                <a:spcPct val="100000"/>
              </a:lnSpc>
              <a:spcBef>
                <a:spcPts val="0"/>
              </a:spcBef>
              <a:spcAft>
                <a:spcPts val="0"/>
              </a:spcAft>
              <a:buNone/>
            </a:pPr>
            <a:r>
              <a:rPr lang="en" sz="800">
                <a:solidFill>
                  <a:srgbClr val="444444"/>
                </a:solidFill>
                <a:highlight>
                  <a:srgbClr val="FFFFFF"/>
                </a:highlight>
                <a:latin typeface="Roboto Mono"/>
                <a:ea typeface="Roboto Mono"/>
                <a:cs typeface="Roboto Mono"/>
                <a:sym typeface="Roboto Mono"/>
              </a:rPr>
              <a:t>   ]</a:t>
            </a:r>
            <a:endParaRPr sz="800">
              <a:solidFill>
                <a:srgbClr val="444444"/>
              </a:solidFill>
              <a:highlight>
                <a:srgbClr val="FFFFFF"/>
              </a:highlight>
              <a:latin typeface="Roboto Mono"/>
              <a:ea typeface="Roboto Mono"/>
              <a:cs typeface="Roboto Mono"/>
              <a:sym typeface="Roboto Mono"/>
            </a:endParaRPr>
          </a:p>
          <a:p>
            <a:pPr indent="0" lvl="0" marL="0" rtl="0" algn="l">
              <a:lnSpc>
                <a:spcPct val="100000"/>
              </a:lnSpc>
              <a:spcBef>
                <a:spcPts val="0"/>
              </a:spcBef>
              <a:spcAft>
                <a:spcPts val="0"/>
              </a:spcAft>
              <a:buNone/>
            </a:pPr>
            <a:r>
              <a:rPr lang="en" sz="800">
                <a:solidFill>
                  <a:srgbClr val="444444"/>
                </a:solidFill>
                <a:highlight>
                  <a:srgbClr val="FFFFFF"/>
                </a:highlight>
                <a:latin typeface="Roboto Mono"/>
                <a:ea typeface="Roboto Mono"/>
                <a:cs typeface="Roboto Mono"/>
                <a:sym typeface="Roboto Mono"/>
              </a:rPr>
              <a:t>}</a:t>
            </a:r>
            <a:endParaRPr sz="800">
              <a:solidFill>
                <a:srgbClr val="444444"/>
              </a:solidFill>
              <a:highlight>
                <a:srgbClr val="FFFFFF"/>
              </a:highlight>
              <a:latin typeface="Roboto Mono"/>
              <a:ea typeface="Roboto Mono"/>
              <a:cs typeface="Roboto Mono"/>
              <a:sym typeface="Roboto Mono"/>
            </a:endParaRPr>
          </a:p>
        </p:txBody>
      </p:sp>
      <p:sp>
        <p:nvSpPr>
          <p:cNvPr id="127" name="Google Shape;127;p19"/>
          <p:cNvSpPr txBox="1"/>
          <p:nvPr/>
        </p:nvSpPr>
        <p:spPr>
          <a:xfrm>
            <a:off x="5943600" y="381000"/>
            <a:ext cx="3000000" cy="3000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800">
                <a:solidFill>
                  <a:srgbClr val="E47911"/>
                </a:solidFill>
                <a:highlight>
                  <a:srgbClr val="FFFFFF"/>
                </a:highlight>
                <a:latin typeface="Roboto Mono"/>
                <a:ea typeface="Roboto Mono"/>
                <a:cs typeface="Roboto Mono"/>
                <a:sym typeface="Roboto Mono"/>
              </a:rPr>
              <a:t>Protecting Data Using Server-Side Encryption with Customer-Provided Encryption Keys (SSE-C)</a:t>
            </a:r>
            <a:endParaRPr b="1" sz="800">
              <a:solidFill>
                <a:srgbClr val="E47911"/>
              </a:solidFill>
              <a:highlight>
                <a:srgbClr val="FFFFFF"/>
              </a:highlight>
              <a:latin typeface="Roboto Mono"/>
              <a:ea typeface="Roboto Mono"/>
              <a:cs typeface="Roboto Mono"/>
              <a:sym typeface="Roboto Mono"/>
            </a:endParaRPr>
          </a:p>
          <a:p>
            <a:pPr indent="0" lvl="0" marL="0" rtl="0" algn="l">
              <a:lnSpc>
                <a:spcPct val="100000"/>
              </a:lnSpc>
              <a:spcBef>
                <a:spcPts val="1200"/>
              </a:spcBef>
              <a:spcAft>
                <a:spcPts val="0"/>
              </a:spcAft>
              <a:buNone/>
            </a:pPr>
            <a:r>
              <a:rPr lang="en" sz="800">
                <a:solidFill>
                  <a:srgbClr val="444444"/>
                </a:solidFill>
                <a:highlight>
                  <a:srgbClr val="FFFFFF"/>
                </a:highlight>
                <a:latin typeface="Roboto Mono"/>
                <a:ea typeface="Roboto Mono"/>
                <a:cs typeface="Roboto Mono"/>
                <a:sym typeface="Roboto Mono"/>
              </a:rPr>
              <a:t>Using server-side encryption with customer-provided encryption keys (SSE-C) allows you to </a:t>
            </a:r>
            <a:r>
              <a:rPr b="1" lang="en" sz="800">
                <a:solidFill>
                  <a:srgbClr val="444444"/>
                </a:solidFill>
                <a:highlight>
                  <a:srgbClr val="FFFFFF"/>
                </a:highlight>
                <a:latin typeface="Roboto Mono"/>
                <a:ea typeface="Roboto Mono"/>
                <a:cs typeface="Roboto Mono"/>
                <a:sym typeface="Roboto Mono"/>
              </a:rPr>
              <a:t>set your own encryption keys</a:t>
            </a:r>
            <a:r>
              <a:rPr lang="en" sz="800">
                <a:solidFill>
                  <a:srgbClr val="444444"/>
                </a:solidFill>
                <a:highlight>
                  <a:srgbClr val="FFFFFF"/>
                </a:highlight>
                <a:latin typeface="Roboto Mono"/>
                <a:ea typeface="Roboto Mono"/>
                <a:cs typeface="Roboto Mono"/>
                <a:sym typeface="Roboto Mono"/>
              </a:rPr>
              <a:t>. With the encryption key you provide as part of your request, S3 manages both the encryption, as it writes to disks, and decryption, when you access your objects. Therefore, you don't need to maintain any code to perform data encryption and decryption. The only thing you do is manage the encryption keys you provide.</a:t>
            </a:r>
            <a:endParaRPr sz="800">
              <a:solidFill>
                <a:srgbClr val="444444"/>
              </a:solidFill>
              <a:highlight>
                <a:srgbClr val="FFFFFF"/>
              </a:highlight>
              <a:latin typeface="Roboto Mono"/>
              <a:ea typeface="Roboto Mono"/>
              <a:cs typeface="Roboto Mono"/>
              <a:sym typeface="Roboto Mono"/>
            </a:endParaRPr>
          </a:p>
          <a:p>
            <a:pPr indent="0" lvl="0" marL="0" rtl="0" algn="l">
              <a:lnSpc>
                <a:spcPct val="100000"/>
              </a:lnSpc>
              <a:spcBef>
                <a:spcPts val="1200"/>
              </a:spcBef>
              <a:spcAft>
                <a:spcPts val="0"/>
              </a:spcAft>
              <a:buNone/>
            </a:pPr>
            <a:r>
              <a:rPr lang="en" sz="800">
                <a:solidFill>
                  <a:srgbClr val="444444"/>
                </a:solidFill>
                <a:highlight>
                  <a:srgbClr val="FFFFFF"/>
                </a:highlight>
                <a:latin typeface="Roboto Mono"/>
                <a:ea typeface="Roboto Mono"/>
                <a:cs typeface="Roboto Mono"/>
                <a:sym typeface="Roboto Mono"/>
              </a:rPr>
              <a:t>When you upload an object, Amazon S3 uses the encryption key you provide to apply AES-256 encryption to your data and removes the encryption key from memory.</a:t>
            </a:r>
            <a:endParaRPr sz="800">
              <a:solidFill>
                <a:srgbClr val="444444"/>
              </a:solidFill>
              <a:highlight>
                <a:srgbClr val="FFFFFF"/>
              </a:highlight>
              <a:latin typeface="Roboto Mono"/>
              <a:ea typeface="Roboto Mono"/>
              <a:cs typeface="Roboto Mono"/>
              <a:sym typeface="Roboto Mono"/>
            </a:endParaRPr>
          </a:p>
          <a:p>
            <a:pPr indent="0" lvl="0" marL="0" rtl="0" algn="l">
              <a:lnSpc>
                <a:spcPct val="100000"/>
              </a:lnSpc>
              <a:spcBef>
                <a:spcPts val="1200"/>
              </a:spcBef>
              <a:spcAft>
                <a:spcPts val="0"/>
              </a:spcAft>
              <a:buNone/>
            </a:pPr>
            <a:r>
              <a:rPr b="1" lang="en" sz="800">
                <a:solidFill>
                  <a:srgbClr val="444444"/>
                </a:solidFill>
                <a:highlight>
                  <a:srgbClr val="FFFFFF"/>
                </a:highlight>
                <a:latin typeface="Roboto Mono"/>
                <a:ea typeface="Roboto Mono"/>
                <a:cs typeface="Roboto Mono"/>
                <a:sym typeface="Roboto Mono"/>
              </a:rPr>
              <a:t>Important</a:t>
            </a:r>
            <a:endParaRPr b="1" sz="800">
              <a:solidFill>
                <a:srgbClr val="444444"/>
              </a:solidFill>
              <a:highlight>
                <a:srgbClr val="FFFFFF"/>
              </a:highlight>
              <a:latin typeface="Roboto Mono"/>
              <a:ea typeface="Roboto Mono"/>
              <a:cs typeface="Roboto Mono"/>
              <a:sym typeface="Roboto Mono"/>
            </a:endParaRPr>
          </a:p>
          <a:p>
            <a:pPr indent="0" lvl="0" marL="0" rtl="0" algn="l">
              <a:lnSpc>
                <a:spcPct val="100000"/>
              </a:lnSpc>
              <a:spcBef>
                <a:spcPts val="0"/>
              </a:spcBef>
              <a:spcAft>
                <a:spcPts val="0"/>
              </a:spcAft>
              <a:buNone/>
            </a:pPr>
            <a:r>
              <a:rPr lang="en" sz="800">
                <a:solidFill>
                  <a:srgbClr val="444444"/>
                </a:solidFill>
                <a:highlight>
                  <a:srgbClr val="FFFFFF"/>
                </a:highlight>
                <a:latin typeface="Roboto Mono"/>
                <a:ea typeface="Roboto Mono"/>
                <a:cs typeface="Roboto Mono"/>
                <a:sym typeface="Roboto Mono"/>
              </a:rPr>
              <a:t>S3 does not store the encryption key you provide. Instead, it stores a randomly salted HMAC value of the encryption key to validate future requests. The salted HMAC value cannot be used to derive the value of the encryption key or to decrypt the contents of the encrypted object. That means if you lose the encryption key, you lose the object.</a:t>
            </a:r>
            <a:endParaRPr sz="800">
              <a:solidFill>
                <a:srgbClr val="444444"/>
              </a:solidFill>
              <a:highlight>
                <a:srgbClr val="FFFFFF"/>
              </a:highlight>
              <a:latin typeface="Roboto Mono"/>
              <a:ea typeface="Roboto Mono"/>
              <a:cs typeface="Roboto Mono"/>
              <a:sym typeface="Roboto Mono"/>
            </a:endParaRPr>
          </a:p>
          <a:p>
            <a:pPr indent="0" lvl="0" marL="0" rtl="0" algn="l">
              <a:lnSpc>
                <a:spcPct val="100000"/>
              </a:lnSpc>
              <a:spcBef>
                <a:spcPts val="1200"/>
              </a:spcBef>
              <a:spcAft>
                <a:spcPts val="1200"/>
              </a:spcAft>
              <a:buNone/>
            </a:pPr>
            <a:r>
              <a:t/>
            </a:r>
            <a:endParaRPr sz="800">
              <a:solidFill>
                <a:srgbClr val="444444"/>
              </a:solidFill>
              <a:highlight>
                <a:srgbClr val="FFFFFF"/>
              </a:highlight>
              <a:latin typeface="Roboto Mono"/>
              <a:ea typeface="Roboto Mono"/>
              <a:cs typeface="Roboto Mono"/>
              <a:sym typeface="Roboto Mono"/>
            </a:endParaRPr>
          </a:p>
        </p:txBody>
      </p:sp>
      <p:graphicFrame>
        <p:nvGraphicFramePr>
          <p:cNvPr id="128" name="Google Shape;128;p19"/>
          <p:cNvGraphicFramePr/>
          <p:nvPr/>
        </p:nvGraphicFramePr>
        <p:xfrm>
          <a:off x="6019800" y="4071050"/>
          <a:ext cx="3000000" cy="3000000"/>
        </p:xfrm>
        <a:graphic>
          <a:graphicData uri="http://schemas.openxmlformats.org/drawingml/2006/table">
            <a:tbl>
              <a:tblPr>
                <a:solidFill>
                  <a:srgbClr val="FFFFFF"/>
                </a:solidFill>
                <a:tableStyleId>{44207E45-9D08-44F0-9889-1CDDCBD6EF5C}</a:tableStyleId>
              </a:tblPr>
              <a:tblGrid>
                <a:gridCol w="3056850"/>
              </a:tblGrid>
              <a:tr h="143400">
                <a:tc>
                  <a:txBody>
                    <a:bodyPr/>
                    <a:lstStyle/>
                    <a:p>
                      <a:pPr indent="0" lvl="0" marL="0" rtl="0" algn="l">
                        <a:lnSpc>
                          <a:spcPct val="100000"/>
                        </a:lnSpc>
                        <a:spcBef>
                          <a:spcPts val="0"/>
                        </a:spcBef>
                        <a:spcAft>
                          <a:spcPts val="800"/>
                        </a:spcAft>
                        <a:buNone/>
                      </a:pPr>
                      <a:r>
                        <a:rPr b="1" lang="en" sz="800">
                          <a:solidFill>
                            <a:srgbClr val="333333"/>
                          </a:solidFill>
                          <a:highlight>
                            <a:srgbClr val="FFFFFF"/>
                          </a:highlight>
                          <a:latin typeface="Roboto Mono"/>
                          <a:ea typeface="Roboto Mono"/>
                          <a:cs typeface="Roboto Mono"/>
                          <a:sym typeface="Roboto Mono"/>
                        </a:rPr>
                        <a:t>Headers to pass from application</a:t>
                      </a:r>
                      <a:endParaRPr b="1" sz="800">
                        <a:solidFill>
                          <a:srgbClr val="333333"/>
                        </a:solidFill>
                        <a:highlight>
                          <a:srgbClr val="FFFFFF"/>
                        </a:highlight>
                        <a:latin typeface="Roboto Mono"/>
                        <a:ea typeface="Roboto Mono"/>
                        <a:cs typeface="Roboto Mono"/>
                        <a:sym typeface="Roboto Mono"/>
                      </a:endParaRPr>
                    </a:p>
                  </a:txBody>
                  <a:tcPr marT="0" marB="0" marR="47625" marL="47625">
                    <a:lnR cap="flat" cmpd="sng" w="9525">
                      <a:solidFill>
                        <a:srgbClr val="CCCCCC"/>
                      </a:solidFill>
                      <a:prstDash val="solid"/>
                      <a:round/>
                      <a:headEnd len="sm" w="sm" type="none"/>
                      <a:tailEnd len="sm" w="sm" type="none"/>
                    </a:lnR>
                    <a:lnB cap="flat" cmpd="sng" w="9525">
                      <a:solidFill>
                        <a:srgbClr val="CCCCCC"/>
                      </a:solidFill>
                      <a:prstDash val="solid"/>
                      <a:round/>
                      <a:headEnd len="sm" w="sm" type="none"/>
                      <a:tailEnd len="sm" w="sm" type="none"/>
                    </a:lnB>
                    <a:solidFill>
                      <a:srgbClr val="EEEEEE"/>
                    </a:solidFill>
                  </a:tcPr>
                </a:tc>
              </a:tr>
              <a:tr h="224475">
                <a:tc>
                  <a:txBody>
                    <a:bodyPr/>
                    <a:lstStyle/>
                    <a:p>
                      <a:pPr indent="0" lvl="0" marL="0" rtl="0" algn="l">
                        <a:lnSpc>
                          <a:spcPct val="100000"/>
                        </a:lnSpc>
                        <a:spcBef>
                          <a:spcPts val="0"/>
                        </a:spcBef>
                        <a:spcAft>
                          <a:spcPts val="800"/>
                        </a:spcAft>
                        <a:buNone/>
                      </a:pPr>
                      <a:r>
                        <a:rPr lang="en" sz="800">
                          <a:solidFill>
                            <a:srgbClr val="444444"/>
                          </a:solidFill>
                          <a:highlight>
                            <a:srgbClr val="FFFFFF"/>
                          </a:highlight>
                          <a:latin typeface="Roboto Mono"/>
                          <a:ea typeface="Roboto Mono"/>
                          <a:cs typeface="Roboto Mono"/>
                          <a:sym typeface="Roboto Mono"/>
                        </a:rPr>
                        <a:t>x-amz-server-side​-encryption​-customer-algorithm</a:t>
                      </a:r>
                      <a:endParaRPr sz="800">
                        <a:solidFill>
                          <a:srgbClr val="444444"/>
                        </a:solidFill>
                        <a:highlight>
                          <a:srgbClr val="FFFFFF"/>
                        </a:highlight>
                        <a:latin typeface="Roboto Mono"/>
                        <a:ea typeface="Roboto Mono"/>
                        <a:cs typeface="Roboto Mono"/>
                        <a:sym typeface="Roboto Mono"/>
                      </a:endParaRPr>
                    </a:p>
                  </a:txBody>
                  <a:tcPr marT="0" marB="0" marR="47625" marL="47625">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24475">
                <a:tc>
                  <a:txBody>
                    <a:bodyPr/>
                    <a:lstStyle/>
                    <a:p>
                      <a:pPr indent="0" lvl="0" marL="0" rtl="0" algn="l">
                        <a:lnSpc>
                          <a:spcPct val="100000"/>
                        </a:lnSpc>
                        <a:spcBef>
                          <a:spcPts val="0"/>
                        </a:spcBef>
                        <a:spcAft>
                          <a:spcPts val="800"/>
                        </a:spcAft>
                        <a:buNone/>
                      </a:pPr>
                      <a:r>
                        <a:rPr lang="en" sz="800">
                          <a:solidFill>
                            <a:srgbClr val="444444"/>
                          </a:solidFill>
                          <a:highlight>
                            <a:srgbClr val="FFFFFF"/>
                          </a:highlight>
                          <a:latin typeface="Roboto Mono"/>
                          <a:ea typeface="Roboto Mono"/>
                          <a:cs typeface="Roboto Mono"/>
                          <a:sym typeface="Roboto Mono"/>
                        </a:rPr>
                        <a:t>x-amz-server-side​-encryption​-customer-key</a:t>
                      </a:r>
                      <a:endParaRPr sz="800">
                        <a:solidFill>
                          <a:srgbClr val="444444"/>
                        </a:solidFill>
                        <a:highlight>
                          <a:srgbClr val="FFFFFF"/>
                        </a:highlight>
                        <a:latin typeface="Roboto Mono"/>
                        <a:ea typeface="Roboto Mono"/>
                        <a:cs typeface="Roboto Mono"/>
                        <a:sym typeface="Roboto Mono"/>
                      </a:endParaRPr>
                    </a:p>
                  </a:txBody>
                  <a:tcPr marT="0" marB="0" marR="47625" marL="47625">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24475">
                <a:tc>
                  <a:txBody>
                    <a:bodyPr/>
                    <a:lstStyle/>
                    <a:p>
                      <a:pPr indent="0" lvl="0" marL="0" rtl="0" algn="l">
                        <a:lnSpc>
                          <a:spcPct val="100000"/>
                        </a:lnSpc>
                        <a:spcBef>
                          <a:spcPts val="0"/>
                        </a:spcBef>
                        <a:spcAft>
                          <a:spcPts val="800"/>
                        </a:spcAft>
                        <a:buNone/>
                      </a:pPr>
                      <a:r>
                        <a:rPr lang="en" sz="800">
                          <a:solidFill>
                            <a:srgbClr val="444444"/>
                          </a:solidFill>
                          <a:highlight>
                            <a:srgbClr val="FFFFFF"/>
                          </a:highlight>
                          <a:latin typeface="Roboto Mono"/>
                          <a:ea typeface="Roboto Mono"/>
                          <a:cs typeface="Roboto Mono"/>
                          <a:sym typeface="Roboto Mono"/>
                        </a:rPr>
                        <a:t>x-amz-server-side​-encryption​-customer-key-MD5</a:t>
                      </a:r>
                      <a:endParaRPr sz="800">
                        <a:solidFill>
                          <a:srgbClr val="444444"/>
                        </a:solidFill>
                        <a:highlight>
                          <a:srgbClr val="FFFFFF"/>
                        </a:highlight>
                        <a:latin typeface="Roboto Mono"/>
                        <a:ea typeface="Roboto Mono"/>
                        <a:cs typeface="Roboto Mono"/>
                        <a:sym typeface="Roboto Mono"/>
                      </a:endParaRPr>
                    </a:p>
                  </a:txBody>
                  <a:tcPr marT="0" marB="0" marR="47625" marL="47625">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32" name="Shape 132"/>
        <p:cNvGrpSpPr/>
        <p:nvPr/>
      </p:nvGrpSpPr>
      <p:grpSpPr>
        <a:xfrm>
          <a:off x="0" y="0"/>
          <a:ext cx="0" cy="0"/>
          <a:chOff x="0" y="0"/>
          <a:chExt cx="0" cy="0"/>
        </a:xfrm>
      </p:grpSpPr>
      <p:sp>
        <p:nvSpPr>
          <p:cNvPr id="133" name="Google Shape;133;p20"/>
          <p:cNvSpPr txBox="1"/>
          <p:nvPr>
            <p:ph type="title"/>
          </p:nvPr>
        </p:nvSpPr>
        <p:spPr>
          <a:xfrm>
            <a:off x="291800" y="200900"/>
            <a:ext cx="8123700" cy="755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chemeClr val="accent3"/>
                </a:solidFill>
              </a:rPr>
              <a:t>Protecting Data Using Server-Side Encryption with keys stored in AWS KMS(SSE-KMS)</a:t>
            </a:r>
            <a:endParaRPr sz="1400">
              <a:solidFill>
                <a:schemeClr val="accent3"/>
              </a:solidFill>
            </a:endParaRPr>
          </a:p>
          <a:p>
            <a:pPr indent="0" lvl="0" marL="0" marR="0" rtl="0" algn="l">
              <a:lnSpc>
                <a:spcPct val="115000"/>
              </a:lnSpc>
              <a:spcBef>
                <a:spcPts val="0"/>
              </a:spcBef>
              <a:spcAft>
                <a:spcPts val="0"/>
              </a:spcAft>
              <a:buNone/>
            </a:pPr>
            <a:r>
              <a:t/>
            </a:r>
            <a:endParaRPr sz="1000">
              <a:solidFill>
                <a:schemeClr val="accent3"/>
              </a:solidFill>
            </a:endParaRPr>
          </a:p>
        </p:txBody>
      </p:sp>
      <p:sp>
        <p:nvSpPr>
          <p:cNvPr id="134" name="Google Shape;134;p20"/>
          <p:cNvSpPr txBox="1"/>
          <p:nvPr/>
        </p:nvSpPr>
        <p:spPr>
          <a:xfrm>
            <a:off x="362625" y="533400"/>
            <a:ext cx="8816100" cy="2295000"/>
          </a:xfrm>
          <a:prstGeom prst="rect">
            <a:avLst/>
          </a:prstGeom>
          <a:noFill/>
          <a:ln>
            <a:noFill/>
          </a:ln>
        </p:spPr>
        <p:txBody>
          <a:bodyPr anchorCtr="0" anchor="t" bIns="91425" lIns="91425" spcFirstLastPara="1" rIns="91425" wrap="square" tIns="91425">
            <a:noAutofit/>
          </a:bodyPr>
          <a:lstStyle/>
          <a:p>
            <a:pPr indent="-285750" lvl="0" marL="457200" rtl="0" algn="l">
              <a:lnSpc>
                <a:spcPct val="100000"/>
              </a:lnSpc>
              <a:spcBef>
                <a:spcPts val="1200"/>
              </a:spcBef>
              <a:spcAft>
                <a:spcPts val="0"/>
              </a:spcAft>
              <a:buClr>
                <a:srgbClr val="444444"/>
              </a:buClr>
              <a:buSzPts val="900"/>
              <a:buChar char="●"/>
            </a:pPr>
            <a:r>
              <a:t/>
            </a:r>
            <a:endParaRPr sz="900">
              <a:solidFill>
                <a:srgbClr val="444444"/>
              </a:solidFill>
              <a:highlight>
                <a:srgbClr val="FFFFFF"/>
              </a:highlight>
              <a:latin typeface="Roboto Mono"/>
              <a:ea typeface="Roboto Mono"/>
              <a:cs typeface="Roboto Mono"/>
              <a:sym typeface="Roboto Mono"/>
            </a:endParaRPr>
          </a:p>
        </p:txBody>
      </p:sp>
      <p:pic>
        <p:nvPicPr>
          <p:cNvPr id="135" name="Google Shape;135;p20"/>
          <p:cNvPicPr preferRelativeResize="0"/>
          <p:nvPr/>
        </p:nvPicPr>
        <p:blipFill>
          <a:blip r:embed="rId3">
            <a:alphaModFix/>
          </a:blip>
          <a:stretch>
            <a:fillRect/>
          </a:stretch>
        </p:blipFill>
        <p:spPr>
          <a:xfrm>
            <a:off x="228600" y="771000"/>
            <a:ext cx="4169892" cy="2010300"/>
          </a:xfrm>
          <a:prstGeom prst="rect">
            <a:avLst/>
          </a:prstGeom>
          <a:noFill/>
          <a:ln>
            <a:noFill/>
          </a:ln>
        </p:spPr>
      </p:pic>
      <p:pic>
        <p:nvPicPr>
          <p:cNvPr id="136" name="Google Shape;136;p20"/>
          <p:cNvPicPr preferRelativeResize="0"/>
          <p:nvPr/>
        </p:nvPicPr>
        <p:blipFill>
          <a:blip r:embed="rId4">
            <a:alphaModFix/>
          </a:blip>
          <a:stretch>
            <a:fillRect/>
          </a:stretch>
        </p:blipFill>
        <p:spPr>
          <a:xfrm>
            <a:off x="76200" y="3133200"/>
            <a:ext cx="4917623" cy="1430625"/>
          </a:xfrm>
          <a:prstGeom prst="rect">
            <a:avLst/>
          </a:prstGeom>
          <a:noFill/>
          <a:ln>
            <a:noFill/>
          </a:ln>
        </p:spPr>
      </p:pic>
      <p:pic>
        <p:nvPicPr>
          <p:cNvPr id="137" name="Google Shape;137;p20"/>
          <p:cNvPicPr preferRelativeResize="0"/>
          <p:nvPr/>
        </p:nvPicPr>
        <p:blipFill>
          <a:blip r:embed="rId5">
            <a:alphaModFix/>
          </a:blip>
          <a:stretch>
            <a:fillRect/>
          </a:stretch>
        </p:blipFill>
        <p:spPr>
          <a:xfrm>
            <a:off x="4343400" y="1015453"/>
            <a:ext cx="4660070" cy="1896950"/>
          </a:xfrm>
          <a:prstGeom prst="rect">
            <a:avLst/>
          </a:prstGeom>
          <a:noFill/>
          <a:ln>
            <a:noFill/>
          </a:ln>
        </p:spPr>
      </p:pic>
      <p:pic>
        <p:nvPicPr>
          <p:cNvPr id="138" name="Google Shape;138;p20"/>
          <p:cNvPicPr preferRelativeResize="0"/>
          <p:nvPr/>
        </p:nvPicPr>
        <p:blipFill>
          <a:blip r:embed="rId6">
            <a:alphaModFix/>
          </a:blip>
          <a:stretch>
            <a:fillRect/>
          </a:stretch>
        </p:blipFill>
        <p:spPr>
          <a:xfrm>
            <a:off x="5029200" y="3132120"/>
            <a:ext cx="4114799" cy="1141583"/>
          </a:xfrm>
          <a:prstGeom prst="rect">
            <a:avLst/>
          </a:prstGeom>
          <a:noFill/>
          <a:ln>
            <a:noFill/>
          </a:ln>
        </p:spPr>
      </p:pic>
      <p:sp>
        <p:nvSpPr>
          <p:cNvPr id="139" name="Google Shape;139;p20"/>
          <p:cNvSpPr txBox="1"/>
          <p:nvPr/>
        </p:nvSpPr>
        <p:spPr>
          <a:xfrm>
            <a:off x="4083500" y="4286600"/>
            <a:ext cx="5060400" cy="61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SSE-S3 is AWS managed (b/w S3 and KMS, No Appl) </a:t>
            </a:r>
            <a:endParaRPr>
              <a:solidFill>
                <a:srgbClr val="FF0000"/>
              </a:solidFill>
              <a:latin typeface="Lato"/>
              <a:ea typeface="Lato"/>
              <a:cs typeface="Lato"/>
              <a:sym typeface="Lato"/>
            </a:endParaRPr>
          </a:p>
          <a:p>
            <a:pPr indent="0" lvl="0" marL="0" rtl="0" algn="l">
              <a:spcBef>
                <a:spcPts val="0"/>
              </a:spcBef>
              <a:spcAft>
                <a:spcPts val="0"/>
              </a:spcAft>
              <a:buNone/>
            </a:pPr>
            <a:r>
              <a:rPr lang="en">
                <a:solidFill>
                  <a:srgbClr val="FF0000"/>
                </a:solidFill>
                <a:latin typeface="Lato"/>
                <a:ea typeface="Lato"/>
                <a:cs typeface="Lato"/>
                <a:sym typeface="Lato"/>
              </a:rPr>
              <a:t>SSE-KMS is Customer master keys (client sends header)</a:t>
            </a:r>
            <a:endParaRPr>
              <a:solidFill>
                <a:srgbClr val="FF0000"/>
              </a:solidFill>
              <a:latin typeface="Lato"/>
              <a:ea typeface="Lato"/>
              <a:cs typeface="Lato"/>
              <a:sym typeface="Lato"/>
            </a:endParaRPr>
          </a:p>
          <a:p>
            <a:pPr indent="0" lvl="0" marL="0" rtl="0" algn="l">
              <a:spcBef>
                <a:spcPts val="0"/>
              </a:spcBef>
              <a:spcAft>
                <a:spcPts val="0"/>
              </a:spcAft>
              <a:buNone/>
            </a:pPr>
            <a:r>
              <a:rPr lang="en">
                <a:solidFill>
                  <a:srgbClr val="FF0000"/>
                </a:solidFill>
                <a:latin typeface="Lato"/>
                <a:ea typeface="Lato"/>
                <a:cs typeface="Lato"/>
                <a:sym typeface="Lato"/>
              </a:rPr>
              <a:t>SSE-C is without KMS (No KMS, client sends key in request)</a:t>
            </a:r>
            <a:endParaRPr>
              <a:solidFill>
                <a:srgbClr val="FF0000"/>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43" name="Shape 143"/>
        <p:cNvGrpSpPr/>
        <p:nvPr/>
      </p:nvGrpSpPr>
      <p:grpSpPr>
        <a:xfrm>
          <a:off x="0" y="0"/>
          <a:ext cx="0" cy="0"/>
          <a:chOff x="0" y="0"/>
          <a:chExt cx="0" cy="0"/>
        </a:xfrm>
      </p:grpSpPr>
      <p:sp>
        <p:nvSpPr>
          <p:cNvPr id="144" name="Google Shape;144;p21"/>
          <p:cNvSpPr txBox="1"/>
          <p:nvPr/>
        </p:nvSpPr>
        <p:spPr>
          <a:xfrm>
            <a:off x="362625" y="838200"/>
            <a:ext cx="8816100" cy="2295000"/>
          </a:xfrm>
          <a:prstGeom prst="rect">
            <a:avLst/>
          </a:prstGeom>
          <a:noFill/>
          <a:ln>
            <a:noFill/>
          </a:ln>
        </p:spPr>
        <p:txBody>
          <a:bodyPr anchorCtr="0" anchor="t" bIns="91425" lIns="91425" spcFirstLastPara="1" rIns="91425" wrap="square" tIns="91425">
            <a:noAutofit/>
          </a:bodyPr>
          <a:lstStyle/>
          <a:p>
            <a:pPr indent="-292100" lvl="0" marL="457200" rtl="0" algn="l">
              <a:lnSpc>
                <a:spcPct val="100000"/>
              </a:lnSpc>
              <a:spcBef>
                <a:spcPts val="1200"/>
              </a:spcBef>
              <a:spcAft>
                <a:spcPts val="0"/>
              </a:spcAft>
              <a:buClr>
                <a:srgbClr val="444444"/>
              </a:buClr>
              <a:buSzPts val="1000"/>
              <a:buFont typeface="Roboto Mono"/>
              <a:buAutoNum type="arabicPeriod"/>
            </a:pPr>
            <a:r>
              <a:rPr b="1" lang="en" sz="1000">
                <a:solidFill>
                  <a:srgbClr val="444444"/>
                </a:solidFill>
                <a:highlight>
                  <a:srgbClr val="FFFFFF"/>
                </a:highlight>
                <a:latin typeface="Roboto Mono"/>
                <a:ea typeface="Roboto Mono"/>
                <a:cs typeface="Roboto Mono"/>
                <a:sym typeface="Roboto Mono"/>
              </a:rPr>
              <a:t>Resource-based policies </a:t>
            </a:r>
            <a:r>
              <a:rPr lang="en" sz="1000">
                <a:solidFill>
                  <a:srgbClr val="444444"/>
                </a:solidFill>
                <a:highlight>
                  <a:srgbClr val="FFFFFF"/>
                </a:highlight>
                <a:latin typeface="Roboto Mono"/>
                <a:ea typeface="Roboto Mono"/>
                <a:cs typeface="Roboto Mono"/>
                <a:sym typeface="Roboto Mono"/>
              </a:rPr>
              <a:t>- </a:t>
            </a:r>
            <a:r>
              <a:rPr lang="en" sz="1000">
                <a:solidFill>
                  <a:srgbClr val="444444"/>
                </a:solidFill>
                <a:highlight>
                  <a:schemeClr val="lt1"/>
                </a:highlight>
                <a:latin typeface="Roboto Mono"/>
                <a:ea typeface="Roboto Mono"/>
                <a:cs typeface="Roboto Mono"/>
                <a:sym typeface="Roboto Mono"/>
              </a:rPr>
              <a:t>Access policies you attach to your resources (buckets and objects). E.g. </a:t>
            </a:r>
            <a:r>
              <a:rPr lang="en" sz="1000">
                <a:solidFill>
                  <a:srgbClr val="FF0000"/>
                </a:solidFill>
                <a:highlight>
                  <a:schemeClr val="lt1"/>
                </a:highlight>
                <a:latin typeface="Roboto Mono"/>
                <a:ea typeface="Roboto Mono"/>
                <a:cs typeface="Roboto Mono"/>
                <a:sym typeface="Roboto Mono"/>
              </a:rPr>
              <a:t>bucket policies </a:t>
            </a:r>
            <a:r>
              <a:rPr lang="en" sz="1000">
                <a:solidFill>
                  <a:srgbClr val="444444"/>
                </a:solidFill>
                <a:highlight>
                  <a:schemeClr val="lt1"/>
                </a:highlight>
                <a:latin typeface="Roboto Mono"/>
                <a:ea typeface="Roboto Mono"/>
                <a:cs typeface="Roboto Mono"/>
                <a:sym typeface="Roboto Mono"/>
              </a:rPr>
              <a:t>and </a:t>
            </a:r>
            <a:r>
              <a:rPr lang="en" sz="1000">
                <a:solidFill>
                  <a:srgbClr val="FF0000"/>
                </a:solidFill>
                <a:highlight>
                  <a:schemeClr val="lt1"/>
                </a:highlight>
                <a:latin typeface="Roboto Mono"/>
                <a:ea typeface="Roboto Mono"/>
                <a:cs typeface="Roboto Mono"/>
                <a:sym typeface="Roboto Mono"/>
              </a:rPr>
              <a:t>access control lists (ACLs)</a:t>
            </a:r>
            <a:endParaRPr sz="1000">
              <a:solidFill>
                <a:srgbClr val="FF0000"/>
              </a:solidFill>
              <a:highlight>
                <a:srgbClr val="FFFFFF"/>
              </a:highlight>
              <a:latin typeface="Roboto Mono"/>
              <a:ea typeface="Roboto Mono"/>
              <a:cs typeface="Roboto Mono"/>
              <a:sym typeface="Roboto Mono"/>
            </a:endParaRPr>
          </a:p>
          <a:p>
            <a:pPr indent="-292100" lvl="0" marL="457200" rtl="0" algn="l">
              <a:lnSpc>
                <a:spcPct val="100000"/>
              </a:lnSpc>
              <a:spcBef>
                <a:spcPts val="0"/>
              </a:spcBef>
              <a:spcAft>
                <a:spcPts val="0"/>
              </a:spcAft>
              <a:buClr>
                <a:srgbClr val="444444"/>
              </a:buClr>
              <a:buSzPts val="1000"/>
              <a:buFont typeface="Roboto Mono"/>
              <a:buAutoNum type="arabicPeriod"/>
            </a:pPr>
            <a:r>
              <a:rPr b="1" lang="en" sz="1000">
                <a:solidFill>
                  <a:srgbClr val="444444"/>
                </a:solidFill>
                <a:highlight>
                  <a:srgbClr val="FFFFFF"/>
                </a:highlight>
                <a:latin typeface="Roboto Mono"/>
                <a:ea typeface="Roboto Mono"/>
                <a:cs typeface="Roboto Mono"/>
                <a:sym typeface="Roboto Mono"/>
              </a:rPr>
              <a:t>User policies - </a:t>
            </a:r>
            <a:r>
              <a:rPr lang="en" sz="1000">
                <a:solidFill>
                  <a:srgbClr val="444444"/>
                </a:solidFill>
                <a:highlight>
                  <a:srgbClr val="FFFFFF"/>
                </a:highlight>
                <a:latin typeface="Roboto Mono"/>
                <a:ea typeface="Roboto Mono"/>
                <a:cs typeface="Roboto Mono"/>
                <a:sym typeface="Roboto Mono"/>
              </a:rPr>
              <a:t>Attach access policies to users in your account.</a:t>
            </a:r>
            <a:endParaRPr sz="1000">
              <a:solidFill>
                <a:srgbClr val="444444"/>
              </a:solidFill>
              <a:highlight>
                <a:srgbClr val="FFFFFF"/>
              </a:highlight>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444444"/>
                </a:solidFill>
                <a:highlight>
                  <a:srgbClr val="FFFFFF"/>
                </a:highlight>
                <a:latin typeface="Roboto Mono"/>
                <a:ea typeface="Roboto Mono"/>
                <a:cs typeface="Roboto Mono"/>
                <a:sym typeface="Roboto Mono"/>
              </a:rPr>
              <a:t>You may choose to use either or some combination of these to manage permissions to your S3 resources</a:t>
            </a:r>
            <a:endParaRPr sz="1000">
              <a:solidFill>
                <a:srgbClr val="444444"/>
              </a:solidFill>
              <a:highlight>
                <a:srgbClr val="FFFFFF"/>
              </a:highlight>
              <a:latin typeface="Roboto Mono"/>
              <a:ea typeface="Roboto Mono"/>
              <a:cs typeface="Roboto Mono"/>
              <a:sym typeface="Roboto Mono"/>
            </a:endParaRPr>
          </a:p>
        </p:txBody>
      </p:sp>
      <p:sp>
        <p:nvSpPr>
          <p:cNvPr id="145" name="Google Shape;145;p21"/>
          <p:cNvSpPr txBox="1"/>
          <p:nvPr>
            <p:ph type="title"/>
          </p:nvPr>
        </p:nvSpPr>
        <p:spPr>
          <a:xfrm>
            <a:off x="311700" y="-54000"/>
            <a:ext cx="7367100" cy="755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800">
                <a:solidFill>
                  <a:schemeClr val="accent3"/>
                </a:solidFill>
              </a:rPr>
              <a:t>AWS S3 - Security - IAM</a:t>
            </a:r>
            <a:endParaRPr sz="1200">
              <a:solidFill>
                <a:srgbClr val="999999"/>
              </a:solidFill>
              <a:latin typeface="Proxima Nova"/>
              <a:ea typeface="Proxima Nova"/>
              <a:cs typeface="Proxima Nova"/>
              <a:sym typeface="Proxima Nova"/>
            </a:endParaRPr>
          </a:p>
        </p:txBody>
      </p:sp>
      <p:sp>
        <p:nvSpPr>
          <p:cNvPr id="146" name="Google Shape;146;p21"/>
          <p:cNvSpPr/>
          <p:nvPr/>
        </p:nvSpPr>
        <p:spPr>
          <a:xfrm>
            <a:off x="1327375" y="2004800"/>
            <a:ext cx="1353900" cy="384900"/>
          </a:xfrm>
          <a:prstGeom prst="rect">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Roboto Mono"/>
                <a:ea typeface="Roboto Mono"/>
                <a:cs typeface="Roboto Mono"/>
                <a:sym typeface="Roboto Mono"/>
              </a:rPr>
              <a:t>Resource based policies</a:t>
            </a:r>
            <a:endParaRPr sz="1000">
              <a:solidFill>
                <a:srgbClr val="FFFFFF"/>
              </a:solidFill>
              <a:latin typeface="Roboto Mono"/>
              <a:ea typeface="Roboto Mono"/>
              <a:cs typeface="Roboto Mono"/>
              <a:sym typeface="Roboto Mono"/>
            </a:endParaRPr>
          </a:p>
        </p:txBody>
      </p:sp>
      <p:sp>
        <p:nvSpPr>
          <p:cNvPr id="147" name="Google Shape;147;p21"/>
          <p:cNvSpPr/>
          <p:nvPr/>
        </p:nvSpPr>
        <p:spPr>
          <a:xfrm>
            <a:off x="6078775" y="2004800"/>
            <a:ext cx="1626000" cy="384900"/>
          </a:xfrm>
          <a:prstGeom prst="rect">
            <a:avLst/>
          </a:prstGeom>
          <a:solidFill>
            <a:srgbClr val="4A86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1000">
                <a:solidFill>
                  <a:srgbClr val="FFFFFF"/>
                </a:solidFill>
                <a:latin typeface="Roboto Mono"/>
                <a:ea typeface="Roboto Mono"/>
                <a:cs typeface="Roboto Mono"/>
                <a:sym typeface="Roboto Mono"/>
              </a:rPr>
              <a:t>User policies</a:t>
            </a:r>
            <a:endParaRPr sz="1000">
              <a:solidFill>
                <a:srgbClr val="FFFFFF"/>
              </a:solidFill>
              <a:latin typeface="Roboto Mono"/>
              <a:ea typeface="Roboto Mono"/>
              <a:cs typeface="Roboto Mono"/>
              <a:sym typeface="Roboto Mono"/>
            </a:endParaRPr>
          </a:p>
        </p:txBody>
      </p:sp>
      <p:sp>
        <p:nvSpPr>
          <p:cNvPr id="148" name="Google Shape;148;p21"/>
          <p:cNvSpPr/>
          <p:nvPr/>
        </p:nvSpPr>
        <p:spPr>
          <a:xfrm>
            <a:off x="716275" y="2632100"/>
            <a:ext cx="915900" cy="3384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Roboto Mono"/>
                <a:ea typeface="Roboto Mono"/>
                <a:cs typeface="Roboto Mono"/>
                <a:sym typeface="Roboto Mono"/>
              </a:rPr>
              <a:t>ACLs</a:t>
            </a:r>
            <a:endParaRPr sz="1100">
              <a:latin typeface="Roboto Mono"/>
              <a:ea typeface="Roboto Mono"/>
              <a:cs typeface="Roboto Mono"/>
              <a:sym typeface="Roboto Mono"/>
            </a:endParaRPr>
          </a:p>
        </p:txBody>
      </p:sp>
      <p:sp>
        <p:nvSpPr>
          <p:cNvPr id="149" name="Google Shape;149;p21"/>
          <p:cNvSpPr/>
          <p:nvPr/>
        </p:nvSpPr>
        <p:spPr>
          <a:xfrm>
            <a:off x="3862350" y="2632100"/>
            <a:ext cx="915900" cy="3384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Roboto Mono"/>
                <a:ea typeface="Roboto Mono"/>
                <a:cs typeface="Roboto Mono"/>
                <a:sym typeface="Roboto Mono"/>
              </a:rPr>
              <a:t>Bucket policy</a:t>
            </a:r>
            <a:endParaRPr sz="1100">
              <a:latin typeface="Roboto Mono"/>
              <a:ea typeface="Roboto Mono"/>
              <a:cs typeface="Roboto Mono"/>
              <a:sym typeface="Roboto Mono"/>
            </a:endParaRPr>
          </a:p>
        </p:txBody>
      </p:sp>
      <p:cxnSp>
        <p:nvCxnSpPr>
          <p:cNvPr id="150" name="Google Shape;150;p21"/>
          <p:cNvCxnSpPr>
            <a:stCxn id="146" idx="1"/>
            <a:endCxn id="148" idx="0"/>
          </p:cNvCxnSpPr>
          <p:nvPr/>
        </p:nvCxnSpPr>
        <p:spPr>
          <a:xfrm flipH="1">
            <a:off x="1174075" y="2197250"/>
            <a:ext cx="153300" cy="435000"/>
          </a:xfrm>
          <a:prstGeom prst="curvedConnector2">
            <a:avLst/>
          </a:prstGeom>
          <a:noFill/>
          <a:ln cap="flat" cmpd="sng" w="9525">
            <a:solidFill>
              <a:schemeClr val="dk2"/>
            </a:solidFill>
            <a:prstDash val="solid"/>
            <a:round/>
            <a:headEnd len="med" w="med" type="none"/>
            <a:tailEnd len="med" w="med" type="none"/>
          </a:ln>
        </p:spPr>
      </p:cxnSp>
      <p:cxnSp>
        <p:nvCxnSpPr>
          <p:cNvPr id="151" name="Google Shape;151;p21"/>
          <p:cNvCxnSpPr>
            <a:stCxn id="146" idx="3"/>
            <a:endCxn id="149" idx="0"/>
          </p:cNvCxnSpPr>
          <p:nvPr/>
        </p:nvCxnSpPr>
        <p:spPr>
          <a:xfrm>
            <a:off x="2681275" y="2197250"/>
            <a:ext cx="1638900" cy="435000"/>
          </a:xfrm>
          <a:prstGeom prst="curvedConnector2">
            <a:avLst/>
          </a:prstGeom>
          <a:noFill/>
          <a:ln cap="flat" cmpd="sng" w="9525">
            <a:solidFill>
              <a:schemeClr val="dk2"/>
            </a:solidFill>
            <a:prstDash val="solid"/>
            <a:round/>
            <a:headEnd len="med" w="med" type="none"/>
            <a:tailEnd len="med" w="med" type="none"/>
          </a:ln>
        </p:spPr>
      </p:cxnSp>
      <p:sp>
        <p:nvSpPr>
          <p:cNvPr id="152" name="Google Shape;152;p21"/>
          <p:cNvSpPr txBox="1"/>
          <p:nvPr/>
        </p:nvSpPr>
        <p:spPr>
          <a:xfrm>
            <a:off x="311700" y="3732500"/>
            <a:ext cx="2847300" cy="107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Each bucket and object has an ACL associated with it. An ACL is a </a:t>
            </a:r>
            <a:r>
              <a:rPr b="1" lang="en" sz="1000">
                <a:latin typeface="Roboto Mono"/>
                <a:ea typeface="Roboto Mono"/>
                <a:cs typeface="Roboto Mono"/>
                <a:sym typeface="Roboto Mono"/>
              </a:rPr>
              <a:t>list of grants identifying grantee and permission granted</a:t>
            </a:r>
            <a:r>
              <a:rPr lang="en" sz="1000">
                <a:latin typeface="Roboto Mono"/>
                <a:ea typeface="Roboto Mono"/>
                <a:cs typeface="Roboto Mono"/>
                <a:sym typeface="Roboto Mono"/>
              </a:rPr>
              <a:t>. </a:t>
            </a:r>
            <a:endParaRPr sz="1000">
              <a:latin typeface="Roboto Mono"/>
              <a:ea typeface="Roboto Mono"/>
              <a:cs typeface="Roboto Mono"/>
              <a:sym typeface="Roboto Mono"/>
            </a:endParaRPr>
          </a:p>
        </p:txBody>
      </p:sp>
      <p:sp>
        <p:nvSpPr>
          <p:cNvPr id="153" name="Google Shape;153;p21"/>
          <p:cNvSpPr txBox="1"/>
          <p:nvPr/>
        </p:nvSpPr>
        <p:spPr>
          <a:xfrm>
            <a:off x="3504225" y="-86525"/>
            <a:ext cx="5563500" cy="8295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1200"/>
              </a:spcAft>
              <a:buNone/>
            </a:pPr>
            <a:r>
              <a:rPr lang="en" sz="1000">
                <a:solidFill>
                  <a:srgbClr val="444444"/>
                </a:solidFill>
                <a:highlight>
                  <a:schemeClr val="lt1"/>
                </a:highlight>
                <a:latin typeface="Roboto Mono"/>
                <a:ea typeface="Roboto Mono"/>
                <a:cs typeface="Roboto Mono"/>
                <a:sym typeface="Roboto Mono"/>
              </a:rPr>
              <a:t>By default, all S3 resources—buckets, objects, and related subresources are private: only the resource owner, an AWS account that created it, can access the resource. The resource owner can </a:t>
            </a:r>
            <a:r>
              <a:rPr b="1" lang="en" sz="1000">
                <a:solidFill>
                  <a:srgbClr val="444444"/>
                </a:solidFill>
                <a:highlight>
                  <a:schemeClr val="lt1"/>
                </a:highlight>
                <a:latin typeface="Roboto Mono"/>
                <a:ea typeface="Roboto Mono"/>
                <a:cs typeface="Roboto Mono"/>
                <a:sym typeface="Roboto Mono"/>
              </a:rPr>
              <a:t>optionally grant access permissions </a:t>
            </a:r>
            <a:r>
              <a:rPr lang="en" sz="1000">
                <a:solidFill>
                  <a:srgbClr val="444444"/>
                </a:solidFill>
                <a:highlight>
                  <a:schemeClr val="lt1"/>
                </a:highlight>
                <a:latin typeface="Roboto Mono"/>
                <a:ea typeface="Roboto Mono"/>
                <a:cs typeface="Roboto Mono"/>
                <a:sym typeface="Roboto Mono"/>
              </a:rPr>
              <a:t>to others by </a:t>
            </a:r>
            <a:r>
              <a:rPr b="1" lang="en" sz="1000">
                <a:solidFill>
                  <a:srgbClr val="444444"/>
                </a:solidFill>
                <a:highlight>
                  <a:schemeClr val="lt1"/>
                </a:highlight>
                <a:latin typeface="Roboto Mono"/>
                <a:ea typeface="Roboto Mono"/>
                <a:cs typeface="Roboto Mono"/>
                <a:sym typeface="Roboto Mono"/>
              </a:rPr>
              <a:t>writing an access policy</a:t>
            </a:r>
            <a:r>
              <a:rPr lang="en" sz="1000">
                <a:solidFill>
                  <a:srgbClr val="444444"/>
                </a:solidFill>
                <a:highlight>
                  <a:schemeClr val="lt1"/>
                </a:highlight>
                <a:latin typeface="Roboto Mono"/>
                <a:ea typeface="Roboto Mono"/>
                <a:cs typeface="Roboto Mono"/>
                <a:sym typeface="Roboto Mono"/>
              </a:rPr>
              <a:t>.</a:t>
            </a:r>
            <a:endParaRPr/>
          </a:p>
        </p:txBody>
      </p:sp>
      <p:sp>
        <p:nvSpPr>
          <p:cNvPr id="154" name="Google Shape;154;p21"/>
          <p:cNvSpPr txBox="1"/>
          <p:nvPr/>
        </p:nvSpPr>
        <p:spPr>
          <a:xfrm>
            <a:off x="3238750" y="3024400"/>
            <a:ext cx="3000000" cy="107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Add a bucket policy to </a:t>
            </a:r>
            <a:r>
              <a:rPr b="1" lang="en" sz="1000">
                <a:latin typeface="Roboto Mono"/>
                <a:ea typeface="Roboto Mono"/>
                <a:cs typeface="Roboto Mono"/>
                <a:sym typeface="Roboto Mono"/>
              </a:rPr>
              <a:t>grant other AWS accounts</a:t>
            </a:r>
            <a:r>
              <a:rPr lang="en" sz="1000">
                <a:latin typeface="Roboto Mono"/>
                <a:ea typeface="Roboto Mono"/>
                <a:cs typeface="Roboto Mono"/>
                <a:sym typeface="Roboto Mono"/>
              </a:rPr>
              <a:t> or </a:t>
            </a:r>
            <a:r>
              <a:rPr b="1" lang="en" sz="1000">
                <a:latin typeface="Roboto Mono"/>
                <a:ea typeface="Roboto Mono"/>
                <a:cs typeface="Roboto Mono"/>
                <a:sym typeface="Roboto Mono"/>
              </a:rPr>
              <a:t>IAM users </a:t>
            </a:r>
            <a:r>
              <a:rPr lang="en" sz="1000">
                <a:latin typeface="Roboto Mono"/>
                <a:ea typeface="Roboto Mono"/>
                <a:cs typeface="Roboto Mono"/>
                <a:sym typeface="Roboto Mono"/>
              </a:rPr>
              <a:t>permissions for the bucket and the objects in it. Bucket policies supplement, and in many cases, replace ACL-based access policies.</a:t>
            </a:r>
            <a:endParaRPr sz="1000">
              <a:latin typeface="Roboto Mono"/>
              <a:ea typeface="Roboto Mono"/>
              <a:cs typeface="Roboto Mono"/>
              <a:sym typeface="Roboto Mono"/>
            </a:endParaRPr>
          </a:p>
        </p:txBody>
      </p:sp>
      <p:sp>
        <p:nvSpPr>
          <p:cNvPr id="155" name="Google Shape;155;p21"/>
          <p:cNvSpPr txBox="1"/>
          <p:nvPr/>
        </p:nvSpPr>
        <p:spPr>
          <a:xfrm>
            <a:off x="5975575" y="2351875"/>
            <a:ext cx="3000000" cy="75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Create IAM users, groups, and roles in your account and attach access policies to them granting them access to S3</a:t>
            </a:r>
            <a:endParaRPr sz="1000">
              <a:latin typeface="Roboto Mono"/>
              <a:ea typeface="Roboto Mono"/>
              <a:cs typeface="Roboto Mono"/>
              <a:sym typeface="Roboto Mono"/>
            </a:endParaRPr>
          </a:p>
        </p:txBody>
      </p:sp>
      <p:sp>
        <p:nvSpPr>
          <p:cNvPr id="156" name="Google Shape;156;p21"/>
          <p:cNvSpPr/>
          <p:nvPr/>
        </p:nvSpPr>
        <p:spPr>
          <a:xfrm>
            <a:off x="411475" y="3275300"/>
            <a:ext cx="915900" cy="3384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Roboto Mono"/>
                <a:ea typeface="Roboto Mono"/>
                <a:cs typeface="Roboto Mono"/>
                <a:sym typeface="Roboto Mono"/>
              </a:rPr>
              <a:t>Object ACLs</a:t>
            </a:r>
            <a:endParaRPr sz="1100">
              <a:latin typeface="Roboto Mono"/>
              <a:ea typeface="Roboto Mono"/>
              <a:cs typeface="Roboto Mono"/>
              <a:sym typeface="Roboto Mono"/>
            </a:endParaRPr>
          </a:p>
        </p:txBody>
      </p:sp>
      <p:sp>
        <p:nvSpPr>
          <p:cNvPr id="157" name="Google Shape;157;p21"/>
          <p:cNvSpPr/>
          <p:nvPr/>
        </p:nvSpPr>
        <p:spPr>
          <a:xfrm>
            <a:off x="2003800" y="3275300"/>
            <a:ext cx="915900" cy="3384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Roboto Mono"/>
                <a:ea typeface="Roboto Mono"/>
                <a:cs typeface="Roboto Mono"/>
                <a:sym typeface="Roboto Mono"/>
              </a:rPr>
              <a:t>Bucket ACLs</a:t>
            </a:r>
            <a:endParaRPr sz="1100">
              <a:latin typeface="Roboto Mono"/>
              <a:ea typeface="Roboto Mono"/>
              <a:cs typeface="Roboto Mono"/>
              <a:sym typeface="Roboto Mono"/>
            </a:endParaRPr>
          </a:p>
        </p:txBody>
      </p:sp>
      <p:cxnSp>
        <p:nvCxnSpPr>
          <p:cNvPr id="158" name="Google Shape;158;p21"/>
          <p:cNvCxnSpPr>
            <a:stCxn id="148" idx="1"/>
            <a:endCxn id="156" idx="1"/>
          </p:cNvCxnSpPr>
          <p:nvPr/>
        </p:nvCxnSpPr>
        <p:spPr>
          <a:xfrm flipH="1">
            <a:off x="411475" y="2801300"/>
            <a:ext cx="304800" cy="643200"/>
          </a:xfrm>
          <a:prstGeom prst="curvedConnector3">
            <a:avLst>
              <a:gd fmla="val 178125" name="adj1"/>
            </a:avLst>
          </a:prstGeom>
          <a:noFill/>
          <a:ln cap="flat" cmpd="sng" w="9525">
            <a:solidFill>
              <a:schemeClr val="dk2"/>
            </a:solidFill>
            <a:prstDash val="solid"/>
            <a:round/>
            <a:headEnd len="med" w="med" type="none"/>
            <a:tailEnd len="med" w="med" type="none"/>
          </a:ln>
        </p:spPr>
      </p:cxnSp>
      <p:cxnSp>
        <p:nvCxnSpPr>
          <p:cNvPr id="159" name="Google Shape;159;p21"/>
          <p:cNvCxnSpPr>
            <a:stCxn id="148" idx="3"/>
            <a:endCxn id="157" idx="0"/>
          </p:cNvCxnSpPr>
          <p:nvPr/>
        </p:nvCxnSpPr>
        <p:spPr>
          <a:xfrm>
            <a:off x="1632175" y="2801300"/>
            <a:ext cx="829500" cy="474000"/>
          </a:xfrm>
          <a:prstGeom prst="curvedConnector2">
            <a:avLst/>
          </a:prstGeom>
          <a:noFill/>
          <a:ln cap="flat" cmpd="sng" w="9525">
            <a:solidFill>
              <a:schemeClr val="dk2"/>
            </a:solidFill>
            <a:prstDash val="solid"/>
            <a:round/>
            <a:headEnd len="med" w="med" type="none"/>
            <a:tailEnd len="med" w="med" type="none"/>
          </a:ln>
        </p:spPr>
      </p:cxnSp>
      <p:sp>
        <p:nvSpPr>
          <p:cNvPr id="160" name="Google Shape;160;p21"/>
          <p:cNvSpPr/>
          <p:nvPr/>
        </p:nvSpPr>
        <p:spPr>
          <a:xfrm>
            <a:off x="1117975" y="3185600"/>
            <a:ext cx="265500" cy="258900"/>
          </a:xfrm>
          <a:prstGeom prst="ellipse">
            <a:avLst/>
          </a:prstGeom>
          <a:solidFill>
            <a:srgbClr val="674E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1</a:t>
            </a:r>
            <a:endParaRPr>
              <a:solidFill>
                <a:srgbClr val="FFFFFF"/>
              </a:solidFill>
            </a:endParaRPr>
          </a:p>
        </p:txBody>
      </p:sp>
      <p:sp>
        <p:nvSpPr>
          <p:cNvPr id="161" name="Google Shape;161;p21"/>
          <p:cNvSpPr/>
          <p:nvPr/>
        </p:nvSpPr>
        <p:spPr>
          <a:xfrm>
            <a:off x="4572000" y="2542400"/>
            <a:ext cx="265500" cy="258900"/>
          </a:xfrm>
          <a:prstGeom prst="ellipse">
            <a:avLst/>
          </a:prstGeom>
          <a:solidFill>
            <a:srgbClr val="674E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3</a:t>
            </a:r>
            <a:endParaRPr>
              <a:solidFill>
                <a:srgbClr val="FFFFFF"/>
              </a:solidFill>
            </a:endParaRPr>
          </a:p>
        </p:txBody>
      </p:sp>
      <p:sp>
        <p:nvSpPr>
          <p:cNvPr id="162" name="Google Shape;162;p21"/>
          <p:cNvSpPr/>
          <p:nvPr/>
        </p:nvSpPr>
        <p:spPr>
          <a:xfrm>
            <a:off x="7492450" y="1904200"/>
            <a:ext cx="265500" cy="258900"/>
          </a:xfrm>
          <a:prstGeom prst="ellipse">
            <a:avLst/>
          </a:prstGeom>
          <a:solidFill>
            <a:srgbClr val="674E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4</a:t>
            </a:r>
            <a:endParaRPr>
              <a:solidFill>
                <a:srgbClr val="FFFFFF"/>
              </a:solidFill>
            </a:endParaRPr>
          </a:p>
        </p:txBody>
      </p:sp>
      <p:sp>
        <p:nvSpPr>
          <p:cNvPr id="163" name="Google Shape;163;p21"/>
          <p:cNvSpPr/>
          <p:nvPr/>
        </p:nvSpPr>
        <p:spPr>
          <a:xfrm>
            <a:off x="2766475" y="3185600"/>
            <a:ext cx="265500" cy="258900"/>
          </a:xfrm>
          <a:prstGeom prst="ellipse">
            <a:avLst/>
          </a:prstGeom>
          <a:solidFill>
            <a:srgbClr val="674E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2</a:t>
            </a:r>
            <a:endParaRPr>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