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Source Code Pro"/>
      <p:regular r:id="rId25"/>
      <p:bold r:id="rId26"/>
      <p:italic r:id="rId27"/>
      <p:boldItalic r:id="rId28"/>
    </p:embeddedFont>
    <p:embeddedFont>
      <p:font typeface="Oswald"/>
      <p:regular r:id="rId29"/>
      <p:bold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EB52D1D-E820-453B-9061-6B34D7800C7A}">
  <a:tblStyle styleId="{9EB52D1D-E820-453B-9061-6B34D7800C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SourceCodePro-bold.fntdata"/><Relationship Id="rId25" Type="http://schemas.openxmlformats.org/officeDocument/2006/relationships/font" Target="fonts/SourceCodePro-regular.fntdata"/><Relationship Id="rId28" Type="http://schemas.openxmlformats.org/officeDocument/2006/relationships/font" Target="fonts/SourceCodePro-boldItalic.fntdata"/><Relationship Id="rId27" Type="http://schemas.openxmlformats.org/officeDocument/2006/relationships/font" Target="fonts/SourceCodePr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regular.fntdata"/><Relationship Id="rId30" Type="http://schemas.openxmlformats.org/officeDocument/2006/relationships/font" Target="fonts/Oswald-bold.fntdata"/><Relationship Id="rId11" Type="http://schemas.openxmlformats.org/officeDocument/2006/relationships/slide" Target="slides/slide5.xml"/><Relationship Id="rId33" Type="http://schemas.openxmlformats.org/officeDocument/2006/relationships/font" Target="fonts/RobotoMono-italic.fntdata"/><Relationship Id="rId10" Type="http://schemas.openxmlformats.org/officeDocument/2006/relationships/slide" Target="slides/slide4.xml"/><Relationship Id="rId32" Type="http://schemas.openxmlformats.org/officeDocument/2006/relationships/font" Target="fonts/RobotoMon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Mon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fe03aea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fe03aea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3e0b46e4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3e0b46e4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3f094fe9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3f094fe9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3fb9d55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3fb9d55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032be9e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032be9e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33fb9d55b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3fb9d55b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032be9e8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032be9e8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032be9e8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032be9e8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1490bbee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1490bbee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1490bbee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1490bbee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fe03aeab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fe03aeab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fe03aeab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fe03aeab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fe26135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fe26135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3d99a18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3d99a18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3d99a184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3d99a184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3d99a1a7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3d99a1a7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3d99a1a7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3d99a1a7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3e0b46e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3e0b46e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20" Type="http://schemas.openxmlformats.org/officeDocument/2006/relationships/hyperlink" Target="https://docs.aws.amazon.com/systems-manager/latest/userguide/ssm-sharing.html" TargetMode="External"/><Relationship Id="rId11" Type="http://schemas.openxmlformats.org/officeDocument/2006/relationships/hyperlink" Target="https://docs.aws.amazon.com/systems-manager/latest/userguide/systems-manager-patch.html" TargetMode="External"/><Relationship Id="rId10" Type="http://schemas.openxmlformats.org/officeDocument/2006/relationships/hyperlink" Target="http://aws.amazon.com/blogs/compute/managing-secrets-for-amazon-ecs-applications-using-parameter-store-and-iam-roles-for-tasks/" TargetMode="External"/><Relationship Id="rId21" Type="http://schemas.openxmlformats.org/officeDocument/2006/relationships/hyperlink" Target="https://docs.aws.amazon.com/systems-manager/latest/userguide/managed_instances.html" TargetMode="External"/><Relationship Id="rId13" Type="http://schemas.openxmlformats.org/officeDocument/2006/relationships/hyperlink" Target="http://aws.amazon.com/blogs/aws/manage-instances-at-scale-without-ssh-access-using-ec2-run-command/" TargetMode="External"/><Relationship Id="rId12" Type="http://schemas.openxmlformats.org/officeDocument/2006/relationships/hyperlink" Target="https://docs.aws.amazon.com/systems-manager/latest/userguide/execute-remote-commands.html" TargetMode="External"/><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cs.aws.amazon.com/systems-manager/latest/userguide/systems-manager-automation.html" TargetMode="External"/><Relationship Id="rId4" Type="http://schemas.openxmlformats.org/officeDocument/2006/relationships/hyperlink" Target="https://docs.aws.amazon.com/systems-manager/latest/userguide/systems-manager-automation.html" TargetMode="External"/><Relationship Id="rId9" Type="http://schemas.openxmlformats.org/officeDocument/2006/relationships/hyperlink" Target="https://docs.aws.amazon.com/systems-manager/latest/userguide/sysman-paramstore-walk.html" TargetMode="External"/><Relationship Id="rId15" Type="http://schemas.openxmlformats.org/officeDocument/2006/relationships/hyperlink" Target="https://docs.aws.amazon.com/systems-manager/latest/userguide/auth-and-access-control-iam-identity-based-access-control.html#customer-managed-policies" TargetMode="External"/><Relationship Id="rId14" Type="http://schemas.openxmlformats.org/officeDocument/2006/relationships/hyperlink" Target="https://docs.aws.amazon.com/systems-manager/latest/userguide/send-commands-multiple.html" TargetMode="External"/><Relationship Id="rId17" Type="http://schemas.openxmlformats.org/officeDocument/2006/relationships/hyperlink" Target="https://docs.aws.amazon.com/systems-manager/latest/userguide/sysman-state-cli.html" TargetMode="External"/><Relationship Id="rId16" Type="http://schemas.openxmlformats.org/officeDocument/2006/relationships/hyperlink" Target="https://docs.aws.amazon.com/systems-manager/latest/userguide/systems-manager-state.html" TargetMode="External"/><Relationship Id="rId5" Type="http://schemas.openxmlformats.org/officeDocument/2006/relationships/hyperlink" Target="https://docs.aws.amazon.com/systems-manager/latest/userguide/automation-walk.html" TargetMode="External"/><Relationship Id="rId19" Type="http://schemas.openxmlformats.org/officeDocument/2006/relationships/hyperlink" Target="http://aws.amazon.com/blogs/security/how-to-remediate-amazon-inspector-security-findings-automatically/" TargetMode="External"/><Relationship Id="rId6" Type="http://schemas.openxmlformats.org/officeDocument/2006/relationships/hyperlink" Target="https://docs.aws.amazon.com/systems-manager/latest/userguide/systems-manager-inventory.html" TargetMode="External"/><Relationship Id="rId18" Type="http://schemas.openxmlformats.org/officeDocument/2006/relationships/hyperlink" Target="https://docs.aws.amazon.com/AWSEC2/latest/WindowsGuide/ec2-configuration-manage.html" TargetMode="External"/><Relationship Id="rId7" Type="http://schemas.openxmlformats.org/officeDocument/2006/relationships/hyperlink" Target="https://docs.aws.amazon.com/systems-manager/latest/userguide/systems-manager-maintenance.html" TargetMode="External"/><Relationship Id="rId8" Type="http://schemas.openxmlformats.org/officeDocument/2006/relationships/hyperlink" Target="https://docs.aws.amazon.com/systems-manager/latest/userguide/systems-manager-parameter-stor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ws.amazon.com/quickstart/architecture/ibm-websphere-liberty/" TargetMode="External"/><Relationship Id="rId4" Type="http://schemas.openxmlformats.org/officeDocument/2006/relationships/hyperlink" Target="https://aws-quickstart.s3.amazonaws.com/quickstart-ibm-websphere-liberty/doc/ibm-websphere-liberty-on-the-aws-cloud.pdf" TargetMode="External"/><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title"/>
          </p:nvPr>
        </p:nvSpPr>
        <p:spPr>
          <a:xfrm>
            <a:off x="430800" y="1889700"/>
            <a:ext cx="8282400" cy="1516500"/>
          </a:xfrm>
          <a:prstGeom prst="rect">
            <a:avLst/>
          </a:prstGeom>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sz="3000">
                <a:solidFill>
                  <a:srgbClr val="FFFFFF"/>
                </a:solidFill>
              </a:rPr>
              <a:t>AWS Systems Manager</a:t>
            </a:r>
            <a:endParaRPr sz="3000">
              <a:solidFill>
                <a:srgbClr val="FFFFFF"/>
              </a:solidFill>
            </a:endParaRPr>
          </a:p>
        </p:txBody>
      </p:sp>
      <p:sp>
        <p:nvSpPr>
          <p:cNvPr id="63" name="Google Shape;63;p13"/>
          <p:cNvSpPr txBox="1"/>
          <p:nvPr>
            <p:ph idx="4294967295" type="subTitle"/>
          </p:nvPr>
        </p:nvSpPr>
        <p:spPr>
          <a:xfrm>
            <a:off x="311700" y="38516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Oswald"/>
                <a:ea typeface="Oswald"/>
                <a:cs typeface="Oswald"/>
                <a:sym typeface="Oswald"/>
              </a:rPr>
              <a:t>AWS Certified Solutions Architect– Professional (SAP-C01)</a:t>
            </a:r>
            <a:endParaRPr>
              <a:solidFill>
                <a:srgbClr val="000000"/>
              </a:solidFill>
              <a:latin typeface="Oswald"/>
              <a:ea typeface="Oswald"/>
              <a:cs typeface="Oswald"/>
              <a:sym typeface="Oswald"/>
            </a:endParaRPr>
          </a:p>
          <a:p>
            <a:pPr indent="0" lvl="0" marL="0" rtl="0" algn="ctr">
              <a:lnSpc>
                <a:spcPct val="100000"/>
              </a:lnSpc>
              <a:spcBef>
                <a:spcPts val="0"/>
              </a:spcBef>
              <a:spcAft>
                <a:spcPts val="0"/>
              </a:spcAft>
              <a:buNone/>
            </a:pPr>
            <a:r>
              <a:rPr lang="en">
                <a:solidFill>
                  <a:srgbClr val="000000"/>
                </a:solidFill>
                <a:latin typeface="Oswald"/>
                <a:ea typeface="Oswald"/>
                <a:cs typeface="Oswald"/>
                <a:sym typeface="Oswald"/>
              </a:rPr>
              <a:t>Study notes - Sep’2019</a:t>
            </a:r>
            <a:endParaRPr>
              <a:solidFill>
                <a:srgbClr val="000000"/>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311700" y="220100"/>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AWS Systems Manager Maintenance Windows</a:t>
            </a:r>
            <a:endParaRPr sz="2400"/>
          </a:p>
          <a:p>
            <a:pPr indent="0" lvl="0" marL="0" rtl="0" algn="l">
              <a:spcBef>
                <a:spcPts val="0"/>
              </a:spcBef>
              <a:spcAft>
                <a:spcPts val="0"/>
              </a:spcAft>
              <a:buNone/>
            </a:pPr>
            <a:r>
              <a:t/>
            </a:r>
            <a:endParaRPr sz="1200"/>
          </a:p>
        </p:txBody>
      </p:sp>
      <p:sp>
        <p:nvSpPr>
          <p:cNvPr id="168" name="Google Shape;168;p22"/>
          <p:cNvSpPr txBox="1"/>
          <p:nvPr/>
        </p:nvSpPr>
        <p:spPr>
          <a:xfrm>
            <a:off x="0" y="685800"/>
            <a:ext cx="5820600" cy="8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Roboto Mono"/>
                <a:ea typeface="Roboto Mono"/>
                <a:cs typeface="Roboto Mono"/>
                <a:sym typeface="Roboto Mono"/>
              </a:rPr>
              <a:t>AWS Systems Manager Maintenance Windows </a:t>
            </a:r>
            <a:r>
              <a:rPr b="1" lang="en" sz="1100">
                <a:latin typeface="Roboto Mono"/>
                <a:ea typeface="Roboto Mono"/>
                <a:cs typeface="Roboto Mono"/>
                <a:sym typeface="Roboto Mono"/>
              </a:rPr>
              <a:t>let you define a schedule </a:t>
            </a:r>
            <a:r>
              <a:rPr lang="en" sz="1100">
                <a:latin typeface="Roboto Mono"/>
                <a:ea typeface="Roboto Mono"/>
                <a:cs typeface="Roboto Mono"/>
                <a:sym typeface="Roboto Mono"/>
              </a:rPr>
              <a:t>for when to perform potentially disruptive actions on your instances such as patching an operating system, updating drivers, or installing software or patches.</a:t>
            </a:r>
            <a:endParaRPr sz="1100">
              <a:latin typeface="Roboto Mono"/>
              <a:ea typeface="Roboto Mono"/>
              <a:cs typeface="Roboto Mono"/>
              <a:sym typeface="Roboto Mono"/>
            </a:endParaRPr>
          </a:p>
        </p:txBody>
      </p:sp>
      <p:sp>
        <p:nvSpPr>
          <p:cNvPr id="169" name="Google Shape;169;p22"/>
          <p:cNvSpPr txBox="1"/>
          <p:nvPr/>
        </p:nvSpPr>
        <p:spPr>
          <a:xfrm>
            <a:off x="222200" y="1582525"/>
            <a:ext cx="5006100" cy="10590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 sz="1100">
                <a:latin typeface="Roboto Mono"/>
                <a:ea typeface="Roboto Mono"/>
                <a:cs typeface="Roboto Mono"/>
                <a:sym typeface="Roboto Mono"/>
              </a:rPr>
              <a:t>Each maintenance window has a: </a:t>
            </a:r>
            <a:endParaRPr sz="1100">
              <a:latin typeface="Roboto Mono"/>
              <a:ea typeface="Roboto Mono"/>
              <a:cs typeface="Roboto Mono"/>
              <a:sym typeface="Roboto Mono"/>
            </a:endParaRPr>
          </a:p>
          <a:p>
            <a:pPr indent="-115570" lvl="0" marL="274320" rtl="0" algn="l">
              <a:spcBef>
                <a:spcPts val="0"/>
              </a:spcBef>
              <a:spcAft>
                <a:spcPts val="0"/>
              </a:spcAft>
              <a:buSzPts val="1100"/>
              <a:buFont typeface="Roboto Mono"/>
              <a:buChar char="●"/>
            </a:pPr>
            <a:r>
              <a:rPr lang="en" sz="1100">
                <a:latin typeface="Roboto Mono"/>
                <a:ea typeface="Roboto Mono"/>
                <a:cs typeface="Roboto Mono"/>
                <a:sym typeface="Roboto Mono"/>
              </a:rPr>
              <a:t>S</a:t>
            </a:r>
            <a:r>
              <a:rPr lang="en" sz="1100">
                <a:latin typeface="Roboto Mono"/>
                <a:ea typeface="Roboto Mono"/>
                <a:cs typeface="Roboto Mono"/>
                <a:sym typeface="Roboto Mono"/>
              </a:rPr>
              <a:t>chedule (dates to run or not run, in I18N time zone)</a:t>
            </a:r>
            <a:endParaRPr sz="1100">
              <a:latin typeface="Roboto Mono"/>
              <a:ea typeface="Roboto Mono"/>
              <a:cs typeface="Roboto Mono"/>
              <a:sym typeface="Roboto Mono"/>
            </a:endParaRPr>
          </a:p>
          <a:p>
            <a:pPr indent="-115570" lvl="0" marL="274320" rtl="0" algn="l">
              <a:spcBef>
                <a:spcPts val="0"/>
              </a:spcBef>
              <a:spcAft>
                <a:spcPts val="0"/>
              </a:spcAft>
              <a:buSzPts val="1100"/>
              <a:buFont typeface="Roboto Mono"/>
              <a:buChar char="●"/>
            </a:pPr>
            <a:r>
              <a:rPr lang="en" sz="1100">
                <a:latin typeface="Roboto Mono"/>
                <a:ea typeface="Roboto Mono"/>
                <a:cs typeface="Roboto Mono"/>
                <a:sym typeface="Roboto Mono"/>
              </a:rPr>
              <a:t>a maximum duration</a:t>
            </a:r>
            <a:endParaRPr sz="1100">
              <a:latin typeface="Roboto Mono"/>
              <a:ea typeface="Roboto Mono"/>
              <a:cs typeface="Roboto Mono"/>
              <a:sym typeface="Roboto Mono"/>
            </a:endParaRPr>
          </a:p>
          <a:p>
            <a:pPr indent="-115570" lvl="0" marL="274320" rtl="0" algn="l">
              <a:spcBef>
                <a:spcPts val="0"/>
              </a:spcBef>
              <a:spcAft>
                <a:spcPts val="0"/>
              </a:spcAft>
              <a:buSzPts val="1100"/>
              <a:buFont typeface="Roboto Mono"/>
              <a:buChar char="●"/>
            </a:pPr>
            <a:r>
              <a:rPr lang="en" sz="1100">
                <a:latin typeface="Roboto Mono"/>
                <a:ea typeface="Roboto Mono"/>
                <a:cs typeface="Roboto Mono"/>
                <a:sym typeface="Roboto Mono"/>
              </a:rPr>
              <a:t>a set of registered targets (the instances or other AWS resources that are acted upon) and </a:t>
            </a:r>
            <a:endParaRPr sz="1100">
              <a:latin typeface="Roboto Mono"/>
              <a:ea typeface="Roboto Mono"/>
              <a:cs typeface="Roboto Mono"/>
              <a:sym typeface="Roboto Mono"/>
            </a:endParaRPr>
          </a:p>
          <a:p>
            <a:pPr indent="-115570" lvl="0" marL="274320" rtl="0" algn="l">
              <a:spcBef>
                <a:spcPts val="0"/>
              </a:spcBef>
              <a:spcAft>
                <a:spcPts val="0"/>
              </a:spcAft>
              <a:buSzPts val="1100"/>
              <a:buFont typeface="Roboto Mono"/>
              <a:buChar char="●"/>
            </a:pPr>
            <a:r>
              <a:rPr lang="en" sz="1100">
                <a:latin typeface="Roboto Mono"/>
                <a:ea typeface="Roboto Mono"/>
                <a:cs typeface="Roboto Mono"/>
                <a:sym typeface="Roboto Mono"/>
              </a:rPr>
              <a:t>a set of registered tasks.</a:t>
            </a:r>
            <a:endParaRPr sz="1100">
              <a:latin typeface="Roboto Mono"/>
              <a:ea typeface="Roboto Mono"/>
              <a:cs typeface="Roboto Mono"/>
              <a:sym typeface="Roboto Mono"/>
            </a:endParaRPr>
          </a:p>
          <a:p>
            <a:pPr indent="0" lvl="0" marL="0" rtl="0" algn="l">
              <a:spcBef>
                <a:spcPts val="0"/>
              </a:spcBef>
              <a:spcAft>
                <a:spcPts val="0"/>
              </a:spcAft>
              <a:buNone/>
            </a:pPr>
            <a:r>
              <a:t/>
            </a:r>
            <a:endParaRPr sz="1100">
              <a:latin typeface="Roboto Mono"/>
              <a:ea typeface="Roboto Mono"/>
              <a:cs typeface="Roboto Mono"/>
              <a:sym typeface="Roboto Mono"/>
            </a:endParaRPr>
          </a:p>
          <a:p>
            <a:pPr indent="0" lvl="0" marL="0" rtl="0" algn="l">
              <a:spcBef>
                <a:spcPts val="0"/>
              </a:spcBef>
              <a:spcAft>
                <a:spcPts val="0"/>
              </a:spcAft>
              <a:buNone/>
            </a:pPr>
            <a:r>
              <a:rPr lang="en" sz="1100">
                <a:latin typeface="Roboto Mono"/>
                <a:ea typeface="Roboto Mono"/>
                <a:cs typeface="Roboto Mono"/>
                <a:sym typeface="Roboto Mono"/>
              </a:rPr>
              <a:t>Maintenance windows support running four types of tasks: </a:t>
            </a:r>
            <a:endParaRPr sz="1100">
              <a:latin typeface="Roboto Mono"/>
              <a:ea typeface="Roboto Mono"/>
              <a:cs typeface="Roboto Mono"/>
              <a:sym typeface="Roboto Mono"/>
            </a:endParaRPr>
          </a:p>
          <a:p>
            <a:pPr indent="-298450" lvl="0" marL="457200" rtl="0" algn="l">
              <a:spcBef>
                <a:spcPts val="0"/>
              </a:spcBef>
              <a:spcAft>
                <a:spcPts val="0"/>
              </a:spcAft>
              <a:buSzPts val="1100"/>
              <a:buFont typeface="Roboto Mono"/>
              <a:buAutoNum type="arabicPeriod"/>
            </a:pPr>
            <a:r>
              <a:rPr lang="en" sz="1100">
                <a:latin typeface="Roboto Mono"/>
                <a:ea typeface="Roboto Mono"/>
                <a:cs typeface="Roboto Mono"/>
                <a:sym typeface="Roboto Mono"/>
              </a:rPr>
              <a:t>Systems Manager Run Command commands</a:t>
            </a:r>
            <a:endParaRPr sz="1100">
              <a:latin typeface="Roboto Mono"/>
              <a:ea typeface="Roboto Mono"/>
              <a:cs typeface="Roboto Mono"/>
              <a:sym typeface="Roboto Mono"/>
            </a:endParaRPr>
          </a:p>
          <a:p>
            <a:pPr indent="-298450" lvl="0" marL="457200" rtl="0" algn="l">
              <a:spcBef>
                <a:spcPts val="0"/>
              </a:spcBef>
              <a:spcAft>
                <a:spcPts val="0"/>
              </a:spcAft>
              <a:buSzPts val="1100"/>
              <a:buFont typeface="Roboto Mono"/>
              <a:buAutoNum type="arabicPeriod"/>
            </a:pPr>
            <a:r>
              <a:rPr lang="en" sz="1100">
                <a:latin typeface="Roboto Mono"/>
                <a:ea typeface="Roboto Mono"/>
                <a:cs typeface="Roboto Mono"/>
                <a:sym typeface="Roboto Mono"/>
              </a:rPr>
              <a:t>Systems Manager Automation workflows</a:t>
            </a:r>
            <a:endParaRPr sz="1100">
              <a:latin typeface="Roboto Mono"/>
              <a:ea typeface="Roboto Mono"/>
              <a:cs typeface="Roboto Mono"/>
              <a:sym typeface="Roboto Mono"/>
            </a:endParaRPr>
          </a:p>
          <a:p>
            <a:pPr indent="-298450" lvl="0" marL="457200" rtl="0" algn="l">
              <a:spcBef>
                <a:spcPts val="0"/>
              </a:spcBef>
              <a:spcAft>
                <a:spcPts val="0"/>
              </a:spcAft>
              <a:buSzPts val="1100"/>
              <a:buFont typeface="Roboto Mono"/>
              <a:buAutoNum type="arabicPeriod"/>
            </a:pPr>
            <a:r>
              <a:rPr lang="en" sz="1100">
                <a:latin typeface="Roboto Mono"/>
                <a:ea typeface="Roboto Mono"/>
                <a:cs typeface="Roboto Mono"/>
                <a:sym typeface="Roboto Mono"/>
              </a:rPr>
              <a:t>AWS Lambda functions</a:t>
            </a:r>
            <a:endParaRPr sz="1100">
              <a:latin typeface="Roboto Mono"/>
              <a:ea typeface="Roboto Mono"/>
              <a:cs typeface="Roboto Mono"/>
              <a:sym typeface="Roboto Mono"/>
            </a:endParaRPr>
          </a:p>
          <a:p>
            <a:pPr indent="-298450" lvl="0" marL="457200" rtl="0" algn="l">
              <a:spcBef>
                <a:spcPts val="0"/>
              </a:spcBef>
              <a:spcAft>
                <a:spcPts val="0"/>
              </a:spcAft>
              <a:buSzPts val="1100"/>
              <a:buFont typeface="Roboto Mono"/>
              <a:buAutoNum type="arabicPeriod"/>
            </a:pPr>
            <a:r>
              <a:rPr lang="en" sz="1100">
                <a:latin typeface="Roboto Mono"/>
                <a:ea typeface="Roboto Mono"/>
                <a:cs typeface="Roboto Mono"/>
                <a:sym typeface="Roboto Mono"/>
              </a:rPr>
              <a:t>AWS Step Functions tasks</a:t>
            </a:r>
            <a:endParaRPr sz="1100">
              <a:latin typeface="Roboto Mono"/>
              <a:ea typeface="Roboto Mono"/>
              <a:cs typeface="Roboto Mono"/>
              <a:sym typeface="Roboto Mono"/>
            </a:endParaRPr>
          </a:p>
        </p:txBody>
      </p:sp>
      <p:sp>
        <p:nvSpPr>
          <p:cNvPr id="170" name="Google Shape;170;p22"/>
          <p:cNvSpPr txBox="1"/>
          <p:nvPr/>
        </p:nvSpPr>
        <p:spPr>
          <a:xfrm>
            <a:off x="5580950" y="366900"/>
            <a:ext cx="35631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00FF"/>
                </a:solidFill>
                <a:latin typeface="Roboto Mono"/>
                <a:ea typeface="Roboto Mono"/>
                <a:cs typeface="Roboto Mono"/>
                <a:sym typeface="Roboto Mono"/>
              </a:rPr>
              <a:t>Controlling Access to Maintenance Windows:</a:t>
            </a:r>
            <a:endParaRPr sz="1200">
              <a:solidFill>
                <a:srgbClr val="FF00FF"/>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0000FF"/>
                </a:solidFill>
                <a:latin typeface="Roboto Mono"/>
                <a:ea typeface="Roboto Mono"/>
                <a:cs typeface="Roboto Mono"/>
                <a:sym typeface="Roboto Mono"/>
              </a:rPr>
              <a:t>Task 1: Configure instance permissions</a:t>
            </a:r>
            <a:endParaRPr sz="1100">
              <a:solidFill>
                <a:srgbClr val="0000FF"/>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Provide the Maintenance Windows service with the IAM permissions needed to run maintenance window tasks on your instances by doing one of the following: </a:t>
            </a:r>
            <a:endParaRPr sz="1000">
              <a:latin typeface="Roboto Mono"/>
              <a:ea typeface="Roboto Mono"/>
              <a:cs typeface="Roboto Mono"/>
              <a:sym typeface="Roboto Mono"/>
            </a:endParaRPr>
          </a:p>
          <a:p>
            <a:pPr indent="-109220" lvl="0" marL="274320" rtl="0" algn="l">
              <a:spcBef>
                <a:spcPts val="0"/>
              </a:spcBef>
              <a:spcAft>
                <a:spcPts val="0"/>
              </a:spcAft>
              <a:buSzPts val="1000"/>
              <a:buFont typeface="Roboto Mono"/>
              <a:buChar char="●"/>
            </a:pPr>
            <a:r>
              <a:rPr lang="en" sz="1000">
                <a:latin typeface="Roboto Mono"/>
                <a:ea typeface="Roboto Mono"/>
                <a:cs typeface="Roboto Mono"/>
                <a:sym typeface="Roboto Mono"/>
              </a:rPr>
              <a:t>Create a custom service role for maintenance window tasks</a:t>
            </a:r>
            <a:endParaRPr sz="1000">
              <a:latin typeface="Roboto Mono"/>
              <a:ea typeface="Roboto Mono"/>
              <a:cs typeface="Roboto Mono"/>
              <a:sym typeface="Roboto Mono"/>
            </a:endParaRPr>
          </a:p>
          <a:p>
            <a:pPr indent="-109220" lvl="0" marL="274320" rtl="0" algn="l">
              <a:spcBef>
                <a:spcPts val="0"/>
              </a:spcBef>
              <a:spcAft>
                <a:spcPts val="0"/>
              </a:spcAft>
              <a:buSzPts val="1000"/>
              <a:buFont typeface="Roboto Mono"/>
              <a:buChar char="●"/>
            </a:pPr>
            <a:r>
              <a:rPr lang="en" sz="1000">
                <a:latin typeface="Roboto Mono"/>
                <a:ea typeface="Roboto Mono"/>
                <a:cs typeface="Roboto Mono"/>
                <a:sym typeface="Roboto Mono"/>
              </a:rPr>
              <a:t>Create a service-linked role for SSM</a:t>
            </a:r>
            <a:endParaRPr sz="1000">
              <a:latin typeface="Roboto Mono"/>
              <a:ea typeface="Roboto Mono"/>
              <a:cs typeface="Roboto Mono"/>
              <a:sym typeface="Roboto Mono"/>
            </a:endParaRPr>
          </a:p>
          <a:p>
            <a:pPr indent="0" lvl="0" marL="0" rtl="0" algn="l">
              <a:spcBef>
                <a:spcPts val="0"/>
              </a:spcBef>
              <a:spcAft>
                <a:spcPts val="0"/>
              </a:spcAft>
              <a:buNone/>
            </a:pPr>
            <a:r>
              <a:t/>
            </a:r>
            <a:endParaRPr sz="1100">
              <a:solidFill>
                <a:srgbClr val="0000FF"/>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0000FF"/>
                </a:solidFill>
                <a:latin typeface="Roboto Mono"/>
                <a:ea typeface="Roboto Mono"/>
                <a:cs typeface="Roboto Mono"/>
                <a:sym typeface="Roboto Mono"/>
              </a:rPr>
              <a:t>Task 2: Configure user permissions</a:t>
            </a:r>
            <a:endParaRPr sz="1100">
              <a:solidFill>
                <a:srgbClr val="0000FF"/>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Granting iam:PassRole permissions to the users in your account who assigns tasks to maintenance windows. Without this explicit permission, a user can't assign tasks to a maintenance window.</a:t>
            </a:r>
            <a:endParaRPr sz="1000">
              <a:latin typeface="Roboto Mono"/>
              <a:ea typeface="Roboto Mono"/>
              <a:cs typeface="Roboto Mono"/>
              <a:sym typeface="Roboto Mono"/>
            </a:endParaRPr>
          </a:p>
          <a:p>
            <a:pPr indent="0" lvl="0" marL="0" rtl="0" algn="l">
              <a:spcBef>
                <a:spcPts val="0"/>
              </a:spcBef>
              <a:spcAft>
                <a:spcPts val="0"/>
              </a:spcAft>
              <a:buNone/>
            </a:pPr>
            <a:r>
              <a:t/>
            </a:r>
            <a:endParaRPr sz="1100">
              <a:solidFill>
                <a:srgbClr val="0000FF"/>
              </a:solidFill>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71" name="Google Shape;171;p22"/>
          <p:cNvSpPr txBox="1"/>
          <p:nvPr/>
        </p:nvSpPr>
        <p:spPr>
          <a:xfrm>
            <a:off x="4187800" y="3305125"/>
            <a:ext cx="4798500" cy="11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Mono"/>
                <a:ea typeface="Roboto Mono"/>
                <a:cs typeface="Roboto Mono"/>
                <a:sym typeface="Roboto Mono"/>
              </a:rPr>
              <a:t>Should I Use a </a:t>
            </a:r>
            <a:r>
              <a:rPr b="1" lang="en" sz="1200">
                <a:solidFill>
                  <a:schemeClr val="dk1"/>
                </a:solidFill>
                <a:latin typeface="Roboto Mono"/>
                <a:ea typeface="Roboto Mono"/>
                <a:cs typeface="Roboto Mono"/>
                <a:sym typeface="Roboto Mono"/>
              </a:rPr>
              <a:t>Service-Linked Role </a:t>
            </a:r>
            <a:r>
              <a:rPr lang="en" sz="1200">
                <a:solidFill>
                  <a:schemeClr val="dk1"/>
                </a:solidFill>
                <a:latin typeface="Roboto Mono"/>
                <a:ea typeface="Roboto Mono"/>
                <a:cs typeface="Roboto Mono"/>
                <a:sym typeface="Roboto Mono"/>
              </a:rPr>
              <a:t>or a </a:t>
            </a:r>
            <a:r>
              <a:rPr b="1" lang="en" sz="1200">
                <a:solidFill>
                  <a:schemeClr val="dk1"/>
                </a:solidFill>
                <a:latin typeface="Roboto Mono"/>
                <a:ea typeface="Roboto Mono"/>
                <a:cs typeface="Roboto Mono"/>
                <a:sym typeface="Roboto Mono"/>
              </a:rPr>
              <a:t>Custom Service Role </a:t>
            </a:r>
            <a:r>
              <a:rPr lang="en" sz="1200">
                <a:solidFill>
                  <a:schemeClr val="dk1"/>
                </a:solidFill>
                <a:latin typeface="Roboto Mono"/>
                <a:ea typeface="Roboto Mono"/>
                <a:cs typeface="Roboto Mono"/>
                <a:sym typeface="Roboto Mono"/>
              </a:rPr>
              <a:t>to Run Maintenance Window Tasks?</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4A86E8"/>
                </a:solidFill>
                <a:latin typeface="Roboto Mono"/>
                <a:ea typeface="Roboto Mono"/>
                <a:cs typeface="Roboto Mono"/>
                <a:sym typeface="Roboto Mono"/>
              </a:rPr>
              <a:t>Use Custom Service Role IF:</a:t>
            </a:r>
            <a:endParaRPr sz="1200">
              <a:solidFill>
                <a:srgbClr val="4A86E8"/>
              </a:solidFill>
              <a:latin typeface="Roboto Mono"/>
              <a:ea typeface="Roboto Mono"/>
              <a:cs typeface="Roboto Mono"/>
              <a:sym typeface="Roboto Mono"/>
            </a:endParaRPr>
          </a:p>
          <a:p>
            <a:pPr indent="-292100" lvl="0" marL="457200" rtl="0" algn="l">
              <a:spcBef>
                <a:spcPts val="0"/>
              </a:spcBef>
              <a:spcAft>
                <a:spcPts val="0"/>
              </a:spcAft>
              <a:buClr>
                <a:srgbClr val="4A86E8"/>
              </a:buClr>
              <a:buSzPts val="1000"/>
              <a:buFont typeface="Roboto Mono"/>
              <a:buChar char="●"/>
            </a:pPr>
            <a:r>
              <a:rPr lang="en" sz="1000">
                <a:solidFill>
                  <a:srgbClr val="4A86E8"/>
                </a:solidFill>
                <a:latin typeface="Roboto Mono"/>
                <a:ea typeface="Roboto Mono"/>
                <a:cs typeface="Roboto Mono"/>
                <a:sym typeface="Roboto Mono"/>
              </a:rPr>
              <a:t>You want to send SNS notifications</a:t>
            </a:r>
            <a:endParaRPr sz="1000">
              <a:solidFill>
                <a:srgbClr val="4A86E8"/>
              </a:solidFill>
              <a:latin typeface="Roboto Mono"/>
              <a:ea typeface="Roboto Mono"/>
              <a:cs typeface="Roboto Mono"/>
              <a:sym typeface="Roboto Mono"/>
            </a:endParaRPr>
          </a:p>
          <a:p>
            <a:pPr indent="-292100" lvl="0" marL="457200" rtl="0" algn="l">
              <a:spcBef>
                <a:spcPts val="0"/>
              </a:spcBef>
              <a:spcAft>
                <a:spcPts val="0"/>
              </a:spcAft>
              <a:buClr>
                <a:srgbClr val="4A86E8"/>
              </a:buClr>
              <a:buSzPts val="1000"/>
              <a:buFont typeface="Roboto Mono"/>
              <a:buChar char="●"/>
            </a:pPr>
            <a:r>
              <a:rPr lang="en" sz="1000">
                <a:solidFill>
                  <a:srgbClr val="4A86E8"/>
                </a:solidFill>
                <a:latin typeface="Roboto Mono"/>
                <a:ea typeface="Roboto Mono"/>
                <a:cs typeface="Roboto Mono"/>
                <a:sym typeface="Roboto Mono"/>
              </a:rPr>
              <a:t>You want More restrictive permissions (e.g. limited instances or restrict to certain SSM documents)</a:t>
            </a:r>
            <a:endParaRPr sz="1000">
              <a:solidFill>
                <a:srgbClr val="4A86E8"/>
              </a:solidFill>
              <a:latin typeface="Roboto Mono"/>
              <a:ea typeface="Roboto Mono"/>
              <a:cs typeface="Roboto Mono"/>
              <a:sym typeface="Roboto Mono"/>
            </a:endParaRPr>
          </a:p>
          <a:p>
            <a:pPr indent="-292100" lvl="0" marL="457200" rtl="0" algn="l">
              <a:spcBef>
                <a:spcPts val="0"/>
              </a:spcBef>
              <a:spcAft>
                <a:spcPts val="0"/>
              </a:spcAft>
              <a:buClr>
                <a:srgbClr val="4A86E8"/>
              </a:buClr>
              <a:buSzPts val="1000"/>
              <a:buFont typeface="Roboto Mono"/>
              <a:buChar char="●"/>
            </a:pPr>
            <a:r>
              <a:rPr lang="en" sz="1000">
                <a:solidFill>
                  <a:srgbClr val="4A86E8"/>
                </a:solidFill>
                <a:latin typeface="Roboto Mono"/>
                <a:ea typeface="Roboto Mono"/>
                <a:cs typeface="Roboto Mono"/>
                <a:sym typeface="Roboto Mono"/>
              </a:rPr>
              <a:t>You want More permissive permissions (e.g. Use CloudFormation or Create EBS snapshot)</a:t>
            </a:r>
            <a:endParaRPr sz="1000">
              <a:solidFill>
                <a:srgbClr val="4A86E8"/>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4A86E8"/>
                </a:solidFill>
                <a:latin typeface="Roboto Mono"/>
                <a:ea typeface="Roboto Mono"/>
                <a:cs typeface="Roboto Mono"/>
                <a:sym typeface="Roboto Mono"/>
              </a:rPr>
              <a:t>For All other use cases, use Service-linked Role</a:t>
            </a:r>
            <a:endParaRPr sz="1200">
              <a:solidFill>
                <a:srgbClr val="4A86E8"/>
              </a:solidFill>
              <a:latin typeface="Roboto Mono"/>
              <a:ea typeface="Roboto Mono"/>
              <a:cs typeface="Roboto Mono"/>
              <a:sym typeface="Roboto Mono"/>
            </a:endParaRPr>
          </a:p>
        </p:txBody>
      </p:sp>
      <p:sp>
        <p:nvSpPr>
          <p:cNvPr id="172" name="Google Shape;172;p22"/>
          <p:cNvSpPr txBox="1"/>
          <p:nvPr/>
        </p:nvSpPr>
        <p:spPr>
          <a:xfrm>
            <a:off x="152400" y="3810000"/>
            <a:ext cx="4214400" cy="9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Mono"/>
                <a:ea typeface="Roboto Mono"/>
                <a:cs typeface="Roboto Mono"/>
                <a:sym typeface="Roboto Mono"/>
              </a:rPr>
              <a:t>A </a:t>
            </a:r>
            <a:r>
              <a:rPr b="1" lang="en" sz="900">
                <a:latin typeface="Roboto Mono"/>
                <a:ea typeface="Roboto Mono"/>
                <a:cs typeface="Roboto Mono"/>
                <a:sym typeface="Roboto Mono"/>
              </a:rPr>
              <a:t>service-linked role </a:t>
            </a:r>
            <a:r>
              <a:rPr lang="en" sz="900">
                <a:latin typeface="Roboto Mono"/>
                <a:ea typeface="Roboto Mono"/>
                <a:cs typeface="Roboto Mono"/>
                <a:sym typeface="Roboto Mono"/>
              </a:rPr>
              <a:t>is a unique type of IAM role that is linked directly to Systems Manager. Service-linked roles are predefined by Systems Manager and include all the permissions that the service requires to call other AWS services on your behalf. </a:t>
            </a:r>
            <a:r>
              <a:rPr lang="en" sz="900">
                <a:latin typeface="Roboto Mono"/>
                <a:ea typeface="Roboto Mono"/>
                <a:cs typeface="Roboto Mono"/>
                <a:sym typeface="Roboto Mono"/>
              </a:rPr>
              <a:t>Systems Manager uses the service-linked role named </a:t>
            </a:r>
            <a:r>
              <a:rPr b="1" i="1" lang="en" sz="900">
                <a:solidFill>
                  <a:srgbClr val="0000FF"/>
                </a:solidFill>
                <a:latin typeface="Roboto Mono"/>
                <a:ea typeface="Roboto Mono"/>
                <a:cs typeface="Roboto Mono"/>
                <a:sym typeface="Roboto Mono"/>
              </a:rPr>
              <a:t>AWSServiceRoleForAmazonSSM</a:t>
            </a:r>
            <a:endParaRPr b="1" i="1" sz="900">
              <a:solidFill>
                <a:srgbClr val="0000FF"/>
              </a:solidFill>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Currently, only two Systems Manager capabilities use the service-linked role: </a:t>
            </a:r>
            <a:r>
              <a:rPr b="1" lang="en" sz="900">
                <a:latin typeface="Roboto Mono"/>
                <a:ea typeface="Roboto Mono"/>
                <a:cs typeface="Roboto Mono"/>
                <a:sym typeface="Roboto Mono"/>
              </a:rPr>
              <a:t>Inventory </a:t>
            </a:r>
            <a:r>
              <a:rPr lang="en" sz="900">
                <a:latin typeface="Roboto Mono"/>
                <a:ea typeface="Roboto Mono"/>
                <a:cs typeface="Roboto Mono"/>
                <a:sym typeface="Roboto Mono"/>
              </a:rPr>
              <a:t>&amp; </a:t>
            </a:r>
            <a:r>
              <a:rPr b="1" lang="en" sz="900">
                <a:latin typeface="Roboto Mono"/>
                <a:ea typeface="Roboto Mono"/>
                <a:cs typeface="Roboto Mono"/>
                <a:sym typeface="Roboto Mono"/>
              </a:rPr>
              <a:t>Maintenance Windows</a:t>
            </a:r>
            <a:endParaRPr b="1" sz="900">
              <a:latin typeface="Roboto Mono"/>
              <a:ea typeface="Roboto Mono"/>
              <a:cs typeface="Roboto Mono"/>
              <a:sym typeface="Roboto Mono"/>
            </a:endParaRPr>
          </a:p>
        </p:txBody>
      </p:sp>
      <p:cxnSp>
        <p:nvCxnSpPr>
          <p:cNvPr id="173" name="Google Shape;173;p22"/>
          <p:cNvCxnSpPr/>
          <p:nvPr/>
        </p:nvCxnSpPr>
        <p:spPr>
          <a:xfrm flipH="1">
            <a:off x="2993250" y="3577225"/>
            <a:ext cx="1095000" cy="278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311700" y="220100"/>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AWS Systems Manager - Instances &amp; Nodes</a:t>
            </a:r>
            <a:endParaRPr sz="2400"/>
          </a:p>
          <a:p>
            <a:pPr indent="0" lvl="0" marL="0" rtl="0" algn="l">
              <a:spcBef>
                <a:spcPts val="0"/>
              </a:spcBef>
              <a:spcAft>
                <a:spcPts val="0"/>
              </a:spcAft>
              <a:buNone/>
            </a:pPr>
            <a:r>
              <a:rPr lang="en" sz="1800"/>
              <a:t>Configuration Compliance</a:t>
            </a:r>
            <a:endParaRPr sz="1800"/>
          </a:p>
          <a:p>
            <a:pPr indent="0" lvl="0" marL="0" rtl="0" algn="l">
              <a:spcBef>
                <a:spcPts val="0"/>
              </a:spcBef>
              <a:spcAft>
                <a:spcPts val="0"/>
              </a:spcAft>
              <a:buNone/>
            </a:pPr>
            <a:r>
              <a:t/>
            </a:r>
            <a:endParaRPr sz="1200"/>
          </a:p>
        </p:txBody>
      </p:sp>
      <p:sp>
        <p:nvSpPr>
          <p:cNvPr id="179" name="Google Shape;179;p23"/>
          <p:cNvSpPr txBox="1"/>
          <p:nvPr/>
        </p:nvSpPr>
        <p:spPr>
          <a:xfrm>
            <a:off x="5448800" y="566575"/>
            <a:ext cx="3695100" cy="8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Mono"/>
                <a:ea typeface="Roboto Mono"/>
                <a:cs typeface="Roboto Mono"/>
                <a:sym typeface="Roboto Mono"/>
              </a:rPr>
              <a:t>S</a:t>
            </a:r>
            <a:r>
              <a:rPr lang="en" sz="1200">
                <a:latin typeface="Roboto Mono"/>
                <a:ea typeface="Roboto Mono"/>
                <a:cs typeface="Roboto Mono"/>
                <a:sym typeface="Roboto Mono"/>
              </a:rPr>
              <a:t>can your fleet of managed instances for </a:t>
            </a:r>
            <a:r>
              <a:rPr b="1" lang="en" sz="1200">
                <a:latin typeface="Roboto Mono"/>
                <a:ea typeface="Roboto Mono"/>
                <a:cs typeface="Roboto Mono"/>
                <a:sym typeface="Roboto Mono"/>
              </a:rPr>
              <a:t>patch compliance</a:t>
            </a:r>
            <a:r>
              <a:rPr lang="en" sz="1200">
                <a:latin typeface="Roboto Mono"/>
                <a:ea typeface="Roboto Mono"/>
                <a:cs typeface="Roboto Mono"/>
                <a:sym typeface="Roboto Mono"/>
              </a:rPr>
              <a:t> and </a:t>
            </a:r>
            <a:r>
              <a:rPr b="1" lang="en" sz="1200">
                <a:latin typeface="Roboto Mono"/>
                <a:ea typeface="Roboto Mono"/>
                <a:cs typeface="Roboto Mono"/>
                <a:sym typeface="Roboto Mono"/>
              </a:rPr>
              <a:t>configuration inconsistencies</a:t>
            </a:r>
            <a:r>
              <a:rPr lang="en" sz="1200">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180" name="Google Shape;180;p23"/>
          <p:cNvSpPr txBox="1"/>
          <p:nvPr/>
        </p:nvSpPr>
        <p:spPr>
          <a:xfrm>
            <a:off x="76200" y="990600"/>
            <a:ext cx="5070600" cy="18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Roboto Mono"/>
                <a:ea typeface="Roboto Mono"/>
                <a:cs typeface="Roboto Mono"/>
                <a:sym typeface="Roboto Mono"/>
              </a:rPr>
              <a:t>  Features</a:t>
            </a:r>
            <a:endParaRPr b="1" sz="1200">
              <a:latin typeface="Roboto Mono"/>
              <a:ea typeface="Roboto Mono"/>
              <a:cs typeface="Roboto Mono"/>
              <a:sym typeface="Roboto Mono"/>
            </a:endParaRPr>
          </a:p>
          <a:p>
            <a:pPr indent="-121920" lvl="0" marL="274320" rtl="0" algn="l">
              <a:lnSpc>
                <a:spcPct val="115000"/>
              </a:lnSpc>
              <a:spcBef>
                <a:spcPts val="0"/>
              </a:spcBef>
              <a:spcAft>
                <a:spcPts val="0"/>
              </a:spcAft>
              <a:buSzPts val="1200"/>
              <a:buFont typeface="Roboto Mono"/>
              <a:buChar char="●"/>
            </a:pPr>
            <a:r>
              <a:rPr lang="en" sz="1200">
                <a:latin typeface="Roboto Mono"/>
                <a:ea typeface="Roboto Mono"/>
                <a:cs typeface="Roboto Mono"/>
                <a:sym typeface="Roboto Mono"/>
              </a:rPr>
              <a:t>View compliance history and change tracking for </a:t>
            </a:r>
            <a:r>
              <a:rPr b="1" lang="en" sz="1200">
                <a:latin typeface="Roboto Mono"/>
                <a:ea typeface="Roboto Mono"/>
                <a:cs typeface="Roboto Mono"/>
                <a:sym typeface="Roboto Mono"/>
              </a:rPr>
              <a:t>Patch Manager </a:t>
            </a:r>
            <a:r>
              <a:rPr lang="en" sz="1200">
                <a:latin typeface="Roboto Mono"/>
                <a:ea typeface="Roboto Mono"/>
                <a:cs typeface="Roboto Mono"/>
                <a:sym typeface="Roboto Mono"/>
              </a:rPr>
              <a:t>patching data and </a:t>
            </a:r>
            <a:r>
              <a:rPr b="1" lang="en" sz="1200">
                <a:latin typeface="Roboto Mono"/>
                <a:ea typeface="Roboto Mono"/>
                <a:cs typeface="Roboto Mono"/>
                <a:sym typeface="Roboto Mono"/>
              </a:rPr>
              <a:t>State Manager associations </a:t>
            </a:r>
            <a:r>
              <a:rPr lang="en" sz="1200">
                <a:latin typeface="Roboto Mono"/>
                <a:ea typeface="Roboto Mono"/>
                <a:cs typeface="Roboto Mono"/>
                <a:sym typeface="Roboto Mono"/>
              </a:rPr>
              <a:t>by using AWS Config.</a:t>
            </a:r>
            <a:endParaRPr sz="1200">
              <a:latin typeface="Roboto Mono"/>
              <a:ea typeface="Roboto Mono"/>
              <a:cs typeface="Roboto Mono"/>
              <a:sym typeface="Roboto Mono"/>
            </a:endParaRPr>
          </a:p>
          <a:p>
            <a:pPr indent="-121920" lvl="0" marL="274320" rtl="0" algn="l">
              <a:lnSpc>
                <a:spcPct val="115000"/>
              </a:lnSpc>
              <a:spcBef>
                <a:spcPts val="0"/>
              </a:spcBef>
              <a:spcAft>
                <a:spcPts val="0"/>
              </a:spcAft>
              <a:buSzPts val="1200"/>
              <a:buFont typeface="Roboto Mono"/>
              <a:buChar char="●"/>
            </a:pPr>
            <a:r>
              <a:rPr lang="en" sz="1200">
                <a:latin typeface="Roboto Mono"/>
                <a:ea typeface="Roboto Mono"/>
                <a:cs typeface="Roboto Mono"/>
                <a:sym typeface="Roboto Mono"/>
              </a:rPr>
              <a:t>Customize Systems Manager Compliance to create your own compliance types based on your IT or business requirements. </a:t>
            </a:r>
            <a:endParaRPr sz="1200">
              <a:latin typeface="Roboto Mono"/>
              <a:ea typeface="Roboto Mono"/>
              <a:cs typeface="Roboto Mono"/>
              <a:sym typeface="Roboto Mono"/>
            </a:endParaRPr>
          </a:p>
          <a:p>
            <a:pPr indent="-121920" lvl="0" marL="274320" rtl="0" algn="l">
              <a:lnSpc>
                <a:spcPct val="115000"/>
              </a:lnSpc>
              <a:spcBef>
                <a:spcPts val="0"/>
              </a:spcBef>
              <a:spcAft>
                <a:spcPts val="0"/>
              </a:spcAft>
              <a:buSzPts val="1200"/>
              <a:buFont typeface="Roboto Mono"/>
              <a:buChar char="●"/>
            </a:pPr>
            <a:r>
              <a:rPr lang="en" sz="1200">
                <a:latin typeface="Roboto Mono"/>
                <a:ea typeface="Roboto Mono"/>
                <a:cs typeface="Roboto Mono"/>
                <a:sym typeface="Roboto Mono"/>
              </a:rPr>
              <a:t>Remediate issues by using Systems Manager Run Command, State Manager, or CloudWatch Events. </a:t>
            </a:r>
            <a:endParaRPr sz="1200">
              <a:latin typeface="Roboto Mono"/>
              <a:ea typeface="Roboto Mono"/>
              <a:cs typeface="Roboto Mono"/>
              <a:sym typeface="Roboto Mono"/>
            </a:endParaRPr>
          </a:p>
          <a:p>
            <a:pPr indent="-121920" lvl="0" marL="274320" rtl="0" algn="l">
              <a:lnSpc>
                <a:spcPct val="115000"/>
              </a:lnSpc>
              <a:spcBef>
                <a:spcPts val="0"/>
              </a:spcBef>
              <a:spcAft>
                <a:spcPts val="0"/>
              </a:spcAft>
              <a:buSzPts val="1200"/>
              <a:buFont typeface="Roboto Mono"/>
              <a:buChar char="●"/>
            </a:pPr>
            <a:r>
              <a:rPr lang="en" sz="1200">
                <a:latin typeface="Roboto Mono"/>
                <a:ea typeface="Roboto Mono"/>
                <a:cs typeface="Roboto Mono"/>
                <a:sym typeface="Roboto Mono"/>
              </a:rPr>
              <a:t>Port data to Amazon Athena and Amazon QuickSight to generate fleet-wide reports.</a:t>
            </a:r>
            <a:endParaRPr sz="1200">
              <a:latin typeface="Roboto Mono"/>
              <a:ea typeface="Roboto Mono"/>
              <a:cs typeface="Roboto Mono"/>
              <a:sym typeface="Roboto Mono"/>
            </a:endParaRPr>
          </a:p>
          <a:p>
            <a:pPr indent="0" lvl="0" marL="457200" rtl="0" algn="l">
              <a:lnSpc>
                <a:spcPct val="115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latin typeface="Roboto Mono"/>
                <a:ea typeface="Roboto Mono"/>
                <a:cs typeface="Roboto Mono"/>
                <a:sym typeface="Roboto Mono"/>
              </a:rPr>
              <a:t>SSM integrates with </a:t>
            </a:r>
            <a:r>
              <a:rPr b="1" lang="en" sz="1000">
                <a:latin typeface="Roboto Mono"/>
                <a:ea typeface="Roboto Mono"/>
                <a:cs typeface="Roboto Mono"/>
                <a:sym typeface="Roboto Mono"/>
              </a:rPr>
              <a:t>Chef InSpec</a:t>
            </a:r>
            <a:r>
              <a:rPr lang="en" sz="1000">
                <a:latin typeface="Roboto Mono"/>
                <a:ea typeface="Roboto Mono"/>
                <a:cs typeface="Roboto Mono"/>
                <a:sym typeface="Roboto Mono"/>
              </a:rPr>
              <a:t>. InSpec is an open-source, runtime framework that enables you to create human-readable profiles on GitHub or S3. Then you can use SSM to run compliance scans and view compliant and noncompliant instances.</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i="1" lang="en" sz="1000">
                <a:latin typeface="Roboto Mono"/>
                <a:ea typeface="Roboto Mono"/>
                <a:cs typeface="Roboto Mono"/>
                <a:sym typeface="Roboto Mono"/>
              </a:rPr>
              <a:t>For viewing current compliance status, use Config Compliance</a:t>
            </a:r>
            <a:endParaRPr i="1" sz="1000">
              <a:latin typeface="Roboto Mono"/>
              <a:ea typeface="Roboto Mono"/>
              <a:cs typeface="Roboto Mono"/>
              <a:sym typeface="Roboto Mono"/>
            </a:endParaRPr>
          </a:p>
          <a:p>
            <a:pPr indent="0" lvl="0" marL="0" rtl="0" algn="l">
              <a:lnSpc>
                <a:spcPct val="115000"/>
              </a:lnSpc>
              <a:spcBef>
                <a:spcPts val="0"/>
              </a:spcBef>
              <a:spcAft>
                <a:spcPts val="0"/>
              </a:spcAft>
              <a:buNone/>
            </a:pPr>
            <a:r>
              <a:rPr i="1" lang="en" sz="1000">
                <a:latin typeface="Roboto Mono"/>
                <a:ea typeface="Roboto Mono"/>
                <a:cs typeface="Roboto Mono"/>
                <a:sym typeface="Roboto Mono"/>
              </a:rPr>
              <a:t>For patching &amp; compliance </a:t>
            </a:r>
            <a:r>
              <a:rPr b="1" i="1" lang="en" sz="1000">
                <a:latin typeface="Roboto Mono"/>
                <a:ea typeface="Roboto Mono"/>
                <a:cs typeface="Roboto Mono"/>
                <a:sym typeface="Roboto Mono"/>
              </a:rPr>
              <a:t>history </a:t>
            </a:r>
            <a:r>
              <a:rPr i="1" lang="en" sz="1000">
                <a:latin typeface="Roboto Mono"/>
                <a:ea typeface="Roboto Mono"/>
                <a:cs typeface="Roboto Mono"/>
                <a:sym typeface="Roboto Mono"/>
              </a:rPr>
              <a:t>&amp; change tracking, use AWS Config</a:t>
            </a:r>
            <a:endParaRPr i="1"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i="1" sz="1000">
              <a:latin typeface="Roboto Mono"/>
              <a:ea typeface="Roboto Mono"/>
              <a:cs typeface="Roboto Mono"/>
              <a:sym typeface="Roboto Mono"/>
            </a:endParaRPr>
          </a:p>
        </p:txBody>
      </p:sp>
      <p:sp>
        <p:nvSpPr>
          <p:cNvPr id="181" name="Google Shape;181;p23"/>
          <p:cNvSpPr txBox="1"/>
          <p:nvPr/>
        </p:nvSpPr>
        <p:spPr>
          <a:xfrm>
            <a:off x="4990850" y="1506550"/>
            <a:ext cx="41532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Roboto Mono"/>
                <a:ea typeface="Roboto Mono"/>
                <a:cs typeface="Roboto Mono"/>
                <a:sym typeface="Roboto Mono"/>
              </a:rPr>
              <a:t>Task: </a:t>
            </a:r>
            <a:r>
              <a:rPr lang="en">
                <a:solidFill>
                  <a:srgbClr val="0000FF"/>
                </a:solidFill>
                <a:latin typeface="Roboto Mono"/>
                <a:ea typeface="Roboto Mono"/>
                <a:cs typeface="Roboto Mono"/>
                <a:sym typeface="Roboto Mono"/>
              </a:rPr>
              <a:t>Create a Resource Data Sync for Configuration Compliance</a:t>
            </a:r>
            <a:endParaRPr>
              <a:solidFill>
                <a:srgbClr val="0000FF"/>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To send compliance data from all of your managed instances to a target Amazon S3 bucket.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With all compliance data stored in a target Amazon S3 bucket, you can use services like Athena and QuickSight to query and analyze the aggregated data.</a:t>
            </a:r>
            <a:endParaRPr sz="1000">
              <a:latin typeface="Roboto Mono"/>
              <a:ea typeface="Roboto Mono"/>
              <a:cs typeface="Roboto Mono"/>
              <a:sym typeface="Roboto Mono"/>
            </a:endParaRPr>
          </a:p>
        </p:txBody>
      </p:sp>
      <p:pic>
        <p:nvPicPr>
          <p:cNvPr id="182" name="Google Shape;182;p23"/>
          <p:cNvPicPr preferRelativeResize="0"/>
          <p:nvPr/>
        </p:nvPicPr>
        <p:blipFill>
          <a:blip r:embed="rId3">
            <a:alphaModFix/>
          </a:blip>
          <a:stretch>
            <a:fillRect/>
          </a:stretch>
        </p:blipFill>
        <p:spPr>
          <a:xfrm>
            <a:off x="5090150" y="2848150"/>
            <a:ext cx="3232376" cy="2189175"/>
          </a:xfrm>
          <a:prstGeom prst="rect">
            <a:avLst/>
          </a:prstGeom>
          <a:noFill/>
          <a:ln>
            <a:noFill/>
          </a:ln>
        </p:spPr>
      </p:pic>
      <p:pic>
        <p:nvPicPr>
          <p:cNvPr id="183" name="Google Shape;183;p23"/>
          <p:cNvPicPr preferRelativeResize="0"/>
          <p:nvPr/>
        </p:nvPicPr>
        <p:blipFill>
          <a:blip r:embed="rId4">
            <a:alphaModFix/>
          </a:blip>
          <a:stretch>
            <a:fillRect/>
          </a:stretch>
        </p:blipFill>
        <p:spPr>
          <a:xfrm>
            <a:off x="680175" y="4779975"/>
            <a:ext cx="363525" cy="363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311700" y="220100"/>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AWS Systems Manager - Instances &amp; Nodes</a:t>
            </a:r>
            <a:endParaRPr sz="2400"/>
          </a:p>
          <a:p>
            <a:pPr indent="0" lvl="0" marL="0" rtl="0" algn="l">
              <a:spcBef>
                <a:spcPts val="0"/>
              </a:spcBef>
              <a:spcAft>
                <a:spcPts val="0"/>
              </a:spcAft>
              <a:buNone/>
            </a:pPr>
            <a:r>
              <a:rPr lang="en" sz="1800"/>
              <a:t>Inventory </a:t>
            </a:r>
            <a:endParaRPr sz="1800"/>
          </a:p>
          <a:p>
            <a:pPr indent="0" lvl="0" marL="0" rtl="0" algn="l">
              <a:spcBef>
                <a:spcPts val="0"/>
              </a:spcBef>
              <a:spcAft>
                <a:spcPts val="0"/>
              </a:spcAft>
              <a:buNone/>
            </a:pPr>
            <a:r>
              <a:t/>
            </a:r>
            <a:endParaRPr sz="1200"/>
          </a:p>
        </p:txBody>
      </p:sp>
      <p:sp>
        <p:nvSpPr>
          <p:cNvPr id="189" name="Google Shape;189;p24"/>
          <p:cNvSpPr txBox="1"/>
          <p:nvPr/>
        </p:nvSpPr>
        <p:spPr>
          <a:xfrm>
            <a:off x="5375550" y="76200"/>
            <a:ext cx="3921000" cy="4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Mono"/>
                <a:ea typeface="Roboto Mono"/>
                <a:cs typeface="Roboto Mono"/>
                <a:sym typeface="Roboto Mono"/>
              </a:rPr>
              <a:t>C</a:t>
            </a:r>
            <a:r>
              <a:rPr lang="en" sz="1200">
                <a:latin typeface="Roboto Mono"/>
                <a:ea typeface="Roboto Mono"/>
                <a:cs typeface="Roboto Mono"/>
                <a:sym typeface="Roboto Mono"/>
              </a:rPr>
              <a:t>ollect </a:t>
            </a:r>
            <a:r>
              <a:rPr i="1" lang="en" sz="1200">
                <a:solidFill>
                  <a:srgbClr val="0000FF"/>
                </a:solidFill>
                <a:latin typeface="Roboto Mono"/>
                <a:ea typeface="Roboto Mono"/>
                <a:cs typeface="Roboto Mono"/>
                <a:sym typeface="Roboto Mono"/>
              </a:rPr>
              <a:t>metadata </a:t>
            </a:r>
            <a:r>
              <a:rPr lang="en" sz="1200">
                <a:latin typeface="Roboto Mono"/>
                <a:ea typeface="Roboto Mono"/>
                <a:cs typeface="Roboto Mono"/>
                <a:sym typeface="Roboto Mono"/>
              </a:rPr>
              <a:t>from your managed instances </a:t>
            </a:r>
            <a:r>
              <a:rPr lang="en" sz="1200">
                <a:solidFill>
                  <a:srgbClr val="0000FF"/>
                </a:solidFill>
                <a:latin typeface="Roboto Mono"/>
                <a:ea typeface="Roboto Mono"/>
                <a:cs typeface="Roboto Mono"/>
                <a:sym typeface="Roboto Mono"/>
              </a:rPr>
              <a:t>from multiple AWS Regions and accounts</a:t>
            </a:r>
            <a:r>
              <a:rPr lang="en" sz="1200">
                <a:latin typeface="Roboto Mono"/>
                <a:ea typeface="Roboto Mono"/>
                <a:cs typeface="Roboto Mono"/>
                <a:sym typeface="Roboto Mono"/>
              </a:rPr>
              <a:t>.If the pre-configured metadata types collected by Systems Manager Inventory don't meet your needs, then you can create </a:t>
            </a:r>
            <a:r>
              <a:rPr i="1" lang="en" sz="1200">
                <a:solidFill>
                  <a:srgbClr val="0000FF"/>
                </a:solidFill>
                <a:latin typeface="Roboto Mono"/>
                <a:ea typeface="Roboto Mono"/>
                <a:cs typeface="Roboto Mono"/>
                <a:sym typeface="Roboto Mono"/>
              </a:rPr>
              <a:t>custom inventory</a:t>
            </a:r>
            <a:r>
              <a:rPr lang="en" sz="1200">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190" name="Google Shape;190;p24"/>
          <p:cNvSpPr txBox="1"/>
          <p:nvPr/>
        </p:nvSpPr>
        <p:spPr>
          <a:xfrm>
            <a:off x="192950" y="1348150"/>
            <a:ext cx="2042100" cy="4461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 sz="1100">
                <a:solidFill>
                  <a:srgbClr val="0000FF"/>
                </a:solidFill>
                <a:latin typeface="Roboto Mono"/>
                <a:ea typeface="Roboto Mono"/>
                <a:cs typeface="Roboto Mono"/>
                <a:sym typeface="Roboto Mono"/>
              </a:rPr>
              <a:t>Metadata types:</a:t>
            </a:r>
            <a:endParaRPr sz="1100">
              <a:solidFill>
                <a:srgbClr val="0000FF"/>
              </a:solidFill>
              <a:latin typeface="Roboto Mono"/>
              <a:ea typeface="Roboto Mono"/>
              <a:cs typeface="Roboto Mono"/>
              <a:sym typeface="Roboto Mono"/>
            </a:endParaRPr>
          </a:p>
          <a:p>
            <a:pPr indent="-115570" lvl="0" marL="274320" rtl="0" algn="l">
              <a:spcBef>
                <a:spcPts val="0"/>
              </a:spcBef>
              <a:spcAft>
                <a:spcPts val="0"/>
              </a:spcAft>
              <a:buSzPts val="1100"/>
              <a:buFont typeface="Roboto Mono"/>
              <a:buChar char="●"/>
            </a:pPr>
            <a:r>
              <a:rPr lang="en" sz="1100">
                <a:latin typeface="Roboto Mono"/>
                <a:ea typeface="Roboto Mono"/>
                <a:cs typeface="Roboto Mono"/>
                <a:sym typeface="Roboto Mono"/>
              </a:rPr>
              <a:t>Applications</a:t>
            </a:r>
            <a:endParaRPr sz="1100">
              <a:latin typeface="Roboto Mono"/>
              <a:ea typeface="Roboto Mono"/>
              <a:cs typeface="Roboto Mono"/>
              <a:sym typeface="Roboto Mono"/>
            </a:endParaRPr>
          </a:p>
          <a:p>
            <a:pPr indent="-115570" lvl="0" marL="274320" rtl="0" algn="l">
              <a:spcBef>
                <a:spcPts val="0"/>
              </a:spcBef>
              <a:spcAft>
                <a:spcPts val="0"/>
              </a:spcAft>
              <a:buSzPts val="1100"/>
              <a:buFont typeface="Roboto Mono"/>
              <a:buChar char="●"/>
            </a:pPr>
            <a:r>
              <a:rPr lang="en" sz="1100">
                <a:latin typeface="Roboto Mono"/>
                <a:ea typeface="Roboto Mono"/>
                <a:cs typeface="Roboto Mono"/>
                <a:sym typeface="Roboto Mono"/>
              </a:rPr>
              <a:t>AWS components</a:t>
            </a:r>
            <a:endParaRPr sz="1100">
              <a:latin typeface="Roboto Mono"/>
              <a:ea typeface="Roboto Mono"/>
              <a:cs typeface="Roboto Mono"/>
              <a:sym typeface="Roboto Mono"/>
            </a:endParaRPr>
          </a:p>
          <a:p>
            <a:pPr indent="-115570" lvl="0" marL="274320" rtl="0" algn="l">
              <a:spcBef>
                <a:spcPts val="0"/>
              </a:spcBef>
              <a:spcAft>
                <a:spcPts val="0"/>
              </a:spcAft>
              <a:buSzPts val="1100"/>
              <a:buFont typeface="Roboto Mono"/>
              <a:buChar char="●"/>
            </a:pPr>
            <a:r>
              <a:rPr lang="en" sz="1100">
                <a:latin typeface="Roboto Mono"/>
                <a:ea typeface="Roboto Mono"/>
                <a:cs typeface="Roboto Mono"/>
                <a:sym typeface="Roboto Mono"/>
              </a:rPr>
              <a:t>Files</a:t>
            </a:r>
            <a:endParaRPr sz="1100">
              <a:latin typeface="Roboto Mono"/>
              <a:ea typeface="Roboto Mono"/>
              <a:cs typeface="Roboto Mono"/>
              <a:sym typeface="Roboto Mono"/>
            </a:endParaRPr>
          </a:p>
          <a:p>
            <a:pPr indent="-115570" lvl="0" marL="274320" rtl="0" algn="l">
              <a:spcBef>
                <a:spcPts val="0"/>
              </a:spcBef>
              <a:spcAft>
                <a:spcPts val="0"/>
              </a:spcAft>
              <a:buSzPts val="1100"/>
              <a:buFont typeface="Roboto Mono"/>
              <a:buChar char="●"/>
            </a:pPr>
            <a:r>
              <a:rPr lang="en" sz="1100">
                <a:latin typeface="Roboto Mono"/>
                <a:ea typeface="Roboto Mono"/>
                <a:cs typeface="Roboto Mono"/>
                <a:sym typeface="Roboto Mono"/>
              </a:rPr>
              <a:t>N/w configuration</a:t>
            </a:r>
            <a:endParaRPr sz="1100">
              <a:latin typeface="Roboto Mono"/>
              <a:ea typeface="Roboto Mono"/>
              <a:cs typeface="Roboto Mono"/>
              <a:sym typeface="Roboto Mono"/>
            </a:endParaRPr>
          </a:p>
          <a:p>
            <a:pPr indent="-115570" lvl="0" marL="274320" rtl="0" algn="l">
              <a:spcBef>
                <a:spcPts val="0"/>
              </a:spcBef>
              <a:spcAft>
                <a:spcPts val="0"/>
              </a:spcAft>
              <a:buSzPts val="1100"/>
              <a:buFont typeface="Roboto Mono"/>
              <a:buChar char="●"/>
            </a:pPr>
            <a:r>
              <a:rPr lang="en" sz="1100">
                <a:latin typeface="Roboto Mono"/>
                <a:ea typeface="Roboto Mono"/>
                <a:cs typeface="Roboto Mono"/>
                <a:sym typeface="Roboto Mono"/>
              </a:rPr>
              <a:t>Windows updates</a:t>
            </a:r>
            <a:endParaRPr sz="1100">
              <a:latin typeface="Roboto Mono"/>
              <a:ea typeface="Roboto Mono"/>
              <a:cs typeface="Roboto Mono"/>
              <a:sym typeface="Roboto Mono"/>
            </a:endParaRPr>
          </a:p>
          <a:p>
            <a:pPr indent="-115570" lvl="0" marL="274320" rtl="0" algn="l">
              <a:spcBef>
                <a:spcPts val="0"/>
              </a:spcBef>
              <a:spcAft>
                <a:spcPts val="0"/>
              </a:spcAft>
              <a:buSzPts val="1100"/>
              <a:buFont typeface="Roboto Mono"/>
              <a:buChar char="●"/>
            </a:pPr>
            <a:r>
              <a:rPr lang="en" sz="1100">
                <a:latin typeface="Roboto Mono"/>
                <a:ea typeface="Roboto Mono"/>
                <a:cs typeface="Roboto Mono"/>
                <a:sym typeface="Roboto Mono"/>
              </a:rPr>
              <a:t>Instance details</a:t>
            </a:r>
            <a:endParaRPr sz="1100">
              <a:latin typeface="Roboto Mono"/>
              <a:ea typeface="Roboto Mono"/>
              <a:cs typeface="Roboto Mono"/>
              <a:sym typeface="Roboto Mono"/>
            </a:endParaRPr>
          </a:p>
          <a:p>
            <a:pPr indent="-115570" lvl="0" marL="274320" rtl="0" algn="l">
              <a:spcBef>
                <a:spcPts val="0"/>
              </a:spcBef>
              <a:spcAft>
                <a:spcPts val="0"/>
              </a:spcAft>
              <a:buSzPts val="1100"/>
              <a:buFont typeface="Roboto Mono"/>
              <a:buChar char="●"/>
            </a:pPr>
            <a:r>
              <a:rPr lang="en" sz="1100">
                <a:latin typeface="Roboto Mono"/>
                <a:ea typeface="Roboto Mono"/>
                <a:cs typeface="Roboto Mono"/>
                <a:sym typeface="Roboto Mono"/>
              </a:rPr>
              <a:t>Services</a:t>
            </a:r>
            <a:endParaRPr sz="1100">
              <a:latin typeface="Roboto Mono"/>
              <a:ea typeface="Roboto Mono"/>
              <a:cs typeface="Roboto Mono"/>
              <a:sym typeface="Roboto Mono"/>
            </a:endParaRPr>
          </a:p>
          <a:p>
            <a:pPr indent="-115570" lvl="0" marL="274320" rtl="0" algn="l">
              <a:spcBef>
                <a:spcPts val="0"/>
              </a:spcBef>
              <a:spcAft>
                <a:spcPts val="0"/>
              </a:spcAft>
              <a:buSzPts val="1100"/>
              <a:buFont typeface="Roboto Mono"/>
              <a:buChar char="●"/>
            </a:pPr>
            <a:r>
              <a:rPr lang="en" sz="1100">
                <a:latin typeface="Roboto Mono"/>
                <a:ea typeface="Roboto Mono"/>
                <a:cs typeface="Roboto Mono"/>
                <a:sym typeface="Roboto Mono"/>
              </a:rPr>
              <a:t>Tags</a:t>
            </a:r>
            <a:endParaRPr sz="1100">
              <a:latin typeface="Roboto Mono"/>
              <a:ea typeface="Roboto Mono"/>
              <a:cs typeface="Roboto Mono"/>
              <a:sym typeface="Roboto Mono"/>
            </a:endParaRPr>
          </a:p>
          <a:p>
            <a:pPr indent="-115570" lvl="0" marL="274320" rtl="0" algn="l">
              <a:spcBef>
                <a:spcPts val="0"/>
              </a:spcBef>
              <a:spcAft>
                <a:spcPts val="0"/>
              </a:spcAft>
              <a:buSzPts val="1100"/>
              <a:buFont typeface="Roboto Mono"/>
              <a:buChar char="●"/>
            </a:pPr>
            <a:r>
              <a:rPr lang="en" sz="1100">
                <a:latin typeface="Roboto Mono"/>
                <a:ea typeface="Roboto Mono"/>
                <a:cs typeface="Roboto Mono"/>
                <a:sym typeface="Roboto Mono"/>
              </a:rPr>
              <a:t>Windows registry</a:t>
            </a:r>
            <a:endParaRPr sz="1100">
              <a:latin typeface="Roboto Mono"/>
              <a:ea typeface="Roboto Mono"/>
              <a:cs typeface="Roboto Mono"/>
              <a:sym typeface="Roboto Mono"/>
            </a:endParaRPr>
          </a:p>
          <a:p>
            <a:pPr indent="-115570" lvl="0" marL="274320" rtl="0" algn="l">
              <a:spcBef>
                <a:spcPts val="0"/>
              </a:spcBef>
              <a:spcAft>
                <a:spcPts val="0"/>
              </a:spcAft>
              <a:buSzPts val="1100"/>
              <a:buFont typeface="Roboto Mono"/>
              <a:buChar char="●"/>
            </a:pPr>
            <a:r>
              <a:rPr lang="en" sz="1100">
                <a:latin typeface="Roboto Mono"/>
                <a:ea typeface="Roboto Mono"/>
                <a:cs typeface="Roboto Mono"/>
                <a:sym typeface="Roboto Mono"/>
              </a:rPr>
              <a:t>Windows roles</a:t>
            </a:r>
            <a:endParaRPr sz="1100">
              <a:latin typeface="Roboto Mono"/>
              <a:ea typeface="Roboto Mono"/>
              <a:cs typeface="Roboto Mono"/>
              <a:sym typeface="Roboto Mono"/>
            </a:endParaRPr>
          </a:p>
          <a:p>
            <a:pPr indent="-115570" lvl="0" marL="274320" rtl="0" algn="l">
              <a:spcBef>
                <a:spcPts val="0"/>
              </a:spcBef>
              <a:spcAft>
                <a:spcPts val="0"/>
              </a:spcAft>
              <a:buSzPts val="1100"/>
              <a:buFont typeface="Roboto Mono"/>
              <a:buChar char="●"/>
            </a:pPr>
            <a:r>
              <a:rPr lang="en" sz="1100">
                <a:latin typeface="Roboto Mono"/>
                <a:ea typeface="Roboto Mono"/>
                <a:cs typeface="Roboto Mono"/>
                <a:sym typeface="Roboto Mono"/>
              </a:rPr>
              <a:t>Custom inventory</a:t>
            </a:r>
            <a:endParaRPr sz="1100">
              <a:latin typeface="Roboto Mono"/>
              <a:ea typeface="Roboto Mono"/>
              <a:cs typeface="Roboto Mono"/>
              <a:sym typeface="Roboto Mono"/>
            </a:endParaRPr>
          </a:p>
        </p:txBody>
      </p:sp>
      <p:sp>
        <p:nvSpPr>
          <p:cNvPr id="191" name="Google Shape;191;p24"/>
          <p:cNvSpPr txBox="1"/>
          <p:nvPr/>
        </p:nvSpPr>
        <p:spPr>
          <a:xfrm>
            <a:off x="1952975" y="1224150"/>
            <a:ext cx="4402800" cy="30000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 sz="1200">
                <a:solidFill>
                  <a:schemeClr val="accent3"/>
                </a:solidFill>
                <a:latin typeface="Roboto Mono"/>
                <a:ea typeface="Roboto Mono"/>
                <a:cs typeface="Roboto Mono"/>
                <a:sym typeface="Roboto Mono"/>
              </a:rPr>
              <a:t>Working with File and Windows Registry Inventory examples:</a:t>
            </a:r>
            <a:endParaRPr sz="1200">
              <a:solidFill>
                <a:schemeClr val="accent3"/>
              </a:solidFill>
              <a:latin typeface="Roboto Mono"/>
              <a:ea typeface="Roboto Mono"/>
              <a:cs typeface="Roboto Mono"/>
              <a:sym typeface="Roboto Mono"/>
            </a:endParaRPr>
          </a:p>
          <a:p>
            <a:pPr indent="-109220" lvl="0" marL="274320" rtl="0" algn="l">
              <a:spcBef>
                <a:spcPts val="0"/>
              </a:spcBef>
              <a:spcAft>
                <a:spcPts val="0"/>
              </a:spcAft>
              <a:buSzPts val="1000"/>
              <a:buFont typeface="Roboto Mono"/>
              <a:buChar char="●"/>
            </a:pPr>
            <a:r>
              <a:rPr lang="en" sz="1000">
                <a:latin typeface="Roboto Mono"/>
                <a:ea typeface="Roboto Mono"/>
                <a:cs typeface="Roboto Mono"/>
                <a:sym typeface="Roboto Mono"/>
              </a:rPr>
              <a:t>On Linux, collect metadata of .sh files in the /home/ec2-user directory, excluding all subdirectories. [{"Path":"/home/ec2-user","Pattern":["*.sh", "*.sh"],"Recursive":false}] </a:t>
            </a:r>
            <a:endParaRPr sz="1000">
              <a:latin typeface="Roboto Mono"/>
              <a:ea typeface="Roboto Mono"/>
              <a:cs typeface="Roboto Mono"/>
              <a:sym typeface="Roboto Mono"/>
            </a:endParaRPr>
          </a:p>
          <a:p>
            <a:pPr indent="-109220" lvl="0" marL="274320" rtl="0" algn="l">
              <a:spcBef>
                <a:spcPts val="0"/>
              </a:spcBef>
              <a:spcAft>
                <a:spcPts val="0"/>
              </a:spcAft>
              <a:buSzPts val="1000"/>
              <a:buFont typeface="Roboto Mono"/>
              <a:buChar char="●"/>
            </a:pPr>
            <a:r>
              <a:rPr lang="en" sz="1000">
                <a:latin typeface="Roboto Mono"/>
                <a:ea typeface="Roboto Mono"/>
                <a:cs typeface="Roboto Mono"/>
                <a:sym typeface="Roboto Mono"/>
              </a:rPr>
              <a:t>On Windows, collect metadata of all ".exe" files in the Program Files folder, including subdirectories recursively. [{"Path":"C:\Program Files","Pattern":["*.exe"],"Recursive":true}] </a:t>
            </a:r>
            <a:endParaRPr sz="1000">
              <a:latin typeface="Roboto Mono"/>
              <a:ea typeface="Roboto Mono"/>
              <a:cs typeface="Roboto Mono"/>
              <a:sym typeface="Roboto Mono"/>
            </a:endParaRPr>
          </a:p>
          <a:p>
            <a:pPr indent="-109220" lvl="0" marL="274320" rtl="0" algn="l">
              <a:spcBef>
                <a:spcPts val="0"/>
              </a:spcBef>
              <a:spcAft>
                <a:spcPts val="0"/>
              </a:spcAft>
              <a:buSzPts val="1000"/>
              <a:buFont typeface="Roboto Mono"/>
              <a:buChar char="●"/>
            </a:pPr>
            <a:r>
              <a:rPr lang="en" sz="1000">
                <a:latin typeface="Roboto Mono"/>
                <a:ea typeface="Roboto Mono"/>
                <a:cs typeface="Roboto Mono"/>
                <a:sym typeface="Roboto Mono"/>
              </a:rPr>
              <a:t>On Windows, collect metadata of specific log patterns. [{"Path":"C:\ProgramData\Amazon","Pattern":["*amazon*.log"],"Recursive":true}] </a:t>
            </a:r>
            <a:endParaRPr sz="1000">
              <a:latin typeface="Roboto Mono"/>
              <a:ea typeface="Roboto Mono"/>
              <a:cs typeface="Roboto Mono"/>
              <a:sym typeface="Roboto Mono"/>
            </a:endParaRPr>
          </a:p>
          <a:p>
            <a:pPr indent="-109220" lvl="0" marL="274320" rtl="0" algn="l">
              <a:spcBef>
                <a:spcPts val="0"/>
              </a:spcBef>
              <a:spcAft>
                <a:spcPts val="0"/>
              </a:spcAft>
              <a:buSzPts val="1000"/>
              <a:buFont typeface="Roboto Mono"/>
              <a:buChar char="●"/>
            </a:pPr>
            <a:r>
              <a:rPr lang="en" sz="1000">
                <a:latin typeface="Roboto Mono"/>
                <a:ea typeface="Roboto Mono"/>
                <a:cs typeface="Roboto Mono"/>
                <a:sym typeface="Roboto Mono"/>
              </a:rPr>
              <a:t>Limit the directory count when performing recursive collection. [{"Path":"C:\Users","Pattern":["*.ps1"],"Recursive":true, "DirScanLimit": 1000}]</a:t>
            </a:r>
            <a:endParaRPr sz="1000">
              <a:latin typeface="Roboto Mono"/>
              <a:ea typeface="Roboto Mono"/>
              <a:cs typeface="Roboto Mono"/>
              <a:sym typeface="Roboto Mono"/>
            </a:endParaRPr>
          </a:p>
        </p:txBody>
      </p:sp>
      <p:sp>
        <p:nvSpPr>
          <p:cNvPr id="192" name="Google Shape;192;p24"/>
          <p:cNvSpPr txBox="1"/>
          <p:nvPr/>
        </p:nvSpPr>
        <p:spPr>
          <a:xfrm>
            <a:off x="6249800" y="1348150"/>
            <a:ext cx="28941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Mono"/>
                <a:ea typeface="Roboto Mono"/>
                <a:cs typeface="Roboto Mono"/>
                <a:sym typeface="Roboto Mono"/>
              </a:rPr>
              <a:t>U</a:t>
            </a:r>
            <a:r>
              <a:rPr lang="en" sz="1200">
                <a:latin typeface="Roboto Mono"/>
                <a:ea typeface="Roboto Mono"/>
                <a:cs typeface="Roboto Mono"/>
                <a:sym typeface="Roboto Mono"/>
              </a:rPr>
              <a:t>se Systems Manager </a:t>
            </a:r>
            <a:r>
              <a:rPr b="1" lang="en" sz="1200">
                <a:solidFill>
                  <a:schemeClr val="dk1"/>
                </a:solidFill>
                <a:latin typeface="Roboto Mono"/>
                <a:ea typeface="Roboto Mono"/>
                <a:cs typeface="Roboto Mono"/>
                <a:sym typeface="Roboto Mono"/>
              </a:rPr>
              <a:t>Resource Data Sync </a:t>
            </a:r>
            <a:r>
              <a:rPr lang="en" sz="1200">
                <a:latin typeface="Roboto Mono"/>
                <a:ea typeface="Roboto Mono"/>
                <a:cs typeface="Roboto Mono"/>
                <a:sym typeface="Roboto Mono"/>
              </a:rPr>
              <a:t>to send Inventory data collected from all of your managed instances to a single S3 bucket. Resource Data Sync then automatically updates the centralized data when new Inventory data is collected. With all Inventory data stored in a target S3 bucket, you can use services like Athena and QuickSight to query and analyze the aggregated data.</a:t>
            </a:r>
            <a:endParaRPr sz="1200">
              <a:latin typeface="Roboto Mono"/>
              <a:ea typeface="Roboto Mono"/>
              <a:cs typeface="Roboto Mono"/>
              <a:sym typeface="Roboto Mono"/>
            </a:endParaRPr>
          </a:p>
        </p:txBody>
      </p:sp>
      <p:sp>
        <p:nvSpPr>
          <p:cNvPr id="193" name="Google Shape;193;p24"/>
          <p:cNvSpPr txBox="1"/>
          <p:nvPr/>
        </p:nvSpPr>
        <p:spPr>
          <a:xfrm>
            <a:off x="543275" y="4333525"/>
            <a:ext cx="8247900" cy="8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Roboto Mono"/>
                <a:ea typeface="Roboto Mono"/>
                <a:cs typeface="Roboto Mono"/>
                <a:sym typeface="Roboto Mono"/>
              </a:rPr>
              <a:t>Inventory </a:t>
            </a:r>
            <a:r>
              <a:rPr b="1" lang="en" sz="1100">
                <a:latin typeface="Roboto Mono"/>
                <a:ea typeface="Roboto Mono"/>
                <a:cs typeface="Roboto Mono"/>
                <a:sym typeface="Roboto Mono"/>
              </a:rPr>
              <a:t>integrates with Athena </a:t>
            </a:r>
            <a:r>
              <a:rPr lang="en" sz="1100">
                <a:latin typeface="Roboto Mono"/>
                <a:ea typeface="Roboto Mono"/>
                <a:cs typeface="Roboto Mono"/>
                <a:sym typeface="Roboto Mono"/>
              </a:rPr>
              <a:t>to help you query inventory data from multiple AWS Regions and accounts. </a:t>
            </a:r>
            <a:r>
              <a:rPr b="1" lang="en" sz="1100">
                <a:latin typeface="Roboto Mono"/>
                <a:ea typeface="Roboto Mono"/>
                <a:cs typeface="Roboto Mono"/>
                <a:sym typeface="Roboto Mono"/>
              </a:rPr>
              <a:t>Athena integration uses Resource Data Sync </a:t>
            </a:r>
            <a:r>
              <a:rPr lang="en" sz="1100">
                <a:latin typeface="Roboto Mono"/>
                <a:ea typeface="Roboto Mono"/>
                <a:cs typeface="Roboto Mono"/>
                <a:sym typeface="Roboto Mono"/>
              </a:rPr>
              <a:t>so that you can view inventory data from all of your managed instances on the Inventory Detail View page in the SSM console. This feature </a:t>
            </a:r>
            <a:r>
              <a:rPr b="1" lang="en" sz="1100">
                <a:latin typeface="Roboto Mono"/>
                <a:ea typeface="Roboto Mono"/>
                <a:cs typeface="Roboto Mono"/>
                <a:sym typeface="Roboto Mono"/>
              </a:rPr>
              <a:t>uses AWS Glue to crawl the data </a:t>
            </a:r>
            <a:r>
              <a:rPr lang="en" sz="1100">
                <a:latin typeface="Roboto Mono"/>
                <a:ea typeface="Roboto Mono"/>
                <a:cs typeface="Roboto Mono"/>
                <a:sym typeface="Roboto Mono"/>
              </a:rPr>
              <a:t>in your S3 bucket, and </a:t>
            </a:r>
            <a:r>
              <a:rPr b="1" lang="en" sz="1100">
                <a:latin typeface="Roboto Mono"/>
                <a:ea typeface="Roboto Mono"/>
                <a:cs typeface="Roboto Mono"/>
                <a:sym typeface="Roboto Mono"/>
              </a:rPr>
              <a:t>Athena to query the data</a:t>
            </a:r>
            <a:r>
              <a:rPr lang="en" sz="1100">
                <a:latin typeface="Roboto Mono"/>
                <a:ea typeface="Roboto Mono"/>
                <a:cs typeface="Roboto Mono"/>
                <a:sym typeface="Roboto Mono"/>
              </a:rPr>
              <a:t>.</a:t>
            </a:r>
            <a:endParaRPr sz="1100">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311700" y="220100"/>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AWS Systems Manager - State Manager</a:t>
            </a:r>
            <a:endParaRPr sz="1800"/>
          </a:p>
          <a:p>
            <a:pPr indent="0" lvl="0" marL="0" rtl="0" algn="l">
              <a:spcBef>
                <a:spcPts val="0"/>
              </a:spcBef>
              <a:spcAft>
                <a:spcPts val="0"/>
              </a:spcAft>
              <a:buNone/>
            </a:pPr>
            <a:r>
              <a:t/>
            </a:r>
            <a:endParaRPr sz="1200"/>
          </a:p>
        </p:txBody>
      </p:sp>
      <p:pic>
        <p:nvPicPr>
          <p:cNvPr id="199" name="Google Shape;199;p25"/>
          <p:cNvPicPr preferRelativeResize="0"/>
          <p:nvPr/>
        </p:nvPicPr>
        <p:blipFill>
          <a:blip r:embed="rId3">
            <a:alphaModFix/>
          </a:blip>
          <a:stretch>
            <a:fillRect/>
          </a:stretch>
        </p:blipFill>
        <p:spPr>
          <a:xfrm>
            <a:off x="152400" y="801200"/>
            <a:ext cx="5400775" cy="2394525"/>
          </a:xfrm>
          <a:prstGeom prst="rect">
            <a:avLst/>
          </a:prstGeom>
          <a:noFill/>
          <a:ln>
            <a:noFill/>
          </a:ln>
        </p:spPr>
      </p:pic>
      <p:pic>
        <p:nvPicPr>
          <p:cNvPr id="200" name="Google Shape;200;p25"/>
          <p:cNvPicPr preferRelativeResize="0"/>
          <p:nvPr/>
        </p:nvPicPr>
        <p:blipFill>
          <a:blip r:embed="rId4">
            <a:alphaModFix/>
          </a:blip>
          <a:stretch>
            <a:fillRect/>
          </a:stretch>
        </p:blipFill>
        <p:spPr>
          <a:xfrm>
            <a:off x="152400" y="3348125"/>
            <a:ext cx="3659237" cy="179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311700" y="220100"/>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AWS Systems Manager - Session Manager</a:t>
            </a:r>
            <a:endParaRPr sz="1200"/>
          </a:p>
        </p:txBody>
      </p:sp>
      <p:pic>
        <p:nvPicPr>
          <p:cNvPr id="206" name="Google Shape;206;p26"/>
          <p:cNvPicPr preferRelativeResize="0"/>
          <p:nvPr/>
        </p:nvPicPr>
        <p:blipFill>
          <a:blip r:embed="rId3">
            <a:alphaModFix/>
          </a:blip>
          <a:stretch>
            <a:fillRect/>
          </a:stretch>
        </p:blipFill>
        <p:spPr>
          <a:xfrm>
            <a:off x="185575" y="2969075"/>
            <a:ext cx="4951275" cy="2174425"/>
          </a:xfrm>
          <a:prstGeom prst="rect">
            <a:avLst/>
          </a:prstGeom>
          <a:noFill/>
          <a:ln>
            <a:noFill/>
          </a:ln>
        </p:spPr>
      </p:pic>
      <p:pic>
        <p:nvPicPr>
          <p:cNvPr id="207" name="Google Shape;207;p26"/>
          <p:cNvPicPr preferRelativeResize="0"/>
          <p:nvPr/>
        </p:nvPicPr>
        <p:blipFill>
          <a:blip r:embed="rId4">
            <a:alphaModFix/>
          </a:blip>
          <a:stretch>
            <a:fillRect/>
          </a:stretch>
        </p:blipFill>
        <p:spPr>
          <a:xfrm>
            <a:off x="152400" y="725000"/>
            <a:ext cx="4771795" cy="2174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311700" y="220100"/>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AWS Systems Manager - Patch Manager &amp; Distributor</a:t>
            </a:r>
            <a:endParaRPr sz="1200"/>
          </a:p>
        </p:txBody>
      </p:sp>
      <p:pic>
        <p:nvPicPr>
          <p:cNvPr id="213" name="Google Shape;213;p27"/>
          <p:cNvPicPr preferRelativeResize="0"/>
          <p:nvPr/>
        </p:nvPicPr>
        <p:blipFill>
          <a:blip r:embed="rId3">
            <a:alphaModFix/>
          </a:blip>
          <a:stretch>
            <a:fillRect/>
          </a:stretch>
        </p:blipFill>
        <p:spPr>
          <a:xfrm>
            <a:off x="152400" y="2939850"/>
            <a:ext cx="4161072" cy="2203650"/>
          </a:xfrm>
          <a:prstGeom prst="rect">
            <a:avLst/>
          </a:prstGeom>
          <a:noFill/>
          <a:ln>
            <a:noFill/>
          </a:ln>
        </p:spPr>
      </p:pic>
      <p:pic>
        <p:nvPicPr>
          <p:cNvPr id="214" name="Google Shape;214;p27"/>
          <p:cNvPicPr preferRelativeResize="0"/>
          <p:nvPr/>
        </p:nvPicPr>
        <p:blipFill>
          <a:blip r:embed="rId4">
            <a:alphaModFix/>
          </a:blip>
          <a:stretch>
            <a:fillRect/>
          </a:stretch>
        </p:blipFill>
        <p:spPr>
          <a:xfrm>
            <a:off x="152400" y="801200"/>
            <a:ext cx="5495424" cy="203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311700" y="220100"/>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AWS Systems Manager - Example showing patching of windows instances</a:t>
            </a:r>
            <a:endParaRPr sz="1800"/>
          </a:p>
        </p:txBody>
      </p:sp>
      <p:pic>
        <p:nvPicPr>
          <p:cNvPr id="220" name="Google Shape;220;p28"/>
          <p:cNvPicPr preferRelativeResize="0"/>
          <p:nvPr/>
        </p:nvPicPr>
        <p:blipFill>
          <a:blip r:embed="rId3">
            <a:alphaModFix/>
          </a:blip>
          <a:stretch>
            <a:fillRect/>
          </a:stretch>
        </p:blipFill>
        <p:spPr>
          <a:xfrm>
            <a:off x="152400" y="725000"/>
            <a:ext cx="3006700" cy="2751625"/>
          </a:xfrm>
          <a:prstGeom prst="rect">
            <a:avLst/>
          </a:prstGeom>
          <a:noFill/>
          <a:ln>
            <a:noFill/>
          </a:ln>
        </p:spPr>
      </p:pic>
      <p:sp>
        <p:nvSpPr>
          <p:cNvPr id="221" name="Google Shape;221;p28"/>
          <p:cNvSpPr txBox="1"/>
          <p:nvPr/>
        </p:nvSpPr>
        <p:spPr>
          <a:xfrm>
            <a:off x="3352800" y="762000"/>
            <a:ext cx="5086200" cy="16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0000FF"/>
                </a:solidFill>
                <a:latin typeface="Roboto Mono"/>
                <a:ea typeface="Roboto Mono"/>
                <a:cs typeface="Roboto Mono"/>
                <a:sym typeface="Roboto Mono"/>
              </a:rPr>
              <a:t>Step 1 </a:t>
            </a:r>
            <a:r>
              <a:rPr lang="en" sz="1050">
                <a:solidFill>
                  <a:srgbClr val="333333"/>
                </a:solidFill>
                <a:latin typeface="Roboto Mono"/>
                <a:ea typeface="Roboto Mono"/>
                <a:cs typeface="Roboto Mono"/>
                <a:sym typeface="Roboto Mono"/>
              </a:rPr>
              <a:t>→ U</a:t>
            </a:r>
            <a:r>
              <a:rPr lang="en" sz="1050">
                <a:solidFill>
                  <a:srgbClr val="333333"/>
                </a:solidFill>
                <a:latin typeface="Roboto Mono"/>
                <a:ea typeface="Roboto Mono"/>
                <a:cs typeface="Roboto Mono"/>
                <a:sym typeface="Roboto Mono"/>
              </a:rPr>
              <a:t>se patch baselines to include rules for auto-approving patches within days of their release, as well to see a list of approved and rejected patches. </a:t>
            </a:r>
            <a:endParaRPr sz="1050">
              <a:solidFill>
                <a:srgbClr val="333333"/>
              </a:solidFill>
              <a:latin typeface="Roboto Mono"/>
              <a:ea typeface="Roboto Mono"/>
              <a:cs typeface="Roboto Mono"/>
              <a:sym typeface="Roboto Mono"/>
            </a:endParaRPr>
          </a:p>
          <a:p>
            <a:pPr indent="0" lvl="0" marL="0" rtl="0" algn="l">
              <a:spcBef>
                <a:spcPts val="0"/>
              </a:spcBef>
              <a:spcAft>
                <a:spcPts val="0"/>
              </a:spcAft>
              <a:buNone/>
            </a:pPr>
            <a:r>
              <a:t/>
            </a:r>
            <a:endParaRPr sz="1050">
              <a:solidFill>
                <a:srgbClr val="333333"/>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0000FF"/>
                </a:solidFill>
                <a:latin typeface="Roboto Mono"/>
                <a:ea typeface="Roboto Mono"/>
                <a:cs typeface="Roboto Mono"/>
                <a:sym typeface="Roboto Mono"/>
              </a:rPr>
              <a:t>Step 2</a:t>
            </a:r>
            <a:r>
              <a:rPr lang="en" sz="1050">
                <a:solidFill>
                  <a:srgbClr val="333333"/>
                </a:solidFill>
                <a:latin typeface="Roboto Mono"/>
                <a:ea typeface="Roboto Mono"/>
                <a:cs typeface="Roboto Mono"/>
                <a:sym typeface="Roboto Mono"/>
              </a:rPr>
              <a:t> → Leverage patch groups to organize instances for patching. E.g. create patch groups for dev/test/production.</a:t>
            </a:r>
            <a:endParaRPr sz="1050">
              <a:solidFill>
                <a:srgbClr val="333333"/>
              </a:solidFill>
              <a:latin typeface="Roboto Mono"/>
              <a:ea typeface="Roboto Mono"/>
              <a:cs typeface="Roboto Mono"/>
              <a:sym typeface="Roboto Mono"/>
            </a:endParaRPr>
          </a:p>
          <a:p>
            <a:pPr indent="0" lvl="0" marL="0" rtl="0" algn="l">
              <a:spcBef>
                <a:spcPts val="0"/>
              </a:spcBef>
              <a:spcAft>
                <a:spcPts val="0"/>
              </a:spcAft>
              <a:buNone/>
            </a:pPr>
            <a:r>
              <a:t/>
            </a:r>
            <a:endParaRPr sz="1050">
              <a:solidFill>
                <a:srgbClr val="333333"/>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0000FF"/>
                </a:solidFill>
                <a:latin typeface="Roboto Mono"/>
                <a:ea typeface="Roboto Mono"/>
                <a:cs typeface="Roboto Mono"/>
                <a:sym typeface="Roboto Mono"/>
              </a:rPr>
              <a:t>Step 3</a:t>
            </a:r>
            <a:r>
              <a:rPr lang="en" sz="1050">
                <a:solidFill>
                  <a:srgbClr val="333333"/>
                </a:solidFill>
                <a:latin typeface="Roboto Mono"/>
                <a:ea typeface="Roboto Mono"/>
                <a:cs typeface="Roboto Mono"/>
                <a:sym typeface="Roboto Mono"/>
              </a:rPr>
              <a:t> → </a:t>
            </a:r>
            <a:r>
              <a:rPr lang="en" sz="1050">
                <a:solidFill>
                  <a:srgbClr val="333333"/>
                </a:solidFill>
                <a:latin typeface="Roboto Mono"/>
                <a:ea typeface="Roboto Mono"/>
                <a:cs typeface="Roboto Mono"/>
                <a:sym typeface="Roboto Mono"/>
              </a:rPr>
              <a:t> Install patches on a regular basis by scheduling patching to run as a Maintenance Windows task</a:t>
            </a:r>
            <a:endParaRPr>
              <a:latin typeface="Roboto Mono"/>
              <a:ea typeface="Roboto Mono"/>
              <a:cs typeface="Roboto Mono"/>
              <a:sym typeface="Roboto Mono"/>
            </a:endParaRPr>
          </a:p>
        </p:txBody>
      </p:sp>
      <p:sp>
        <p:nvSpPr>
          <p:cNvPr id="222" name="Google Shape;222;p28"/>
          <p:cNvSpPr txBox="1"/>
          <p:nvPr/>
        </p:nvSpPr>
        <p:spPr>
          <a:xfrm>
            <a:off x="2631125" y="2442350"/>
            <a:ext cx="1941000" cy="24660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rgbClr val="333333"/>
                </a:solidFill>
                <a:latin typeface="Roboto Mono"/>
                <a:ea typeface="Roboto Mono"/>
                <a:cs typeface="Roboto Mono"/>
                <a:sym typeface="Roboto Mono"/>
              </a:rPr>
              <a:t>A </a:t>
            </a:r>
            <a:r>
              <a:rPr b="1" lang="en" sz="900">
                <a:solidFill>
                  <a:srgbClr val="333333"/>
                </a:solidFill>
                <a:latin typeface="Roboto Mono"/>
                <a:ea typeface="Roboto Mono"/>
                <a:cs typeface="Roboto Mono"/>
                <a:sym typeface="Roboto Mono"/>
              </a:rPr>
              <a:t>Patch baseline </a:t>
            </a:r>
            <a:r>
              <a:rPr lang="en" sz="900">
                <a:solidFill>
                  <a:srgbClr val="333333"/>
                </a:solidFill>
                <a:latin typeface="Roboto Mono"/>
                <a:ea typeface="Roboto Mono"/>
                <a:cs typeface="Roboto Mono"/>
                <a:sym typeface="Roboto Mono"/>
              </a:rPr>
              <a:t>defines which patches should and shouldn’t be installed on your instances. </a:t>
            </a:r>
            <a:endParaRPr sz="900">
              <a:solidFill>
                <a:srgbClr val="333333"/>
              </a:solidFill>
              <a:latin typeface="Roboto Mono"/>
              <a:ea typeface="Roboto Mono"/>
              <a:cs typeface="Roboto Mono"/>
              <a:sym typeface="Roboto Mono"/>
            </a:endParaRPr>
          </a:p>
          <a:p>
            <a:pPr indent="0" lvl="0" marL="0" rtl="0" algn="l">
              <a:lnSpc>
                <a:spcPct val="100000"/>
              </a:lnSpc>
              <a:spcBef>
                <a:spcPts val="1100"/>
              </a:spcBef>
              <a:spcAft>
                <a:spcPts val="1100"/>
              </a:spcAft>
              <a:buNone/>
            </a:pPr>
            <a:r>
              <a:rPr lang="en" sz="900">
                <a:solidFill>
                  <a:srgbClr val="333333"/>
                </a:solidFill>
                <a:latin typeface="Roboto Mono"/>
                <a:ea typeface="Roboto Mono"/>
                <a:cs typeface="Roboto Mono"/>
                <a:sym typeface="Roboto Mono"/>
              </a:rPr>
              <a:t>Patch Manager has a pre-defined patch baseline that approves all patches classified as critical updates or security updates with a severity of Critical or Important. These patches are automatically approved by this baseline seven days after they are released by Microsoft.</a:t>
            </a:r>
            <a:endParaRPr sz="900">
              <a:solidFill>
                <a:srgbClr val="333333"/>
              </a:solidFill>
              <a:latin typeface="Roboto Mono"/>
              <a:ea typeface="Roboto Mono"/>
              <a:cs typeface="Roboto Mono"/>
              <a:sym typeface="Roboto Mono"/>
            </a:endParaRPr>
          </a:p>
        </p:txBody>
      </p:sp>
      <p:sp>
        <p:nvSpPr>
          <p:cNvPr id="223" name="Google Shape;223;p28"/>
          <p:cNvSpPr txBox="1"/>
          <p:nvPr/>
        </p:nvSpPr>
        <p:spPr>
          <a:xfrm>
            <a:off x="4764725" y="2442350"/>
            <a:ext cx="1941000" cy="2466000"/>
          </a:xfrm>
          <a:prstGeom prst="rect">
            <a:avLst/>
          </a:prstGeom>
          <a:solidFill>
            <a:srgbClr val="EAD1D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rgbClr val="333333"/>
                </a:solidFill>
                <a:latin typeface="Roboto Mono"/>
                <a:ea typeface="Roboto Mono"/>
                <a:cs typeface="Roboto Mono"/>
                <a:sym typeface="Roboto Mono"/>
              </a:rPr>
              <a:t>A </a:t>
            </a:r>
            <a:r>
              <a:rPr b="1" lang="en" sz="900">
                <a:solidFill>
                  <a:srgbClr val="333333"/>
                </a:solidFill>
                <a:latin typeface="Roboto Mono"/>
                <a:ea typeface="Roboto Mono"/>
                <a:cs typeface="Roboto Mono"/>
                <a:sym typeface="Roboto Mono"/>
              </a:rPr>
              <a:t>Patch group</a:t>
            </a:r>
            <a:r>
              <a:rPr lang="en" sz="900">
                <a:solidFill>
                  <a:srgbClr val="333333"/>
                </a:solidFill>
                <a:latin typeface="Roboto Mono"/>
                <a:ea typeface="Roboto Mono"/>
                <a:cs typeface="Roboto Mono"/>
                <a:sym typeface="Roboto Mono"/>
              </a:rPr>
              <a:t> is an optional means of defining which patch baseline should be used for what instances. E.g dev/test/production. You can also create primary and secondary failover cluster groupings . </a:t>
            </a:r>
            <a:endParaRPr sz="900">
              <a:solidFill>
                <a:srgbClr val="333333"/>
              </a:solidFill>
              <a:latin typeface="Roboto Mono"/>
              <a:ea typeface="Roboto Mono"/>
              <a:cs typeface="Roboto Mono"/>
              <a:sym typeface="Roboto Mono"/>
            </a:endParaRPr>
          </a:p>
          <a:p>
            <a:pPr indent="0" lvl="0" marL="0" rtl="0" algn="l">
              <a:lnSpc>
                <a:spcPct val="100000"/>
              </a:lnSpc>
              <a:spcBef>
                <a:spcPts val="1100"/>
              </a:spcBef>
              <a:spcAft>
                <a:spcPts val="1100"/>
              </a:spcAft>
              <a:buNone/>
            </a:pPr>
            <a:r>
              <a:rPr lang="en" sz="900">
                <a:solidFill>
                  <a:srgbClr val="333333"/>
                </a:solidFill>
                <a:latin typeface="Roboto Mono"/>
                <a:ea typeface="Roboto Mono"/>
                <a:cs typeface="Roboto Mono"/>
                <a:sym typeface="Roboto Mono"/>
              </a:rPr>
              <a:t>Patch groups can be created based on server function, e.g. web servers and db. Patch groups can help you avoid deploying patches to the wrong set of instances.</a:t>
            </a:r>
            <a:endParaRPr sz="900">
              <a:solidFill>
                <a:srgbClr val="333333"/>
              </a:solidFill>
              <a:latin typeface="Roboto Mono"/>
              <a:ea typeface="Roboto Mono"/>
              <a:cs typeface="Roboto Mono"/>
              <a:sym typeface="Roboto Mono"/>
            </a:endParaRPr>
          </a:p>
        </p:txBody>
      </p:sp>
      <p:sp>
        <p:nvSpPr>
          <p:cNvPr id="224" name="Google Shape;224;p28"/>
          <p:cNvSpPr txBox="1"/>
          <p:nvPr/>
        </p:nvSpPr>
        <p:spPr>
          <a:xfrm>
            <a:off x="6898325" y="2442350"/>
            <a:ext cx="1941000" cy="2466000"/>
          </a:xfrm>
          <a:prstGeom prst="rect">
            <a:avLst/>
          </a:prstGeom>
          <a:solidFill>
            <a:srgbClr val="FFF2CC"/>
          </a:solid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None/>
            </a:pPr>
            <a:r>
              <a:rPr lang="en" sz="900">
                <a:solidFill>
                  <a:srgbClr val="333333"/>
                </a:solidFill>
                <a:latin typeface="Roboto Mono"/>
                <a:ea typeface="Roboto Mono"/>
                <a:cs typeface="Roboto Mono"/>
                <a:sym typeface="Roboto Mono"/>
              </a:rPr>
              <a:t>SSM </a:t>
            </a:r>
            <a:r>
              <a:rPr b="1" lang="en" sz="900">
                <a:solidFill>
                  <a:srgbClr val="333333"/>
                </a:solidFill>
                <a:latin typeface="Roboto Mono"/>
                <a:ea typeface="Roboto Mono"/>
                <a:cs typeface="Roboto Mono"/>
                <a:sym typeface="Roboto Mono"/>
              </a:rPr>
              <a:t>Maintenance Windows</a:t>
            </a:r>
            <a:r>
              <a:rPr lang="en" sz="900">
                <a:solidFill>
                  <a:srgbClr val="333333"/>
                </a:solidFill>
                <a:latin typeface="Roboto Mono"/>
                <a:ea typeface="Roboto Mono"/>
                <a:cs typeface="Roboto Mono"/>
                <a:sym typeface="Roboto Mono"/>
              </a:rPr>
              <a:t> let you define a schedule for when to perform potentially disruptive actions on your instances such as patching an OS, updating drivers, or installing software. Each Maintenance Window has a schedule, a duration, a set of registered targets, and a set of registered tasks. Typically you want to apply your patches at a time when there is the least impact to your organization.</a:t>
            </a:r>
            <a:endParaRPr sz="900">
              <a:solidFill>
                <a:srgbClr val="333333"/>
              </a:solidFill>
              <a:latin typeface="Roboto Mono"/>
              <a:ea typeface="Roboto Mono"/>
              <a:cs typeface="Roboto Mono"/>
              <a:sym typeface="Roboto Mono"/>
            </a:endParaRPr>
          </a:p>
          <a:p>
            <a:pPr indent="0" lvl="0" marL="0" rtl="0" algn="l">
              <a:lnSpc>
                <a:spcPct val="100000"/>
              </a:lnSpc>
              <a:spcBef>
                <a:spcPts val="1100"/>
              </a:spcBef>
              <a:spcAft>
                <a:spcPts val="0"/>
              </a:spcAft>
              <a:buNone/>
            </a:pPr>
            <a:r>
              <a:t/>
            </a:r>
            <a:endParaRPr sz="900">
              <a:latin typeface="Roboto Mono"/>
              <a:ea typeface="Roboto Mono"/>
              <a:cs typeface="Roboto Mono"/>
              <a:sym typeface="Roboto Mono"/>
            </a:endParaRPr>
          </a:p>
          <a:p>
            <a:pPr indent="0" lvl="0" marL="0" rtl="0" algn="l">
              <a:lnSpc>
                <a:spcPct val="100000"/>
              </a:lnSpc>
              <a:spcBef>
                <a:spcPts val="0"/>
              </a:spcBef>
              <a:spcAft>
                <a:spcPts val="1100"/>
              </a:spcAft>
              <a:buNone/>
            </a:pPr>
            <a:r>
              <a:t/>
            </a:r>
            <a:endParaRPr sz="900">
              <a:solidFill>
                <a:srgbClr val="333333"/>
              </a:solidFill>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311700" y="220100"/>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Parameter Store vs Secrets manager</a:t>
            </a:r>
            <a:endParaRPr sz="1800"/>
          </a:p>
        </p:txBody>
      </p:sp>
      <p:graphicFrame>
        <p:nvGraphicFramePr>
          <p:cNvPr id="230" name="Google Shape;230;p29"/>
          <p:cNvGraphicFramePr/>
          <p:nvPr/>
        </p:nvGraphicFramePr>
        <p:xfrm>
          <a:off x="478100" y="1365825"/>
          <a:ext cx="3000000" cy="3000000"/>
        </p:xfrm>
        <a:graphic>
          <a:graphicData uri="http://schemas.openxmlformats.org/drawingml/2006/table">
            <a:tbl>
              <a:tblPr>
                <a:noFill/>
                <a:tableStyleId>{9EB52D1D-E820-453B-9061-6B34D7800C7A}</a:tableStyleId>
              </a:tblPr>
              <a:tblGrid>
                <a:gridCol w="3001275"/>
                <a:gridCol w="2609650"/>
                <a:gridCol w="2520675"/>
              </a:tblGrid>
              <a:tr h="199275">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0" marB="0" marR="91425" marL="91425"/>
                </a:tc>
                <a:tc>
                  <a:txBody>
                    <a:bodyPr/>
                    <a:lstStyle/>
                    <a:p>
                      <a:pPr indent="0" lvl="0" marL="0" rtl="0" algn="l">
                        <a:spcBef>
                          <a:spcPts val="0"/>
                        </a:spcBef>
                        <a:spcAft>
                          <a:spcPts val="0"/>
                        </a:spcAft>
                        <a:buNone/>
                      </a:pPr>
                      <a:r>
                        <a:rPr b="1" lang="en" sz="1000">
                          <a:solidFill>
                            <a:srgbClr val="0000FF"/>
                          </a:solidFill>
                          <a:latin typeface="Roboto Mono"/>
                          <a:ea typeface="Roboto Mono"/>
                          <a:cs typeface="Roboto Mono"/>
                          <a:sym typeface="Roboto Mono"/>
                        </a:rPr>
                        <a:t>Parameter Store</a:t>
                      </a:r>
                      <a:endParaRPr b="1" sz="1000">
                        <a:solidFill>
                          <a:srgbClr val="0000FF"/>
                        </a:solidFill>
                        <a:latin typeface="Roboto Mono"/>
                        <a:ea typeface="Roboto Mono"/>
                        <a:cs typeface="Roboto Mono"/>
                        <a:sym typeface="Roboto Mono"/>
                      </a:endParaRPr>
                    </a:p>
                  </a:txBody>
                  <a:tcPr marT="0" marB="0" marR="91425" marL="91425">
                    <a:solidFill>
                      <a:srgbClr val="FFF2CC"/>
                    </a:solidFill>
                  </a:tcPr>
                </a:tc>
                <a:tc>
                  <a:txBody>
                    <a:bodyPr/>
                    <a:lstStyle/>
                    <a:p>
                      <a:pPr indent="0" lvl="0" marL="0" rtl="0" algn="l">
                        <a:spcBef>
                          <a:spcPts val="0"/>
                        </a:spcBef>
                        <a:spcAft>
                          <a:spcPts val="0"/>
                        </a:spcAft>
                        <a:buNone/>
                      </a:pPr>
                      <a:r>
                        <a:rPr b="1" lang="en" sz="1000">
                          <a:solidFill>
                            <a:srgbClr val="0000FF"/>
                          </a:solidFill>
                          <a:latin typeface="Roboto Mono"/>
                          <a:ea typeface="Roboto Mono"/>
                          <a:cs typeface="Roboto Mono"/>
                          <a:sym typeface="Roboto Mono"/>
                        </a:rPr>
                        <a:t>Secrets Manager</a:t>
                      </a:r>
                      <a:endParaRPr b="1" sz="1000">
                        <a:solidFill>
                          <a:srgbClr val="0000FF"/>
                        </a:solidFill>
                        <a:latin typeface="Roboto Mono"/>
                        <a:ea typeface="Roboto Mono"/>
                        <a:cs typeface="Roboto Mono"/>
                        <a:sym typeface="Roboto Mono"/>
                      </a:endParaRPr>
                    </a:p>
                  </a:txBody>
                  <a:tcPr marT="0" marB="0" marR="91425" marL="91425">
                    <a:solidFill>
                      <a:srgbClr val="EAD1DC"/>
                    </a:solidFill>
                  </a:tcPr>
                </a:tc>
              </a:tr>
              <a:tr h="199275">
                <a:tc>
                  <a:txBody>
                    <a:bodyPr/>
                    <a:lstStyle/>
                    <a:p>
                      <a:pPr indent="0" lvl="0" marL="0" rtl="0" algn="l">
                        <a:spcBef>
                          <a:spcPts val="0"/>
                        </a:spcBef>
                        <a:spcAft>
                          <a:spcPts val="0"/>
                        </a:spcAft>
                        <a:buNone/>
                      </a:pPr>
                      <a:r>
                        <a:rPr lang="en" sz="1000">
                          <a:latin typeface="Roboto Mono"/>
                          <a:ea typeface="Roboto Mono"/>
                          <a:cs typeface="Roboto Mono"/>
                          <a:sym typeface="Roboto Mono"/>
                        </a:rPr>
                        <a:t>Data can be stored as</a:t>
                      </a:r>
                      <a:endParaRPr sz="1000">
                        <a:latin typeface="Roboto Mono"/>
                        <a:ea typeface="Roboto Mono"/>
                        <a:cs typeface="Roboto Mono"/>
                        <a:sym typeface="Roboto Mono"/>
                      </a:endParaRPr>
                    </a:p>
                  </a:txBody>
                  <a:tcPr marT="0" marB="0" marR="91425" marL="91425"/>
                </a:tc>
                <a:tc>
                  <a:txBody>
                    <a:bodyPr/>
                    <a:lstStyle/>
                    <a:p>
                      <a:pPr indent="0" lvl="0" marL="0" rtl="0" algn="l">
                        <a:spcBef>
                          <a:spcPts val="0"/>
                        </a:spcBef>
                        <a:spcAft>
                          <a:spcPts val="0"/>
                        </a:spcAft>
                        <a:buNone/>
                      </a:pPr>
                      <a:r>
                        <a:rPr lang="en" sz="1000">
                          <a:latin typeface="Roboto Mono"/>
                          <a:ea typeface="Roboto Mono"/>
                          <a:cs typeface="Roboto Mono"/>
                          <a:sym typeface="Roboto Mono"/>
                        </a:rPr>
                        <a:t>Plain text &amp; encrypted (w/ KMS)</a:t>
                      </a:r>
                      <a:endParaRPr sz="10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l">
                        <a:spcBef>
                          <a:spcPts val="0"/>
                        </a:spcBef>
                        <a:spcAft>
                          <a:spcPts val="0"/>
                        </a:spcAft>
                        <a:buNone/>
                      </a:pPr>
                      <a:r>
                        <a:rPr lang="en" sz="1000">
                          <a:latin typeface="Roboto Mono"/>
                          <a:ea typeface="Roboto Mono"/>
                          <a:cs typeface="Roboto Mono"/>
                          <a:sym typeface="Roboto Mono"/>
                        </a:rPr>
                        <a:t>Only encrypted</a:t>
                      </a:r>
                      <a:r>
                        <a:rPr lang="en" sz="1000">
                          <a:latin typeface="Roboto Mono"/>
                          <a:ea typeface="Roboto Mono"/>
                          <a:cs typeface="Roboto Mono"/>
                          <a:sym typeface="Roboto Mono"/>
                        </a:rPr>
                        <a:t> (w/ KMS)</a:t>
                      </a:r>
                      <a:endParaRPr sz="1000">
                        <a:latin typeface="Roboto Mono"/>
                        <a:ea typeface="Roboto Mono"/>
                        <a:cs typeface="Roboto Mono"/>
                        <a:sym typeface="Roboto Mono"/>
                      </a:endParaRPr>
                    </a:p>
                  </a:txBody>
                  <a:tcPr marT="0" marB="0" marR="91425" marL="91425">
                    <a:solidFill>
                      <a:srgbClr val="EAD1DC"/>
                    </a:solidFill>
                  </a:tcPr>
                </a:tc>
              </a:tr>
              <a:tr h="199275">
                <a:tc>
                  <a:txBody>
                    <a:bodyPr/>
                    <a:lstStyle/>
                    <a:p>
                      <a:pPr indent="0" lvl="0" marL="0" rtl="0" algn="l">
                        <a:spcBef>
                          <a:spcPts val="0"/>
                        </a:spcBef>
                        <a:spcAft>
                          <a:spcPts val="0"/>
                        </a:spcAft>
                        <a:buNone/>
                      </a:pPr>
                      <a:r>
                        <a:rPr lang="en" sz="1000">
                          <a:latin typeface="Roboto Mono"/>
                          <a:ea typeface="Roboto Mono"/>
                          <a:cs typeface="Roboto Mono"/>
                          <a:sym typeface="Roboto Mono"/>
                        </a:rPr>
                        <a:t>Integrate with IAM &amp; CFormation</a:t>
                      </a:r>
                      <a:endParaRPr sz="1000">
                        <a:latin typeface="Roboto Mono"/>
                        <a:ea typeface="Roboto Mono"/>
                        <a:cs typeface="Roboto Mono"/>
                        <a:sym typeface="Roboto Mono"/>
                      </a:endParaRPr>
                    </a:p>
                  </a:txBody>
                  <a:tcPr marT="0" marB="0" marR="91425" marL="91425"/>
                </a:tc>
                <a:tc>
                  <a:txBody>
                    <a:bodyPr/>
                    <a:lstStyle/>
                    <a:p>
                      <a:pPr indent="0" lvl="0" marL="0" rtl="0" algn="l">
                        <a:spcBef>
                          <a:spcPts val="0"/>
                        </a:spcBef>
                        <a:spcAft>
                          <a:spcPts val="0"/>
                        </a:spcAft>
                        <a:buNone/>
                      </a:pPr>
                      <a:r>
                        <a:rPr lang="en" sz="1000">
                          <a:latin typeface="Roboto Mono"/>
                          <a:ea typeface="Roboto Mono"/>
                          <a:cs typeface="Roboto Mono"/>
                          <a:sym typeface="Roboto Mono"/>
                        </a:rPr>
                        <a:t>Yes</a:t>
                      </a:r>
                      <a:endParaRPr sz="10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l">
                        <a:spcBef>
                          <a:spcPts val="0"/>
                        </a:spcBef>
                        <a:spcAft>
                          <a:spcPts val="0"/>
                        </a:spcAft>
                        <a:buNone/>
                      </a:pPr>
                      <a:r>
                        <a:rPr lang="en" sz="1000">
                          <a:latin typeface="Roboto Mono"/>
                          <a:ea typeface="Roboto Mono"/>
                          <a:cs typeface="Roboto Mono"/>
                          <a:sym typeface="Roboto Mono"/>
                        </a:rPr>
                        <a:t>Yes</a:t>
                      </a:r>
                      <a:endParaRPr sz="1000">
                        <a:latin typeface="Roboto Mono"/>
                        <a:ea typeface="Roboto Mono"/>
                        <a:cs typeface="Roboto Mono"/>
                        <a:sym typeface="Roboto Mono"/>
                      </a:endParaRPr>
                    </a:p>
                  </a:txBody>
                  <a:tcPr marT="0" marB="0" marR="91425" marL="91425">
                    <a:solidFill>
                      <a:srgbClr val="EAD1DC"/>
                    </a:solidFill>
                  </a:tcPr>
                </a:tc>
              </a:tr>
              <a:tr h="199275">
                <a:tc>
                  <a:txBody>
                    <a:bodyPr/>
                    <a:lstStyle/>
                    <a:p>
                      <a:pPr indent="0" lvl="0" marL="0" rtl="0" algn="l">
                        <a:spcBef>
                          <a:spcPts val="0"/>
                        </a:spcBef>
                        <a:spcAft>
                          <a:spcPts val="0"/>
                        </a:spcAft>
                        <a:buNone/>
                      </a:pPr>
                      <a:r>
                        <a:rPr lang="en" sz="1000">
                          <a:latin typeface="Roboto Mono"/>
                          <a:ea typeface="Roboto Mono"/>
                          <a:cs typeface="Roboto Mono"/>
                          <a:sym typeface="Roboto Mono"/>
                        </a:rPr>
                        <a:t>Stores value upto 4096 characters</a:t>
                      </a:r>
                      <a:endParaRPr sz="1000">
                        <a:latin typeface="Roboto Mono"/>
                        <a:ea typeface="Roboto Mono"/>
                        <a:cs typeface="Roboto Mono"/>
                        <a:sym typeface="Roboto Mono"/>
                      </a:endParaRPr>
                    </a:p>
                  </a:txBody>
                  <a:tcPr marT="0" marB="0" marR="91425" marL="91425"/>
                </a:tc>
                <a:tc>
                  <a:txBody>
                    <a:bodyPr/>
                    <a:lstStyle/>
                    <a:p>
                      <a:pPr indent="0" lvl="0" marL="0" rtl="0" algn="l">
                        <a:spcBef>
                          <a:spcPts val="0"/>
                        </a:spcBef>
                        <a:spcAft>
                          <a:spcPts val="0"/>
                        </a:spcAft>
                        <a:buNone/>
                      </a:pPr>
                      <a:r>
                        <a:rPr lang="en" sz="1000">
                          <a:latin typeface="Roboto Mono"/>
                          <a:ea typeface="Roboto Mono"/>
                          <a:cs typeface="Roboto Mono"/>
                          <a:sym typeface="Roboto Mono"/>
                        </a:rPr>
                        <a:t>Yes</a:t>
                      </a:r>
                      <a:endParaRPr sz="10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l">
                        <a:spcBef>
                          <a:spcPts val="0"/>
                        </a:spcBef>
                        <a:spcAft>
                          <a:spcPts val="0"/>
                        </a:spcAft>
                        <a:buNone/>
                      </a:pPr>
                      <a:r>
                        <a:rPr lang="en" sz="1000">
                          <a:latin typeface="Roboto Mono"/>
                          <a:ea typeface="Roboto Mono"/>
                          <a:cs typeface="Roboto Mono"/>
                          <a:sym typeface="Roboto Mono"/>
                        </a:rPr>
                        <a:t>Yes</a:t>
                      </a:r>
                      <a:endParaRPr sz="1000">
                        <a:latin typeface="Roboto Mono"/>
                        <a:ea typeface="Roboto Mono"/>
                        <a:cs typeface="Roboto Mono"/>
                        <a:sym typeface="Roboto Mono"/>
                      </a:endParaRPr>
                    </a:p>
                  </a:txBody>
                  <a:tcPr marT="0" marB="0" marR="91425" marL="91425">
                    <a:solidFill>
                      <a:srgbClr val="EAD1DC"/>
                    </a:solidFill>
                  </a:tcPr>
                </a:tc>
              </a:tr>
              <a:tr h="199275">
                <a:tc>
                  <a:txBody>
                    <a:bodyPr/>
                    <a:lstStyle/>
                    <a:p>
                      <a:pPr indent="0" lvl="0" marL="0" rtl="0" algn="l">
                        <a:spcBef>
                          <a:spcPts val="0"/>
                        </a:spcBef>
                        <a:spcAft>
                          <a:spcPts val="0"/>
                        </a:spcAft>
                        <a:buNone/>
                      </a:pPr>
                      <a:r>
                        <a:rPr lang="en" sz="1000">
                          <a:latin typeface="Roboto Mono"/>
                          <a:ea typeface="Roboto Mono"/>
                          <a:cs typeface="Roboto Mono"/>
                          <a:sym typeface="Roboto Mono"/>
                        </a:rPr>
                        <a:t>Cost model</a:t>
                      </a:r>
                      <a:endParaRPr sz="1000">
                        <a:latin typeface="Roboto Mono"/>
                        <a:ea typeface="Roboto Mono"/>
                        <a:cs typeface="Roboto Mono"/>
                        <a:sym typeface="Roboto Mono"/>
                      </a:endParaRPr>
                    </a:p>
                  </a:txBody>
                  <a:tcPr marT="0" marB="0" marR="91425" marL="91425"/>
                </a:tc>
                <a:tc>
                  <a:txBody>
                    <a:bodyPr/>
                    <a:lstStyle/>
                    <a:p>
                      <a:pPr indent="0" lvl="0" marL="0" rtl="0" algn="l">
                        <a:spcBef>
                          <a:spcPts val="0"/>
                        </a:spcBef>
                        <a:spcAft>
                          <a:spcPts val="0"/>
                        </a:spcAft>
                        <a:buNone/>
                      </a:pPr>
                      <a:r>
                        <a:rPr lang="en" sz="1000">
                          <a:latin typeface="Roboto Mono"/>
                          <a:ea typeface="Roboto Mono"/>
                          <a:cs typeface="Roboto Mono"/>
                          <a:sym typeface="Roboto Mono"/>
                        </a:rPr>
                        <a:t>Free</a:t>
                      </a:r>
                      <a:endParaRPr sz="10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l">
                        <a:spcBef>
                          <a:spcPts val="0"/>
                        </a:spcBef>
                        <a:spcAft>
                          <a:spcPts val="0"/>
                        </a:spcAft>
                        <a:buNone/>
                      </a:pPr>
                      <a:r>
                        <a:rPr lang="en" sz="1000">
                          <a:latin typeface="Roboto Mono"/>
                          <a:ea typeface="Roboto Mono"/>
                          <a:cs typeface="Roboto Mono"/>
                          <a:sym typeface="Roboto Mono"/>
                        </a:rPr>
                        <a:t>Paid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USD 40 cents / param &amp;</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USD .05 cents / 10k Api calls</a:t>
                      </a:r>
                      <a:endParaRPr sz="1000">
                        <a:latin typeface="Roboto Mono"/>
                        <a:ea typeface="Roboto Mono"/>
                        <a:cs typeface="Roboto Mono"/>
                        <a:sym typeface="Roboto Mono"/>
                      </a:endParaRPr>
                    </a:p>
                  </a:txBody>
                  <a:tcPr marT="0" marB="0" marR="91425" marL="91425">
                    <a:solidFill>
                      <a:srgbClr val="EAD1DC"/>
                    </a:solidFill>
                  </a:tcPr>
                </a:tc>
              </a:tr>
              <a:tr h="199275">
                <a:tc>
                  <a:txBody>
                    <a:bodyPr/>
                    <a:lstStyle/>
                    <a:p>
                      <a:pPr indent="0" lvl="0" marL="0" rtl="0" algn="l">
                        <a:spcBef>
                          <a:spcPts val="0"/>
                        </a:spcBef>
                        <a:spcAft>
                          <a:spcPts val="0"/>
                        </a:spcAft>
                        <a:buNone/>
                      </a:pPr>
                      <a:r>
                        <a:rPr lang="en" sz="1000">
                          <a:latin typeface="Roboto Mono"/>
                          <a:ea typeface="Roboto Mono"/>
                          <a:cs typeface="Roboto Mono"/>
                          <a:sym typeface="Roboto Mono"/>
                        </a:rPr>
                        <a:t>Secrets rotation</a:t>
                      </a:r>
                      <a:endParaRPr sz="1000">
                        <a:latin typeface="Roboto Mono"/>
                        <a:ea typeface="Roboto Mono"/>
                        <a:cs typeface="Roboto Mono"/>
                        <a:sym typeface="Roboto Mono"/>
                      </a:endParaRPr>
                    </a:p>
                  </a:txBody>
                  <a:tcPr marT="0" marB="0" marR="91425" marL="91425"/>
                </a:tc>
                <a:tc>
                  <a:txBody>
                    <a:bodyPr/>
                    <a:lstStyle/>
                    <a:p>
                      <a:pPr indent="0" lvl="0" marL="0" rtl="0" algn="l">
                        <a:spcBef>
                          <a:spcPts val="0"/>
                        </a:spcBef>
                        <a:spcAft>
                          <a:spcPts val="0"/>
                        </a:spcAft>
                        <a:buNone/>
                      </a:pPr>
                      <a:r>
                        <a:rPr lang="en" sz="1000">
                          <a:latin typeface="Roboto Mono"/>
                          <a:ea typeface="Roboto Mono"/>
                          <a:cs typeface="Roboto Mono"/>
                          <a:sym typeface="Roboto Mono"/>
                        </a:rPr>
                        <a:t>No</a:t>
                      </a:r>
                      <a:endParaRPr sz="10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l">
                        <a:spcBef>
                          <a:spcPts val="0"/>
                        </a:spcBef>
                        <a:spcAft>
                          <a:spcPts val="0"/>
                        </a:spcAft>
                        <a:buNone/>
                      </a:pPr>
                      <a:r>
                        <a:rPr lang="en" sz="1000">
                          <a:latin typeface="Roboto Mono"/>
                          <a:ea typeface="Roboto Mono"/>
                          <a:cs typeface="Roboto Mono"/>
                          <a:sym typeface="Roboto Mono"/>
                        </a:rPr>
                        <a:t>Automatic with RDS</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w/ lambda for other services</a:t>
                      </a:r>
                      <a:endParaRPr sz="1000">
                        <a:latin typeface="Roboto Mono"/>
                        <a:ea typeface="Roboto Mono"/>
                        <a:cs typeface="Roboto Mono"/>
                        <a:sym typeface="Roboto Mono"/>
                      </a:endParaRPr>
                    </a:p>
                  </a:txBody>
                  <a:tcPr marT="0" marB="0" marR="91425" marL="91425">
                    <a:solidFill>
                      <a:srgbClr val="EAD1DC"/>
                    </a:solidFill>
                  </a:tcPr>
                </a:tc>
              </a:tr>
              <a:tr h="199275">
                <a:tc>
                  <a:txBody>
                    <a:bodyPr/>
                    <a:lstStyle/>
                    <a:p>
                      <a:pPr indent="0" lvl="0" marL="0" rtl="0" algn="l">
                        <a:spcBef>
                          <a:spcPts val="0"/>
                        </a:spcBef>
                        <a:spcAft>
                          <a:spcPts val="0"/>
                        </a:spcAft>
                        <a:buNone/>
                      </a:pPr>
                      <a:r>
                        <a:rPr lang="en" sz="1000">
                          <a:latin typeface="Roboto Mono"/>
                          <a:ea typeface="Roboto Mono"/>
                          <a:cs typeface="Roboto Mono"/>
                          <a:sym typeface="Roboto Mono"/>
                        </a:rPr>
                        <a:t>Generate random secrets</a:t>
                      </a:r>
                      <a:endParaRPr sz="1000">
                        <a:latin typeface="Roboto Mono"/>
                        <a:ea typeface="Roboto Mono"/>
                        <a:cs typeface="Roboto Mono"/>
                        <a:sym typeface="Roboto Mono"/>
                      </a:endParaRPr>
                    </a:p>
                  </a:txBody>
                  <a:tcPr marT="0" marB="0" marR="91425" marL="91425"/>
                </a:tc>
                <a:tc>
                  <a:txBody>
                    <a:bodyPr/>
                    <a:lstStyle/>
                    <a:p>
                      <a:pPr indent="0" lvl="0" marL="0" rtl="0" algn="l">
                        <a:spcBef>
                          <a:spcPts val="0"/>
                        </a:spcBef>
                        <a:spcAft>
                          <a:spcPts val="0"/>
                        </a:spcAft>
                        <a:buNone/>
                      </a:pPr>
                      <a:r>
                        <a:rPr lang="en" sz="1000">
                          <a:latin typeface="Roboto Mono"/>
                          <a:ea typeface="Roboto Mono"/>
                          <a:cs typeface="Roboto Mono"/>
                          <a:sym typeface="Roboto Mono"/>
                        </a:rPr>
                        <a:t>No</a:t>
                      </a:r>
                      <a:endParaRPr sz="10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l">
                        <a:spcBef>
                          <a:spcPts val="0"/>
                        </a:spcBef>
                        <a:spcAft>
                          <a:spcPts val="0"/>
                        </a:spcAft>
                        <a:buNone/>
                      </a:pPr>
                      <a:r>
                        <a:rPr lang="en" sz="1000">
                          <a:latin typeface="Roboto Mono"/>
                          <a:ea typeface="Roboto Mono"/>
                          <a:cs typeface="Roboto Mono"/>
                          <a:sym typeface="Roboto Mono"/>
                        </a:rPr>
                        <a:t>Yes</a:t>
                      </a:r>
                      <a:endParaRPr sz="1000">
                        <a:latin typeface="Roboto Mono"/>
                        <a:ea typeface="Roboto Mono"/>
                        <a:cs typeface="Roboto Mono"/>
                        <a:sym typeface="Roboto Mono"/>
                      </a:endParaRPr>
                    </a:p>
                  </a:txBody>
                  <a:tcPr marT="0" marB="0" marR="91425" marL="91425">
                    <a:solidFill>
                      <a:srgbClr val="EAD1DC"/>
                    </a:solidFill>
                  </a:tcPr>
                </a:tc>
              </a:tr>
              <a:tr h="199275">
                <a:tc>
                  <a:txBody>
                    <a:bodyPr/>
                    <a:lstStyle/>
                    <a:p>
                      <a:pPr indent="0" lvl="0" marL="0" rtl="0" algn="l">
                        <a:spcBef>
                          <a:spcPts val="0"/>
                        </a:spcBef>
                        <a:spcAft>
                          <a:spcPts val="0"/>
                        </a:spcAft>
                        <a:buNone/>
                      </a:pPr>
                      <a:r>
                        <a:rPr lang="en" sz="1000">
                          <a:latin typeface="Roboto Mono"/>
                          <a:ea typeface="Roboto Mono"/>
                          <a:cs typeface="Roboto Mono"/>
                          <a:sym typeface="Roboto Mono"/>
                        </a:rPr>
                        <a:t>Cross account access</a:t>
                      </a:r>
                      <a:endParaRPr sz="1000">
                        <a:latin typeface="Roboto Mono"/>
                        <a:ea typeface="Roboto Mono"/>
                        <a:cs typeface="Roboto Mono"/>
                        <a:sym typeface="Roboto Mono"/>
                      </a:endParaRPr>
                    </a:p>
                  </a:txBody>
                  <a:tcPr marT="0" marB="0" marR="91425" marL="91425"/>
                </a:tc>
                <a:tc>
                  <a:txBody>
                    <a:bodyPr/>
                    <a:lstStyle/>
                    <a:p>
                      <a:pPr indent="0" lvl="0" marL="0" rtl="0" algn="l">
                        <a:spcBef>
                          <a:spcPts val="0"/>
                        </a:spcBef>
                        <a:spcAft>
                          <a:spcPts val="0"/>
                        </a:spcAft>
                        <a:buNone/>
                      </a:pPr>
                      <a:r>
                        <a:rPr lang="en" sz="1000">
                          <a:latin typeface="Roboto Mono"/>
                          <a:ea typeface="Roboto Mono"/>
                          <a:cs typeface="Roboto Mono"/>
                          <a:sym typeface="Roboto Mono"/>
                        </a:rPr>
                        <a:t>No</a:t>
                      </a:r>
                      <a:endParaRPr sz="1000">
                        <a:latin typeface="Roboto Mono"/>
                        <a:ea typeface="Roboto Mono"/>
                        <a:cs typeface="Roboto Mono"/>
                        <a:sym typeface="Roboto Mono"/>
                      </a:endParaRPr>
                    </a:p>
                  </a:txBody>
                  <a:tcPr marT="0" marB="0" marR="91425" marL="91425">
                    <a:solidFill>
                      <a:srgbClr val="FFF2CC"/>
                    </a:solidFill>
                  </a:tcPr>
                </a:tc>
                <a:tc>
                  <a:txBody>
                    <a:bodyPr/>
                    <a:lstStyle/>
                    <a:p>
                      <a:pPr indent="0" lvl="0" marL="0" rtl="0" algn="l">
                        <a:spcBef>
                          <a:spcPts val="0"/>
                        </a:spcBef>
                        <a:spcAft>
                          <a:spcPts val="0"/>
                        </a:spcAft>
                        <a:buNone/>
                      </a:pPr>
                      <a:r>
                        <a:rPr lang="en" sz="1000">
                          <a:latin typeface="Roboto Mono"/>
                          <a:ea typeface="Roboto Mono"/>
                          <a:cs typeface="Roboto Mono"/>
                          <a:sym typeface="Roboto Mono"/>
                        </a:rPr>
                        <a:t>Yes</a:t>
                      </a:r>
                      <a:endParaRPr sz="1000">
                        <a:latin typeface="Roboto Mono"/>
                        <a:ea typeface="Roboto Mono"/>
                        <a:cs typeface="Roboto Mono"/>
                        <a:sym typeface="Roboto Mono"/>
                      </a:endParaRPr>
                    </a:p>
                  </a:txBody>
                  <a:tcPr marT="0" marB="0" marR="91425" marL="91425">
                    <a:solidFill>
                      <a:srgbClr val="EAD1DC"/>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0"/>
          <p:cNvSpPr txBox="1"/>
          <p:nvPr/>
        </p:nvSpPr>
        <p:spPr>
          <a:xfrm>
            <a:off x="76200" y="685800"/>
            <a:ext cx="4406700" cy="300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sz="800">
                <a:solidFill>
                  <a:srgbClr val="E48700"/>
                </a:solidFill>
                <a:highlight>
                  <a:srgbClr val="FFFFFF"/>
                </a:highlight>
                <a:uFill>
                  <a:noFill/>
                </a:uFill>
                <a:latin typeface="Roboto Mono"/>
                <a:ea typeface="Roboto Mono"/>
                <a:cs typeface="Roboto Mono"/>
                <a:sym typeface="Roboto Mono"/>
                <a:hlinkClick r:id="rId3"/>
              </a:rPr>
              <a:t>A</a:t>
            </a:r>
            <a:r>
              <a:rPr b="1" lang="en" sz="800">
                <a:solidFill>
                  <a:srgbClr val="E48700"/>
                </a:solidFill>
                <a:highlight>
                  <a:srgbClr val="FFFFFF"/>
                </a:highlight>
                <a:uFill>
                  <a:noFill/>
                </a:uFill>
                <a:latin typeface="Roboto Mono"/>
                <a:ea typeface="Roboto Mono"/>
                <a:cs typeface="Roboto Mono"/>
                <a:sym typeface="Roboto Mono"/>
                <a:hlinkClick r:id="rId4"/>
              </a:rPr>
              <a:t>utomation</a:t>
            </a:r>
            <a:endParaRPr b="1" sz="800">
              <a:solidFill>
                <a:srgbClr val="E48700"/>
              </a:solidFill>
              <a:highlight>
                <a:srgbClr val="FFFFFF"/>
              </a:highlight>
              <a:latin typeface="Roboto Mono"/>
              <a:ea typeface="Roboto Mono"/>
              <a:cs typeface="Roboto Mono"/>
              <a:sym typeface="Roboto Mono"/>
            </a:endParaRPr>
          </a:p>
          <a:p>
            <a:pPr indent="-96520" lvl="0" marL="91440" rtl="0" algn="l">
              <a:lnSpc>
                <a:spcPct val="100000"/>
              </a:lnSpc>
              <a:spcBef>
                <a:spcPts val="0"/>
              </a:spcBef>
              <a:spcAft>
                <a:spcPts val="0"/>
              </a:spcAft>
              <a:buClr>
                <a:srgbClr val="444444"/>
              </a:buClr>
              <a:buSzPts val="800"/>
              <a:buFont typeface="Roboto Mono"/>
              <a:buChar char="●"/>
            </a:pPr>
            <a:r>
              <a:rPr lang="en" sz="800">
                <a:solidFill>
                  <a:srgbClr val="444444"/>
                </a:solidFill>
                <a:highlight>
                  <a:srgbClr val="FFFFFF"/>
                </a:highlight>
                <a:latin typeface="Roboto Mono"/>
                <a:ea typeface="Roboto Mono"/>
                <a:cs typeface="Roboto Mono"/>
                <a:sym typeface="Roboto Mono"/>
              </a:rPr>
              <a:t>Create self-service runbooks for infrastructure as Automation documents.</a:t>
            </a:r>
            <a:endParaRPr sz="800">
              <a:solidFill>
                <a:srgbClr val="444444"/>
              </a:solidFill>
              <a:highlight>
                <a:srgbClr val="FFFFFF"/>
              </a:highlight>
              <a:latin typeface="Roboto Mono"/>
              <a:ea typeface="Roboto Mono"/>
              <a:cs typeface="Roboto Mono"/>
              <a:sym typeface="Roboto Mono"/>
            </a:endParaRPr>
          </a:p>
          <a:p>
            <a:pPr indent="-96520" lvl="0" marL="91440" rtl="0" algn="l">
              <a:lnSpc>
                <a:spcPct val="100000"/>
              </a:lnSpc>
              <a:spcBef>
                <a:spcPts val="0"/>
              </a:spcBef>
              <a:spcAft>
                <a:spcPts val="0"/>
              </a:spcAft>
              <a:buClr>
                <a:srgbClr val="444444"/>
              </a:buClr>
              <a:buSzPts val="800"/>
              <a:buFont typeface="Roboto Mono"/>
              <a:buChar char="●"/>
            </a:pPr>
            <a:r>
              <a:rPr lang="en" sz="800">
                <a:solidFill>
                  <a:srgbClr val="444444"/>
                </a:solidFill>
                <a:highlight>
                  <a:srgbClr val="FFFFFF"/>
                </a:highlight>
                <a:latin typeface="Roboto Mono"/>
                <a:ea typeface="Roboto Mono"/>
                <a:cs typeface="Roboto Mono"/>
                <a:sym typeface="Roboto Mono"/>
              </a:rPr>
              <a:t>Use Automation to simplify creating AMIs from the AWS Marketplace or custom AMIs, using public SSM documents or by authoring your own workflows.</a:t>
            </a:r>
            <a:endParaRPr sz="800">
              <a:solidFill>
                <a:srgbClr val="444444"/>
              </a:solidFill>
              <a:highlight>
                <a:srgbClr val="FFFFFF"/>
              </a:highlight>
              <a:latin typeface="Roboto Mono"/>
              <a:ea typeface="Roboto Mono"/>
              <a:cs typeface="Roboto Mono"/>
              <a:sym typeface="Roboto Mono"/>
            </a:endParaRPr>
          </a:p>
          <a:p>
            <a:pPr indent="-96520" lvl="0" marL="91440" rtl="0" algn="l">
              <a:lnSpc>
                <a:spcPct val="100000"/>
              </a:lnSpc>
              <a:spcBef>
                <a:spcPts val="0"/>
              </a:spcBef>
              <a:spcAft>
                <a:spcPts val="0"/>
              </a:spcAft>
              <a:buClr>
                <a:srgbClr val="444444"/>
              </a:buClr>
              <a:buSzPts val="800"/>
              <a:buChar char="●"/>
            </a:pPr>
            <a:r>
              <a:rPr lang="en" sz="800">
                <a:solidFill>
                  <a:srgbClr val="E48700"/>
                </a:solidFill>
                <a:highlight>
                  <a:srgbClr val="FFFFFF"/>
                </a:highlight>
                <a:uFill>
                  <a:noFill/>
                </a:uFill>
                <a:latin typeface="Roboto Mono"/>
                <a:ea typeface="Roboto Mono"/>
                <a:cs typeface="Roboto Mono"/>
                <a:sym typeface="Roboto Mono"/>
                <a:hlinkClick r:id="rId5"/>
              </a:rPr>
              <a:t>Build and maintain AMIs</a:t>
            </a:r>
            <a:r>
              <a:rPr lang="en" sz="800">
                <a:solidFill>
                  <a:srgbClr val="444444"/>
                </a:solidFill>
                <a:highlight>
                  <a:srgbClr val="FFFFFF"/>
                </a:highlight>
                <a:latin typeface="Roboto Mono"/>
                <a:ea typeface="Roboto Mono"/>
                <a:cs typeface="Roboto Mono"/>
                <a:sym typeface="Roboto Mono"/>
              </a:rPr>
              <a:t> using the AWS-UpdateLinuxAmi and AWS-UpdateWindowsAmi Automation documents, or using custom Automation documents that you create.</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0"/>
              </a:spcAft>
              <a:buNone/>
            </a:pPr>
            <a:r>
              <a:rPr b="1" lang="en" sz="800">
                <a:solidFill>
                  <a:srgbClr val="E48700"/>
                </a:solidFill>
                <a:highlight>
                  <a:srgbClr val="FFFFFF"/>
                </a:highlight>
                <a:uFill>
                  <a:noFill/>
                </a:uFill>
                <a:latin typeface="Roboto Mono"/>
                <a:ea typeface="Roboto Mono"/>
                <a:cs typeface="Roboto Mono"/>
                <a:sym typeface="Roboto Mono"/>
                <a:hlinkClick r:id="rId6"/>
              </a:rPr>
              <a:t>Inventory</a:t>
            </a:r>
            <a:endParaRPr b="1" sz="800">
              <a:solidFill>
                <a:srgbClr val="E48700"/>
              </a:solidFill>
              <a:highlight>
                <a:srgbClr val="FFFFFF"/>
              </a:highlight>
              <a:latin typeface="Roboto Mono"/>
              <a:ea typeface="Roboto Mono"/>
              <a:cs typeface="Roboto Mono"/>
              <a:sym typeface="Roboto Mono"/>
            </a:endParaRPr>
          </a:p>
          <a:p>
            <a:pPr indent="-96520" lvl="0" marL="91440" rtl="0" algn="l">
              <a:lnSpc>
                <a:spcPct val="100000"/>
              </a:lnSpc>
              <a:spcBef>
                <a:spcPts val="0"/>
              </a:spcBef>
              <a:spcAft>
                <a:spcPts val="0"/>
              </a:spcAft>
              <a:buClr>
                <a:srgbClr val="444444"/>
              </a:buClr>
              <a:buSzPts val="800"/>
              <a:buFont typeface="Roboto Mono"/>
              <a:buChar char="●"/>
            </a:pPr>
            <a:r>
              <a:rPr lang="en" sz="800">
                <a:solidFill>
                  <a:srgbClr val="444444"/>
                </a:solidFill>
                <a:highlight>
                  <a:srgbClr val="FFFFFF"/>
                </a:highlight>
                <a:latin typeface="Roboto Mono"/>
                <a:ea typeface="Roboto Mono"/>
                <a:cs typeface="Roboto Mono"/>
                <a:sym typeface="Roboto Mono"/>
              </a:rPr>
              <a:t>Use Systems Manager Inventory with AWS Config to audit your application configurations over time.</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0"/>
              </a:spcAft>
              <a:buNone/>
            </a:pPr>
            <a:r>
              <a:rPr b="1" lang="en" sz="800">
                <a:solidFill>
                  <a:srgbClr val="E48700"/>
                </a:solidFill>
                <a:highlight>
                  <a:srgbClr val="FFFFFF"/>
                </a:highlight>
                <a:uFill>
                  <a:noFill/>
                </a:uFill>
                <a:latin typeface="Roboto Mono"/>
                <a:ea typeface="Roboto Mono"/>
                <a:cs typeface="Roboto Mono"/>
                <a:sym typeface="Roboto Mono"/>
                <a:hlinkClick r:id="rId7"/>
              </a:rPr>
              <a:t>Maintenance Windows</a:t>
            </a:r>
            <a:endParaRPr b="1" sz="800">
              <a:solidFill>
                <a:srgbClr val="E48700"/>
              </a:solidFill>
              <a:highlight>
                <a:srgbClr val="FFFFFF"/>
              </a:highlight>
              <a:latin typeface="Roboto Mono"/>
              <a:ea typeface="Roboto Mono"/>
              <a:cs typeface="Roboto Mono"/>
              <a:sym typeface="Roboto Mono"/>
            </a:endParaRPr>
          </a:p>
          <a:p>
            <a:pPr indent="-96520" lvl="0" marL="91440" rtl="0" algn="l">
              <a:lnSpc>
                <a:spcPct val="100000"/>
              </a:lnSpc>
              <a:spcBef>
                <a:spcPts val="0"/>
              </a:spcBef>
              <a:spcAft>
                <a:spcPts val="0"/>
              </a:spcAft>
              <a:buClr>
                <a:srgbClr val="444444"/>
              </a:buClr>
              <a:buSzPts val="800"/>
              <a:buFont typeface="Roboto Mono"/>
              <a:buChar char="●"/>
            </a:pPr>
            <a:r>
              <a:rPr lang="en" sz="800">
                <a:solidFill>
                  <a:srgbClr val="444444"/>
                </a:solidFill>
                <a:highlight>
                  <a:srgbClr val="FFFFFF"/>
                </a:highlight>
                <a:latin typeface="Roboto Mono"/>
                <a:ea typeface="Roboto Mono"/>
                <a:cs typeface="Roboto Mono"/>
                <a:sym typeface="Roboto Mono"/>
              </a:rPr>
              <a:t>Define a schedule to perform potentially disruptive actions on your instances such as OS patching, driver updates, or software installations.</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0"/>
              </a:spcAft>
              <a:buNone/>
            </a:pPr>
            <a:r>
              <a:rPr b="1" lang="en" sz="800">
                <a:solidFill>
                  <a:srgbClr val="E48700"/>
                </a:solidFill>
                <a:highlight>
                  <a:srgbClr val="FFFFFF"/>
                </a:highlight>
                <a:uFill>
                  <a:noFill/>
                </a:uFill>
                <a:latin typeface="Roboto Mono"/>
                <a:ea typeface="Roboto Mono"/>
                <a:cs typeface="Roboto Mono"/>
                <a:sym typeface="Roboto Mono"/>
                <a:hlinkClick r:id="rId8"/>
              </a:rPr>
              <a:t>Parameter Store</a:t>
            </a:r>
            <a:endParaRPr b="1" sz="800">
              <a:solidFill>
                <a:srgbClr val="E48700"/>
              </a:solidFill>
              <a:highlight>
                <a:srgbClr val="FFFFFF"/>
              </a:highlight>
              <a:latin typeface="Roboto Mono"/>
              <a:ea typeface="Roboto Mono"/>
              <a:cs typeface="Roboto Mono"/>
              <a:sym typeface="Roboto Mono"/>
            </a:endParaRPr>
          </a:p>
          <a:p>
            <a:pPr indent="-96520" lvl="0" marL="91440" rtl="0" algn="l">
              <a:lnSpc>
                <a:spcPct val="100000"/>
              </a:lnSpc>
              <a:spcBef>
                <a:spcPts val="0"/>
              </a:spcBef>
              <a:spcAft>
                <a:spcPts val="0"/>
              </a:spcAft>
              <a:buClr>
                <a:srgbClr val="444444"/>
              </a:buClr>
              <a:buSzPts val="800"/>
              <a:buFont typeface="Roboto Mono"/>
              <a:buChar char="●"/>
            </a:pPr>
            <a:r>
              <a:rPr lang="en" sz="800">
                <a:solidFill>
                  <a:srgbClr val="444444"/>
                </a:solidFill>
                <a:highlight>
                  <a:srgbClr val="FFFFFF"/>
                </a:highlight>
                <a:latin typeface="Roboto Mono"/>
                <a:ea typeface="Roboto Mono"/>
                <a:cs typeface="Roboto Mono"/>
                <a:sym typeface="Roboto Mono"/>
              </a:rPr>
              <a:t>Use Parameter Store to centrally manage global configuration settings.</a:t>
            </a:r>
            <a:endParaRPr sz="800">
              <a:solidFill>
                <a:srgbClr val="444444"/>
              </a:solidFill>
              <a:highlight>
                <a:srgbClr val="FFFFFF"/>
              </a:highlight>
              <a:latin typeface="Roboto Mono"/>
              <a:ea typeface="Roboto Mono"/>
              <a:cs typeface="Roboto Mono"/>
              <a:sym typeface="Roboto Mono"/>
            </a:endParaRPr>
          </a:p>
          <a:p>
            <a:pPr indent="-96520" lvl="0" marL="91440" rtl="0" algn="l">
              <a:lnSpc>
                <a:spcPct val="100000"/>
              </a:lnSpc>
              <a:spcBef>
                <a:spcPts val="0"/>
              </a:spcBef>
              <a:spcAft>
                <a:spcPts val="0"/>
              </a:spcAft>
              <a:buClr>
                <a:srgbClr val="444444"/>
              </a:buClr>
              <a:buSzPts val="800"/>
              <a:buFont typeface="Roboto Mono"/>
              <a:buChar char="●"/>
            </a:pPr>
            <a:r>
              <a:rPr lang="en" sz="800">
                <a:solidFill>
                  <a:srgbClr val="E48700"/>
                </a:solidFill>
                <a:highlight>
                  <a:srgbClr val="FFFFFF"/>
                </a:highlight>
                <a:uFill>
                  <a:noFill/>
                </a:uFill>
                <a:latin typeface="Roboto Mono"/>
                <a:ea typeface="Roboto Mono"/>
                <a:cs typeface="Roboto Mono"/>
                <a:sym typeface="Roboto Mono"/>
                <a:hlinkClick r:id="rId9"/>
              </a:rPr>
              <a:t>Use Parameter Store to encrypt and manage secrets by using AWS KMS</a:t>
            </a:r>
            <a:r>
              <a:rPr lang="en" sz="800">
                <a:solidFill>
                  <a:srgbClr val="444444"/>
                </a:solidFill>
                <a:highlight>
                  <a:srgbClr val="FFFFFF"/>
                </a:highlight>
                <a:latin typeface="Roboto Mono"/>
                <a:ea typeface="Roboto Mono"/>
                <a:cs typeface="Roboto Mono"/>
                <a:sym typeface="Roboto Mono"/>
              </a:rPr>
              <a:t>.</a:t>
            </a:r>
            <a:endParaRPr sz="800">
              <a:solidFill>
                <a:srgbClr val="444444"/>
              </a:solidFill>
              <a:highlight>
                <a:srgbClr val="FFFFFF"/>
              </a:highlight>
              <a:latin typeface="Roboto Mono"/>
              <a:ea typeface="Roboto Mono"/>
              <a:cs typeface="Roboto Mono"/>
              <a:sym typeface="Roboto Mono"/>
            </a:endParaRPr>
          </a:p>
          <a:p>
            <a:pPr indent="-96520" lvl="0" marL="91440" rtl="0" algn="l">
              <a:lnSpc>
                <a:spcPct val="100000"/>
              </a:lnSpc>
              <a:spcBef>
                <a:spcPts val="0"/>
              </a:spcBef>
              <a:spcAft>
                <a:spcPts val="0"/>
              </a:spcAft>
              <a:buClr>
                <a:srgbClr val="444444"/>
              </a:buClr>
              <a:buSzPts val="800"/>
              <a:buFont typeface="Roboto Mono"/>
              <a:buChar char="●"/>
            </a:pPr>
            <a:r>
              <a:rPr lang="en" sz="800">
                <a:solidFill>
                  <a:srgbClr val="E48700"/>
                </a:solidFill>
                <a:highlight>
                  <a:srgbClr val="FFFFFF"/>
                </a:highlight>
                <a:uFill>
                  <a:noFill/>
                </a:uFill>
                <a:latin typeface="Roboto Mono"/>
                <a:ea typeface="Roboto Mono"/>
                <a:cs typeface="Roboto Mono"/>
                <a:sym typeface="Roboto Mono"/>
                <a:hlinkClick r:id="rId10"/>
              </a:rPr>
              <a:t>Use Parameter Store with ECS task definitions to store secrets</a:t>
            </a:r>
            <a:r>
              <a:rPr lang="en" sz="800">
                <a:solidFill>
                  <a:srgbClr val="444444"/>
                </a:solidFill>
                <a:highlight>
                  <a:srgbClr val="FFFFFF"/>
                </a:highlight>
                <a:latin typeface="Roboto Mono"/>
                <a:ea typeface="Roboto Mono"/>
                <a:cs typeface="Roboto Mono"/>
                <a:sym typeface="Roboto Mono"/>
              </a:rPr>
              <a:t>.</a:t>
            </a:r>
            <a:endParaRPr sz="8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0"/>
              </a:spcAft>
              <a:buNone/>
            </a:pPr>
            <a:r>
              <a:rPr b="1" lang="en" sz="800">
                <a:solidFill>
                  <a:srgbClr val="E48700"/>
                </a:solidFill>
                <a:highlight>
                  <a:srgbClr val="FFFFFF"/>
                </a:highlight>
                <a:uFill>
                  <a:noFill/>
                </a:uFill>
                <a:latin typeface="Roboto Mono"/>
                <a:ea typeface="Roboto Mono"/>
                <a:cs typeface="Roboto Mono"/>
                <a:sym typeface="Roboto Mono"/>
                <a:hlinkClick r:id="rId11"/>
              </a:rPr>
              <a:t>Patch Manager</a:t>
            </a:r>
            <a:endParaRPr b="1" sz="800">
              <a:solidFill>
                <a:srgbClr val="E48700"/>
              </a:solidFill>
              <a:highlight>
                <a:srgbClr val="FFFFFF"/>
              </a:highlight>
              <a:latin typeface="Roboto Mono"/>
              <a:ea typeface="Roboto Mono"/>
              <a:cs typeface="Roboto Mono"/>
              <a:sym typeface="Roboto Mono"/>
            </a:endParaRPr>
          </a:p>
          <a:p>
            <a:pPr indent="-96520" lvl="0" marL="91440" rtl="0" algn="l">
              <a:lnSpc>
                <a:spcPct val="100000"/>
              </a:lnSpc>
              <a:spcBef>
                <a:spcPts val="0"/>
              </a:spcBef>
              <a:spcAft>
                <a:spcPts val="1200"/>
              </a:spcAft>
              <a:buClr>
                <a:srgbClr val="444444"/>
              </a:buClr>
              <a:buSzPts val="800"/>
              <a:buFont typeface="Roboto Mono"/>
              <a:buChar char="●"/>
            </a:pPr>
            <a:r>
              <a:rPr lang="en" sz="800">
                <a:solidFill>
                  <a:srgbClr val="444444"/>
                </a:solidFill>
                <a:highlight>
                  <a:srgbClr val="FFFFFF"/>
                </a:highlight>
                <a:latin typeface="Roboto Mono"/>
                <a:ea typeface="Roboto Mono"/>
                <a:cs typeface="Roboto Mono"/>
                <a:sym typeface="Roboto Mono"/>
              </a:rPr>
              <a:t>Use patch manager to rollout patches at scale and increase fleet compliance visibility across your instances.</a:t>
            </a:r>
            <a:endParaRPr sz="800">
              <a:solidFill>
                <a:srgbClr val="E48700"/>
              </a:solidFill>
              <a:highlight>
                <a:srgbClr val="FFFFFF"/>
              </a:highlight>
              <a:latin typeface="Roboto Mono"/>
              <a:ea typeface="Roboto Mono"/>
              <a:cs typeface="Roboto Mono"/>
              <a:sym typeface="Roboto Mono"/>
            </a:endParaRPr>
          </a:p>
        </p:txBody>
      </p:sp>
      <p:sp>
        <p:nvSpPr>
          <p:cNvPr id="236" name="Google Shape;236;p30"/>
          <p:cNvSpPr txBox="1"/>
          <p:nvPr/>
        </p:nvSpPr>
        <p:spPr>
          <a:xfrm>
            <a:off x="4499725" y="685800"/>
            <a:ext cx="4520100" cy="30000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 sz="800">
                <a:solidFill>
                  <a:srgbClr val="E48700"/>
                </a:solidFill>
                <a:highlight>
                  <a:srgbClr val="FFFFFF"/>
                </a:highlight>
                <a:uFill>
                  <a:noFill/>
                </a:uFill>
                <a:latin typeface="Roboto Mono"/>
                <a:ea typeface="Roboto Mono"/>
                <a:cs typeface="Roboto Mono"/>
                <a:sym typeface="Roboto Mono"/>
                <a:hlinkClick r:id="rId12"/>
              </a:rPr>
              <a:t>Run Command</a:t>
            </a:r>
            <a:endParaRPr b="1" sz="800">
              <a:solidFill>
                <a:srgbClr val="E48700"/>
              </a:solidFill>
              <a:highlight>
                <a:srgbClr val="FFFFFF"/>
              </a:highlight>
              <a:latin typeface="Roboto Mono"/>
              <a:ea typeface="Roboto Mono"/>
              <a:cs typeface="Roboto Mono"/>
              <a:sym typeface="Roboto Mono"/>
            </a:endParaRPr>
          </a:p>
          <a:p>
            <a:pPr indent="-96520" lvl="0" marL="91440" rtl="0" algn="l">
              <a:spcBef>
                <a:spcPts val="0"/>
              </a:spcBef>
              <a:spcAft>
                <a:spcPts val="0"/>
              </a:spcAft>
              <a:buClr>
                <a:srgbClr val="444444"/>
              </a:buClr>
              <a:buSzPts val="800"/>
              <a:buFont typeface="Roboto Mono"/>
              <a:buChar char="●"/>
            </a:pPr>
            <a:r>
              <a:rPr lang="en" sz="800">
                <a:solidFill>
                  <a:srgbClr val="E48700"/>
                </a:solidFill>
                <a:highlight>
                  <a:srgbClr val="FFFFFF"/>
                </a:highlight>
                <a:uFill>
                  <a:noFill/>
                </a:uFill>
                <a:latin typeface="Roboto Mono"/>
                <a:ea typeface="Roboto Mono"/>
                <a:cs typeface="Roboto Mono"/>
                <a:sym typeface="Roboto Mono"/>
                <a:hlinkClick r:id="rId13"/>
              </a:rPr>
              <a:t>Manage Instances at Scale without SSH Access Using EC2 Run Command</a:t>
            </a:r>
            <a:r>
              <a:rPr lang="en" sz="800">
                <a:solidFill>
                  <a:srgbClr val="444444"/>
                </a:solidFill>
                <a:highlight>
                  <a:srgbClr val="FFFFFF"/>
                </a:highlight>
                <a:latin typeface="Roboto Mono"/>
                <a:ea typeface="Roboto Mono"/>
                <a:cs typeface="Roboto Mono"/>
                <a:sym typeface="Roboto Mono"/>
              </a:rPr>
              <a:t>.</a:t>
            </a:r>
            <a:endParaRPr sz="800">
              <a:solidFill>
                <a:srgbClr val="444444"/>
              </a:solidFill>
              <a:highlight>
                <a:srgbClr val="FFFFFF"/>
              </a:highlight>
              <a:latin typeface="Roboto Mono"/>
              <a:ea typeface="Roboto Mono"/>
              <a:cs typeface="Roboto Mono"/>
              <a:sym typeface="Roboto Mono"/>
            </a:endParaRPr>
          </a:p>
          <a:p>
            <a:pPr indent="-96520" lvl="0" marL="91440" rtl="0" algn="l">
              <a:spcBef>
                <a:spcPts val="0"/>
              </a:spcBef>
              <a:spcAft>
                <a:spcPts val="0"/>
              </a:spcAft>
              <a:buClr>
                <a:srgbClr val="444444"/>
              </a:buClr>
              <a:buSzPts val="800"/>
              <a:buFont typeface="Roboto Mono"/>
              <a:buChar char="●"/>
            </a:pPr>
            <a:r>
              <a:rPr lang="en" sz="800">
                <a:solidFill>
                  <a:srgbClr val="444444"/>
                </a:solidFill>
                <a:highlight>
                  <a:srgbClr val="FFFFFF"/>
                </a:highlight>
                <a:latin typeface="Roboto Mono"/>
                <a:ea typeface="Roboto Mono"/>
                <a:cs typeface="Roboto Mono"/>
                <a:sym typeface="Roboto Mono"/>
              </a:rPr>
              <a:t>Audit all API calls made by on or on behalf of Run Command using AWS CloudTrail.</a:t>
            </a:r>
            <a:endParaRPr sz="800">
              <a:solidFill>
                <a:srgbClr val="444444"/>
              </a:solidFill>
              <a:highlight>
                <a:srgbClr val="FFFFFF"/>
              </a:highlight>
              <a:latin typeface="Roboto Mono"/>
              <a:ea typeface="Roboto Mono"/>
              <a:cs typeface="Roboto Mono"/>
              <a:sym typeface="Roboto Mono"/>
            </a:endParaRPr>
          </a:p>
          <a:p>
            <a:pPr indent="-96520" lvl="0" marL="91440" rtl="0" algn="l">
              <a:spcBef>
                <a:spcPts val="0"/>
              </a:spcBef>
              <a:spcAft>
                <a:spcPts val="0"/>
              </a:spcAft>
              <a:buClr>
                <a:srgbClr val="444444"/>
              </a:buClr>
              <a:buSzPts val="800"/>
              <a:buFont typeface="Roboto Mono"/>
              <a:buChar char="●"/>
            </a:pPr>
            <a:r>
              <a:rPr lang="en" sz="800">
                <a:solidFill>
                  <a:srgbClr val="E48700"/>
                </a:solidFill>
                <a:highlight>
                  <a:srgbClr val="FFFFFF"/>
                </a:highlight>
                <a:uFill>
                  <a:noFill/>
                </a:uFill>
                <a:latin typeface="Roboto Mono"/>
                <a:ea typeface="Roboto Mono"/>
                <a:cs typeface="Roboto Mono"/>
                <a:sym typeface="Roboto Mono"/>
                <a:hlinkClick r:id="rId14"/>
              </a:rPr>
              <a:t>Use the targets and rate control features in Run Command to perform a staged command execution</a:t>
            </a:r>
            <a:r>
              <a:rPr lang="en" sz="800">
                <a:solidFill>
                  <a:srgbClr val="444444"/>
                </a:solidFill>
                <a:highlight>
                  <a:srgbClr val="FFFFFF"/>
                </a:highlight>
                <a:latin typeface="Roboto Mono"/>
                <a:ea typeface="Roboto Mono"/>
                <a:cs typeface="Roboto Mono"/>
                <a:sym typeface="Roboto Mono"/>
              </a:rPr>
              <a:t>.</a:t>
            </a:r>
            <a:endParaRPr sz="800">
              <a:solidFill>
                <a:srgbClr val="444444"/>
              </a:solidFill>
              <a:highlight>
                <a:srgbClr val="FFFFFF"/>
              </a:highlight>
              <a:latin typeface="Roboto Mono"/>
              <a:ea typeface="Roboto Mono"/>
              <a:cs typeface="Roboto Mono"/>
              <a:sym typeface="Roboto Mono"/>
            </a:endParaRPr>
          </a:p>
          <a:p>
            <a:pPr indent="-96520" lvl="0" marL="91440" rtl="0" algn="l">
              <a:spcBef>
                <a:spcPts val="0"/>
              </a:spcBef>
              <a:spcAft>
                <a:spcPts val="0"/>
              </a:spcAft>
              <a:buClr>
                <a:srgbClr val="444444"/>
              </a:buClr>
              <a:buSzPts val="800"/>
              <a:buFont typeface="Roboto Mono"/>
              <a:buChar char="●"/>
            </a:pPr>
            <a:r>
              <a:rPr lang="en" sz="800">
                <a:solidFill>
                  <a:srgbClr val="E48700"/>
                </a:solidFill>
                <a:highlight>
                  <a:srgbClr val="FFFFFF"/>
                </a:highlight>
                <a:uFill>
                  <a:noFill/>
                </a:uFill>
                <a:latin typeface="Roboto Mono"/>
                <a:ea typeface="Roboto Mono"/>
                <a:cs typeface="Roboto Mono"/>
                <a:sym typeface="Roboto Mono"/>
                <a:hlinkClick r:id="rId15"/>
              </a:rPr>
              <a:t>Use fine-grained access permissions for Run Command (and all Systems Manager capabilities) by using IAM policies</a:t>
            </a:r>
            <a:r>
              <a:rPr lang="en" sz="800">
                <a:solidFill>
                  <a:srgbClr val="444444"/>
                </a:solidFill>
                <a:highlight>
                  <a:srgbClr val="FFFFFF"/>
                </a:highlight>
                <a:latin typeface="Roboto Mono"/>
                <a:ea typeface="Roboto Mono"/>
                <a:cs typeface="Roboto Mono"/>
                <a:sym typeface="Roboto Mono"/>
              </a:rPr>
              <a:t>.</a:t>
            </a:r>
            <a:endParaRPr sz="800">
              <a:solidFill>
                <a:srgbClr val="444444"/>
              </a:solidFill>
              <a:highlight>
                <a:srgbClr val="FFFFFF"/>
              </a:highlight>
              <a:latin typeface="Roboto Mono"/>
              <a:ea typeface="Roboto Mono"/>
              <a:cs typeface="Roboto Mono"/>
              <a:sym typeface="Roboto Mono"/>
            </a:endParaRPr>
          </a:p>
          <a:p>
            <a:pPr indent="0" lvl="0" marL="0" rtl="0" algn="l">
              <a:spcBef>
                <a:spcPts val="1200"/>
              </a:spcBef>
              <a:spcAft>
                <a:spcPts val="0"/>
              </a:spcAft>
              <a:buNone/>
            </a:pPr>
            <a:r>
              <a:rPr b="1" lang="en" sz="800">
                <a:solidFill>
                  <a:srgbClr val="E48700"/>
                </a:solidFill>
                <a:highlight>
                  <a:srgbClr val="FFFFFF"/>
                </a:highlight>
                <a:uFill>
                  <a:noFill/>
                </a:uFill>
                <a:latin typeface="Roboto Mono"/>
                <a:ea typeface="Roboto Mono"/>
                <a:cs typeface="Roboto Mono"/>
                <a:sym typeface="Roboto Mono"/>
                <a:hlinkClick r:id="rId16"/>
              </a:rPr>
              <a:t>State Manager</a:t>
            </a:r>
            <a:endParaRPr b="1" sz="800">
              <a:solidFill>
                <a:srgbClr val="E48700"/>
              </a:solidFill>
              <a:highlight>
                <a:srgbClr val="FFFFFF"/>
              </a:highlight>
              <a:latin typeface="Roboto Mono"/>
              <a:ea typeface="Roboto Mono"/>
              <a:cs typeface="Roboto Mono"/>
              <a:sym typeface="Roboto Mono"/>
            </a:endParaRPr>
          </a:p>
          <a:p>
            <a:pPr indent="-96520" lvl="0" marL="91440" rtl="0" algn="l">
              <a:spcBef>
                <a:spcPts val="0"/>
              </a:spcBef>
              <a:spcAft>
                <a:spcPts val="0"/>
              </a:spcAft>
              <a:buClr>
                <a:srgbClr val="444444"/>
              </a:buClr>
              <a:buSzPts val="800"/>
              <a:buFont typeface="Roboto Mono"/>
              <a:buChar char="●"/>
            </a:pPr>
            <a:r>
              <a:rPr lang="en" sz="800">
                <a:solidFill>
                  <a:srgbClr val="E48700"/>
                </a:solidFill>
                <a:highlight>
                  <a:srgbClr val="FFFFFF"/>
                </a:highlight>
                <a:uFill>
                  <a:noFill/>
                </a:uFill>
                <a:latin typeface="Roboto Mono"/>
                <a:ea typeface="Roboto Mono"/>
                <a:cs typeface="Roboto Mono"/>
                <a:sym typeface="Roboto Mono"/>
                <a:hlinkClick r:id="rId17"/>
              </a:rPr>
              <a:t>Update SSM Agent at least once a month using the pre-configured AWS-UpdateSSMAgent document</a:t>
            </a:r>
            <a:r>
              <a:rPr lang="en" sz="800">
                <a:solidFill>
                  <a:srgbClr val="444444"/>
                </a:solidFill>
                <a:highlight>
                  <a:srgbClr val="FFFFFF"/>
                </a:highlight>
                <a:latin typeface="Roboto Mono"/>
                <a:ea typeface="Roboto Mono"/>
                <a:cs typeface="Roboto Mono"/>
                <a:sym typeface="Roboto Mono"/>
              </a:rPr>
              <a:t>.</a:t>
            </a:r>
            <a:endParaRPr sz="800">
              <a:solidFill>
                <a:srgbClr val="444444"/>
              </a:solidFill>
              <a:highlight>
                <a:srgbClr val="FFFFFF"/>
              </a:highlight>
              <a:latin typeface="Roboto Mono"/>
              <a:ea typeface="Roboto Mono"/>
              <a:cs typeface="Roboto Mono"/>
              <a:sym typeface="Roboto Mono"/>
            </a:endParaRPr>
          </a:p>
          <a:p>
            <a:pPr indent="-96520" lvl="0" marL="91440" rtl="0" algn="l">
              <a:spcBef>
                <a:spcPts val="0"/>
              </a:spcBef>
              <a:spcAft>
                <a:spcPts val="0"/>
              </a:spcAft>
              <a:buClr>
                <a:srgbClr val="444444"/>
              </a:buClr>
              <a:buSzPts val="800"/>
              <a:buFont typeface="Roboto Mono"/>
              <a:buChar char="●"/>
            </a:pPr>
            <a:r>
              <a:rPr lang="en" sz="800">
                <a:solidFill>
                  <a:srgbClr val="E48700"/>
                </a:solidFill>
                <a:highlight>
                  <a:srgbClr val="FFFFFF"/>
                </a:highlight>
                <a:uFill>
                  <a:noFill/>
                </a:uFill>
                <a:latin typeface="Roboto Mono"/>
                <a:ea typeface="Roboto Mono"/>
                <a:cs typeface="Roboto Mono"/>
                <a:sym typeface="Roboto Mono"/>
                <a:hlinkClick r:id="rId18"/>
              </a:rPr>
              <a:t>Bootstrap EC2 Instances on launch using EC2Config for Windows</a:t>
            </a:r>
            <a:endParaRPr sz="800">
              <a:solidFill>
                <a:srgbClr val="E48700"/>
              </a:solidFill>
              <a:highlight>
                <a:srgbClr val="FFFFFF"/>
              </a:highlight>
              <a:latin typeface="Roboto Mono"/>
              <a:ea typeface="Roboto Mono"/>
              <a:cs typeface="Roboto Mono"/>
              <a:sym typeface="Roboto Mono"/>
            </a:endParaRPr>
          </a:p>
          <a:p>
            <a:pPr indent="-96520" lvl="0" marL="91440" rtl="0" algn="l">
              <a:spcBef>
                <a:spcPts val="0"/>
              </a:spcBef>
              <a:spcAft>
                <a:spcPts val="0"/>
              </a:spcAft>
              <a:buClr>
                <a:srgbClr val="444444"/>
              </a:buClr>
              <a:buSzPts val="800"/>
              <a:buFont typeface="Roboto Mono"/>
              <a:buChar char="●"/>
            </a:pPr>
            <a:r>
              <a:rPr lang="en" sz="800">
                <a:solidFill>
                  <a:srgbClr val="444444"/>
                </a:solidFill>
                <a:highlight>
                  <a:srgbClr val="FFFFFF"/>
                </a:highlight>
                <a:latin typeface="Roboto Mono"/>
                <a:ea typeface="Roboto Mono"/>
                <a:cs typeface="Roboto Mono"/>
                <a:sym typeface="Roboto Mono"/>
              </a:rPr>
              <a:t>(Windows) Upload the PowerShell or DSC module to Amazon S3, and use AWS-InstallPowerShellModule.</a:t>
            </a:r>
            <a:endParaRPr sz="800">
              <a:solidFill>
                <a:srgbClr val="444444"/>
              </a:solidFill>
              <a:highlight>
                <a:srgbClr val="FFFFFF"/>
              </a:highlight>
              <a:latin typeface="Roboto Mono"/>
              <a:ea typeface="Roboto Mono"/>
              <a:cs typeface="Roboto Mono"/>
              <a:sym typeface="Roboto Mono"/>
            </a:endParaRPr>
          </a:p>
          <a:p>
            <a:pPr indent="-96520" lvl="0" marL="91440" rtl="0" algn="l">
              <a:spcBef>
                <a:spcPts val="0"/>
              </a:spcBef>
              <a:spcAft>
                <a:spcPts val="0"/>
              </a:spcAft>
              <a:buClr>
                <a:srgbClr val="444444"/>
              </a:buClr>
              <a:buSzPts val="800"/>
              <a:buChar char="●"/>
            </a:pPr>
            <a:r>
              <a:rPr lang="en" sz="800">
                <a:solidFill>
                  <a:srgbClr val="444444"/>
                </a:solidFill>
                <a:highlight>
                  <a:srgbClr val="FFFFFF"/>
                </a:highlight>
                <a:latin typeface="Roboto Mono"/>
                <a:ea typeface="Roboto Mono"/>
                <a:cs typeface="Roboto Mono"/>
                <a:sym typeface="Roboto Mono"/>
              </a:rPr>
              <a:t>Use Amazon EC2 tags to create application groups for your instances. And then target instances using the Targets parameter instead of specifying individual instance IDs.</a:t>
            </a:r>
            <a:endParaRPr sz="800">
              <a:solidFill>
                <a:srgbClr val="444444"/>
              </a:solidFill>
              <a:highlight>
                <a:srgbClr val="FFFFFF"/>
              </a:highlight>
              <a:latin typeface="Roboto Mono"/>
              <a:ea typeface="Roboto Mono"/>
              <a:cs typeface="Roboto Mono"/>
              <a:sym typeface="Roboto Mono"/>
            </a:endParaRPr>
          </a:p>
          <a:p>
            <a:pPr indent="-96520" lvl="0" marL="91440" rtl="0" algn="l">
              <a:spcBef>
                <a:spcPts val="0"/>
              </a:spcBef>
              <a:spcAft>
                <a:spcPts val="0"/>
              </a:spcAft>
              <a:buClr>
                <a:srgbClr val="444444"/>
              </a:buClr>
              <a:buSzPts val="800"/>
              <a:buFont typeface="Roboto Mono"/>
              <a:buChar char="●"/>
            </a:pPr>
            <a:r>
              <a:rPr lang="en" sz="800">
                <a:solidFill>
                  <a:srgbClr val="E48700"/>
                </a:solidFill>
                <a:highlight>
                  <a:srgbClr val="FFFFFF"/>
                </a:highlight>
                <a:uFill>
                  <a:noFill/>
                </a:uFill>
                <a:latin typeface="Roboto Mono"/>
                <a:ea typeface="Roboto Mono"/>
                <a:cs typeface="Roboto Mono"/>
                <a:sym typeface="Roboto Mono"/>
                <a:hlinkClick r:id="rId19"/>
              </a:rPr>
              <a:t>Automatically remediate findings generated by Amazon Inspector by using Systems Manager</a:t>
            </a:r>
            <a:r>
              <a:rPr lang="en" sz="800">
                <a:solidFill>
                  <a:srgbClr val="444444"/>
                </a:solidFill>
                <a:highlight>
                  <a:srgbClr val="FFFFFF"/>
                </a:highlight>
                <a:latin typeface="Roboto Mono"/>
                <a:ea typeface="Roboto Mono"/>
                <a:cs typeface="Roboto Mono"/>
                <a:sym typeface="Roboto Mono"/>
              </a:rPr>
              <a:t>.</a:t>
            </a:r>
            <a:endParaRPr sz="800">
              <a:solidFill>
                <a:srgbClr val="444444"/>
              </a:solidFill>
              <a:highlight>
                <a:srgbClr val="FFFFFF"/>
              </a:highlight>
              <a:latin typeface="Roboto Mono"/>
              <a:ea typeface="Roboto Mono"/>
              <a:cs typeface="Roboto Mono"/>
              <a:sym typeface="Roboto Mono"/>
            </a:endParaRPr>
          </a:p>
          <a:p>
            <a:pPr indent="-96520" lvl="0" marL="91440" rtl="0" algn="l">
              <a:spcBef>
                <a:spcPts val="0"/>
              </a:spcBef>
              <a:spcAft>
                <a:spcPts val="0"/>
              </a:spcAft>
              <a:buClr>
                <a:srgbClr val="444444"/>
              </a:buClr>
              <a:buSzPts val="800"/>
              <a:buFont typeface="Roboto Mono"/>
              <a:buChar char="●"/>
            </a:pPr>
            <a:r>
              <a:rPr lang="en" sz="800">
                <a:solidFill>
                  <a:srgbClr val="E48700"/>
                </a:solidFill>
                <a:highlight>
                  <a:srgbClr val="FFFFFF"/>
                </a:highlight>
                <a:uFill>
                  <a:noFill/>
                </a:uFill>
                <a:latin typeface="Roboto Mono"/>
                <a:ea typeface="Roboto Mono"/>
                <a:cs typeface="Roboto Mono"/>
                <a:sym typeface="Roboto Mono"/>
                <a:hlinkClick r:id="rId20"/>
              </a:rPr>
              <a:t>Use a centralized configuration repository for all of your SSM documents, and share documents across your organization</a:t>
            </a:r>
            <a:r>
              <a:rPr lang="en" sz="800">
                <a:solidFill>
                  <a:srgbClr val="444444"/>
                </a:solidFill>
                <a:highlight>
                  <a:srgbClr val="FFFFFF"/>
                </a:highlight>
                <a:latin typeface="Roboto Mono"/>
                <a:ea typeface="Roboto Mono"/>
                <a:cs typeface="Roboto Mono"/>
                <a:sym typeface="Roboto Mono"/>
              </a:rPr>
              <a:t>.</a:t>
            </a:r>
            <a:endParaRPr sz="800">
              <a:solidFill>
                <a:srgbClr val="444444"/>
              </a:solidFill>
              <a:highlight>
                <a:srgbClr val="FFFFFF"/>
              </a:highlight>
              <a:latin typeface="Roboto Mono"/>
              <a:ea typeface="Roboto Mono"/>
              <a:cs typeface="Roboto Mono"/>
              <a:sym typeface="Roboto Mono"/>
            </a:endParaRPr>
          </a:p>
          <a:p>
            <a:pPr indent="0" lvl="0" marL="0" rtl="0" algn="l">
              <a:spcBef>
                <a:spcPts val="1200"/>
              </a:spcBef>
              <a:spcAft>
                <a:spcPts val="0"/>
              </a:spcAft>
              <a:buNone/>
            </a:pPr>
            <a:r>
              <a:rPr b="1" lang="en" sz="800">
                <a:solidFill>
                  <a:srgbClr val="E48700"/>
                </a:solidFill>
                <a:highlight>
                  <a:srgbClr val="FFFFFF"/>
                </a:highlight>
                <a:uFill>
                  <a:noFill/>
                </a:uFill>
                <a:latin typeface="Roboto Mono"/>
                <a:ea typeface="Roboto Mono"/>
                <a:cs typeface="Roboto Mono"/>
                <a:sym typeface="Roboto Mono"/>
                <a:hlinkClick r:id="rId21"/>
              </a:rPr>
              <a:t>Managed Instances</a:t>
            </a:r>
            <a:endParaRPr b="1" sz="800">
              <a:solidFill>
                <a:srgbClr val="E48700"/>
              </a:solidFill>
              <a:highlight>
                <a:srgbClr val="FFFFFF"/>
              </a:highlight>
              <a:latin typeface="Roboto Mono"/>
              <a:ea typeface="Roboto Mono"/>
              <a:cs typeface="Roboto Mono"/>
              <a:sym typeface="Roboto Mono"/>
            </a:endParaRPr>
          </a:p>
          <a:p>
            <a:pPr indent="-96520" lvl="0" marL="91440" rtl="0" algn="l">
              <a:spcBef>
                <a:spcPts val="0"/>
              </a:spcBef>
              <a:spcAft>
                <a:spcPts val="1200"/>
              </a:spcAft>
              <a:buClr>
                <a:srgbClr val="444444"/>
              </a:buClr>
              <a:buSzPts val="800"/>
              <a:buFont typeface="Roboto Mono"/>
              <a:buChar char="●"/>
            </a:pPr>
            <a:r>
              <a:rPr lang="en" sz="800">
                <a:solidFill>
                  <a:srgbClr val="444444"/>
                </a:solidFill>
                <a:highlight>
                  <a:srgbClr val="FFFFFF"/>
                </a:highlight>
                <a:latin typeface="Roboto Mono"/>
                <a:ea typeface="Roboto Mono"/>
                <a:cs typeface="Roboto Mono"/>
                <a:sym typeface="Roboto Mono"/>
              </a:rPr>
              <a:t>Systems Manager requires accurate time references in order to perform its operations. If your instance's date and time are not set correctly, they may not match the signature date of your API requests. In some cases, this will lead to errors or incomplete functionality. For example, instances with incorrect time settings will not be included in your lists of managed instances.</a:t>
            </a:r>
            <a:endParaRPr sz="800">
              <a:solidFill>
                <a:srgbClr val="E48700"/>
              </a:solidFill>
              <a:highlight>
                <a:srgbClr val="FFFFFF"/>
              </a:highlight>
              <a:latin typeface="Roboto Mono"/>
              <a:ea typeface="Roboto Mono"/>
              <a:cs typeface="Roboto Mono"/>
              <a:sym typeface="Roboto Mono"/>
            </a:endParaRPr>
          </a:p>
        </p:txBody>
      </p:sp>
      <p:sp>
        <p:nvSpPr>
          <p:cNvPr id="237" name="Google Shape;237;p30"/>
          <p:cNvSpPr txBox="1"/>
          <p:nvPr>
            <p:ph type="title"/>
          </p:nvPr>
        </p:nvSpPr>
        <p:spPr>
          <a:xfrm>
            <a:off x="311700" y="220100"/>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AWS Systems Manager - Use cases &amp; Best practices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2201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SSM</a:t>
            </a:r>
            <a:endParaRPr/>
          </a:p>
        </p:txBody>
      </p:sp>
      <p:sp>
        <p:nvSpPr>
          <p:cNvPr id="69" name="Google Shape;69;p14"/>
          <p:cNvSpPr txBox="1"/>
          <p:nvPr>
            <p:ph idx="1" type="body"/>
          </p:nvPr>
        </p:nvSpPr>
        <p:spPr>
          <a:xfrm>
            <a:off x="2428825" y="201925"/>
            <a:ext cx="6438000" cy="10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0000FF"/>
                </a:solidFill>
                <a:latin typeface="Roboto Mono"/>
                <a:ea typeface="Roboto Mono"/>
                <a:cs typeface="Roboto Mono"/>
                <a:sym typeface="Roboto Mono"/>
              </a:rPr>
              <a:t>View and control your infrastructure</a:t>
            </a:r>
            <a:r>
              <a:rPr b="1" lang="en" sz="1000">
                <a:latin typeface="Roboto Mono"/>
                <a:ea typeface="Roboto Mono"/>
                <a:cs typeface="Roboto Mono"/>
                <a:sym typeface="Roboto Mono"/>
              </a:rPr>
              <a:t> </a:t>
            </a:r>
            <a:r>
              <a:rPr lang="en" sz="1000">
                <a:latin typeface="Roboto Mono"/>
                <a:ea typeface="Roboto Mono"/>
                <a:cs typeface="Roboto Mono"/>
                <a:sym typeface="Roboto Mono"/>
              </a:rPr>
              <a:t>on AWS. Using the SSM console, you can </a:t>
            </a:r>
            <a:r>
              <a:rPr b="1" lang="en" sz="1000">
                <a:solidFill>
                  <a:srgbClr val="0000FF"/>
                </a:solidFill>
                <a:latin typeface="Roboto Mono"/>
                <a:ea typeface="Roboto Mono"/>
                <a:cs typeface="Roboto Mono"/>
                <a:sym typeface="Roboto Mono"/>
              </a:rPr>
              <a:t>view operational data</a:t>
            </a:r>
            <a:r>
              <a:rPr b="1" lang="en" sz="1000">
                <a:latin typeface="Roboto Mono"/>
                <a:ea typeface="Roboto Mono"/>
                <a:cs typeface="Roboto Mono"/>
                <a:sym typeface="Roboto Mono"/>
              </a:rPr>
              <a:t> </a:t>
            </a:r>
            <a:r>
              <a:rPr lang="en" sz="1000">
                <a:latin typeface="Roboto Mono"/>
                <a:ea typeface="Roboto Mono"/>
                <a:cs typeface="Roboto Mono"/>
                <a:sym typeface="Roboto Mono"/>
              </a:rPr>
              <a:t>from multiple AWS services and </a:t>
            </a:r>
            <a:r>
              <a:rPr b="1" lang="en" sz="1000">
                <a:solidFill>
                  <a:srgbClr val="0000FF"/>
                </a:solidFill>
                <a:latin typeface="Roboto Mono"/>
                <a:ea typeface="Roboto Mono"/>
                <a:cs typeface="Roboto Mono"/>
                <a:sym typeface="Roboto Mono"/>
              </a:rPr>
              <a:t>automate operational tasks</a:t>
            </a:r>
            <a:r>
              <a:rPr b="1" lang="en" sz="1000">
                <a:latin typeface="Roboto Mono"/>
                <a:ea typeface="Roboto Mono"/>
                <a:cs typeface="Roboto Mono"/>
                <a:sym typeface="Roboto Mono"/>
              </a:rPr>
              <a:t> </a:t>
            </a:r>
            <a:r>
              <a:rPr lang="en" sz="1000">
                <a:latin typeface="Roboto Mono"/>
                <a:ea typeface="Roboto Mono"/>
                <a:cs typeface="Roboto Mono"/>
                <a:sym typeface="Roboto Mono"/>
              </a:rPr>
              <a:t>across your AWS resources. Systems Manager helps you </a:t>
            </a:r>
            <a:r>
              <a:rPr b="1" lang="en" sz="1000">
                <a:solidFill>
                  <a:srgbClr val="0000FF"/>
                </a:solidFill>
                <a:latin typeface="Roboto Mono"/>
                <a:ea typeface="Roboto Mono"/>
                <a:cs typeface="Roboto Mono"/>
                <a:sym typeface="Roboto Mono"/>
              </a:rPr>
              <a:t>maintain security and compliance</a:t>
            </a:r>
            <a:r>
              <a:rPr b="1" lang="en" sz="1000">
                <a:latin typeface="Roboto Mono"/>
                <a:ea typeface="Roboto Mono"/>
                <a:cs typeface="Roboto Mono"/>
                <a:sym typeface="Roboto Mono"/>
              </a:rPr>
              <a:t> </a:t>
            </a:r>
            <a:r>
              <a:rPr lang="en" sz="1000">
                <a:latin typeface="Roboto Mono"/>
                <a:ea typeface="Roboto Mono"/>
                <a:cs typeface="Roboto Mono"/>
                <a:sym typeface="Roboto Mono"/>
              </a:rPr>
              <a:t>by scanning your managed instances and reporting on (or taking corrective action on) any policy violations it detects</a:t>
            </a:r>
            <a:endParaRPr sz="1000">
              <a:latin typeface="Roboto Mono"/>
              <a:ea typeface="Roboto Mono"/>
              <a:cs typeface="Roboto Mono"/>
              <a:sym typeface="Roboto Mono"/>
            </a:endParaRPr>
          </a:p>
          <a:p>
            <a:pPr indent="0" lvl="0" marL="0" rtl="0" algn="l">
              <a:spcBef>
                <a:spcPts val="1600"/>
              </a:spcBef>
              <a:spcAft>
                <a:spcPts val="1600"/>
              </a:spcAft>
              <a:buNone/>
            </a:pPr>
            <a:r>
              <a:t/>
            </a:r>
            <a:endParaRPr sz="1000">
              <a:latin typeface="Roboto Mono"/>
              <a:ea typeface="Roboto Mono"/>
              <a:cs typeface="Roboto Mono"/>
              <a:sym typeface="Roboto Mono"/>
            </a:endParaRPr>
          </a:p>
        </p:txBody>
      </p:sp>
      <p:sp>
        <p:nvSpPr>
          <p:cNvPr id="70" name="Google Shape;70;p14"/>
          <p:cNvSpPr txBox="1"/>
          <p:nvPr/>
        </p:nvSpPr>
        <p:spPr>
          <a:xfrm>
            <a:off x="311700" y="1244800"/>
            <a:ext cx="84222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Roboto Mono"/>
                <a:ea typeface="Roboto Mono"/>
                <a:cs typeface="Roboto Mono"/>
                <a:sym typeface="Roboto Mono"/>
              </a:rPr>
              <a:t>   Example Capabilities:</a:t>
            </a:r>
            <a:endParaRPr b="1" sz="1100">
              <a:latin typeface="Roboto Mono"/>
              <a:ea typeface="Roboto Mono"/>
              <a:cs typeface="Roboto Mono"/>
              <a:sym typeface="Roboto Mono"/>
            </a:endParaRPr>
          </a:p>
          <a:p>
            <a:pPr indent="-109220" lvl="0" marL="274320" rtl="0" algn="l">
              <a:lnSpc>
                <a:spcPct val="150000"/>
              </a:lnSpc>
              <a:spcBef>
                <a:spcPts val="0"/>
              </a:spcBef>
              <a:spcAft>
                <a:spcPts val="0"/>
              </a:spcAft>
              <a:buSzPts val="1000"/>
              <a:buFont typeface="Roboto Mono"/>
              <a:buAutoNum type="arabicPeriod"/>
            </a:pPr>
            <a:r>
              <a:rPr lang="en" sz="1000">
                <a:highlight>
                  <a:srgbClr val="FFFF00"/>
                </a:highlight>
                <a:latin typeface="Roboto Mono"/>
                <a:ea typeface="Roboto Mono"/>
                <a:cs typeface="Roboto Mono"/>
                <a:sym typeface="Roboto Mono"/>
              </a:rPr>
              <a:t>Group AWS resources together</a:t>
            </a:r>
            <a:r>
              <a:rPr lang="en" sz="1000">
                <a:solidFill>
                  <a:srgbClr val="CC0000"/>
                </a:solidFill>
                <a:latin typeface="Roboto Mono"/>
                <a:ea typeface="Roboto Mono"/>
                <a:cs typeface="Roboto Mono"/>
                <a:sym typeface="Roboto Mono"/>
              </a:rPr>
              <a:t> </a:t>
            </a:r>
            <a:r>
              <a:rPr lang="en" sz="1000">
                <a:latin typeface="Roboto Mono"/>
                <a:ea typeface="Roboto Mono"/>
                <a:cs typeface="Roboto Mono"/>
                <a:sym typeface="Roboto Mono"/>
              </a:rPr>
              <a:t>by any purpose or activity you choose, such as application, environment, region, project, campaign, business unit, or software lifecycle. </a:t>
            </a:r>
            <a:endParaRPr sz="1000">
              <a:latin typeface="Roboto Mono"/>
              <a:ea typeface="Roboto Mono"/>
              <a:cs typeface="Roboto Mono"/>
              <a:sym typeface="Roboto Mono"/>
            </a:endParaRPr>
          </a:p>
          <a:p>
            <a:pPr indent="-109220" lvl="0" marL="274320" rtl="0" algn="l">
              <a:lnSpc>
                <a:spcPct val="150000"/>
              </a:lnSpc>
              <a:spcBef>
                <a:spcPts val="0"/>
              </a:spcBef>
              <a:spcAft>
                <a:spcPts val="0"/>
              </a:spcAft>
              <a:buSzPts val="1000"/>
              <a:buFont typeface="Roboto Mono"/>
              <a:buAutoNum type="arabicPeriod"/>
            </a:pPr>
            <a:r>
              <a:rPr lang="en" sz="1000">
                <a:highlight>
                  <a:srgbClr val="FFFF00"/>
                </a:highlight>
                <a:latin typeface="Roboto Mono"/>
                <a:ea typeface="Roboto Mono"/>
                <a:cs typeface="Roboto Mono"/>
                <a:sym typeface="Roboto Mono"/>
              </a:rPr>
              <a:t>Centrally define the configuration options and policies</a:t>
            </a:r>
            <a:r>
              <a:rPr lang="en" sz="1000">
                <a:latin typeface="Roboto Mono"/>
                <a:ea typeface="Roboto Mono"/>
                <a:cs typeface="Roboto Mono"/>
                <a:sym typeface="Roboto Mono"/>
              </a:rPr>
              <a:t> for your managed instances. </a:t>
            </a:r>
            <a:endParaRPr sz="1000">
              <a:latin typeface="Roboto Mono"/>
              <a:ea typeface="Roboto Mono"/>
              <a:cs typeface="Roboto Mono"/>
              <a:sym typeface="Roboto Mono"/>
            </a:endParaRPr>
          </a:p>
          <a:p>
            <a:pPr indent="-109220" lvl="0" marL="274320" rtl="0" algn="l">
              <a:lnSpc>
                <a:spcPct val="150000"/>
              </a:lnSpc>
              <a:spcBef>
                <a:spcPts val="0"/>
              </a:spcBef>
              <a:spcAft>
                <a:spcPts val="0"/>
              </a:spcAft>
              <a:buSzPts val="1000"/>
              <a:buFont typeface="Roboto Mono"/>
              <a:buAutoNum type="arabicPeriod"/>
            </a:pPr>
            <a:r>
              <a:rPr lang="en" sz="1000">
                <a:highlight>
                  <a:srgbClr val="FFFF00"/>
                </a:highlight>
                <a:latin typeface="Roboto Mono"/>
                <a:ea typeface="Roboto Mono"/>
                <a:cs typeface="Roboto Mono"/>
                <a:sym typeface="Roboto Mono"/>
              </a:rPr>
              <a:t>Centrally view, investigate, and resolve operational work items</a:t>
            </a:r>
            <a:r>
              <a:rPr lang="en" sz="1000">
                <a:latin typeface="Roboto Mono"/>
                <a:ea typeface="Roboto Mono"/>
                <a:cs typeface="Roboto Mono"/>
                <a:sym typeface="Roboto Mono"/>
              </a:rPr>
              <a:t> related to AWS resources. </a:t>
            </a:r>
            <a:endParaRPr sz="1000">
              <a:latin typeface="Roboto Mono"/>
              <a:ea typeface="Roboto Mono"/>
              <a:cs typeface="Roboto Mono"/>
              <a:sym typeface="Roboto Mono"/>
            </a:endParaRPr>
          </a:p>
          <a:p>
            <a:pPr indent="-109220" lvl="0" marL="274320" rtl="0" algn="l">
              <a:lnSpc>
                <a:spcPct val="150000"/>
              </a:lnSpc>
              <a:spcBef>
                <a:spcPts val="0"/>
              </a:spcBef>
              <a:spcAft>
                <a:spcPts val="0"/>
              </a:spcAft>
              <a:buSzPts val="1000"/>
              <a:buFont typeface="Roboto Mono"/>
              <a:buAutoNum type="arabicPeriod"/>
            </a:pPr>
            <a:r>
              <a:rPr lang="en" sz="1000">
                <a:highlight>
                  <a:srgbClr val="FFFF00"/>
                </a:highlight>
                <a:latin typeface="Roboto Mono"/>
                <a:ea typeface="Roboto Mono"/>
                <a:cs typeface="Roboto Mono"/>
                <a:sym typeface="Roboto Mono"/>
              </a:rPr>
              <a:t>Automate or schedule</a:t>
            </a:r>
            <a:r>
              <a:rPr lang="en" sz="1000">
                <a:latin typeface="Roboto Mono"/>
                <a:ea typeface="Roboto Mono"/>
                <a:cs typeface="Roboto Mono"/>
                <a:sym typeface="Roboto Mono"/>
              </a:rPr>
              <a:t> a variety of maintenance and deployment tasks.</a:t>
            </a:r>
            <a:endParaRPr sz="1000">
              <a:latin typeface="Roboto Mono"/>
              <a:ea typeface="Roboto Mono"/>
              <a:cs typeface="Roboto Mono"/>
              <a:sym typeface="Roboto Mono"/>
            </a:endParaRPr>
          </a:p>
          <a:p>
            <a:pPr indent="-109220" lvl="0" marL="274320" rtl="0" algn="l">
              <a:lnSpc>
                <a:spcPct val="150000"/>
              </a:lnSpc>
              <a:spcBef>
                <a:spcPts val="0"/>
              </a:spcBef>
              <a:spcAft>
                <a:spcPts val="0"/>
              </a:spcAft>
              <a:buSzPts val="1000"/>
              <a:buFont typeface="Roboto Mono"/>
              <a:buAutoNum type="arabicPeriod"/>
            </a:pPr>
            <a:r>
              <a:rPr lang="en" sz="1000">
                <a:latin typeface="Roboto Mono"/>
                <a:ea typeface="Roboto Mono"/>
                <a:cs typeface="Roboto Mono"/>
                <a:sym typeface="Roboto Mono"/>
              </a:rPr>
              <a:t>Use and </a:t>
            </a:r>
            <a:r>
              <a:rPr lang="en" sz="1000">
                <a:highlight>
                  <a:srgbClr val="FFFF00"/>
                </a:highlight>
                <a:latin typeface="Roboto Mono"/>
                <a:ea typeface="Roboto Mono"/>
                <a:cs typeface="Roboto Mono"/>
                <a:sym typeface="Roboto Mono"/>
              </a:rPr>
              <a:t>create runbook-style SSM documents</a:t>
            </a:r>
            <a:r>
              <a:rPr lang="en" sz="1000">
                <a:latin typeface="Roboto Mono"/>
                <a:ea typeface="Roboto Mono"/>
                <a:cs typeface="Roboto Mono"/>
                <a:sym typeface="Roboto Mono"/>
              </a:rPr>
              <a:t> that define the actions to perform on your managed instances. </a:t>
            </a:r>
            <a:endParaRPr sz="1000">
              <a:latin typeface="Roboto Mono"/>
              <a:ea typeface="Roboto Mono"/>
              <a:cs typeface="Roboto Mono"/>
              <a:sym typeface="Roboto Mono"/>
            </a:endParaRPr>
          </a:p>
          <a:p>
            <a:pPr indent="-109220" lvl="0" marL="274320" rtl="0" algn="l">
              <a:lnSpc>
                <a:spcPct val="150000"/>
              </a:lnSpc>
              <a:spcBef>
                <a:spcPts val="0"/>
              </a:spcBef>
              <a:spcAft>
                <a:spcPts val="0"/>
              </a:spcAft>
              <a:buSzPts val="1000"/>
              <a:buFont typeface="Roboto Mono"/>
              <a:buAutoNum type="arabicPeriod"/>
            </a:pPr>
            <a:r>
              <a:rPr lang="en" sz="1000">
                <a:highlight>
                  <a:srgbClr val="FFFF00"/>
                </a:highlight>
                <a:latin typeface="Roboto Mono"/>
                <a:ea typeface="Roboto Mono"/>
                <a:cs typeface="Roboto Mono"/>
                <a:sym typeface="Roboto Mono"/>
              </a:rPr>
              <a:t>Run a command</a:t>
            </a:r>
            <a:r>
              <a:rPr lang="en" sz="1000">
                <a:latin typeface="Roboto Mono"/>
                <a:ea typeface="Roboto Mono"/>
                <a:cs typeface="Roboto Mono"/>
                <a:sym typeface="Roboto Mono"/>
              </a:rPr>
              <a:t>, with rate and error controls, that targets an entire fleet of managed instances. </a:t>
            </a:r>
            <a:endParaRPr sz="1000">
              <a:latin typeface="Roboto Mono"/>
              <a:ea typeface="Roboto Mono"/>
              <a:cs typeface="Roboto Mono"/>
              <a:sym typeface="Roboto Mono"/>
            </a:endParaRPr>
          </a:p>
          <a:p>
            <a:pPr indent="-109220" lvl="0" marL="274320" rtl="0" algn="l">
              <a:lnSpc>
                <a:spcPct val="150000"/>
              </a:lnSpc>
              <a:spcBef>
                <a:spcPts val="0"/>
              </a:spcBef>
              <a:spcAft>
                <a:spcPts val="0"/>
              </a:spcAft>
              <a:buSzPts val="1000"/>
              <a:buFont typeface="Roboto Mono"/>
              <a:buAutoNum type="arabicPeriod"/>
            </a:pPr>
            <a:r>
              <a:rPr lang="en" sz="1000">
                <a:highlight>
                  <a:srgbClr val="FFFF00"/>
                </a:highlight>
                <a:latin typeface="Roboto Mono"/>
                <a:ea typeface="Roboto Mono"/>
                <a:cs typeface="Roboto Mono"/>
                <a:sym typeface="Roboto Mono"/>
              </a:rPr>
              <a:t>Securely connect to a managed instance</a:t>
            </a:r>
            <a:r>
              <a:rPr lang="en" sz="1000">
                <a:latin typeface="Roboto Mono"/>
                <a:ea typeface="Roboto Mono"/>
                <a:cs typeface="Roboto Mono"/>
                <a:sym typeface="Roboto Mono"/>
              </a:rPr>
              <a:t>, without having to open an inbound port or manage SSH keys.</a:t>
            </a:r>
            <a:endParaRPr sz="1000">
              <a:latin typeface="Roboto Mono"/>
              <a:ea typeface="Roboto Mono"/>
              <a:cs typeface="Roboto Mono"/>
              <a:sym typeface="Roboto Mono"/>
            </a:endParaRPr>
          </a:p>
          <a:p>
            <a:pPr indent="-109220" lvl="0" marL="274320" rtl="0" algn="l">
              <a:lnSpc>
                <a:spcPct val="150000"/>
              </a:lnSpc>
              <a:spcBef>
                <a:spcPts val="0"/>
              </a:spcBef>
              <a:spcAft>
                <a:spcPts val="0"/>
              </a:spcAft>
              <a:buSzPts val="1000"/>
              <a:buFont typeface="Roboto Mono"/>
              <a:buAutoNum type="arabicPeriod"/>
            </a:pPr>
            <a:r>
              <a:rPr lang="en" sz="1000">
                <a:highlight>
                  <a:srgbClr val="FFFF00"/>
                </a:highlight>
                <a:latin typeface="Roboto Mono"/>
                <a:ea typeface="Roboto Mono"/>
                <a:cs typeface="Roboto Mono"/>
                <a:sym typeface="Roboto Mono"/>
              </a:rPr>
              <a:t>Separate your secrets and configuration data</a:t>
            </a:r>
            <a:r>
              <a:rPr lang="en" sz="1000">
                <a:latin typeface="Roboto Mono"/>
                <a:ea typeface="Roboto Mono"/>
                <a:cs typeface="Roboto Mono"/>
                <a:sym typeface="Roboto Mono"/>
              </a:rPr>
              <a:t> from your code by using parameters, with or without encryption, and then reference those parameters from a number of other AWS services. </a:t>
            </a:r>
            <a:endParaRPr sz="1000">
              <a:latin typeface="Roboto Mono"/>
              <a:ea typeface="Roboto Mono"/>
              <a:cs typeface="Roboto Mono"/>
              <a:sym typeface="Roboto Mono"/>
            </a:endParaRPr>
          </a:p>
          <a:p>
            <a:pPr indent="-109220" lvl="0" marL="274320" rtl="0" algn="l">
              <a:lnSpc>
                <a:spcPct val="150000"/>
              </a:lnSpc>
              <a:spcBef>
                <a:spcPts val="0"/>
              </a:spcBef>
              <a:spcAft>
                <a:spcPts val="0"/>
              </a:spcAft>
              <a:buSzPts val="1000"/>
              <a:buFont typeface="Roboto Mono"/>
              <a:buAutoNum type="arabicPeriod"/>
            </a:pPr>
            <a:r>
              <a:rPr lang="en" sz="1000">
                <a:highlight>
                  <a:srgbClr val="FFFF00"/>
                </a:highlight>
                <a:latin typeface="Roboto Mono"/>
                <a:ea typeface="Roboto Mono"/>
                <a:cs typeface="Roboto Mono"/>
                <a:sym typeface="Roboto Mono"/>
              </a:rPr>
              <a:t>Perform automated inventory</a:t>
            </a:r>
            <a:r>
              <a:rPr lang="en" sz="1000">
                <a:latin typeface="Roboto Mono"/>
                <a:ea typeface="Roboto Mono"/>
                <a:cs typeface="Roboto Mono"/>
                <a:sym typeface="Roboto Mono"/>
              </a:rPr>
              <a:t> by collecting metadata about your Amazon EC2 and on-premises managed instances. Metadata can include information about applications, network configurations, and more.</a:t>
            </a:r>
            <a:endParaRPr sz="1000">
              <a:latin typeface="Roboto Mono"/>
              <a:ea typeface="Roboto Mono"/>
              <a:cs typeface="Roboto Mono"/>
              <a:sym typeface="Roboto Mono"/>
            </a:endParaRPr>
          </a:p>
          <a:p>
            <a:pPr indent="-109220" lvl="0" marL="274320" rtl="0" algn="l">
              <a:lnSpc>
                <a:spcPct val="150000"/>
              </a:lnSpc>
              <a:spcBef>
                <a:spcPts val="0"/>
              </a:spcBef>
              <a:spcAft>
                <a:spcPts val="0"/>
              </a:spcAft>
              <a:buSzPts val="1000"/>
              <a:buFont typeface="Roboto Mono"/>
              <a:buAutoNum type="arabicPeriod"/>
            </a:pPr>
            <a:r>
              <a:rPr lang="en" sz="1000">
                <a:highlight>
                  <a:srgbClr val="FFFF00"/>
                </a:highlight>
                <a:latin typeface="Roboto Mono"/>
                <a:ea typeface="Roboto Mono"/>
                <a:cs typeface="Roboto Mono"/>
                <a:sym typeface="Roboto Mono"/>
              </a:rPr>
              <a:t>View consolidated inventory data</a:t>
            </a:r>
            <a:r>
              <a:rPr lang="en" sz="1000">
                <a:latin typeface="Roboto Mono"/>
                <a:ea typeface="Roboto Mono"/>
                <a:cs typeface="Roboto Mono"/>
                <a:sym typeface="Roboto Mono"/>
              </a:rPr>
              <a:t> from multiple AWS Regions and accounts that you manage. </a:t>
            </a:r>
            <a:endParaRPr sz="1000">
              <a:latin typeface="Roboto Mono"/>
              <a:ea typeface="Roboto Mono"/>
              <a:cs typeface="Roboto Mono"/>
              <a:sym typeface="Roboto Mono"/>
            </a:endParaRPr>
          </a:p>
          <a:p>
            <a:pPr indent="-109220" lvl="0" marL="274320" rtl="0" algn="l">
              <a:lnSpc>
                <a:spcPct val="150000"/>
              </a:lnSpc>
              <a:spcBef>
                <a:spcPts val="0"/>
              </a:spcBef>
              <a:spcAft>
                <a:spcPts val="0"/>
              </a:spcAft>
              <a:buSzPts val="1000"/>
              <a:buFont typeface="Roboto Mono"/>
              <a:buAutoNum type="arabicPeriod"/>
            </a:pPr>
            <a:r>
              <a:rPr lang="en" sz="1000">
                <a:highlight>
                  <a:srgbClr val="FFFF00"/>
                </a:highlight>
                <a:latin typeface="Roboto Mono"/>
                <a:ea typeface="Roboto Mono"/>
                <a:cs typeface="Roboto Mono"/>
                <a:sym typeface="Roboto Mono"/>
              </a:rPr>
              <a:t>Quickly see which resources</a:t>
            </a:r>
            <a:r>
              <a:rPr lang="en" sz="1000">
                <a:latin typeface="Roboto Mono"/>
                <a:ea typeface="Roboto Mono"/>
                <a:cs typeface="Roboto Mono"/>
                <a:sym typeface="Roboto Mono"/>
              </a:rPr>
              <a:t> in your account are out of compliance and take corrective action from a centralized dashboard. </a:t>
            </a:r>
            <a:endParaRPr sz="1000">
              <a:latin typeface="Roboto Mono"/>
              <a:ea typeface="Roboto Mono"/>
              <a:cs typeface="Roboto Mono"/>
              <a:sym typeface="Roboto Mono"/>
            </a:endParaRPr>
          </a:p>
          <a:p>
            <a:pPr indent="-109220" lvl="0" marL="274320" rtl="0" algn="l">
              <a:lnSpc>
                <a:spcPct val="150000"/>
              </a:lnSpc>
              <a:spcBef>
                <a:spcPts val="0"/>
              </a:spcBef>
              <a:spcAft>
                <a:spcPts val="0"/>
              </a:spcAft>
              <a:buSzPts val="1000"/>
              <a:buFont typeface="Roboto Mono"/>
              <a:buAutoNum type="arabicPeriod"/>
            </a:pPr>
            <a:r>
              <a:rPr lang="en" sz="1000">
                <a:highlight>
                  <a:srgbClr val="FFFF00"/>
                </a:highlight>
                <a:latin typeface="Roboto Mono"/>
                <a:ea typeface="Roboto Mono"/>
                <a:cs typeface="Roboto Mono"/>
                <a:sym typeface="Roboto Mono"/>
              </a:rPr>
              <a:t>View active summaries of metrics and alarms</a:t>
            </a:r>
            <a:r>
              <a:rPr lang="en" sz="1000">
                <a:latin typeface="Roboto Mono"/>
                <a:ea typeface="Roboto Mono"/>
                <a:cs typeface="Roboto Mono"/>
                <a:sym typeface="Roboto Mono"/>
              </a:rPr>
              <a:t> for your AWS resources.</a:t>
            </a:r>
            <a:endParaRPr sz="1000">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220100"/>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SSM capabilities can be grouped into 4 </a:t>
            </a:r>
            <a:r>
              <a:rPr lang="en" sz="2400"/>
              <a:t>groups </a:t>
            </a:r>
            <a:endParaRPr sz="2400"/>
          </a:p>
        </p:txBody>
      </p:sp>
      <p:sp>
        <p:nvSpPr>
          <p:cNvPr id="76" name="Google Shape;76;p15"/>
          <p:cNvSpPr/>
          <p:nvPr/>
        </p:nvSpPr>
        <p:spPr>
          <a:xfrm>
            <a:off x="3866050" y="895975"/>
            <a:ext cx="1194600" cy="331800"/>
          </a:xfrm>
          <a:prstGeom prst="rect">
            <a:avLst/>
          </a:prstGeom>
          <a:solidFill>
            <a:srgbClr val="6FA8DC"/>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Mono"/>
                <a:ea typeface="Roboto Mono"/>
                <a:cs typeface="Roboto Mono"/>
                <a:sym typeface="Roboto Mono"/>
              </a:rPr>
              <a:t>SSM</a:t>
            </a:r>
            <a:endParaRPr>
              <a:solidFill>
                <a:srgbClr val="FFFFFF"/>
              </a:solidFill>
              <a:latin typeface="Roboto Mono"/>
              <a:ea typeface="Roboto Mono"/>
              <a:cs typeface="Roboto Mono"/>
              <a:sym typeface="Roboto Mono"/>
            </a:endParaRPr>
          </a:p>
        </p:txBody>
      </p:sp>
      <p:sp>
        <p:nvSpPr>
          <p:cNvPr id="77" name="Google Shape;77;p15"/>
          <p:cNvSpPr/>
          <p:nvPr/>
        </p:nvSpPr>
        <p:spPr>
          <a:xfrm>
            <a:off x="597550" y="1599225"/>
            <a:ext cx="1672200" cy="2874000"/>
          </a:xfrm>
          <a:prstGeom prst="rect">
            <a:avLst/>
          </a:prstGeom>
          <a:solidFill>
            <a:srgbClr val="FFF2CC"/>
          </a:solidFill>
          <a:ln cap="flat" cmpd="sng" w="9525">
            <a:solidFill>
              <a:srgbClr val="C9DAF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FF"/>
                </a:solidFill>
                <a:latin typeface="Roboto Mono"/>
                <a:ea typeface="Roboto Mono"/>
                <a:cs typeface="Roboto Mono"/>
                <a:sym typeface="Roboto Mono"/>
              </a:rPr>
              <a:t>Operations Mgmt</a:t>
            </a:r>
            <a:endParaRPr sz="1200">
              <a:solidFill>
                <a:srgbClr val="0000FF"/>
              </a:solidFill>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latin typeface="Roboto Mono"/>
                <a:ea typeface="Roboto Mono"/>
                <a:cs typeface="Roboto Mono"/>
                <a:sym typeface="Roboto Mono"/>
              </a:rPr>
              <a:t>CloudWatch Dashboards</a:t>
            </a:r>
            <a:endParaRPr sz="1000">
              <a:latin typeface="Roboto Mono"/>
              <a:ea typeface="Roboto Mono"/>
              <a:cs typeface="Roboto Mono"/>
              <a:sym typeface="Roboto Mono"/>
            </a:endParaRPr>
          </a:p>
          <a:p>
            <a:pPr indent="0" lvl="0" marL="0" rtl="0" algn="l">
              <a:lnSpc>
                <a:spcPct val="115000"/>
              </a:lnSpc>
              <a:spcBef>
                <a:spcPts val="600"/>
              </a:spcBef>
              <a:spcAft>
                <a:spcPts val="0"/>
              </a:spcAft>
              <a:buNone/>
            </a:pPr>
            <a:r>
              <a:rPr lang="en" sz="1000">
                <a:latin typeface="Roboto Mono"/>
                <a:ea typeface="Roboto Mono"/>
                <a:cs typeface="Roboto Mono"/>
                <a:sym typeface="Roboto Mono"/>
              </a:rPr>
              <a:t>OpsCenter</a:t>
            </a:r>
            <a:endParaRPr sz="1000">
              <a:latin typeface="Roboto Mono"/>
              <a:ea typeface="Roboto Mono"/>
              <a:cs typeface="Roboto Mono"/>
              <a:sym typeface="Roboto Mono"/>
            </a:endParaRPr>
          </a:p>
          <a:p>
            <a:pPr indent="0" lvl="0" marL="0" rtl="0" algn="l">
              <a:lnSpc>
                <a:spcPct val="115000"/>
              </a:lnSpc>
              <a:spcBef>
                <a:spcPts val="600"/>
              </a:spcBef>
              <a:spcAft>
                <a:spcPts val="0"/>
              </a:spcAft>
              <a:buNone/>
            </a:pPr>
            <a:r>
              <a:rPr lang="en" sz="1000">
                <a:latin typeface="Roboto Mono"/>
                <a:ea typeface="Roboto Mono"/>
                <a:cs typeface="Roboto Mono"/>
                <a:sym typeface="Roboto Mono"/>
              </a:rPr>
              <a:t>AWS Resource Groups</a:t>
            </a:r>
            <a:endParaRPr sz="1000">
              <a:latin typeface="Roboto Mono"/>
              <a:ea typeface="Roboto Mono"/>
              <a:cs typeface="Roboto Mono"/>
              <a:sym typeface="Roboto Mono"/>
            </a:endParaRPr>
          </a:p>
          <a:p>
            <a:pPr indent="0" lvl="0" marL="0" rtl="0" algn="l">
              <a:lnSpc>
                <a:spcPct val="115000"/>
              </a:lnSpc>
              <a:spcBef>
                <a:spcPts val="600"/>
              </a:spcBef>
              <a:spcAft>
                <a:spcPts val="0"/>
              </a:spcAft>
              <a:buNone/>
            </a:pPr>
            <a:r>
              <a:rPr lang="en" sz="1000">
                <a:latin typeface="Roboto Mono"/>
                <a:ea typeface="Roboto Mono"/>
                <a:cs typeface="Roboto Mono"/>
                <a:sym typeface="Roboto Mono"/>
              </a:rPr>
              <a:t>Trusted Advisor &amp; Personal Health Dashboard (PHD)</a:t>
            </a:r>
            <a:endParaRPr sz="1000">
              <a:latin typeface="Roboto Mono"/>
              <a:ea typeface="Roboto Mono"/>
              <a:cs typeface="Roboto Mono"/>
              <a:sym typeface="Roboto Mono"/>
            </a:endParaRPr>
          </a:p>
          <a:p>
            <a:pPr indent="0" lvl="0" marL="0" rtl="0" algn="l">
              <a:spcBef>
                <a:spcPts val="600"/>
              </a:spcBef>
              <a:spcAft>
                <a:spcPts val="0"/>
              </a:spcAft>
              <a:buNone/>
            </a:pPr>
            <a:r>
              <a:t/>
            </a:r>
            <a:endParaRPr sz="1200">
              <a:latin typeface="Roboto Mono"/>
              <a:ea typeface="Roboto Mono"/>
              <a:cs typeface="Roboto Mono"/>
              <a:sym typeface="Roboto Mono"/>
            </a:endParaRPr>
          </a:p>
        </p:txBody>
      </p:sp>
      <p:sp>
        <p:nvSpPr>
          <p:cNvPr id="78" name="Google Shape;78;p15"/>
          <p:cNvSpPr/>
          <p:nvPr/>
        </p:nvSpPr>
        <p:spPr>
          <a:xfrm>
            <a:off x="2601626" y="1599225"/>
            <a:ext cx="1619400" cy="2874000"/>
          </a:xfrm>
          <a:prstGeom prst="rect">
            <a:avLst/>
          </a:prstGeom>
          <a:solidFill>
            <a:srgbClr val="FFF2CC"/>
          </a:solidFill>
          <a:ln cap="flat" cmpd="sng" w="9525">
            <a:solidFill>
              <a:srgbClr val="C9DAF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FF"/>
                </a:solidFill>
                <a:latin typeface="Roboto Mono"/>
                <a:ea typeface="Roboto Mono"/>
                <a:cs typeface="Roboto Mono"/>
                <a:sym typeface="Roboto Mono"/>
              </a:rPr>
              <a:t>Actions &amp; Change</a:t>
            </a:r>
            <a:endParaRPr sz="1200">
              <a:solidFill>
                <a:srgbClr val="0000FF"/>
              </a:solidFill>
              <a:latin typeface="Roboto Mono"/>
              <a:ea typeface="Roboto Mono"/>
              <a:cs typeface="Roboto Mono"/>
              <a:sym typeface="Roboto Mono"/>
            </a:endParaRPr>
          </a:p>
          <a:p>
            <a:pPr indent="0" lvl="0" marL="0" rtl="0" algn="l">
              <a:spcBef>
                <a:spcPts val="0"/>
              </a:spcBef>
              <a:spcAft>
                <a:spcPts val="0"/>
              </a:spcAft>
              <a:buNone/>
            </a:pPr>
            <a:r>
              <a:t/>
            </a:r>
            <a:endParaRPr sz="1200">
              <a:solidFill>
                <a:srgbClr val="0000F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latin typeface="Roboto Mono"/>
                <a:ea typeface="Roboto Mono"/>
                <a:cs typeface="Roboto Mono"/>
                <a:sym typeface="Roboto Mono"/>
              </a:rPr>
              <a:t>Systems Manager</a:t>
            </a:r>
            <a:r>
              <a:rPr lang="en" sz="1000">
                <a:latin typeface="Roboto Mono"/>
                <a:ea typeface="Roboto Mono"/>
                <a:cs typeface="Roboto Mono"/>
                <a:sym typeface="Roboto Mono"/>
              </a:rPr>
              <a:t> Automation</a:t>
            </a:r>
            <a:endParaRPr sz="1000">
              <a:latin typeface="Roboto Mono"/>
              <a:ea typeface="Roboto Mono"/>
              <a:cs typeface="Roboto Mono"/>
              <a:sym typeface="Roboto Mono"/>
            </a:endParaRPr>
          </a:p>
          <a:p>
            <a:pPr indent="0" lvl="0" marL="0" rtl="0" algn="l">
              <a:lnSpc>
                <a:spcPct val="115000"/>
              </a:lnSpc>
              <a:spcBef>
                <a:spcPts val="600"/>
              </a:spcBef>
              <a:spcAft>
                <a:spcPts val="0"/>
              </a:spcAft>
              <a:buNone/>
            </a:pPr>
            <a:r>
              <a:rPr lang="en" sz="1000">
                <a:latin typeface="Roboto Mono"/>
                <a:ea typeface="Roboto Mono"/>
                <a:cs typeface="Roboto Mono"/>
                <a:sym typeface="Roboto Mono"/>
              </a:rPr>
              <a:t>Maintenance Windows</a:t>
            </a:r>
            <a:endParaRPr sz="1000">
              <a:latin typeface="Roboto Mono"/>
              <a:ea typeface="Roboto Mono"/>
              <a:cs typeface="Roboto Mono"/>
              <a:sym typeface="Roboto Mono"/>
            </a:endParaRPr>
          </a:p>
          <a:p>
            <a:pPr indent="0" lvl="0" marL="0" rtl="0" algn="l">
              <a:spcBef>
                <a:spcPts val="600"/>
              </a:spcBef>
              <a:spcAft>
                <a:spcPts val="0"/>
              </a:spcAft>
              <a:buNone/>
            </a:pPr>
            <a:r>
              <a:t/>
            </a:r>
            <a:endParaRPr sz="1200">
              <a:solidFill>
                <a:srgbClr val="0000FF"/>
              </a:solidFill>
              <a:latin typeface="Roboto Mono"/>
              <a:ea typeface="Roboto Mono"/>
              <a:cs typeface="Roboto Mono"/>
              <a:sym typeface="Roboto Mono"/>
            </a:endParaRPr>
          </a:p>
        </p:txBody>
      </p:sp>
      <p:sp>
        <p:nvSpPr>
          <p:cNvPr id="79" name="Google Shape;79;p15"/>
          <p:cNvSpPr/>
          <p:nvPr/>
        </p:nvSpPr>
        <p:spPr>
          <a:xfrm>
            <a:off x="4685575" y="1599225"/>
            <a:ext cx="1722300" cy="2874000"/>
          </a:xfrm>
          <a:prstGeom prst="rect">
            <a:avLst/>
          </a:prstGeom>
          <a:solidFill>
            <a:srgbClr val="FFF2CC"/>
          </a:solidFill>
          <a:ln cap="flat" cmpd="sng" w="9525">
            <a:solidFill>
              <a:srgbClr val="C9DAF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FF"/>
                </a:solidFill>
                <a:latin typeface="Roboto Mono"/>
                <a:ea typeface="Roboto Mono"/>
                <a:cs typeface="Roboto Mono"/>
                <a:sym typeface="Roboto Mono"/>
              </a:rPr>
              <a:t>Instances &amp; Nodes</a:t>
            </a:r>
            <a:endParaRPr sz="1200">
              <a:solidFill>
                <a:srgbClr val="0000FF"/>
              </a:solidFill>
              <a:latin typeface="Roboto Mono"/>
              <a:ea typeface="Roboto Mono"/>
              <a:cs typeface="Roboto Mono"/>
              <a:sym typeface="Roboto Mono"/>
            </a:endParaRPr>
          </a:p>
          <a:p>
            <a:pPr indent="0" lvl="0" marL="0" rtl="0" algn="l">
              <a:spcBef>
                <a:spcPts val="0"/>
              </a:spcBef>
              <a:spcAft>
                <a:spcPts val="0"/>
              </a:spcAft>
              <a:buNone/>
            </a:pPr>
            <a:r>
              <a:t/>
            </a:r>
            <a:endParaRPr sz="1200">
              <a:solidFill>
                <a:srgbClr val="0000F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latin typeface="Roboto Mono"/>
                <a:ea typeface="Roboto Mono"/>
                <a:cs typeface="Roboto Mono"/>
                <a:sym typeface="Roboto Mono"/>
              </a:rPr>
              <a:t>Systems Manager Configuration Compliance</a:t>
            </a:r>
            <a:endParaRPr sz="1000">
              <a:latin typeface="Roboto Mono"/>
              <a:ea typeface="Roboto Mono"/>
              <a:cs typeface="Roboto Mono"/>
              <a:sym typeface="Roboto Mono"/>
            </a:endParaRPr>
          </a:p>
          <a:p>
            <a:pPr indent="0" lvl="0" marL="0" rtl="0" algn="l">
              <a:lnSpc>
                <a:spcPct val="115000"/>
              </a:lnSpc>
              <a:spcBef>
                <a:spcPts val="600"/>
              </a:spcBef>
              <a:spcAft>
                <a:spcPts val="0"/>
              </a:spcAft>
              <a:buNone/>
            </a:pPr>
            <a:r>
              <a:rPr lang="en" sz="1000">
                <a:latin typeface="Roboto Mono"/>
                <a:ea typeface="Roboto Mono"/>
                <a:cs typeface="Roboto Mono"/>
                <a:sym typeface="Roboto Mono"/>
              </a:rPr>
              <a:t>Inventory Manager</a:t>
            </a:r>
            <a:endParaRPr sz="1000">
              <a:latin typeface="Roboto Mono"/>
              <a:ea typeface="Roboto Mono"/>
              <a:cs typeface="Roboto Mono"/>
              <a:sym typeface="Roboto Mono"/>
            </a:endParaRPr>
          </a:p>
          <a:p>
            <a:pPr indent="0" lvl="0" marL="0" rtl="0" algn="l">
              <a:lnSpc>
                <a:spcPct val="115000"/>
              </a:lnSpc>
              <a:spcBef>
                <a:spcPts val="600"/>
              </a:spcBef>
              <a:spcAft>
                <a:spcPts val="0"/>
              </a:spcAft>
              <a:buNone/>
            </a:pPr>
            <a:r>
              <a:rPr lang="en" sz="1000">
                <a:latin typeface="Roboto Mono"/>
                <a:ea typeface="Roboto Mono"/>
                <a:cs typeface="Roboto Mono"/>
                <a:sym typeface="Roboto Mono"/>
              </a:rPr>
              <a:t>Managed Instance</a:t>
            </a:r>
            <a:endParaRPr sz="1000">
              <a:latin typeface="Roboto Mono"/>
              <a:ea typeface="Roboto Mono"/>
              <a:cs typeface="Roboto Mono"/>
              <a:sym typeface="Roboto Mono"/>
            </a:endParaRPr>
          </a:p>
          <a:p>
            <a:pPr indent="0" lvl="0" marL="0" rtl="0" algn="l">
              <a:lnSpc>
                <a:spcPct val="115000"/>
              </a:lnSpc>
              <a:spcBef>
                <a:spcPts val="600"/>
              </a:spcBef>
              <a:spcAft>
                <a:spcPts val="0"/>
              </a:spcAft>
              <a:buNone/>
            </a:pPr>
            <a:r>
              <a:rPr lang="en" sz="1000">
                <a:latin typeface="Roboto Mono"/>
                <a:ea typeface="Roboto Mono"/>
                <a:cs typeface="Roboto Mono"/>
                <a:sym typeface="Roboto Mono"/>
              </a:rPr>
              <a:t>Session Manager</a:t>
            </a:r>
            <a:endParaRPr sz="1000">
              <a:latin typeface="Roboto Mono"/>
              <a:ea typeface="Roboto Mono"/>
              <a:cs typeface="Roboto Mono"/>
              <a:sym typeface="Roboto Mono"/>
            </a:endParaRPr>
          </a:p>
          <a:p>
            <a:pPr indent="0" lvl="0" marL="0" rtl="0" algn="l">
              <a:lnSpc>
                <a:spcPct val="115000"/>
              </a:lnSpc>
              <a:spcBef>
                <a:spcPts val="600"/>
              </a:spcBef>
              <a:spcAft>
                <a:spcPts val="0"/>
              </a:spcAft>
              <a:buNone/>
            </a:pPr>
            <a:r>
              <a:rPr lang="en" sz="1000">
                <a:latin typeface="Roboto Mono"/>
                <a:ea typeface="Roboto Mono"/>
                <a:cs typeface="Roboto Mono"/>
                <a:sym typeface="Roboto Mono"/>
              </a:rPr>
              <a:t>Run Command</a:t>
            </a:r>
            <a:endParaRPr sz="1000">
              <a:latin typeface="Roboto Mono"/>
              <a:ea typeface="Roboto Mono"/>
              <a:cs typeface="Roboto Mono"/>
              <a:sym typeface="Roboto Mono"/>
            </a:endParaRPr>
          </a:p>
          <a:p>
            <a:pPr indent="0" lvl="0" marL="0" rtl="0" algn="l">
              <a:lnSpc>
                <a:spcPct val="115000"/>
              </a:lnSpc>
              <a:spcBef>
                <a:spcPts val="600"/>
              </a:spcBef>
              <a:spcAft>
                <a:spcPts val="0"/>
              </a:spcAft>
              <a:buNone/>
            </a:pPr>
            <a:r>
              <a:rPr lang="en" sz="1000">
                <a:latin typeface="Roboto Mono"/>
                <a:ea typeface="Roboto Mono"/>
                <a:cs typeface="Roboto Mono"/>
                <a:sym typeface="Roboto Mono"/>
              </a:rPr>
              <a:t>State Manager</a:t>
            </a:r>
            <a:endParaRPr sz="1000">
              <a:latin typeface="Roboto Mono"/>
              <a:ea typeface="Roboto Mono"/>
              <a:cs typeface="Roboto Mono"/>
              <a:sym typeface="Roboto Mono"/>
            </a:endParaRPr>
          </a:p>
          <a:p>
            <a:pPr indent="0" lvl="0" marL="0" rtl="0" algn="l">
              <a:lnSpc>
                <a:spcPct val="115000"/>
              </a:lnSpc>
              <a:spcBef>
                <a:spcPts val="600"/>
              </a:spcBef>
              <a:spcAft>
                <a:spcPts val="0"/>
              </a:spcAft>
              <a:buNone/>
            </a:pPr>
            <a:r>
              <a:rPr lang="en" sz="1000">
                <a:latin typeface="Roboto Mono"/>
                <a:ea typeface="Roboto Mono"/>
                <a:cs typeface="Roboto Mono"/>
                <a:sym typeface="Roboto Mono"/>
              </a:rPr>
              <a:t>Patch Manager</a:t>
            </a:r>
            <a:endParaRPr sz="1000">
              <a:latin typeface="Roboto Mono"/>
              <a:ea typeface="Roboto Mono"/>
              <a:cs typeface="Roboto Mono"/>
              <a:sym typeface="Roboto Mono"/>
            </a:endParaRPr>
          </a:p>
          <a:p>
            <a:pPr indent="0" lvl="0" marL="0" rtl="0" algn="l">
              <a:lnSpc>
                <a:spcPct val="115000"/>
              </a:lnSpc>
              <a:spcBef>
                <a:spcPts val="600"/>
              </a:spcBef>
              <a:spcAft>
                <a:spcPts val="0"/>
              </a:spcAft>
              <a:buNone/>
            </a:pPr>
            <a:r>
              <a:rPr lang="en" sz="1000">
                <a:latin typeface="Roboto Mono"/>
                <a:ea typeface="Roboto Mono"/>
                <a:cs typeface="Roboto Mono"/>
                <a:sym typeface="Roboto Mono"/>
              </a:rPr>
              <a:t>Distributor</a:t>
            </a:r>
            <a:endParaRPr sz="1000">
              <a:latin typeface="Roboto Mono"/>
              <a:ea typeface="Roboto Mono"/>
              <a:cs typeface="Roboto Mono"/>
              <a:sym typeface="Roboto Mono"/>
            </a:endParaRPr>
          </a:p>
          <a:p>
            <a:pPr indent="0" lvl="0" marL="0" rtl="0" algn="l">
              <a:spcBef>
                <a:spcPts val="600"/>
              </a:spcBef>
              <a:spcAft>
                <a:spcPts val="0"/>
              </a:spcAft>
              <a:buNone/>
            </a:pPr>
            <a:r>
              <a:t/>
            </a:r>
            <a:endParaRPr sz="1200">
              <a:solidFill>
                <a:srgbClr val="0000FF"/>
              </a:solidFill>
              <a:latin typeface="Roboto Mono"/>
              <a:ea typeface="Roboto Mono"/>
              <a:cs typeface="Roboto Mono"/>
              <a:sym typeface="Roboto Mono"/>
            </a:endParaRPr>
          </a:p>
        </p:txBody>
      </p:sp>
      <p:sp>
        <p:nvSpPr>
          <p:cNvPr id="80" name="Google Shape;80;p15"/>
          <p:cNvSpPr/>
          <p:nvPr/>
        </p:nvSpPr>
        <p:spPr>
          <a:xfrm>
            <a:off x="6809325" y="1599225"/>
            <a:ext cx="1785600" cy="2874000"/>
          </a:xfrm>
          <a:prstGeom prst="rect">
            <a:avLst/>
          </a:prstGeom>
          <a:solidFill>
            <a:srgbClr val="FFF2CC"/>
          </a:solidFill>
          <a:ln cap="flat" cmpd="sng" w="9525">
            <a:solidFill>
              <a:srgbClr val="C9DAF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FF"/>
                </a:solidFill>
                <a:latin typeface="Roboto Mono"/>
                <a:ea typeface="Roboto Mono"/>
                <a:cs typeface="Roboto Mono"/>
                <a:sym typeface="Roboto Mono"/>
              </a:rPr>
              <a:t>Shared Resources</a:t>
            </a:r>
            <a:endParaRPr sz="1200">
              <a:solidFill>
                <a:srgbClr val="0000FF"/>
              </a:solidFill>
              <a:latin typeface="Roboto Mono"/>
              <a:ea typeface="Roboto Mono"/>
              <a:cs typeface="Roboto Mono"/>
              <a:sym typeface="Roboto Mono"/>
            </a:endParaRPr>
          </a:p>
          <a:p>
            <a:pPr indent="0" lvl="0" marL="0" rtl="0" algn="l">
              <a:spcBef>
                <a:spcPts val="0"/>
              </a:spcBef>
              <a:spcAft>
                <a:spcPts val="0"/>
              </a:spcAft>
              <a:buNone/>
            </a:pPr>
            <a:r>
              <a:t/>
            </a:r>
            <a:endParaRPr sz="1200">
              <a:solidFill>
                <a:srgbClr val="0000F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latin typeface="Roboto Mono"/>
                <a:ea typeface="Roboto Mono"/>
                <a:cs typeface="Roboto Mono"/>
                <a:sym typeface="Roboto Mono"/>
              </a:rPr>
              <a:t>Systems Manager document</a:t>
            </a:r>
            <a:endParaRPr sz="1000">
              <a:latin typeface="Roboto Mono"/>
              <a:ea typeface="Roboto Mono"/>
              <a:cs typeface="Roboto Mono"/>
              <a:sym typeface="Roboto Mono"/>
            </a:endParaRPr>
          </a:p>
          <a:p>
            <a:pPr indent="0" lvl="0" marL="0" rtl="0" algn="l">
              <a:lnSpc>
                <a:spcPct val="115000"/>
              </a:lnSpc>
              <a:spcBef>
                <a:spcPts val="600"/>
              </a:spcBef>
              <a:spcAft>
                <a:spcPts val="0"/>
              </a:spcAft>
              <a:buNone/>
            </a:pPr>
            <a:r>
              <a:rPr lang="en" sz="1000">
                <a:latin typeface="Roboto Mono"/>
                <a:ea typeface="Roboto Mono"/>
                <a:cs typeface="Roboto Mono"/>
                <a:sym typeface="Roboto Mono"/>
              </a:rPr>
              <a:t>Parameter Store</a:t>
            </a:r>
            <a:endParaRPr sz="1000">
              <a:latin typeface="Roboto Mono"/>
              <a:ea typeface="Roboto Mono"/>
              <a:cs typeface="Roboto Mono"/>
              <a:sym typeface="Roboto Mono"/>
            </a:endParaRPr>
          </a:p>
          <a:p>
            <a:pPr indent="0" lvl="0" marL="0" rtl="0" algn="l">
              <a:spcBef>
                <a:spcPts val="600"/>
              </a:spcBef>
              <a:spcAft>
                <a:spcPts val="0"/>
              </a:spcAft>
              <a:buNone/>
            </a:pPr>
            <a:r>
              <a:t/>
            </a:r>
            <a:endParaRPr sz="1200">
              <a:solidFill>
                <a:srgbClr val="0000FF"/>
              </a:solidFill>
              <a:latin typeface="Roboto Mono"/>
              <a:ea typeface="Roboto Mono"/>
              <a:cs typeface="Roboto Mono"/>
              <a:sym typeface="Roboto Mono"/>
            </a:endParaRPr>
          </a:p>
        </p:txBody>
      </p:sp>
      <p:cxnSp>
        <p:nvCxnSpPr>
          <p:cNvPr id="81" name="Google Shape;81;p15"/>
          <p:cNvCxnSpPr>
            <a:stCxn id="76" idx="1"/>
            <a:endCxn id="77" idx="0"/>
          </p:cNvCxnSpPr>
          <p:nvPr/>
        </p:nvCxnSpPr>
        <p:spPr>
          <a:xfrm flipH="1">
            <a:off x="1433650" y="1061875"/>
            <a:ext cx="2432400" cy="537300"/>
          </a:xfrm>
          <a:prstGeom prst="curvedConnector2">
            <a:avLst/>
          </a:prstGeom>
          <a:noFill/>
          <a:ln cap="flat" cmpd="sng" w="9525">
            <a:solidFill>
              <a:schemeClr val="dk2"/>
            </a:solidFill>
            <a:prstDash val="solid"/>
            <a:round/>
            <a:headEnd len="med" w="med" type="none"/>
            <a:tailEnd len="med" w="med" type="none"/>
          </a:ln>
        </p:spPr>
      </p:cxnSp>
      <p:cxnSp>
        <p:nvCxnSpPr>
          <p:cNvPr id="82" name="Google Shape;82;p15"/>
          <p:cNvCxnSpPr>
            <a:stCxn id="76" idx="1"/>
            <a:endCxn id="78" idx="0"/>
          </p:cNvCxnSpPr>
          <p:nvPr/>
        </p:nvCxnSpPr>
        <p:spPr>
          <a:xfrm flipH="1">
            <a:off x="3411250" y="1061875"/>
            <a:ext cx="454800" cy="537300"/>
          </a:xfrm>
          <a:prstGeom prst="curvedConnector2">
            <a:avLst/>
          </a:prstGeom>
          <a:noFill/>
          <a:ln cap="flat" cmpd="sng" w="9525">
            <a:solidFill>
              <a:schemeClr val="dk2"/>
            </a:solidFill>
            <a:prstDash val="solid"/>
            <a:round/>
            <a:headEnd len="med" w="med" type="none"/>
            <a:tailEnd len="med" w="med" type="none"/>
          </a:ln>
        </p:spPr>
      </p:cxnSp>
      <p:cxnSp>
        <p:nvCxnSpPr>
          <p:cNvPr id="83" name="Google Shape;83;p15"/>
          <p:cNvCxnSpPr>
            <a:stCxn id="76" idx="3"/>
            <a:endCxn id="79" idx="0"/>
          </p:cNvCxnSpPr>
          <p:nvPr/>
        </p:nvCxnSpPr>
        <p:spPr>
          <a:xfrm>
            <a:off x="5060650" y="1061875"/>
            <a:ext cx="486000" cy="537300"/>
          </a:xfrm>
          <a:prstGeom prst="curvedConnector2">
            <a:avLst/>
          </a:prstGeom>
          <a:noFill/>
          <a:ln cap="flat" cmpd="sng" w="9525">
            <a:solidFill>
              <a:schemeClr val="dk2"/>
            </a:solidFill>
            <a:prstDash val="solid"/>
            <a:round/>
            <a:headEnd len="med" w="med" type="none"/>
            <a:tailEnd len="med" w="med" type="none"/>
          </a:ln>
        </p:spPr>
      </p:cxnSp>
      <p:cxnSp>
        <p:nvCxnSpPr>
          <p:cNvPr id="84" name="Google Shape;84;p15"/>
          <p:cNvCxnSpPr>
            <a:stCxn id="76" idx="3"/>
            <a:endCxn id="80" idx="0"/>
          </p:cNvCxnSpPr>
          <p:nvPr/>
        </p:nvCxnSpPr>
        <p:spPr>
          <a:xfrm>
            <a:off x="5060650" y="1061875"/>
            <a:ext cx="2641500" cy="537300"/>
          </a:xfrm>
          <a:prstGeom prst="curved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220100"/>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Sample EC2 stack</a:t>
            </a:r>
            <a:endParaRPr sz="2400"/>
          </a:p>
          <a:p>
            <a:pPr indent="0" lvl="0" marL="0" rtl="0" algn="l">
              <a:spcBef>
                <a:spcPts val="0"/>
              </a:spcBef>
              <a:spcAft>
                <a:spcPts val="0"/>
              </a:spcAft>
              <a:buNone/>
            </a:pPr>
            <a:r>
              <a:rPr lang="en" sz="900" u="sng">
                <a:solidFill>
                  <a:schemeClr val="hlink"/>
                </a:solidFill>
                <a:latin typeface="Roboto Mono"/>
                <a:ea typeface="Roboto Mono"/>
                <a:cs typeface="Roboto Mono"/>
                <a:sym typeface="Roboto Mono"/>
                <a:hlinkClick r:id="rId3"/>
              </a:rPr>
              <a:t>https://aws.amazon.com/quickstart/architecture/ibm-websphere-liberty/</a:t>
            </a:r>
            <a:endParaRPr sz="900">
              <a:latin typeface="Roboto Mono"/>
              <a:ea typeface="Roboto Mono"/>
              <a:cs typeface="Roboto Mono"/>
              <a:sym typeface="Roboto Mono"/>
            </a:endParaRPr>
          </a:p>
          <a:p>
            <a:pPr indent="0" lvl="0" marL="0" rtl="0" algn="l">
              <a:spcBef>
                <a:spcPts val="0"/>
              </a:spcBef>
              <a:spcAft>
                <a:spcPts val="0"/>
              </a:spcAft>
              <a:buNone/>
            </a:pPr>
            <a:r>
              <a:rPr lang="en" sz="900" u="sng">
                <a:solidFill>
                  <a:schemeClr val="hlink"/>
                </a:solidFill>
                <a:latin typeface="Roboto Mono"/>
                <a:ea typeface="Roboto Mono"/>
                <a:cs typeface="Roboto Mono"/>
                <a:sym typeface="Roboto Mono"/>
                <a:hlinkClick r:id="rId4"/>
              </a:rPr>
              <a:t>https://aws-quickstart.s3.amazonaws.com/quickstart-ibm-websphere-liberty/doc/ibm-websphere-liberty-on-the-aws-cloud.pdf</a:t>
            </a:r>
            <a:endParaRPr sz="900">
              <a:latin typeface="Roboto Mono"/>
              <a:ea typeface="Roboto Mono"/>
              <a:cs typeface="Roboto Mono"/>
              <a:sym typeface="Roboto Mono"/>
            </a:endParaRPr>
          </a:p>
        </p:txBody>
      </p:sp>
      <p:sp>
        <p:nvSpPr>
          <p:cNvPr id="90" name="Google Shape;90;p16"/>
          <p:cNvSpPr txBox="1"/>
          <p:nvPr/>
        </p:nvSpPr>
        <p:spPr>
          <a:xfrm>
            <a:off x="-86275" y="1261700"/>
            <a:ext cx="9006000" cy="3000000"/>
          </a:xfrm>
          <a:prstGeom prst="rect">
            <a:avLst/>
          </a:prstGeom>
          <a:noFill/>
          <a:ln>
            <a:noFill/>
          </a:ln>
        </p:spPr>
        <p:txBody>
          <a:bodyPr anchorCtr="0" anchor="t" bIns="91425" lIns="0" spcFirstLastPara="1" rIns="91425" wrap="square" tIns="91425">
            <a:noAutofit/>
          </a:bodyPr>
          <a:lstStyle/>
          <a:p>
            <a:pPr indent="-96520" lvl="0" marL="301752" rtl="0" algn="l">
              <a:lnSpc>
                <a:spcPct val="115000"/>
              </a:lnSpc>
              <a:spcBef>
                <a:spcPts val="0"/>
              </a:spcBef>
              <a:spcAft>
                <a:spcPts val="0"/>
              </a:spcAft>
              <a:buClr>
                <a:srgbClr val="333333"/>
              </a:buClr>
              <a:buSzPts val="800"/>
              <a:buFont typeface="Roboto Mono"/>
              <a:buChar char="●"/>
            </a:pPr>
            <a:r>
              <a:rPr lang="en" sz="800">
                <a:solidFill>
                  <a:srgbClr val="333333"/>
                </a:solidFill>
                <a:highlight>
                  <a:srgbClr val="FFFFFF"/>
                </a:highlight>
                <a:latin typeface="Roboto Mono"/>
                <a:ea typeface="Roboto Mono"/>
                <a:cs typeface="Roboto Mono"/>
                <a:sym typeface="Roboto Mono"/>
              </a:rPr>
              <a:t>A virtual private cloud (VPC) configured across two Availability Zones. </a:t>
            </a:r>
            <a:endParaRPr sz="800">
              <a:solidFill>
                <a:srgbClr val="333333"/>
              </a:solidFill>
              <a:highlight>
                <a:srgbClr val="FFFFFF"/>
              </a:highlight>
              <a:latin typeface="Roboto Mono"/>
              <a:ea typeface="Roboto Mono"/>
              <a:cs typeface="Roboto Mono"/>
              <a:sym typeface="Roboto Mono"/>
            </a:endParaRPr>
          </a:p>
          <a:p>
            <a:pPr indent="-96520" lvl="0" marL="301752" rtl="0" algn="l">
              <a:lnSpc>
                <a:spcPct val="115000"/>
              </a:lnSpc>
              <a:spcBef>
                <a:spcPts val="0"/>
              </a:spcBef>
              <a:spcAft>
                <a:spcPts val="0"/>
              </a:spcAft>
              <a:buClr>
                <a:srgbClr val="333333"/>
              </a:buClr>
              <a:buSzPts val="800"/>
              <a:buFont typeface="Roboto Mono"/>
              <a:buChar char="●"/>
            </a:pPr>
            <a:r>
              <a:rPr lang="en" sz="800">
                <a:solidFill>
                  <a:srgbClr val="333333"/>
                </a:solidFill>
                <a:highlight>
                  <a:srgbClr val="FFFFFF"/>
                </a:highlight>
                <a:latin typeface="Roboto Mono"/>
                <a:ea typeface="Roboto Mono"/>
                <a:cs typeface="Roboto Mono"/>
                <a:sym typeface="Roboto Mono"/>
              </a:rPr>
              <a:t>In each Availability Zone, this Quick Start provisions one public subnet and one private </a:t>
            </a:r>
            <a:endParaRPr sz="800">
              <a:solidFill>
                <a:srgbClr val="333333"/>
              </a:solidFill>
              <a:highlight>
                <a:srgbClr val="FFFFFF"/>
              </a:highlight>
              <a:latin typeface="Roboto Mono"/>
              <a:ea typeface="Roboto Mono"/>
              <a:cs typeface="Roboto Mono"/>
              <a:sym typeface="Roboto Mono"/>
            </a:endParaRPr>
          </a:p>
          <a:p>
            <a:pPr indent="-96520" lvl="0" marL="301752" rtl="0" algn="l">
              <a:lnSpc>
                <a:spcPct val="115000"/>
              </a:lnSpc>
              <a:spcBef>
                <a:spcPts val="0"/>
              </a:spcBef>
              <a:spcAft>
                <a:spcPts val="0"/>
              </a:spcAft>
              <a:buClr>
                <a:srgbClr val="333333"/>
              </a:buClr>
              <a:buSzPts val="800"/>
              <a:buFont typeface="Roboto Mono"/>
              <a:buChar char="●"/>
            </a:pPr>
            <a:r>
              <a:rPr lang="en" sz="800">
                <a:solidFill>
                  <a:srgbClr val="333333"/>
                </a:solidFill>
                <a:highlight>
                  <a:srgbClr val="FFFFFF"/>
                </a:highlight>
                <a:latin typeface="Roboto Mono"/>
                <a:ea typeface="Roboto Mono"/>
                <a:cs typeface="Roboto Mono"/>
                <a:sym typeface="Roboto Mono"/>
              </a:rPr>
              <a:t>subnet. This creates a logically isolated networking environment that you can connect to </a:t>
            </a:r>
            <a:endParaRPr sz="800">
              <a:solidFill>
                <a:srgbClr val="333333"/>
              </a:solidFill>
              <a:highlight>
                <a:srgbClr val="FFFFFF"/>
              </a:highlight>
              <a:latin typeface="Roboto Mono"/>
              <a:ea typeface="Roboto Mono"/>
              <a:cs typeface="Roboto Mono"/>
              <a:sym typeface="Roboto Mono"/>
            </a:endParaRPr>
          </a:p>
          <a:p>
            <a:pPr indent="-96520" lvl="0" marL="301752" rtl="0" algn="l">
              <a:lnSpc>
                <a:spcPct val="115000"/>
              </a:lnSpc>
              <a:spcBef>
                <a:spcPts val="0"/>
              </a:spcBef>
              <a:spcAft>
                <a:spcPts val="0"/>
              </a:spcAft>
              <a:buClr>
                <a:srgbClr val="333333"/>
              </a:buClr>
              <a:buSzPts val="800"/>
              <a:buFont typeface="Roboto Mono"/>
              <a:buChar char="●"/>
            </a:pPr>
            <a:r>
              <a:rPr lang="en" sz="800">
                <a:solidFill>
                  <a:srgbClr val="333333"/>
                </a:solidFill>
                <a:highlight>
                  <a:srgbClr val="FFFFFF"/>
                </a:highlight>
                <a:latin typeface="Roboto Mono"/>
                <a:ea typeface="Roboto Mono"/>
                <a:cs typeface="Roboto Mono"/>
                <a:sym typeface="Roboto Mono"/>
              </a:rPr>
              <a:t>your on-premises data centers or use as a standalone environment.*</a:t>
            </a:r>
            <a:endParaRPr sz="800">
              <a:solidFill>
                <a:srgbClr val="333333"/>
              </a:solidFill>
              <a:highlight>
                <a:srgbClr val="FFFFFF"/>
              </a:highlight>
              <a:latin typeface="Roboto Mono"/>
              <a:ea typeface="Roboto Mono"/>
              <a:cs typeface="Roboto Mono"/>
              <a:sym typeface="Roboto Mono"/>
            </a:endParaRPr>
          </a:p>
          <a:p>
            <a:pPr indent="-96520" lvl="0" marL="301752" rtl="0" algn="l">
              <a:lnSpc>
                <a:spcPct val="115000"/>
              </a:lnSpc>
              <a:spcBef>
                <a:spcPts val="0"/>
              </a:spcBef>
              <a:spcAft>
                <a:spcPts val="0"/>
              </a:spcAft>
              <a:buClr>
                <a:srgbClr val="333333"/>
              </a:buClr>
              <a:buSzPts val="800"/>
              <a:buFont typeface="Roboto Mono"/>
              <a:buChar char="●"/>
            </a:pPr>
            <a:r>
              <a:rPr lang="en" sz="800">
                <a:solidFill>
                  <a:srgbClr val="333333"/>
                </a:solidFill>
                <a:highlight>
                  <a:srgbClr val="FFFFFF"/>
                </a:highlight>
                <a:latin typeface="Roboto Mono"/>
                <a:ea typeface="Roboto Mono"/>
                <a:cs typeface="Roboto Mono"/>
                <a:sym typeface="Roboto Mono"/>
              </a:rPr>
              <a:t>An internet gateway to provide internet access to each subnet.*</a:t>
            </a:r>
            <a:endParaRPr sz="800">
              <a:solidFill>
                <a:srgbClr val="333333"/>
              </a:solidFill>
              <a:highlight>
                <a:srgbClr val="FFFFFF"/>
              </a:highlight>
              <a:latin typeface="Roboto Mono"/>
              <a:ea typeface="Roboto Mono"/>
              <a:cs typeface="Roboto Mono"/>
              <a:sym typeface="Roboto Mono"/>
            </a:endParaRPr>
          </a:p>
          <a:p>
            <a:pPr indent="-96520" lvl="0" marL="301752" rtl="0" algn="l">
              <a:lnSpc>
                <a:spcPct val="115000"/>
              </a:lnSpc>
              <a:spcBef>
                <a:spcPts val="0"/>
              </a:spcBef>
              <a:spcAft>
                <a:spcPts val="0"/>
              </a:spcAft>
              <a:buClr>
                <a:srgbClr val="333333"/>
              </a:buClr>
              <a:buSzPts val="800"/>
              <a:buFont typeface="Roboto Mono"/>
              <a:buChar char="●"/>
            </a:pPr>
            <a:r>
              <a:rPr lang="en" sz="800">
                <a:solidFill>
                  <a:srgbClr val="333333"/>
                </a:solidFill>
                <a:highlight>
                  <a:srgbClr val="FFFFFF"/>
                </a:highlight>
                <a:latin typeface="Roboto Mono"/>
                <a:ea typeface="Roboto Mono"/>
                <a:cs typeface="Roboto Mono"/>
                <a:sym typeface="Roboto Mono"/>
              </a:rPr>
              <a:t>Managed NAT gateways deployed into the public subnets and configured with an </a:t>
            </a:r>
            <a:endParaRPr sz="800">
              <a:solidFill>
                <a:srgbClr val="333333"/>
              </a:solidFill>
              <a:highlight>
                <a:srgbClr val="FFFFFF"/>
              </a:highlight>
              <a:latin typeface="Roboto Mono"/>
              <a:ea typeface="Roboto Mono"/>
              <a:cs typeface="Roboto Mono"/>
              <a:sym typeface="Roboto Mono"/>
            </a:endParaRPr>
          </a:p>
          <a:p>
            <a:pPr indent="-96520" lvl="0" marL="301752" rtl="0" algn="l">
              <a:lnSpc>
                <a:spcPct val="115000"/>
              </a:lnSpc>
              <a:spcBef>
                <a:spcPts val="0"/>
              </a:spcBef>
              <a:spcAft>
                <a:spcPts val="0"/>
              </a:spcAft>
              <a:buClr>
                <a:srgbClr val="333333"/>
              </a:buClr>
              <a:buSzPts val="800"/>
              <a:buFont typeface="Roboto Mono"/>
              <a:buChar char="●"/>
            </a:pPr>
            <a:r>
              <a:rPr lang="en" sz="800">
                <a:solidFill>
                  <a:srgbClr val="333333"/>
                </a:solidFill>
                <a:highlight>
                  <a:srgbClr val="FFFFFF"/>
                </a:highlight>
                <a:latin typeface="Roboto Mono"/>
                <a:ea typeface="Roboto Mono"/>
                <a:cs typeface="Roboto Mono"/>
                <a:sym typeface="Roboto Mono"/>
              </a:rPr>
              <a:t>Elastic IP address for outbound internet connectivity. These instances provide </a:t>
            </a:r>
            <a:endParaRPr sz="800">
              <a:solidFill>
                <a:srgbClr val="333333"/>
              </a:solidFill>
              <a:highlight>
                <a:srgbClr val="FFFFFF"/>
              </a:highlight>
              <a:latin typeface="Roboto Mono"/>
              <a:ea typeface="Roboto Mono"/>
              <a:cs typeface="Roboto Mono"/>
              <a:sym typeface="Roboto Mono"/>
            </a:endParaRPr>
          </a:p>
          <a:p>
            <a:pPr indent="-96520" lvl="0" marL="301752" rtl="0" algn="l">
              <a:lnSpc>
                <a:spcPct val="115000"/>
              </a:lnSpc>
              <a:spcBef>
                <a:spcPts val="0"/>
              </a:spcBef>
              <a:spcAft>
                <a:spcPts val="0"/>
              </a:spcAft>
              <a:buClr>
                <a:srgbClr val="333333"/>
              </a:buClr>
              <a:buSzPts val="800"/>
              <a:buFont typeface="Roboto Mono"/>
              <a:buChar char="●"/>
            </a:pPr>
            <a:r>
              <a:rPr lang="en" sz="800">
                <a:solidFill>
                  <a:srgbClr val="333333"/>
                </a:solidFill>
                <a:highlight>
                  <a:srgbClr val="FFFFFF"/>
                </a:highlight>
                <a:latin typeface="Roboto Mono"/>
                <a:ea typeface="Roboto Mono"/>
                <a:cs typeface="Roboto Mono"/>
                <a:sym typeface="Roboto Mono"/>
              </a:rPr>
              <a:t>internet access for all EC2 instances launched within the private network.*</a:t>
            </a:r>
            <a:endParaRPr sz="800">
              <a:solidFill>
                <a:srgbClr val="333333"/>
              </a:solidFill>
              <a:highlight>
                <a:srgbClr val="FFFFFF"/>
              </a:highlight>
              <a:latin typeface="Roboto Mono"/>
              <a:ea typeface="Roboto Mono"/>
              <a:cs typeface="Roboto Mono"/>
              <a:sym typeface="Roboto Mono"/>
            </a:endParaRPr>
          </a:p>
          <a:p>
            <a:pPr indent="-96520" lvl="0" marL="301752" rtl="0" algn="l">
              <a:lnSpc>
                <a:spcPct val="115000"/>
              </a:lnSpc>
              <a:spcBef>
                <a:spcPts val="0"/>
              </a:spcBef>
              <a:spcAft>
                <a:spcPts val="0"/>
              </a:spcAft>
              <a:buClr>
                <a:srgbClr val="333333"/>
              </a:buClr>
              <a:buSzPts val="800"/>
              <a:buFont typeface="Roboto Mono"/>
              <a:buChar char="●"/>
            </a:pPr>
            <a:r>
              <a:rPr lang="en" sz="800">
                <a:solidFill>
                  <a:srgbClr val="333333"/>
                </a:solidFill>
                <a:highlight>
                  <a:srgbClr val="FFFFFF"/>
                </a:highlight>
                <a:latin typeface="Roboto Mono"/>
                <a:ea typeface="Roboto Mono"/>
                <a:cs typeface="Roboto Mono"/>
                <a:sym typeface="Roboto Mono"/>
              </a:rPr>
              <a:t>A Linux bastion host in the public subnet to allow inbound Secure Shell (SSH) access to </a:t>
            </a:r>
            <a:endParaRPr sz="800">
              <a:solidFill>
                <a:srgbClr val="333333"/>
              </a:solidFill>
              <a:highlight>
                <a:srgbClr val="FFFFFF"/>
              </a:highlight>
              <a:latin typeface="Roboto Mono"/>
              <a:ea typeface="Roboto Mono"/>
              <a:cs typeface="Roboto Mono"/>
              <a:sym typeface="Roboto Mono"/>
            </a:endParaRPr>
          </a:p>
          <a:p>
            <a:pPr indent="-96520" lvl="0" marL="301752" rtl="0" algn="l">
              <a:lnSpc>
                <a:spcPct val="115000"/>
              </a:lnSpc>
              <a:spcBef>
                <a:spcPts val="0"/>
              </a:spcBef>
              <a:spcAft>
                <a:spcPts val="0"/>
              </a:spcAft>
              <a:buClr>
                <a:srgbClr val="333333"/>
              </a:buClr>
              <a:buSzPts val="800"/>
              <a:buFont typeface="Roboto Mono"/>
              <a:buChar char="●"/>
            </a:pPr>
            <a:r>
              <a:rPr lang="en" sz="800">
                <a:solidFill>
                  <a:srgbClr val="333333"/>
                </a:solidFill>
                <a:highlight>
                  <a:srgbClr val="FFFFFF"/>
                </a:highlight>
                <a:latin typeface="Roboto Mono"/>
                <a:ea typeface="Roboto Mono"/>
                <a:cs typeface="Roboto Mono"/>
                <a:sym typeface="Roboto Mono"/>
              </a:rPr>
              <a:t>the WebSphere Liberty instances in the private subnets.*</a:t>
            </a:r>
            <a:endParaRPr sz="800">
              <a:solidFill>
                <a:srgbClr val="333333"/>
              </a:solidFill>
              <a:highlight>
                <a:srgbClr val="FFFFFF"/>
              </a:highlight>
              <a:latin typeface="Roboto Mono"/>
              <a:ea typeface="Roboto Mono"/>
              <a:cs typeface="Roboto Mono"/>
              <a:sym typeface="Roboto Mono"/>
            </a:endParaRPr>
          </a:p>
          <a:p>
            <a:pPr indent="-96520" lvl="0" marL="301752" rtl="0" algn="l">
              <a:lnSpc>
                <a:spcPct val="115000"/>
              </a:lnSpc>
              <a:spcBef>
                <a:spcPts val="0"/>
              </a:spcBef>
              <a:spcAft>
                <a:spcPts val="0"/>
              </a:spcAft>
              <a:buClr>
                <a:srgbClr val="333333"/>
              </a:buClr>
              <a:buSzPts val="800"/>
              <a:buFont typeface="Roboto Mono"/>
              <a:buChar char="●"/>
            </a:pPr>
            <a:r>
              <a:rPr lang="en" sz="800">
                <a:solidFill>
                  <a:srgbClr val="333333"/>
                </a:solidFill>
                <a:highlight>
                  <a:srgbClr val="FFFFFF"/>
                </a:highlight>
                <a:latin typeface="Roboto Mono"/>
                <a:ea typeface="Roboto Mono"/>
                <a:cs typeface="Roboto Mono"/>
                <a:sym typeface="Roboto Mono"/>
              </a:rPr>
              <a:t>In the private subnets, WebSphere Liberty server instances across both Availability Zones, to ensure high availability.</a:t>
            </a:r>
            <a:endParaRPr sz="800">
              <a:solidFill>
                <a:srgbClr val="333333"/>
              </a:solidFill>
              <a:highlight>
                <a:srgbClr val="FFFFFF"/>
              </a:highlight>
              <a:latin typeface="Roboto Mono"/>
              <a:ea typeface="Roboto Mono"/>
              <a:cs typeface="Roboto Mono"/>
              <a:sym typeface="Roboto Mono"/>
            </a:endParaRPr>
          </a:p>
          <a:p>
            <a:pPr indent="-96520" lvl="0" marL="301752" rtl="0" algn="l">
              <a:lnSpc>
                <a:spcPct val="115000"/>
              </a:lnSpc>
              <a:spcBef>
                <a:spcPts val="0"/>
              </a:spcBef>
              <a:spcAft>
                <a:spcPts val="0"/>
              </a:spcAft>
              <a:buClr>
                <a:srgbClr val="333333"/>
              </a:buClr>
              <a:buSzPts val="800"/>
              <a:buFont typeface="Roboto Mono"/>
              <a:buChar char="●"/>
            </a:pPr>
            <a:r>
              <a:rPr lang="en" sz="800">
                <a:solidFill>
                  <a:srgbClr val="333333"/>
                </a:solidFill>
                <a:highlight>
                  <a:srgbClr val="FFFFFF"/>
                </a:highlight>
                <a:latin typeface="Roboto Mono"/>
                <a:ea typeface="Roboto Mono"/>
                <a:cs typeface="Roboto Mono"/>
                <a:sym typeface="Roboto Mono"/>
              </a:rPr>
              <a:t>Auto Scaling enabled for the WebSphere Liberty cluster, to automatically add or remove servers based on their use, providing additional servers during peak hours and lowering costs by removing servers during off hours. This functionality is tightly integrated with the Application Load Balancer and automatically adds and removes instances from the load balancer. The default installation sets up CPU-based thresholds for scaling the instance capacity up or down. You can modify these thresholds during launch and after deployment.</a:t>
            </a:r>
            <a:endParaRPr sz="800">
              <a:solidFill>
                <a:srgbClr val="333333"/>
              </a:solidFill>
              <a:highlight>
                <a:srgbClr val="FFFFFF"/>
              </a:highlight>
              <a:latin typeface="Roboto Mono"/>
              <a:ea typeface="Roboto Mono"/>
              <a:cs typeface="Roboto Mono"/>
              <a:sym typeface="Roboto Mono"/>
            </a:endParaRPr>
          </a:p>
          <a:p>
            <a:pPr indent="-96520" lvl="0" marL="301752" rtl="0" algn="l">
              <a:lnSpc>
                <a:spcPct val="115000"/>
              </a:lnSpc>
              <a:spcBef>
                <a:spcPts val="0"/>
              </a:spcBef>
              <a:spcAft>
                <a:spcPts val="0"/>
              </a:spcAft>
              <a:buClr>
                <a:srgbClr val="333333"/>
              </a:buClr>
              <a:buSzPts val="800"/>
              <a:buFont typeface="Roboto Mono"/>
              <a:buChar char="●"/>
            </a:pPr>
            <a:r>
              <a:rPr lang="en" sz="800">
                <a:solidFill>
                  <a:srgbClr val="333333"/>
                </a:solidFill>
                <a:highlight>
                  <a:srgbClr val="FFFFFF"/>
                </a:highlight>
                <a:latin typeface="Roboto Mono"/>
                <a:ea typeface="Roboto Mono"/>
                <a:cs typeface="Roboto Mono"/>
                <a:sym typeface="Roboto Mono"/>
              </a:rPr>
              <a:t>The Elastic Load Balancing service, which provides HTTP and HTTPS load balancing across the WebSphere Liberty instances. This Quick Start uses an Application Load Balancer, which is configured to use HTTP.</a:t>
            </a:r>
            <a:endParaRPr sz="800">
              <a:solidFill>
                <a:srgbClr val="333333"/>
              </a:solidFill>
              <a:highlight>
                <a:srgbClr val="FFFFFF"/>
              </a:highlight>
              <a:latin typeface="Roboto Mono"/>
              <a:ea typeface="Roboto Mono"/>
              <a:cs typeface="Roboto Mono"/>
              <a:sym typeface="Roboto Mono"/>
            </a:endParaRPr>
          </a:p>
          <a:p>
            <a:pPr indent="-96520" lvl="0" marL="301752" rtl="0" algn="l">
              <a:lnSpc>
                <a:spcPct val="115000"/>
              </a:lnSpc>
              <a:spcBef>
                <a:spcPts val="0"/>
              </a:spcBef>
              <a:spcAft>
                <a:spcPts val="0"/>
              </a:spcAft>
              <a:buClr>
                <a:srgbClr val="333333"/>
              </a:buClr>
              <a:buSzPts val="800"/>
              <a:buFont typeface="Roboto Mono"/>
              <a:buChar char="●"/>
            </a:pPr>
            <a:r>
              <a:rPr lang="en" sz="800">
                <a:solidFill>
                  <a:srgbClr val="333333"/>
                </a:solidFill>
                <a:highlight>
                  <a:srgbClr val="FFFFFF"/>
                </a:highlight>
                <a:latin typeface="Roboto Mono"/>
                <a:ea typeface="Roboto Mono"/>
                <a:cs typeface="Roboto Mono"/>
                <a:sym typeface="Roboto Mono"/>
              </a:rPr>
              <a:t>An IAM role with fine-grained permissions for access to AWS services necessary for the deployment process.</a:t>
            </a:r>
            <a:endParaRPr sz="800">
              <a:solidFill>
                <a:srgbClr val="333333"/>
              </a:solidFill>
              <a:highlight>
                <a:srgbClr val="FFFFFF"/>
              </a:highlight>
              <a:latin typeface="Roboto Mono"/>
              <a:ea typeface="Roboto Mono"/>
              <a:cs typeface="Roboto Mono"/>
              <a:sym typeface="Roboto Mono"/>
            </a:endParaRPr>
          </a:p>
          <a:p>
            <a:pPr indent="-96520" lvl="0" marL="301752" rtl="0" algn="l">
              <a:lnSpc>
                <a:spcPct val="115000"/>
              </a:lnSpc>
              <a:spcBef>
                <a:spcPts val="0"/>
              </a:spcBef>
              <a:spcAft>
                <a:spcPts val="0"/>
              </a:spcAft>
              <a:buClr>
                <a:srgbClr val="333333"/>
              </a:buClr>
              <a:buSzPts val="800"/>
              <a:buFont typeface="Roboto Mono"/>
              <a:buChar char="●"/>
            </a:pPr>
            <a:r>
              <a:rPr lang="en" sz="800">
                <a:solidFill>
                  <a:srgbClr val="333333"/>
                </a:solidFill>
                <a:highlight>
                  <a:srgbClr val="FFFFFF"/>
                </a:highlight>
                <a:latin typeface="Roboto Mono"/>
                <a:ea typeface="Roboto Mono"/>
                <a:cs typeface="Roboto Mono"/>
                <a:sym typeface="Roboto Mono"/>
              </a:rPr>
              <a:t>Appropriate security groups for each instance or function to restrict access to only necessary protocols and ports. For example, access to HTTP(S)­ server ports on Amazon EC2 web servers is limited to the Application Load Balancer.</a:t>
            </a:r>
            <a:endParaRPr sz="800">
              <a:solidFill>
                <a:srgbClr val="333333"/>
              </a:solidFill>
              <a:highlight>
                <a:srgbClr val="FFFFFF"/>
              </a:highlight>
              <a:latin typeface="Roboto Mono"/>
              <a:ea typeface="Roboto Mono"/>
              <a:cs typeface="Roboto Mono"/>
              <a:sym typeface="Roboto Mono"/>
            </a:endParaRPr>
          </a:p>
          <a:p>
            <a:pPr indent="-96520" lvl="0" marL="301752" rtl="0" algn="l">
              <a:lnSpc>
                <a:spcPct val="115000"/>
              </a:lnSpc>
              <a:spcBef>
                <a:spcPts val="0"/>
              </a:spcBef>
              <a:spcAft>
                <a:spcPts val="0"/>
              </a:spcAft>
              <a:buClr>
                <a:srgbClr val="333333"/>
              </a:buClr>
              <a:buSzPts val="800"/>
              <a:buFont typeface="Roboto Mono"/>
              <a:buChar char="●"/>
            </a:pPr>
            <a:r>
              <a:rPr lang="en" sz="800">
                <a:solidFill>
                  <a:srgbClr val="333333"/>
                </a:solidFill>
                <a:highlight>
                  <a:srgbClr val="FFFFFF"/>
                </a:highlight>
                <a:latin typeface="Roboto Mono"/>
                <a:ea typeface="Roboto Mono"/>
                <a:cs typeface="Roboto Mono"/>
                <a:sym typeface="Roboto Mono"/>
              </a:rPr>
              <a:t>Amazon CloudFront as an optional content delivery network. This service enables caching of static content at the edge locations and results in lower latency in delivering content to end users. The edge locations include many Points of Presence (PoPs) across the globe to ensure low latency.</a:t>
            </a:r>
            <a:endParaRPr sz="800">
              <a:solidFill>
                <a:srgbClr val="333333"/>
              </a:solidFill>
              <a:highlight>
                <a:srgbClr val="FFFFFF"/>
              </a:highlight>
              <a:latin typeface="Roboto Mono"/>
              <a:ea typeface="Roboto Mono"/>
              <a:cs typeface="Roboto Mono"/>
              <a:sym typeface="Roboto Mono"/>
            </a:endParaRPr>
          </a:p>
          <a:p>
            <a:pPr indent="-96520" lvl="0" marL="301752" rtl="0" algn="l">
              <a:lnSpc>
                <a:spcPct val="115000"/>
              </a:lnSpc>
              <a:spcBef>
                <a:spcPts val="0"/>
              </a:spcBef>
              <a:spcAft>
                <a:spcPts val="0"/>
              </a:spcAft>
              <a:buClr>
                <a:srgbClr val="333333"/>
              </a:buClr>
              <a:buSzPts val="800"/>
              <a:buFont typeface="Roboto Mono"/>
              <a:buChar char="●"/>
            </a:pPr>
            <a:r>
              <a:rPr lang="en" sz="800">
                <a:solidFill>
                  <a:srgbClr val="333333"/>
                </a:solidFill>
                <a:highlight>
                  <a:srgbClr val="FFFFFF"/>
                </a:highlight>
                <a:latin typeface="Roboto Mono"/>
                <a:ea typeface="Roboto Mono"/>
                <a:cs typeface="Roboto Mono"/>
                <a:sym typeface="Roboto Mono"/>
              </a:rPr>
              <a:t>In case of SSL/TLS implementation, AWS Certificate Manager (ACM) to provision certificates for the Application Load Balancer and CloudFront. If you’re using the default CloudFront certificate, ACM is not required.</a:t>
            </a:r>
            <a:endParaRPr sz="800">
              <a:solidFill>
                <a:srgbClr val="333333"/>
              </a:solidFill>
              <a:highlight>
                <a:srgbClr val="FFFFFF"/>
              </a:highlight>
              <a:latin typeface="Roboto Mono"/>
              <a:ea typeface="Roboto Mono"/>
              <a:cs typeface="Roboto Mono"/>
              <a:sym typeface="Roboto Mono"/>
            </a:endParaRPr>
          </a:p>
        </p:txBody>
      </p:sp>
      <p:pic>
        <p:nvPicPr>
          <p:cNvPr id="91" name="Google Shape;91;p16"/>
          <p:cNvPicPr preferRelativeResize="0"/>
          <p:nvPr/>
        </p:nvPicPr>
        <p:blipFill>
          <a:blip r:embed="rId5">
            <a:alphaModFix/>
          </a:blip>
          <a:stretch>
            <a:fillRect/>
          </a:stretch>
        </p:blipFill>
        <p:spPr>
          <a:xfrm>
            <a:off x="5721900" y="49500"/>
            <a:ext cx="3384725" cy="2682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nvSpPr>
        <p:spPr>
          <a:xfrm>
            <a:off x="219025" y="1267625"/>
            <a:ext cx="8613300" cy="3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Mono"/>
                <a:ea typeface="Roboto Mono"/>
                <a:cs typeface="Roboto Mono"/>
                <a:sym typeface="Roboto Mono"/>
              </a:rPr>
              <a:t>Users in the administrators group for an account have access to all AWS services and resources in that account. It is recommended to create users with permissions that are limited to AWS Systems Manager.</a:t>
            </a:r>
            <a:endParaRPr sz="1200">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a:p>
            <a:pPr indent="0" lvl="0" marL="0" rtl="0" algn="l">
              <a:spcBef>
                <a:spcPts val="0"/>
              </a:spcBef>
              <a:spcAft>
                <a:spcPts val="0"/>
              </a:spcAft>
              <a:buNone/>
            </a:pPr>
            <a:r>
              <a:rPr lang="en" sz="1200">
                <a:solidFill>
                  <a:srgbClr val="444444"/>
                </a:solidFill>
                <a:highlight>
                  <a:srgbClr val="FFFFFF"/>
                </a:highlight>
                <a:latin typeface="Roboto Mono"/>
                <a:ea typeface="Roboto Mono"/>
                <a:cs typeface="Roboto Mono"/>
                <a:sym typeface="Roboto Mono"/>
              </a:rPr>
              <a:t>You manage access in AWS by creating policies and attaching them to IAM identities (users, groups of users, or roles) or AWS resources. A policy is an object in AWS that, when associated with an identity or resource, defines their permissions.</a:t>
            </a:r>
            <a:endParaRPr sz="1200">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p:txBody>
      </p:sp>
      <p:sp>
        <p:nvSpPr>
          <p:cNvPr id="97" name="Google Shape;97;p17"/>
          <p:cNvSpPr txBox="1"/>
          <p:nvPr>
            <p:ph type="title"/>
          </p:nvPr>
        </p:nvSpPr>
        <p:spPr>
          <a:xfrm>
            <a:off x="311700" y="220100"/>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Systems Manager setup</a:t>
            </a:r>
            <a:endParaRPr sz="2400"/>
          </a:p>
          <a:p>
            <a:pPr indent="0" lvl="0" marL="0" rtl="0" algn="l">
              <a:spcBef>
                <a:spcPts val="0"/>
              </a:spcBef>
              <a:spcAft>
                <a:spcPts val="0"/>
              </a:spcAft>
              <a:buNone/>
            </a:pPr>
            <a:r>
              <a:rPr lang="en" sz="1400"/>
              <a:t>Create Non-Admin IAM Users and Groups for Systems Manager</a:t>
            </a:r>
            <a:endParaRPr sz="1400">
              <a:latin typeface="Roboto Mono"/>
              <a:ea typeface="Roboto Mono"/>
              <a:cs typeface="Roboto Mono"/>
              <a:sym typeface="Roboto Mono"/>
            </a:endParaRPr>
          </a:p>
        </p:txBody>
      </p:sp>
      <p:sp>
        <p:nvSpPr>
          <p:cNvPr id="98" name="Google Shape;98;p17"/>
          <p:cNvSpPr/>
          <p:nvPr/>
        </p:nvSpPr>
        <p:spPr>
          <a:xfrm>
            <a:off x="530950" y="2842900"/>
            <a:ext cx="1413600" cy="7335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Oswald"/>
                <a:ea typeface="Oswald"/>
                <a:cs typeface="Oswald"/>
                <a:sym typeface="Oswald"/>
              </a:rPr>
              <a:t>Login as admin user</a:t>
            </a:r>
            <a:endParaRPr sz="1200">
              <a:latin typeface="Oswald"/>
              <a:ea typeface="Oswald"/>
              <a:cs typeface="Oswald"/>
              <a:sym typeface="Oswald"/>
            </a:endParaRPr>
          </a:p>
          <a:p>
            <a:pPr indent="0" lvl="0" marL="0" rtl="0" algn="l">
              <a:spcBef>
                <a:spcPts val="0"/>
              </a:spcBef>
              <a:spcAft>
                <a:spcPts val="0"/>
              </a:spcAft>
              <a:buNone/>
            </a:pPr>
            <a:r>
              <a:rPr lang="en" sz="1200">
                <a:latin typeface="Oswald"/>
                <a:ea typeface="Oswald"/>
                <a:cs typeface="Oswald"/>
                <a:sym typeface="Oswald"/>
              </a:rPr>
              <a:t>Create Policy</a:t>
            </a:r>
            <a:endParaRPr sz="1200">
              <a:latin typeface="Oswald"/>
              <a:ea typeface="Oswald"/>
              <a:cs typeface="Oswald"/>
              <a:sym typeface="Oswald"/>
            </a:endParaRPr>
          </a:p>
          <a:p>
            <a:pPr indent="0" lvl="0" marL="0" rtl="0" algn="l">
              <a:spcBef>
                <a:spcPts val="0"/>
              </a:spcBef>
              <a:spcAft>
                <a:spcPts val="0"/>
              </a:spcAft>
              <a:buNone/>
            </a:pPr>
            <a:r>
              <a:rPr lang="en" sz="800">
                <a:latin typeface="Roboto Mono"/>
                <a:ea typeface="Roboto Mono"/>
                <a:cs typeface="Roboto Mono"/>
                <a:sym typeface="Roboto Mono"/>
              </a:rPr>
              <a:t>SSMTagEditorAndResourceGroupAccess</a:t>
            </a:r>
            <a:endParaRPr sz="1200">
              <a:latin typeface="Oswald"/>
              <a:ea typeface="Oswald"/>
              <a:cs typeface="Oswald"/>
              <a:sym typeface="Oswald"/>
            </a:endParaRPr>
          </a:p>
        </p:txBody>
      </p:sp>
      <p:sp>
        <p:nvSpPr>
          <p:cNvPr id="99" name="Google Shape;99;p17"/>
          <p:cNvSpPr/>
          <p:nvPr/>
        </p:nvSpPr>
        <p:spPr>
          <a:xfrm>
            <a:off x="2685575" y="2842900"/>
            <a:ext cx="1413600" cy="7335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Oswald"/>
                <a:ea typeface="Oswald"/>
                <a:cs typeface="Oswald"/>
                <a:sym typeface="Oswald"/>
              </a:rPr>
              <a:t>Create User Group for SSM users (SSMUserGroup)</a:t>
            </a:r>
            <a:endParaRPr sz="1200">
              <a:latin typeface="Oswald"/>
              <a:ea typeface="Oswald"/>
              <a:cs typeface="Oswald"/>
              <a:sym typeface="Oswald"/>
            </a:endParaRPr>
          </a:p>
        </p:txBody>
      </p:sp>
      <p:sp>
        <p:nvSpPr>
          <p:cNvPr id="100" name="Google Shape;100;p17"/>
          <p:cNvSpPr txBox="1"/>
          <p:nvPr/>
        </p:nvSpPr>
        <p:spPr>
          <a:xfrm>
            <a:off x="2412325" y="3595900"/>
            <a:ext cx="2233200" cy="7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Mono"/>
                <a:ea typeface="Roboto Mono"/>
                <a:cs typeface="Roboto Mono"/>
                <a:sym typeface="Roboto Mono"/>
              </a:rPr>
              <a:t>create a user group for each policy and assign users to a group rather than attaching individual policies to each user.</a:t>
            </a:r>
            <a:endParaRPr sz="800">
              <a:latin typeface="Roboto Mono"/>
              <a:ea typeface="Roboto Mono"/>
              <a:cs typeface="Roboto Mono"/>
              <a:sym typeface="Roboto Mono"/>
            </a:endParaRPr>
          </a:p>
        </p:txBody>
      </p:sp>
      <p:cxnSp>
        <p:nvCxnSpPr>
          <p:cNvPr id="101" name="Google Shape;101;p17"/>
          <p:cNvCxnSpPr>
            <a:stCxn id="98" idx="3"/>
            <a:endCxn id="99" idx="1"/>
          </p:cNvCxnSpPr>
          <p:nvPr/>
        </p:nvCxnSpPr>
        <p:spPr>
          <a:xfrm>
            <a:off x="1944550" y="3209650"/>
            <a:ext cx="741000" cy="0"/>
          </a:xfrm>
          <a:prstGeom prst="straightConnector1">
            <a:avLst/>
          </a:prstGeom>
          <a:noFill/>
          <a:ln cap="flat" cmpd="sng" w="9525">
            <a:solidFill>
              <a:schemeClr val="dk2"/>
            </a:solidFill>
            <a:prstDash val="solid"/>
            <a:round/>
            <a:headEnd len="med" w="med" type="none"/>
            <a:tailEnd len="med" w="med" type="none"/>
          </a:ln>
        </p:spPr>
      </p:cxnSp>
      <p:sp>
        <p:nvSpPr>
          <p:cNvPr id="102" name="Google Shape;102;p17"/>
          <p:cNvSpPr/>
          <p:nvPr/>
        </p:nvSpPr>
        <p:spPr>
          <a:xfrm>
            <a:off x="4953025" y="2842900"/>
            <a:ext cx="1413600" cy="7335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Oswald"/>
                <a:ea typeface="Oswald"/>
                <a:cs typeface="Oswald"/>
                <a:sym typeface="Oswald"/>
              </a:rPr>
              <a:t>Attach appropriate policy to the User group</a:t>
            </a:r>
            <a:endParaRPr sz="1200">
              <a:latin typeface="Oswald"/>
              <a:ea typeface="Oswald"/>
              <a:cs typeface="Oswald"/>
              <a:sym typeface="Oswald"/>
            </a:endParaRPr>
          </a:p>
        </p:txBody>
      </p:sp>
      <p:sp>
        <p:nvSpPr>
          <p:cNvPr id="103" name="Google Shape;103;p17"/>
          <p:cNvSpPr txBox="1"/>
          <p:nvPr/>
        </p:nvSpPr>
        <p:spPr>
          <a:xfrm>
            <a:off x="4630250" y="3590000"/>
            <a:ext cx="2517600" cy="10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Mono"/>
                <a:ea typeface="Roboto Mono"/>
                <a:cs typeface="Roboto Mono"/>
                <a:sym typeface="Roboto Mono"/>
              </a:rPr>
              <a:t>To provide users in this group with full access to the Systems Manager console, select the box next to AmazonSSMFullAccess.</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If you want to provide users with permission to use Resource Groups and the Tag Editor, choose the SSMTagEditorAndResourceGroupAccess</a:t>
            </a:r>
            <a:endParaRPr sz="800">
              <a:latin typeface="Roboto Mono"/>
              <a:ea typeface="Roboto Mono"/>
              <a:cs typeface="Roboto Mono"/>
              <a:sym typeface="Roboto Mono"/>
            </a:endParaRPr>
          </a:p>
        </p:txBody>
      </p:sp>
      <p:sp>
        <p:nvSpPr>
          <p:cNvPr id="104" name="Google Shape;104;p17"/>
          <p:cNvSpPr txBox="1"/>
          <p:nvPr/>
        </p:nvSpPr>
        <p:spPr>
          <a:xfrm>
            <a:off x="20425" y="2427075"/>
            <a:ext cx="3000000" cy="4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105" name="Google Shape;105;p17"/>
          <p:cNvCxnSpPr>
            <a:stCxn id="99" idx="3"/>
            <a:endCxn id="102" idx="1"/>
          </p:cNvCxnSpPr>
          <p:nvPr/>
        </p:nvCxnSpPr>
        <p:spPr>
          <a:xfrm>
            <a:off x="4099175" y="3209650"/>
            <a:ext cx="853800" cy="0"/>
          </a:xfrm>
          <a:prstGeom prst="straightConnector1">
            <a:avLst/>
          </a:prstGeom>
          <a:noFill/>
          <a:ln cap="flat" cmpd="sng" w="9525">
            <a:solidFill>
              <a:schemeClr val="dk2"/>
            </a:solidFill>
            <a:prstDash val="solid"/>
            <a:round/>
            <a:headEnd len="med" w="med" type="none"/>
            <a:tailEnd len="med" w="med" type="none"/>
          </a:ln>
        </p:spPr>
      </p:cxnSp>
      <p:sp>
        <p:nvSpPr>
          <p:cNvPr id="106" name="Google Shape;106;p17"/>
          <p:cNvSpPr/>
          <p:nvPr/>
        </p:nvSpPr>
        <p:spPr>
          <a:xfrm>
            <a:off x="7328750" y="2842900"/>
            <a:ext cx="1413600" cy="7335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Oswald"/>
                <a:ea typeface="Oswald"/>
                <a:cs typeface="Oswald"/>
                <a:sym typeface="Oswald"/>
              </a:rPr>
              <a:t>Create user (ssmuser) &amp; assign permissions</a:t>
            </a:r>
            <a:endParaRPr sz="1200">
              <a:latin typeface="Oswald"/>
              <a:ea typeface="Oswald"/>
              <a:cs typeface="Oswald"/>
              <a:sym typeface="Oswald"/>
            </a:endParaRPr>
          </a:p>
          <a:p>
            <a:pPr indent="0" lvl="0" marL="0" rtl="0" algn="l">
              <a:spcBef>
                <a:spcPts val="0"/>
              </a:spcBef>
              <a:spcAft>
                <a:spcPts val="0"/>
              </a:spcAft>
              <a:buNone/>
            </a:pPr>
            <a:r>
              <a:rPr lang="en" sz="1200">
                <a:latin typeface="Oswald"/>
                <a:ea typeface="Oswald"/>
                <a:cs typeface="Oswald"/>
                <a:sym typeface="Oswald"/>
              </a:rPr>
              <a:t>(SSMUserGroup)</a:t>
            </a:r>
            <a:endParaRPr sz="1200">
              <a:latin typeface="Oswald"/>
              <a:ea typeface="Oswald"/>
              <a:cs typeface="Oswald"/>
              <a:sym typeface="Oswald"/>
            </a:endParaRPr>
          </a:p>
        </p:txBody>
      </p:sp>
      <p:cxnSp>
        <p:nvCxnSpPr>
          <p:cNvPr id="107" name="Google Shape;107;p17"/>
          <p:cNvCxnSpPr>
            <a:stCxn id="102" idx="3"/>
            <a:endCxn id="106" idx="1"/>
          </p:cNvCxnSpPr>
          <p:nvPr/>
        </p:nvCxnSpPr>
        <p:spPr>
          <a:xfrm>
            <a:off x="6366625" y="3209650"/>
            <a:ext cx="962100" cy="0"/>
          </a:xfrm>
          <a:prstGeom prst="straightConnector1">
            <a:avLst/>
          </a:prstGeom>
          <a:noFill/>
          <a:ln cap="flat" cmpd="sng" w="9525">
            <a:solidFill>
              <a:schemeClr val="dk2"/>
            </a:solidFill>
            <a:prstDash val="solid"/>
            <a:round/>
            <a:headEnd len="med" w="med" type="none"/>
            <a:tailEnd len="med" w="med" type="none"/>
          </a:ln>
        </p:spPr>
      </p:cxnSp>
      <p:pic>
        <p:nvPicPr>
          <p:cNvPr id="108" name="Google Shape;108;p17"/>
          <p:cNvPicPr preferRelativeResize="0"/>
          <p:nvPr/>
        </p:nvPicPr>
        <p:blipFill>
          <a:blip r:embed="rId3">
            <a:alphaModFix/>
          </a:blip>
          <a:stretch>
            <a:fillRect/>
          </a:stretch>
        </p:blipFill>
        <p:spPr>
          <a:xfrm>
            <a:off x="2160550" y="3674950"/>
            <a:ext cx="363525" cy="363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nvSpPr>
        <p:spPr>
          <a:xfrm>
            <a:off x="219025" y="1035100"/>
            <a:ext cx="8613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114" name="Google Shape;114;p18"/>
          <p:cNvSpPr txBox="1"/>
          <p:nvPr>
            <p:ph type="title"/>
          </p:nvPr>
        </p:nvSpPr>
        <p:spPr>
          <a:xfrm>
            <a:off x="311700" y="220100"/>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Systems Manager setup</a:t>
            </a:r>
            <a:endParaRPr sz="2400"/>
          </a:p>
          <a:p>
            <a:pPr indent="0" lvl="0" marL="0" rtl="0" algn="l">
              <a:spcBef>
                <a:spcPts val="0"/>
              </a:spcBef>
              <a:spcAft>
                <a:spcPts val="0"/>
              </a:spcAft>
              <a:buNone/>
            </a:pPr>
            <a:r>
              <a:rPr lang="en" sz="1400"/>
              <a:t>Create &amp; Attach an IAM Instance Profile for Systems Manager</a:t>
            </a:r>
            <a:endParaRPr sz="1400"/>
          </a:p>
        </p:txBody>
      </p:sp>
      <p:sp>
        <p:nvSpPr>
          <p:cNvPr id="115" name="Google Shape;115;p18"/>
          <p:cNvSpPr txBox="1"/>
          <p:nvPr/>
        </p:nvSpPr>
        <p:spPr>
          <a:xfrm>
            <a:off x="172825" y="2274675"/>
            <a:ext cx="3000000" cy="4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378550" y="1242700"/>
            <a:ext cx="1605900" cy="7335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Roboto Mono"/>
                <a:ea typeface="Roboto Mono"/>
                <a:cs typeface="Roboto Mono"/>
                <a:sym typeface="Roboto Mono"/>
              </a:rPr>
              <a:t>AWS Systems Manager doesn't have permission to perform actions on your instances</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You need to create an </a:t>
            </a:r>
            <a:r>
              <a:rPr b="1" lang="en" sz="800">
                <a:latin typeface="Roboto Mono"/>
                <a:ea typeface="Roboto Mono"/>
                <a:cs typeface="Roboto Mono"/>
                <a:sym typeface="Roboto Mono"/>
              </a:rPr>
              <a:t>Instance profile</a:t>
            </a:r>
            <a:endParaRPr b="1" sz="800">
              <a:latin typeface="Roboto Mono"/>
              <a:ea typeface="Roboto Mono"/>
              <a:cs typeface="Roboto Mono"/>
              <a:sym typeface="Roboto Mono"/>
            </a:endParaRPr>
          </a:p>
        </p:txBody>
      </p:sp>
      <p:sp>
        <p:nvSpPr>
          <p:cNvPr id="117" name="Google Shape;117;p18"/>
          <p:cNvSpPr/>
          <p:nvPr/>
        </p:nvSpPr>
        <p:spPr>
          <a:xfrm>
            <a:off x="2685575" y="1242700"/>
            <a:ext cx="1413600" cy="7335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Roboto Mono"/>
                <a:ea typeface="Roboto Mono"/>
                <a:cs typeface="Roboto Mono"/>
                <a:sym typeface="Roboto Mono"/>
              </a:rPr>
              <a:t>An </a:t>
            </a:r>
            <a:r>
              <a:rPr b="1" lang="en" sz="800">
                <a:latin typeface="Roboto Mono"/>
                <a:ea typeface="Roboto Mono"/>
                <a:cs typeface="Roboto Mono"/>
                <a:sym typeface="Roboto Mono"/>
              </a:rPr>
              <a:t>Instance profile </a:t>
            </a:r>
            <a:r>
              <a:rPr lang="en" sz="800">
                <a:latin typeface="Roboto Mono"/>
                <a:ea typeface="Roboto Mono"/>
                <a:cs typeface="Roboto Mono"/>
                <a:sym typeface="Roboto Mono"/>
              </a:rPr>
              <a:t>is a container that passes IAM role information to an EC2 instance at launch</a:t>
            </a:r>
            <a:endParaRPr sz="800">
              <a:latin typeface="Oswald"/>
              <a:ea typeface="Oswald"/>
              <a:cs typeface="Oswald"/>
              <a:sym typeface="Oswald"/>
            </a:endParaRPr>
          </a:p>
        </p:txBody>
      </p:sp>
      <p:cxnSp>
        <p:nvCxnSpPr>
          <p:cNvPr id="118" name="Google Shape;118;p18"/>
          <p:cNvCxnSpPr>
            <a:stCxn id="116" idx="3"/>
            <a:endCxn id="117" idx="1"/>
          </p:cNvCxnSpPr>
          <p:nvPr/>
        </p:nvCxnSpPr>
        <p:spPr>
          <a:xfrm>
            <a:off x="1984450" y="1609450"/>
            <a:ext cx="701100" cy="0"/>
          </a:xfrm>
          <a:prstGeom prst="straightConnector1">
            <a:avLst/>
          </a:prstGeom>
          <a:noFill/>
          <a:ln cap="flat" cmpd="sng" w="9525">
            <a:solidFill>
              <a:schemeClr val="dk2"/>
            </a:solidFill>
            <a:prstDash val="solid"/>
            <a:round/>
            <a:headEnd len="med" w="med" type="none"/>
            <a:tailEnd len="med" w="med" type="none"/>
          </a:ln>
        </p:spPr>
      </p:cxnSp>
      <p:sp>
        <p:nvSpPr>
          <p:cNvPr id="119" name="Google Shape;119;p18"/>
          <p:cNvSpPr/>
          <p:nvPr/>
        </p:nvSpPr>
        <p:spPr>
          <a:xfrm>
            <a:off x="4876825" y="1242700"/>
            <a:ext cx="1413600" cy="7335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Roboto Mono"/>
                <a:ea typeface="Roboto Mono"/>
                <a:cs typeface="Roboto Mono"/>
                <a:sym typeface="Roboto Mono"/>
              </a:rPr>
              <a:t>Create a</a:t>
            </a:r>
            <a:r>
              <a:rPr lang="en" sz="800">
                <a:latin typeface="Roboto Mono"/>
                <a:ea typeface="Roboto Mono"/>
                <a:cs typeface="Roboto Mono"/>
                <a:sym typeface="Roboto Mono"/>
              </a:rPr>
              <a:t>n </a:t>
            </a:r>
            <a:r>
              <a:rPr b="1" lang="en" sz="800">
                <a:latin typeface="Roboto Mono"/>
                <a:ea typeface="Roboto Mono"/>
                <a:cs typeface="Roboto Mono"/>
                <a:sym typeface="Roboto Mono"/>
              </a:rPr>
              <a:t>Instance profile </a:t>
            </a:r>
            <a:r>
              <a:rPr lang="en" sz="800">
                <a:latin typeface="Roboto Mono"/>
                <a:ea typeface="Roboto Mono"/>
                <a:cs typeface="Roboto Mono"/>
                <a:sym typeface="Roboto Mono"/>
              </a:rPr>
              <a:t>by attaching 1 or more IAM policies to a </a:t>
            </a:r>
            <a:r>
              <a:rPr b="1" lang="en" sz="800">
                <a:latin typeface="Roboto Mono"/>
                <a:ea typeface="Roboto Mono"/>
                <a:cs typeface="Roboto Mono"/>
                <a:sym typeface="Roboto Mono"/>
              </a:rPr>
              <a:t>Role</a:t>
            </a:r>
            <a:endParaRPr b="1" sz="1200">
              <a:latin typeface="Oswald"/>
              <a:ea typeface="Oswald"/>
              <a:cs typeface="Oswald"/>
              <a:sym typeface="Oswald"/>
            </a:endParaRPr>
          </a:p>
        </p:txBody>
      </p:sp>
      <p:cxnSp>
        <p:nvCxnSpPr>
          <p:cNvPr id="120" name="Google Shape;120;p18"/>
          <p:cNvCxnSpPr>
            <a:stCxn id="117" idx="3"/>
            <a:endCxn id="119" idx="1"/>
          </p:cNvCxnSpPr>
          <p:nvPr/>
        </p:nvCxnSpPr>
        <p:spPr>
          <a:xfrm>
            <a:off x="4099175" y="1609450"/>
            <a:ext cx="777600" cy="0"/>
          </a:xfrm>
          <a:prstGeom prst="straightConnector1">
            <a:avLst/>
          </a:prstGeom>
          <a:noFill/>
          <a:ln cap="flat" cmpd="sng" w="9525">
            <a:solidFill>
              <a:schemeClr val="dk2"/>
            </a:solidFill>
            <a:prstDash val="solid"/>
            <a:round/>
            <a:headEnd len="med" w="med" type="none"/>
            <a:tailEnd len="med" w="med" type="none"/>
          </a:ln>
        </p:spPr>
      </p:cxnSp>
      <p:sp>
        <p:nvSpPr>
          <p:cNvPr id="121" name="Google Shape;121;p18"/>
          <p:cNvSpPr/>
          <p:nvPr/>
        </p:nvSpPr>
        <p:spPr>
          <a:xfrm>
            <a:off x="7100150" y="1242700"/>
            <a:ext cx="1413600" cy="7335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Roboto Mono"/>
                <a:ea typeface="Roboto Mono"/>
                <a:cs typeface="Roboto Mono"/>
                <a:sym typeface="Roboto Mono"/>
              </a:rPr>
              <a:t>After you create the instance profile, you attach it to the instances that you want to use with SSM</a:t>
            </a:r>
            <a:endParaRPr sz="800">
              <a:latin typeface="Roboto Mono"/>
              <a:ea typeface="Roboto Mono"/>
              <a:cs typeface="Roboto Mono"/>
              <a:sym typeface="Roboto Mono"/>
            </a:endParaRPr>
          </a:p>
        </p:txBody>
      </p:sp>
      <p:cxnSp>
        <p:nvCxnSpPr>
          <p:cNvPr id="122" name="Google Shape;122;p18"/>
          <p:cNvCxnSpPr>
            <a:stCxn id="119" idx="3"/>
            <a:endCxn id="121" idx="1"/>
          </p:cNvCxnSpPr>
          <p:nvPr/>
        </p:nvCxnSpPr>
        <p:spPr>
          <a:xfrm>
            <a:off x="6290425" y="1609450"/>
            <a:ext cx="809700" cy="0"/>
          </a:xfrm>
          <a:prstGeom prst="straightConnector1">
            <a:avLst/>
          </a:prstGeom>
          <a:noFill/>
          <a:ln cap="flat" cmpd="sng" w="9525">
            <a:solidFill>
              <a:schemeClr val="dk2"/>
            </a:solidFill>
            <a:prstDash val="solid"/>
            <a:round/>
            <a:headEnd len="med" w="med" type="none"/>
            <a:tailEnd len="med" w="med" type="none"/>
          </a:ln>
        </p:spPr>
      </p:cxnSp>
      <p:sp>
        <p:nvSpPr>
          <p:cNvPr id="123" name="Google Shape;123;p18"/>
          <p:cNvSpPr txBox="1"/>
          <p:nvPr/>
        </p:nvSpPr>
        <p:spPr>
          <a:xfrm>
            <a:off x="4828025" y="147400"/>
            <a:ext cx="2697000" cy="11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Roboto Mono"/>
                <a:ea typeface="Roboto Mono"/>
                <a:cs typeface="Roboto Mono"/>
                <a:sym typeface="Roboto Mono"/>
              </a:rPr>
              <a:t>Best practise: </a:t>
            </a:r>
            <a:r>
              <a:rPr lang="en" sz="900">
                <a:latin typeface="Roboto Mono"/>
                <a:ea typeface="Roboto Mono"/>
                <a:cs typeface="Roboto Mono"/>
                <a:sym typeface="Roboto Mono"/>
              </a:rPr>
              <a:t>To provide permissions for communication between instances and the Systems Manager API, we recommend creating custom policies that take into account your system needs and security requirements.</a:t>
            </a:r>
            <a:endParaRPr sz="900">
              <a:latin typeface="Roboto Mono"/>
              <a:ea typeface="Roboto Mono"/>
              <a:cs typeface="Roboto Mono"/>
              <a:sym typeface="Roboto Mono"/>
            </a:endParaRPr>
          </a:p>
        </p:txBody>
      </p:sp>
      <p:pic>
        <p:nvPicPr>
          <p:cNvPr id="124" name="Google Shape;124;p18"/>
          <p:cNvPicPr preferRelativeResize="0"/>
          <p:nvPr/>
        </p:nvPicPr>
        <p:blipFill>
          <a:blip r:embed="rId3">
            <a:alphaModFix/>
          </a:blip>
          <a:stretch>
            <a:fillRect/>
          </a:stretch>
        </p:blipFill>
        <p:spPr>
          <a:xfrm>
            <a:off x="4589450" y="208525"/>
            <a:ext cx="363525" cy="363525"/>
          </a:xfrm>
          <a:prstGeom prst="rect">
            <a:avLst/>
          </a:prstGeom>
          <a:noFill/>
          <a:ln>
            <a:noFill/>
          </a:ln>
        </p:spPr>
      </p:pic>
      <p:sp>
        <p:nvSpPr>
          <p:cNvPr id="125" name="Google Shape;125;p18"/>
          <p:cNvSpPr txBox="1"/>
          <p:nvPr/>
        </p:nvSpPr>
        <p:spPr>
          <a:xfrm>
            <a:off x="309575" y="2368400"/>
            <a:ext cx="6165600" cy="3636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
                <a:solidFill>
                  <a:schemeClr val="dk2"/>
                </a:solidFill>
                <a:latin typeface="Oswald"/>
                <a:ea typeface="Oswald"/>
                <a:cs typeface="Oswald"/>
                <a:sym typeface="Oswald"/>
              </a:rPr>
              <a:t>Step 1: </a:t>
            </a:r>
            <a:r>
              <a:rPr lang="en">
                <a:solidFill>
                  <a:schemeClr val="dk2"/>
                </a:solidFill>
                <a:latin typeface="Oswald"/>
                <a:ea typeface="Oswald"/>
                <a:cs typeface="Oswald"/>
                <a:sym typeface="Oswald"/>
              </a:rPr>
              <a:t>Create an IAM Instance Profile for Systems Manager</a:t>
            </a:r>
            <a:endParaRPr sz="900">
              <a:latin typeface="Roboto Mono"/>
              <a:ea typeface="Roboto Mono"/>
              <a:cs typeface="Roboto Mono"/>
              <a:sym typeface="Roboto Mono"/>
            </a:endParaRPr>
          </a:p>
        </p:txBody>
      </p:sp>
      <p:sp>
        <p:nvSpPr>
          <p:cNvPr id="126" name="Google Shape;126;p18"/>
          <p:cNvSpPr/>
          <p:nvPr/>
        </p:nvSpPr>
        <p:spPr>
          <a:xfrm>
            <a:off x="1236700" y="2761000"/>
            <a:ext cx="1413600" cy="426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latin typeface="Roboto Mono"/>
                <a:ea typeface="Roboto Mono"/>
                <a:cs typeface="Roboto Mono"/>
                <a:sym typeface="Roboto Mono"/>
              </a:rPr>
              <a:t>Create Role</a:t>
            </a:r>
            <a:endParaRPr b="1" sz="800">
              <a:latin typeface="Roboto Mono"/>
              <a:ea typeface="Roboto Mono"/>
              <a:cs typeface="Roboto Mono"/>
              <a:sym typeface="Roboto Mono"/>
            </a:endParaRPr>
          </a:p>
          <a:p>
            <a:pPr indent="0" lvl="0" marL="0" rtl="0" algn="l">
              <a:spcBef>
                <a:spcPts val="0"/>
              </a:spcBef>
              <a:spcAft>
                <a:spcPts val="0"/>
              </a:spcAft>
              <a:buNone/>
            </a:pPr>
            <a:r>
              <a:rPr b="1" lang="en" sz="800">
                <a:latin typeface="Roboto Mono"/>
                <a:ea typeface="Roboto Mono"/>
                <a:cs typeface="Roboto Mono"/>
                <a:sym typeface="Roboto Mono"/>
              </a:rPr>
              <a:t>“SSMInstanceProfile”</a:t>
            </a:r>
            <a:endParaRPr b="1" sz="800">
              <a:latin typeface="Roboto Mono"/>
              <a:ea typeface="Roboto Mono"/>
              <a:cs typeface="Roboto Mono"/>
              <a:sym typeface="Roboto Mono"/>
            </a:endParaRPr>
          </a:p>
        </p:txBody>
      </p:sp>
      <p:sp>
        <p:nvSpPr>
          <p:cNvPr id="127" name="Google Shape;127;p18"/>
          <p:cNvSpPr/>
          <p:nvPr/>
        </p:nvSpPr>
        <p:spPr>
          <a:xfrm>
            <a:off x="3451225" y="2761000"/>
            <a:ext cx="1237500" cy="426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latin typeface="Roboto Mono"/>
                <a:ea typeface="Roboto Mono"/>
                <a:cs typeface="Roboto Mono"/>
                <a:sym typeface="Roboto Mono"/>
              </a:rPr>
              <a:t>Select type of trusted entity - EC2</a:t>
            </a:r>
            <a:endParaRPr b="1" sz="800">
              <a:latin typeface="Roboto Mono"/>
              <a:ea typeface="Roboto Mono"/>
              <a:cs typeface="Roboto Mono"/>
              <a:sym typeface="Roboto Mono"/>
            </a:endParaRPr>
          </a:p>
        </p:txBody>
      </p:sp>
      <p:sp>
        <p:nvSpPr>
          <p:cNvPr id="128" name="Google Shape;128;p18"/>
          <p:cNvSpPr/>
          <p:nvPr/>
        </p:nvSpPr>
        <p:spPr>
          <a:xfrm>
            <a:off x="5489650" y="2587300"/>
            <a:ext cx="2946000" cy="773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latin typeface="Roboto Mono"/>
                <a:ea typeface="Roboto Mono"/>
                <a:cs typeface="Roboto Mono"/>
                <a:sym typeface="Roboto Mono"/>
              </a:rPr>
              <a:t>Attach permissions: </a:t>
            </a:r>
            <a:endParaRPr b="1" sz="800">
              <a:latin typeface="Roboto Mono"/>
              <a:ea typeface="Roboto Mono"/>
              <a:cs typeface="Roboto Mono"/>
              <a:sym typeface="Roboto Mono"/>
            </a:endParaRPr>
          </a:p>
          <a:p>
            <a:pPr indent="0" lvl="0" marL="0" rtl="0" algn="l">
              <a:spcBef>
                <a:spcPts val="0"/>
              </a:spcBef>
              <a:spcAft>
                <a:spcPts val="0"/>
              </a:spcAft>
              <a:buNone/>
            </a:pPr>
            <a:r>
              <a:rPr lang="en" sz="900">
                <a:solidFill>
                  <a:schemeClr val="dk1"/>
                </a:solidFill>
                <a:latin typeface="Roboto Mono"/>
                <a:ea typeface="Roboto Mono"/>
                <a:cs typeface="Roboto Mono"/>
                <a:sym typeface="Roboto Mono"/>
              </a:rPr>
              <a:t>AmazonSSMManagedInstanceCore</a:t>
            </a:r>
            <a:endParaRPr sz="9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900">
                <a:solidFill>
                  <a:schemeClr val="dk1"/>
                </a:solidFill>
                <a:latin typeface="Roboto Mono"/>
                <a:ea typeface="Roboto Mono"/>
                <a:cs typeface="Roboto Mono"/>
                <a:sym typeface="Roboto Mono"/>
              </a:rPr>
              <a:t>Custom policy for S3 bucket (optional)</a:t>
            </a:r>
            <a:endParaRPr sz="9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900">
                <a:solidFill>
                  <a:schemeClr val="dk1"/>
                </a:solidFill>
                <a:latin typeface="Roboto Mono"/>
                <a:ea typeface="Roboto Mono"/>
                <a:cs typeface="Roboto Mono"/>
                <a:sym typeface="Roboto Mono"/>
              </a:rPr>
              <a:t>AmazonSSMDirectoryServiceAccess</a:t>
            </a:r>
            <a:endParaRPr sz="9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900">
                <a:solidFill>
                  <a:schemeClr val="dk1"/>
                </a:solidFill>
                <a:latin typeface="Roboto Mono"/>
                <a:ea typeface="Roboto Mono"/>
                <a:cs typeface="Roboto Mono"/>
                <a:sym typeface="Roboto Mono"/>
              </a:rPr>
              <a:t>CloudWatchAgentServerPolicy</a:t>
            </a:r>
            <a:endParaRPr sz="900">
              <a:solidFill>
                <a:schemeClr val="dk1"/>
              </a:solidFill>
              <a:latin typeface="Roboto Mono"/>
              <a:ea typeface="Roboto Mono"/>
              <a:cs typeface="Roboto Mono"/>
              <a:sym typeface="Roboto Mono"/>
            </a:endParaRPr>
          </a:p>
        </p:txBody>
      </p:sp>
      <p:cxnSp>
        <p:nvCxnSpPr>
          <p:cNvPr id="129" name="Google Shape;129;p18"/>
          <p:cNvCxnSpPr>
            <a:stCxn id="126" idx="3"/>
            <a:endCxn id="127" idx="1"/>
          </p:cNvCxnSpPr>
          <p:nvPr/>
        </p:nvCxnSpPr>
        <p:spPr>
          <a:xfrm>
            <a:off x="2650300" y="2974150"/>
            <a:ext cx="801000" cy="0"/>
          </a:xfrm>
          <a:prstGeom prst="straightConnector1">
            <a:avLst/>
          </a:prstGeom>
          <a:noFill/>
          <a:ln cap="flat" cmpd="sng" w="9525">
            <a:solidFill>
              <a:schemeClr val="dk2"/>
            </a:solidFill>
            <a:prstDash val="solid"/>
            <a:round/>
            <a:headEnd len="med" w="med" type="none"/>
            <a:tailEnd len="med" w="med" type="triangle"/>
          </a:ln>
        </p:spPr>
      </p:cxnSp>
      <p:cxnSp>
        <p:nvCxnSpPr>
          <p:cNvPr id="130" name="Google Shape;130;p18"/>
          <p:cNvCxnSpPr>
            <a:stCxn id="127" idx="3"/>
            <a:endCxn id="128" idx="1"/>
          </p:cNvCxnSpPr>
          <p:nvPr/>
        </p:nvCxnSpPr>
        <p:spPr>
          <a:xfrm>
            <a:off x="4688725" y="2974150"/>
            <a:ext cx="801000" cy="0"/>
          </a:xfrm>
          <a:prstGeom prst="straightConnector1">
            <a:avLst/>
          </a:prstGeom>
          <a:noFill/>
          <a:ln cap="flat" cmpd="sng" w="9525">
            <a:solidFill>
              <a:schemeClr val="dk2"/>
            </a:solidFill>
            <a:prstDash val="solid"/>
            <a:round/>
            <a:headEnd len="med" w="med" type="none"/>
            <a:tailEnd len="med" w="med" type="triangle"/>
          </a:ln>
        </p:spPr>
      </p:cxnSp>
      <p:sp>
        <p:nvSpPr>
          <p:cNvPr id="131" name="Google Shape;131;p18"/>
          <p:cNvSpPr txBox="1"/>
          <p:nvPr/>
        </p:nvSpPr>
        <p:spPr>
          <a:xfrm>
            <a:off x="1155325" y="3124200"/>
            <a:ext cx="33201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Mono"/>
                <a:ea typeface="Roboto Mono"/>
                <a:cs typeface="Roboto Mono"/>
                <a:sym typeface="Roboto Mono"/>
              </a:rPr>
              <a:t>C</a:t>
            </a:r>
            <a:r>
              <a:rPr lang="en" sz="800">
                <a:latin typeface="Roboto Mono"/>
                <a:ea typeface="Roboto Mono"/>
                <a:cs typeface="Roboto Mono"/>
                <a:sym typeface="Roboto Mono"/>
              </a:rPr>
              <a:t>hoose this role when you create new instances that you want to manage by using Systems Manager.</a:t>
            </a:r>
            <a:endParaRPr sz="800">
              <a:latin typeface="Roboto Mono"/>
              <a:ea typeface="Roboto Mono"/>
              <a:cs typeface="Roboto Mono"/>
              <a:sym typeface="Roboto Mono"/>
            </a:endParaRPr>
          </a:p>
        </p:txBody>
      </p:sp>
      <p:sp>
        <p:nvSpPr>
          <p:cNvPr id="132" name="Google Shape;132;p18"/>
          <p:cNvSpPr txBox="1"/>
          <p:nvPr/>
        </p:nvSpPr>
        <p:spPr>
          <a:xfrm>
            <a:off x="204325" y="3819700"/>
            <a:ext cx="8231400" cy="9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Oswald"/>
                <a:ea typeface="Oswald"/>
                <a:cs typeface="Oswald"/>
                <a:sym typeface="Oswald"/>
              </a:rPr>
              <a:t>Step 2:  Attach an IAM Instance Profile to an Amazon EC2 Instance</a:t>
            </a:r>
            <a:endParaRPr>
              <a:solidFill>
                <a:schemeClr val="dk2"/>
              </a:solidFill>
              <a:latin typeface="Oswald"/>
              <a:ea typeface="Oswald"/>
              <a:cs typeface="Oswald"/>
              <a:sym typeface="Oswald"/>
            </a:endParaRPr>
          </a:p>
          <a:p>
            <a:pPr indent="0" lvl="0" marL="0" rtl="0" algn="l">
              <a:spcBef>
                <a:spcPts val="0"/>
              </a:spcBef>
              <a:spcAft>
                <a:spcPts val="0"/>
              </a:spcAft>
              <a:buNone/>
            </a:pPr>
            <a:r>
              <a:rPr lang="en" sz="900">
                <a:solidFill>
                  <a:schemeClr val="dk2"/>
                </a:solidFill>
                <a:latin typeface="Roboto Mono"/>
                <a:ea typeface="Roboto Mono"/>
                <a:cs typeface="Roboto Mono"/>
                <a:sym typeface="Roboto Mono"/>
              </a:rPr>
              <a:t>Prerequisite: SSM agent &amp; TLS certificate must be installed in the EC2 instance (already present in Amazon AMIs)</a:t>
            </a:r>
            <a:endParaRPr sz="9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9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900">
                <a:solidFill>
                  <a:schemeClr val="dk2"/>
                </a:solidFill>
                <a:latin typeface="Roboto Mono"/>
                <a:ea typeface="Roboto Mono"/>
                <a:cs typeface="Roboto Mono"/>
                <a:sym typeface="Roboto Mono"/>
              </a:rPr>
              <a:t>In console, Launch Instance → Choose an AMI → Configure Instance details → Select the IAM role “</a:t>
            </a:r>
            <a:r>
              <a:rPr b="1" lang="en" sz="800">
                <a:latin typeface="Roboto Mono"/>
                <a:ea typeface="Roboto Mono"/>
                <a:cs typeface="Roboto Mono"/>
                <a:sym typeface="Roboto Mono"/>
              </a:rPr>
              <a:t>SSMInstanceProfile”</a:t>
            </a:r>
            <a:endParaRPr sz="900">
              <a:solidFill>
                <a:schemeClr val="dk2"/>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311700" y="220100"/>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Operations Management - </a:t>
            </a:r>
            <a:endParaRPr sz="2400"/>
          </a:p>
          <a:p>
            <a:pPr indent="0" lvl="0" marL="0" rtl="0" algn="l">
              <a:spcBef>
                <a:spcPts val="0"/>
              </a:spcBef>
              <a:spcAft>
                <a:spcPts val="0"/>
              </a:spcAft>
              <a:buNone/>
            </a:pPr>
            <a:r>
              <a:rPr lang="en" sz="1400"/>
              <a:t>AWS Systems Manager </a:t>
            </a:r>
            <a:r>
              <a:rPr lang="en" sz="1400"/>
              <a:t>OpsCenter</a:t>
            </a:r>
            <a:endParaRPr sz="1400"/>
          </a:p>
        </p:txBody>
      </p:sp>
      <p:pic>
        <p:nvPicPr>
          <p:cNvPr id="138" name="Google Shape;138;p19"/>
          <p:cNvPicPr preferRelativeResize="0"/>
          <p:nvPr/>
        </p:nvPicPr>
        <p:blipFill>
          <a:blip r:embed="rId3">
            <a:alphaModFix/>
          </a:blip>
          <a:stretch>
            <a:fillRect/>
          </a:stretch>
        </p:blipFill>
        <p:spPr>
          <a:xfrm>
            <a:off x="3550675" y="181975"/>
            <a:ext cx="363525" cy="363525"/>
          </a:xfrm>
          <a:prstGeom prst="rect">
            <a:avLst/>
          </a:prstGeom>
          <a:noFill/>
          <a:ln>
            <a:noFill/>
          </a:ln>
        </p:spPr>
      </p:pic>
      <p:sp>
        <p:nvSpPr>
          <p:cNvPr id="139" name="Google Shape;139;p19"/>
          <p:cNvSpPr txBox="1"/>
          <p:nvPr/>
        </p:nvSpPr>
        <p:spPr>
          <a:xfrm>
            <a:off x="3766000" y="133475"/>
            <a:ext cx="5333100" cy="6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OpsCenter provides a central location where operations engineers can view, investigate, and resolve operational work items (OpsItems). OpsCenter is designed to reduce mean time to resolution</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140" name="Google Shape;140;p19"/>
          <p:cNvSpPr txBox="1"/>
          <p:nvPr/>
        </p:nvSpPr>
        <p:spPr>
          <a:xfrm>
            <a:off x="4897950" y="879025"/>
            <a:ext cx="41379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16191F"/>
                </a:solidFill>
                <a:highlight>
                  <a:srgbClr val="FFFFFF"/>
                </a:highlight>
                <a:latin typeface="Roboto Mono"/>
                <a:ea typeface="Roboto Mono"/>
                <a:cs typeface="Roboto Mono"/>
                <a:sym typeface="Roboto Mono"/>
              </a:rPr>
              <a:t>OpsCenter can create CW rules for the foll. common operational events:</a:t>
            </a:r>
            <a:endParaRPr sz="1050">
              <a:solidFill>
                <a:srgbClr val="16191F"/>
              </a:solidFill>
              <a:highlight>
                <a:srgbClr val="FFFFFF"/>
              </a:highlight>
              <a:latin typeface="Roboto Mono"/>
              <a:ea typeface="Roboto Mono"/>
              <a:cs typeface="Roboto Mono"/>
              <a:sym typeface="Roboto Mono"/>
            </a:endParaRPr>
          </a:p>
          <a:p>
            <a:pPr indent="-102870" lvl="0" marL="274320" rtl="0" algn="l">
              <a:lnSpc>
                <a:spcPct val="115000"/>
              </a:lnSpc>
              <a:spcBef>
                <a:spcPts val="600"/>
              </a:spcBef>
              <a:spcAft>
                <a:spcPts val="0"/>
              </a:spcAft>
              <a:buClr>
                <a:srgbClr val="16191F"/>
              </a:buClr>
              <a:buSzPts val="900"/>
              <a:buFont typeface="Roboto Mono"/>
              <a:buChar char="●"/>
            </a:pPr>
            <a:r>
              <a:rPr lang="en" sz="900">
                <a:solidFill>
                  <a:srgbClr val="16191F"/>
                </a:solidFill>
                <a:highlight>
                  <a:srgbClr val="FFFFFF"/>
                </a:highlight>
                <a:latin typeface="Roboto Mono"/>
                <a:ea typeface="Roboto Mono"/>
                <a:cs typeface="Roboto Mono"/>
                <a:sym typeface="Roboto Mono"/>
              </a:rPr>
              <a:t>EC2 Instance State-change - Stopped or Terminated</a:t>
            </a:r>
            <a:endParaRPr sz="900">
              <a:solidFill>
                <a:srgbClr val="16191F"/>
              </a:solidFill>
              <a:highlight>
                <a:srgbClr val="FFFFFF"/>
              </a:highlight>
              <a:latin typeface="Roboto Mono"/>
              <a:ea typeface="Roboto Mono"/>
              <a:cs typeface="Roboto Mono"/>
              <a:sym typeface="Roboto Mono"/>
            </a:endParaRPr>
          </a:p>
          <a:p>
            <a:pPr indent="-102870" lvl="0" marL="274320" rtl="0" algn="l">
              <a:lnSpc>
                <a:spcPct val="115000"/>
              </a:lnSpc>
              <a:spcBef>
                <a:spcPts val="0"/>
              </a:spcBef>
              <a:spcAft>
                <a:spcPts val="0"/>
              </a:spcAft>
              <a:buClr>
                <a:srgbClr val="16191F"/>
              </a:buClr>
              <a:buSzPts val="900"/>
              <a:buFont typeface="Roboto Mono"/>
              <a:buChar char="●"/>
            </a:pPr>
            <a:r>
              <a:rPr lang="en" sz="900">
                <a:solidFill>
                  <a:srgbClr val="16191F"/>
                </a:solidFill>
                <a:highlight>
                  <a:srgbClr val="FFFFFF"/>
                </a:highlight>
                <a:latin typeface="Roboto Mono"/>
                <a:ea typeface="Roboto Mono"/>
                <a:cs typeface="Roboto Mono"/>
                <a:sym typeface="Roboto Mono"/>
              </a:rPr>
              <a:t>EBS Snapshot Notification - Copy/Create/Share Failed</a:t>
            </a:r>
            <a:endParaRPr sz="900">
              <a:solidFill>
                <a:srgbClr val="16191F"/>
              </a:solidFill>
              <a:highlight>
                <a:srgbClr val="FFFFFF"/>
              </a:highlight>
              <a:latin typeface="Roboto Mono"/>
              <a:ea typeface="Roboto Mono"/>
              <a:cs typeface="Roboto Mono"/>
              <a:sym typeface="Roboto Mono"/>
            </a:endParaRPr>
          </a:p>
          <a:p>
            <a:pPr indent="-102870" lvl="0" marL="274320" rtl="0" algn="l">
              <a:lnSpc>
                <a:spcPct val="115000"/>
              </a:lnSpc>
              <a:spcBef>
                <a:spcPts val="0"/>
              </a:spcBef>
              <a:spcAft>
                <a:spcPts val="0"/>
              </a:spcAft>
              <a:buClr>
                <a:srgbClr val="16191F"/>
              </a:buClr>
              <a:buSzPts val="900"/>
              <a:buFont typeface="Roboto Mono"/>
              <a:buChar char="●"/>
            </a:pPr>
            <a:r>
              <a:rPr lang="en" sz="900">
                <a:solidFill>
                  <a:srgbClr val="16191F"/>
                </a:solidFill>
                <a:highlight>
                  <a:srgbClr val="FFFFFF"/>
                </a:highlight>
                <a:latin typeface="Roboto Mono"/>
                <a:ea typeface="Roboto Mono"/>
                <a:cs typeface="Roboto Mono"/>
                <a:sym typeface="Roboto Mono"/>
              </a:rPr>
              <a:t>AutoScaling EC2 Instance Launch/Term Unsuccessful</a:t>
            </a:r>
            <a:endParaRPr sz="900">
              <a:solidFill>
                <a:srgbClr val="16191F"/>
              </a:solidFill>
              <a:highlight>
                <a:srgbClr val="FFFFFF"/>
              </a:highlight>
              <a:latin typeface="Roboto Mono"/>
              <a:ea typeface="Roboto Mono"/>
              <a:cs typeface="Roboto Mono"/>
              <a:sym typeface="Roboto Mono"/>
            </a:endParaRPr>
          </a:p>
          <a:p>
            <a:pPr indent="-102870" lvl="0" marL="274320" rtl="0" algn="l">
              <a:lnSpc>
                <a:spcPct val="115000"/>
              </a:lnSpc>
              <a:spcBef>
                <a:spcPts val="0"/>
              </a:spcBef>
              <a:spcAft>
                <a:spcPts val="0"/>
              </a:spcAft>
              <a:buClr>
                <a:srgbClr val="16191F"/>
              </a:buClr>
              <a:buSzPts val="900"/>
              <a:buFont typeface="Roboto Mono"/>
              <a:buChar char="●"/>
            </a:pPr>
            <a:r>
              <a:rPr lang="en" sz="900">
                <a:solidFill>
                  <a:srgbClr val="16191F"/>
                </a:solidFill>
                <a:highlight>
                  <a:srgbClr val="FFFFFF"/>
                </a:highlight>
                <a:latin typeface="Roboto Mono"/>
                <a:ea typeface="Roboto Mono"/>
                <a:cs typeface="Roboto Mono"/>
                <a:sym typeface="Roboto Mono"/>
              </a:rPr>
              <a:t>EC2 SSM Maintenance Window Execution Failed/Timed Out</a:t>
            </a:r>
            <a:endParaRPr sz="900">
              <a:solidFill>
                <a:srgbClr val="16191F"/>
              </a:solidFill>
              <a:highlight>
                <a:srgbClr val="FFFFFF"/>
              </a:highlight>
              <a:latin typeface="Roboto Mono"/>
              <a:ea typeface="Roboto Mono"/>
              <a:cs typeface="Roboto Mono"/>
              <a:sym typeface="Roboto Mono"/>
            </a:endParaRPr>
          </a:p>
          <a:p>
            <a:pPr indent="-102870" lvl="0" marL="274320" rtl="0" algn="l">
              <a:lnSpc>
                <a:spcPct val="115000"/>
              </a:lnSpc>
              <a:spcBef>
                <a:spcPts val="0"/>
              </a:spcBef>
              <a:spcAft>
                <a:spcPts val="0"/>
              </a:spcAft>
              <a:buClr>
                <a:srgbClr val="16191F"/>
              </a:buClr>
              <a:buSzPts val="900"/>
              <a:buFont typeface="Roboto Mono"/>
              <a:buChar char="●"/>
            </a:pPr>
            <a:r>
              <a:rPr lang="en" sz="900">
                <a:solidFill>
                  <a:srgbClr val="16191F"/>
                </a:solidFill>
                <a:highlight>
                  <a:srgbClr val="FFFFFF"/>
                </a:highlight>
                <a:latin typeface="Roboto Mono"/>
                <a:ea typeface="Roboto Mono"/>
                <a:cs typeface="Roboto Mono"/>
                <a:sym typeface="Roboto Mono"/>
              </a:rPr>
              <a:t>AWS Health - RDS Maintenance Scheduled</a:t>
            </a:r>
            <a:endParaRPr sz="900">
              <a:solidFill>
                <a:srgbClr val="16191F"/>
              </a:solidFill>
              <a:highlight>
                <a:srgbClr val="FFFFFF"/>
              </a:highlight>
              <a:latin typeface="Roboto Mono"/>
              <a:ea typeface="Roboto Mono"/>
              <a:cs typeface="Roboto Mono"/>
              <a:sym typeface="Roboto Mono"/>
            </a:endParaRPr>
          </a:p>
          <a:p>
            <a:pPr indent="-102870" lvl="0" marL="274320" rtl="0" algn="l">
              <a:lnSpc>
                <a:spcPct val="115000"/>
              </a:lnSpc>
              <a:spcBef>
                <a:spcPts val="0"/>
              </a:spcBef>
              <a:spcAft>
                <a:spcPts val="0"/>
              </a:spcAft>
              <a:buClr>
                <a:srgbClr val="16191F"/>
              </a:buClr>
              <a:buSzPts val="900"/>
              <a:buFont typeface="Roboto Mono"/>
              <a:buChar char="●"/>
            </a:pPr>
            <a:r>
              <a:rPr lang="en" sz="900">
                <a:solidFill>
                  <a:srgbClr val="16191F"/>
                </a:solidFill>
                <a:highlight>
                  <a:srgbClr val="FFFFFF"/>
                </a:highlight>
                <a:latin typeface="Roboto Mono"/>
                <a:ea typeface="Roboto Mono"/>
                <a:cs typeface="Roboto Mono"/>
                <a:sym typeface="Roboto Mono"/>
              </a:rPr>
              <a:t>AWS Health - RDS Issue Notification (example: RDSConnectivity issue)</a:t>
            </a:r>
            <a:endParaRPr sz="900">
              <a:solidFill>
                <a:srgbClr val="16191F"/>
              </a:solidFill>
              <a:highlight>
                <a:srgbClr val="FFFFFF"/>
              </a:highlight>
              <a:latin typeface="Roboto Mono"/>
              <a:ea typeface="Roboto Mono"/>
              <a:cs typeface="Roboto Mono"/>
              <a:sym typeface="Roboto Mono"/>
            </a:endParaRPr>
          </a:p>
          <a:p>
            <a:pPr indent="-102870" lvl="0" marL="274320" rtl="0" algn="l">
              <a:lnSpc>
                <a:spcPct val="115000"/>
              </a:lnSpc>
              <a:spcBef>
                <a:spcPts val="0"/>
              </a:spcBef>
              <a:spcAft>
                <a:spcPts val="0"/>
              </a:spcAft>
              <a:buClr>
                <a:srgbClr val="16191F"/>
              </a:buClr>
              <a:buSzPts val="900"/>
              <a:buFont typeface="Roboto Mono"/>
              <a:buChar char="●"/>
            </a:pPr>
            <a:r>
              <a:rPr lang="en" sz="900">
                <a:solidFill>
                  <a:srgbClr val="16191F"/>
                </a:solidFill>
                <a:highlight>
                  <a:srgbClr val="FFFFFF"/>
                </a:highlight>
                <a:latin typeface="Roboto Mono"/>
                <a:ea typeface="Roboto Mono"/>
                <a:cs typeface="Roboto Mono"/>
                <a:sym typeface="Roboto Mono"/>
              </a:rPr>
              <a:t>AWS Health - EC2 Maintenance Scheduled</a:t>
            </a:r>
            <a:endParaRPr sz="900">
              <a:solidFill>
                <a:srgbClr val="16191F"/>
              </a:solidFill>
              <a:highlight>
                <a:srgbClr val="FFFFFF"/>
              </a:highlight>
              <a:latin typeface="Roboto Mono"/>
              <a:ea typeface="Roboto Mono"/>
              <a:cs typeface="Roboto Mono"/>
              <a:sym typeface="Roboto Mono"/>
            </a:endParaRPr>
          </a:p>
          <a:p>
            <a:pPr indent="-102870" lvl="0" marL="274320" rtl="0" algn="l">
              <a:lnSpc>
                <a:spcPct val="115000"/>
              </a:lnSpc>
              <a:spcBef>
                <a:spcPts val="0"/>
              </a:spcBef>
              <a:spcAft>
                <a:spcPts val="0"/>
              </a:spcAft>
              <a:buClr>
                <a:srgbClr val="16191F"/>
              </a:buClr>
              <a:buSzPts val="900"/>
              <a:buFont typeface="Roboto Mono"/>
              <a:buChar char="●"/>
            </a:pPr>
            <a:r>
              <a:rPr lang="en" sz="900">
                <a:solidFill>
                  <a:srgbClr val="16191F"/>
                </a:solidFill>
                <a:highlight>
                  <a:srgbClr val="FFFFFF"/>
                </a:highlight>
                <a:latin typeface="Roboto Mono"/>
                <a:ea typeface="Roboto Mono"/>
                <a:cs typeface="Roboto Mono"/>
                <a:sym typeface="Roboto Mono"/>
              </a:rPr>
              <a:t>AWS Health - EC2 Issue Notification (example:Instance Auto Recovery Failure)</a:t>
            </a:r>
            <a:endParaRPr sz="900">
              <a:solidFill>
                <a:srgbClr val="16191F"/>
              </a:solidFill>
              <a:highlight>
                <a:srgbClr val="FFFFFF"/>
              </a:highlight>
              <a:latin typeface="Roboto Mono"/>
              <a:ea typeface="Roboto Mono"/>
              <a:cs typeface="Roboto Mono"/>
              <a:sym typeface="Roboto Mono"/>
            </a:endParaRPr>
          </a:p>
          <a:p>
            <a:pPr indent="-102870" lvl="0" marL="274320" rtl="0" algn="l">
              <a:lnSpc>
                <a:spcPct val="115000"/>
              </a:lnSpc>
              <a:spcBef>
                <a:spcPts val="0"/>
              </a:spcBef>
              <a:spcAft>
                <a:spcPts val="0"/>
              </a:spcAft>
              <a:buClr>
                <a:srgbClr val="16191F"/>
              </a:buClr>
              <a:buSzPts val="900"/>
              <a:buFont typeface="Roboto Mono"/>
              <a:buChar char="●"/>
            </a:pPr>
            <a:r>
              <a:rPr lang="en" sz="900">
                <a:solidFill>
                  <a:srgbClr val="16191F"/>
                </a:solidFill>
                <a:highlight>
                  <a:srgbClr val="FFFFFF"/>
                </a:highlight>
                <a:latin typeface="Roboto Mono"/>
                <a:ea typeface="Roboto Mono"/>
                <a:cs typeface="Roboto Mono"/>
                <a:sym typeface="Roboto Mono"/>
              </a:rPr>
              <a:t>AWS Health - EBS Issue Notification (example:Degraded EBS volume performance)</a:t>
            </a:r>
            <a:endParaRPr sz="900">
              <a:solidFill>
                <a:srgbClr val="16191F"/>
              </a:solidFill>
              <a:highlight>
                <a:srgbClr val="FFFFFF"/>
              </a:highlight>
              <a:latin typeface="Roboto Mono"/>
              <a:ea typeface="Roboto Mono"/>
              <a:cs typeface="Roboto Mono"/>
              <a:sym typeface="Roboto Mono"/>
            </a:endParaRPr>
          </a:p>
        </p:txBody>
      </p:sp>
      <p:sp>
        <p:nvSpPr>
          <p:cNvPr id="141" name="Google Shape;141;p19"/>
          <p:cNvSpPr txBox="1"/>
          <p:nvPr/>
        </p:nvSpPr>
        <p:spPr>
          <a:xfrm>
            <a:off x="254000" y="987075"/>
            <a:ext cx="4409700" cy="4461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 sz="1200">
                <a:solidFill>
                  <a:srgbClr val="0000FF"/>
                </a:solidFill>
                <a:latin typeface="Roboto Mono"/>
                <a:ea typeface="Roboto Mono"/>
                <a:cs typeface="Roboto Mono"/>
                <a:sym typeface="Roboto Mono"/>
              </a:rPr>
              <a:t>Features:</a:t>
            </a:r>
            <a:endParaRPr sz="1200">
              <a:solidFill>
                <a:srgbClr val="0000FF"/>
              </a:solidFill>
              <a:latin typeface="Roboto Mono"/>
              <a:ea typeface="Roboto Mono"/>
              <a:cs typeface="Roboto Mono"/>
              <a:sym typeface="Roboto Mono"/>
            </a:endParaRPr>
          </a:p>
          <a:p>
            <a:pPr indent="-109220" lvl="0" marL="274320" rtl="0" algn="l">
              <a:lnSpc>
                <a:spcPct val="115000"/>
              </a:lnSpc>
              <a:spcBef>
                <a:spcPts val="1000"/>
              </a:spcBef>
              <a:spcAft>
                <a:spcPts val="0"/>
              </a:spcAft>
              <a:buSzPts val="1000"/>
              <a:buFont typeface="Roboto Mono"/>
              <a:buAutoNum type="arabicPeriod"/>
            </a:pPr>
            <a:r>
              <a:rPr lang="en" sz="1000">
                <a:latin typeface="Roboto Mono"/>
                <a:ea typeface="Roboto Mono"/>
                <a:cs typeface="Roboto Mono"/>
                <a:sym typeface="Roboto Mono"/>
              </a:rPr>
              <a:t>Automated and manual OpsItem creation - automatically create OpsItems for any AWS service that publishes events to CloudWatch Events. Also can be manual</a:t>
            </a:r>
            <a:endParaRPr sz="1000">
              <a:latin typeface="Roboto Mono"/>
              <a:ea typeface="Roboto Mono"/>
              <a:cs typeface="Roboto Mono"/>
              <a:sym typeface="Roboto Mono"/>
            </a:endParaRPr>
          </a:p>
          <a:p>
            <a:pPr indent="-109220" lvl="0" marL="274320" rtl="0" algn="l">
              <a:lnSpc>
                <a:spcPct val="115000"/>
              </a:lnSpc>
              <a:spcBef>
                <a:spcPts val="0"/>
              </a:spcBef>
              <a:spcAft>
                <a:spcPts val="0"/>
              </a:spcAft>
              <a:buSzPts val="1000"/>
              <a:buFont typeface="Roboto Mono"/>
              <a:buAutoNum type="arabicPeriod"/>
            </a:pPr>
            <a:r>
              <a:rPr lang="en" sz="1000">
                <a:latin typeface="Roboto Mono"/>
                <a:ea typeface="Roboto Mono"/>
                <a:cs typeface="Roboto Mono"/>
                <a:sym typeface="Roboto Mono"/>
              </a:rPr>
              <a:t>Detailed and searchable OpsItems &amp; Summary reports</a:t>
            </a:r>
            <a:endParaRPr sz="1000">
              <a:latin typeface="Roboto Mono"/>
              <a:ea typeface="Roboto Mono"/>
              <a:cs typeface="Roboto Mono"/>
              <a:sym typeface="Roboto Mono"/>
            </a:endParaRPr>
          </a:p>
          <a:p>
            <a:pPr indent="-109220" lvl="0" marL="274320" rtl="0" algn="l">
              <a:lnSpc>
                <a:spcPct val="115000"/>
              </a:lnSpc>
              <a:spcBef>
                <a:spcPts val="0"/>
              </a:spcBef>
              <a:spcAft>
                <a:spcPts val="0"/>
              </a:spcAft>
              <a:buSzPts val="1000"/>
              <a:buFont typeface="Roboto Mono"/>
              <a:buAutoNum type="arabicPeriod"/>
            </a:pPr>
            <a:r>
              <a:rPr lang="en" sz="1000">
                <a:latin typeface="Roboto Mono"/>
                <a:ea typeface="Roboto Mono"/>
                <a:cs typeface="Roboto Mono"/>
                <a:sym typeface="Roboto Mono"/>
              </a:rPr>
              <a:t>Easy remediation using runbooks</a:t>
            </a:r>
            <a:endParaRPr sz="1000">
              <a:latin typeface="Roboto Mono"/>
              <a:ea typeface="Roboto Mono"/>
              <a:cs typeface="Roboto Mono"/>
              <a:sym typeface="Roboto Mono"/>
            </a:endParaRPr>
          </a:p>
          <a:p>
            <a:pPr indent="-109220" lvl="0" marL="274320" rtl="0" algn="l">
              <a:lnSpc>
                <a:spcPct val="115000"/>
              </a:lnSpc>
              <a:spcBef>
                <a:spcPts val="0"/>
              </a:spcBef>
              <a:spcAft>
                <a:spcPts val="0"/>
              </a:spcAft>
              <a:buSzPts val="1000"/>
              <a:buFont typeface="Roboto Mono"/>
              <a:buAutoNum type="arabicPeriod"/>
            </a:pPr>
            <a:r>
              <a:rPr lang="en" sz="1000">
                <a:latin typeface="Roboto Mono"/>
                <a:ea typeface="Roboto Mono"/>
                <a:cs typeface="Roboto Mono"/>
                <a:sym typeface="Roboto Mono"/>
              </a:rPr>
              <a:t>Change notification</a:t>
            </a:r>
            <a:endParaRPr sz="1000">
              <a:latin typeface="Roboto Mono"/>
              <a:ea typeface="Roboto Mono"/>
              <a:cs typeface="Roboto Mono"/>
              <a:sym typeface="Roboto Mono"/>
            </a:endParaRPr>
          </a:p>
          <a:p>
            <a:pPr indent="-109220" lvl="0" marL="274320" rtl="0" algn="l">
              <a:lnSpc>
                <a:spcPct val="115000"/>
              </a:lnSpc>
              <a:spcBef>
                <a:spcPts val="0"/>
              </a:spcBef>
              <a:spcAft>
                <a:spcPts val="0"/>
              </a:spcAft>
              <a:buSzPts val="1000"/>
              <a:buFont typeface="Roboto Mono"/>
              <a:buAutoNum type="arabicPeriod"/>
            </a:pPr>
            <a:r>
              <a:rPr lang="en" sz="1000">
                <a:latin typeface="Roboto Mono"/>
                <a:ea typeface="Roboto Mono"/>
                <a:cs typeface="Roboto Mono"/>
                <a:sym typeface="Roboto Mono"/>
              </a:rPr>
              <a:t>IAM Access control</a:t>
            </a:r>
            <a:endParaRPr sz="1000">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311700" y="220100"/>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Actions and Change</a:t>
            </a:r>
            <a:endParaRPr sz="2400"/>
          </a:p>
          <a:p>
            <a:pPr indent="0" lvl="0" marL="0" rtl="0" algn="l">
              <a:spcBef>
                <a:spcPts val="0"/>
              </a:spcBef>
              <a:spcAft>
                <a:spcPts val="0"/>
              </a:spcAft>
              <a:buNone/>
            </a:pPr>
            <a:r>
              <a:rPr lang="en" sz="1400"/>
              <a:t>AWS Systems Manager Automation</a:t>
            </a:r>
            <a:endParaRPr sz="1400"/>
          </a:p>
        </p:txBody>
      </p:sp>
      <p:sp>
        <p:nvSpPr>
          <p:cNvPr id="147" name="Google Shape;147;p20"/>
          <p:cNvSpPr txBox="1"/>
          <p:nvPr/>
        </p:nvSpPr>
        <p:spPr>
          <a:xfrm>
            <a:off x="3141000" y="152400"/>
            <a:ext cx="6079200" cy="7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Mono"/>
                <a:ea typeface="Roboto Mono"/>
                <a:cs typeface="Roboto Mono"/>
                <a:sym typeface="Roboto Mono"/>
              </a:rPr>
              <a:t>Build Automation workflows to configure and manage instances and AWS resources.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Create custom workflows or use pre-defined workflows maintained by AWS.</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Receive notifications about Automation tasks and workflows by using CW Events.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Monitor Automation progress and execution details by using the EC2 or SSM console.</a:t>
            </a:r>
            <a:endParaRPr sz="900">
              <a:latin typeface="Roboto Mono"/>
              <a:ea typeface="Roboto Mono"/>
              <a:cs typeface="Roboto Mono"/>
              <a:sym typeface="Roboto Mono"/>
            </a:endParaRPr>
          </a:p>
        </p:txBody>
      </p:sp>
      <p:pic>
        <p:nvPicPr>
          <p:cNvPr id="148" name="Google Shape;148;p20"/>
          <p:cNvPicPr preferRelativeResize="0"/>
          <p:nvPr/>
        </p:nvPicPr>
        <p:blipFill>
          <a:blip r:embed="rId3">
            <a:alphaModFix/>
          </a:blip>
          <a:stretch>
            <a:fillRect/>
          </a:stretch>
        </p:blipFill>
        <p:spPr>
          <a:xfrm>
            <a:off x="2916750" y="185175"/>
            <a:ext cx="363525" cy="363525"/>
          </a:xfrm>
          <a:prstGeom prst="rect">
            <a:avLst/>
          </a:prstGeom>
          <a:noFill/>
          <a:ln>
            <a:noFill/>
          </a:ln>
        </p:spPr>
      </p:pic>
      <p:sp>
        <p:nvSpPr>
          <p:cNvPr id="149" name="Google Shape;149;p20"/>
          <p:cNvSpPr txBox="1"/>
          <p:nvPr/>
        </p:nvSpPr>
        <p:spPr>
          <a:xfrm>
            <a:off x="152400" y="990600"/>
            <a:ext cx="4692300" cy="3747900"/>
          </a:xfrm>
          <a:prstGeom prst="rect">
            <a:avLst/>
          </a:prstGeom>
          <a:noFill/>
          <a:ln cap="flat" cmpd="sng" w="9525">
            <a:solidFill>
              <a:srgbClr val="4A86E8"/>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Mono"/>
                <a:ea typeface="Roboto Mono"/>
                <a:cs typeface="Roboto Mono"/>
                <a:sym typeface="Roboto Mono"/>
              </a:rPr>
              <a:t>Automation Use Cases:</a:t>
            </a:r>
            <a:endParaRPr sz="1200">
              <a:latin typeface="Roboto Mono"/>
              <a:ea typeface="Roboto Mono"/>
              <a:cs typeface="Roboto Mono"/>
              <a:sym typeface="Roboto Mono"/>
            </a:endParaRPr>
          </a:p>
          <a:p>
            <a:pPr indent="-109220" lvl="0" marL="274320" rtl="0" algn="l">
              <a:lnSpc>
                <a:spcPct val="115000"/>
              </a:lnSpc>
              <a:spcBef>
                <a:spcPts val="1000"/>
              </a:spcBef>
              <a:spcAft>
                <a:spcPts val="0"/>
              </a:spcAft>
              <a:buClr>
                <a:schemeClr val="accent3"/>
              </a:buClr>
              <a:buSzPts val="1000"/>
              <a:buFont typeface="Roboto Mono"/>
              <a:buAutoNum type="arabicPeriod"/>
            </a:pPr>
            <a:r>
              <a:rPr b="1" lang="en" sz="1000">
                <a:solidFill>
                  <a:schemeClr val="accent3"/>
                </a:solidFill>
                <a:latin typeface="Roboto Mono"/>
                <a:ea typeface="Roboto Mono"/>
                <a:cs typeface="Roboto Mono"/>
                <a:sym typeface="Roboto Mono"/>
              </a:rPr>
              <a:t>Perform common IT tasks. e.gs:</a:t>
            </a:r>
            <a:endParaRPr b="1" sz="1000">
              <a:solidFill>
                <a:schemeClr val="accent3"/>
              </a:solidFill>
              <a:latin typeface="Roboto Mono"/>
              <a:ea typeface="Roboto Mono"/>
              <a:cs typeface="Roboto Mono"/>
              <a:sym typeface="Roboto Mono"/>
            </a:endParaRPr>
          </a:p>
          <a:p>
            <a:pPr indent="-164084" lvl="1" marL="603504" rtl="0" algn="l">
              <a:lnSpc>
                <a:spcPct val="115000"/>
              </a:lnSpc>
              <a:spcBef>
                <a:spcPts val="0"/>
              </a:spcBef>
              <a:spcAft>
                <a:spcPts val="0"/>
              </a:spcAft>
              <a:buSzPts val="1000"/>
              <a:buFont typeface="Roboto Mono"/>
              <a:buAutoNum type="alphaLcPeriod"/>
            </a:pPr>
            <a:r>
              <a:rPr lang="en" sz="1000">
                <a:latin typeface="Roboto Mono"/>
                <a:ea typeface="Roboto Mono"/>
                <a:cs typeface="Roboto Mono"/>
                <a:sym typeface="Roboto Mono"/>
              </a:rPr>
              <a:t>AWS-StopEC2InstanceWithApproval document</a:t>
            </a:r>
            <a:endParaRPr sz="1000">
              <a:latin typeface="Roboto Mono"/>
              <a:ea typeface="Roboto Mono"/>
              <a:cs typeface="Roboto Mono"/>
              <a:sym typeface="Roboto Mono"/>
            </a:endParaRPr>
          </a:p>
          <a:p>
            <a:pPr indent="-164084" lvl="1" marL="603504" rtl="0" algn="l">
              <a:lnSpc>
                <a:spcPct val="115000"/>
              </a:lnSpc>
              <a:spcBef>
                <a:spcPts val="0"/>
              </a:spcBef>
              <a:spcAft>
                <a:spcPts val="0"/>
              </a:spcAft>
              <a:buSzPts val="1000"/>
              <a:buFont typeface="Roboto Mono"/>
              <a:buAutoNum type="alphaLcPeriod"/>
            </a:pPr>
            <a:r>
              <a:rPr lang="en" sz="1000">
                <a:latin typeface="Roboto Mono"/>
                <a:ea typeface="Roboto Mono"/>
                <a:cs typeface="Roboto Mono"/>
                <a:sym typeface="Roboto Mono"/>
              </a:rPr>
              <a:t>AWS-StopEC2Instance document</a:t>
            </a:r>
            <a:endParaRPr sz="1000">
              <a:latin typeface="Roboto Mono"/>
              <a:ea typeface="Roboto Mono"/>
              <a:cs typeface="Roboto Mono"/>
              <a:sym typeface="Roboto Mono"/>
            </a:endParaRPr>
          </a:p>
          <a:p>
            <a:pPr indent="-164084" lvl="1" marL="603504" rtl="0" algn="l">
              <a:lnSpc>
                <a:spcPct val="115000"/>
              </a:lnSpc>
              <a:spcBef>
                <a:spcPts val="0"/>
              </a:spcBef>
              <a:spcAft>
                <a:spcPts val="0"/>
              </a:spcAft>
              <a:buSzPts val="1000"/>
              <a:buFont typeface="Roboto Mono"/>
              <a:buAutoNum type="alphaLcPeriod"/>
            </a:pPr>
            <a:r>
              <a:rPr lang="en" sz="1000">
                <a:latin typeface="Roboto Mono"/>
                <a:ea typeface="Roboto Mono"/>
                <a:cs typeface="Roboto Mono"/>
                <a:sym typeface="Roboto Mono"/>
              </a:rPr>
              <a:t>AWS-UpdateCloudFormationStackWithApproval document</a:t>
            </a:r>
            <a:endParaRPr sz="1000">
              <a:latin typeface="Roboto Mono"/>
              <a:ea typeface="Roboto Mono"/>
              <a:cs typeface="Roboto Mono"/>
              <a:sym typeface="Roboto Mono"/>
            </a:endParaRPr>
          </a:p>
          <a:p>
            <a:pPr indent="-109220" lvl="0" marL="274320" rtl="0" algn="l">
              <a:lnSpc>
                <a:spcPct val="115000"/>
              </a:lnSpc>
              <a:spcBef>
                <a:spcPts val="0"/>
              </a:spcBef>
              <a:spcAft>
                <a:spcPts val="0"/>
              </a:spcAft>
              <a:buSzPts val="1000"/>
              <a:buFont typeface="Roboto Mono"/>
              <a:buAutoNum type="arabicPeriod"/>
            </a:pPr>
            <a:r>
              <a:rPr b="1" lang="en" sz="1000">
                <a:solidFill>
                  <a:schemeClr val="accent3"/>
                </a:solidFill>
                <a:latin typeface="Roboto Mono"/>
                <a:ea typeface="Roboto Mono"/>
                <a:cs typeface="Roboto Mono"/>
                <a:sym typeface="Roboto Mono"/>
              </a:rPr>
              <a:t>Safely perform disruptive tasks in bulk. e.gs:</a:t>
            </a:r>
            <a:endParaRPr b="1" sz="1000">
              <a:solidFill>
                <a:schemeClr val="accent3"/>
              </a:solidFill>
              <a:latin typeface="Roboto Mono"/>
              <a:ea typeface="Roboto Mono"/>
              <a:cs typeface="Roboto Mono"/>
              <a:sym typeface="Roboto Mono"/>
            </a:endParaRPr>
          </a:p>
          <a:p>
            <a:pPr indent="-109220" lvl="1" marL="548640" rtl="0" algn="l">
              <a:lnSpc>
                <a:spcPct val="115000"/>
              </a:lnSpc>
              <a:spcBef>
                <a:spcPts val="0"/>
              </a:spcBef>
              <a:spcAft>
                <a:spcPts val="0"/>
              </a:spcAft>
              <a:buSzPts val="1000"/>
              <a:buFont typeface="Roboto Mono"/>
              <a:buAutoNum type="alphaLcPeriod"/>
            </a:pPr>
            <a:r>
              <a:rPr lang="en" sz="1000">
                <a:latin typeface="Roboto Mono"/>
                <a:ea typeface="Roboto Mono"/>
                <a:cs typeface="Roboto Mono"/>
                <a:sym typeface="Roboto Mono"/>
              </a:rPr>
              <a:t>AWS-RestartEC2InstanceWithApproval document for multiple instances</a:t>
            </a:r>
            <a:endParaRPr sz="1000">
              <a:latin typeface="Roboto Mono"/>
              <a:ea typeface="Roboto Mono"/>
              <a:cs typeface="Roboto Mono"/>
              <a:sym typeface="Roboto Mono"/>
            </a:endParaRPr>
          </a:p>
          <a:p>
            <a:pPr indent="-109220" lvl="0" marL="274320" marR="0" rtl="0" algn="l">
              <a:lnSpc>
                <a:spcPct val="115000"/>
              </a:lnSpc>
              <a:spcBef>
                <a:spcPts val="0"/>
              </a:spcBef>
              <a:spcAft>
                <a:spcPts val="0"/>
              </a:spcAft>
              <a:buSzPts val="1000"/>
              <a:buFont typeface="Roboto Mono"/>
              <a:buAutoNum type="arabicPeriod"/>
            </a:pPr>
            <a:r>
              <a:rPr b="1" lang="en" sz="1000">
                <a:solidFill>
                  <a:schemeClr val="accent3"/>
                </a:solidFill>
                <a:latin typeface="Roboto Mono"/>
                <a:ea typeface="Roboto Mono"/>
                <a:cs typeface="Roboto Mono"/>
                <a:sym typeface="Roboto Mono"/>
              </a:rPr>
              <a:t>Simplify complex tasks. e.gs:</a:t>
            </a:r>
            <a:endParaRPr b="1" sz="1000">
              <a:solidFill>
                <a:schemeClr val="accent3"/>
              </a:solidFill>
              <a:latin typeface="Roboto Mono"/>
              <a:ea typeface="Roboto Mono"/>
              <a:cs typeface="Roboto Mono"/>
              <a:sym typeface="Roboto Mono"/>
            </a:endParaRPr>
          </a:p>
          <a:p>
            <a:pPr indent="-109220" lvl="1" marL="548640" rtl="0" algn="l">
              <a:lnSpc>
                <a:spcPct val="115000"/>
              </a:lnSpc>
              <a:spcBef>
                <a:spcPts val="0"/>
              </a:spcBef>
              <a:spcAft>
                <a:spcPts val="0"/>
              </a:spcAft>
              <a:buSzPts val="1000"/>
              <a:buFont typeface="Roboto Mono"/>
              <a:buAutoNum type="alphaLcPeriod"/>
            </a:pPr>
            <a:r>
              <a:rPr lang="en" sz="1000">
                <a:latin typeface="Roboto Mono"/>
                <a:ea typeface="Roboto Mono"/>
                <a:cs typeface="Roboto Mono"/>
                <a:sym typeface="Roboto Mono"/>
              </a:rPr>
              <a:t>AWS-UpdateLinuxAmi and AWS-UpdateWindowsAmi documents to create golden AMIs from a source AMI.</a:t>
            </a:r>
            <a:endParaRPr sz="1000">
              <a:latin typeface="Roboto Mono"/>
              <a:ea typeface="Roboto Mono"/>
              <a:cs typeface="Roboto Mono"/>
              <a:sym typeface="Roboto Mono"/>
            </a:endParaRPr>
          </a:p>
          <a:p>
            <a:pPr indent="-109220" lvl="1" marL="548640" rtl="0" algn="l">
              <a:lnSpc>
                <a:spcPct val="115000"/>
              </a:lnSpc>
              <a:spcBef>
                <a:spcPts val="0"/>
              </a:spcBef>
              <a:spcAft>
                <a:spcPts val="0"/>
              </a:spcAft>
              <a:buSzPts val="1000"/>
              <a:buFont typeface="Roboto Mono"/>
              <a:buAutoNum type="alphaLcPeriod"/>
            </a:pPr>
            <a:r>
              <a:rPr lang="en" sz="1000">
                <a:latin typeface="Roboto Mono"/>
                <a:ea typeface="Roboto Mono"/>
                <a:cs typeface="Roboto Mono"/>
                <a:sym typeface="Roboto Mono"/>
              </a:rPr>
              <a:t>AWSSupport-ExecuteEC2Rescue document to recover impaired instances.</a:t>
            </a:r>
            <a:endParaRPr sz="1000">
              <a:latin typeface="Roboto Mono"/>
              <a:ea typeface="Roboto Mono"/>
              <a:cs typeface="Roboto Mono"/>
              <a:sym typeface="Roboto Mono"/>
            </a:endParaRPr>
          </a:p>
          <a:p>
            <a:pPr indent="-109220" lvl="0" marL="274320" marR="0" rtl="0" algn="l">
              <a:lnSpc>
                <a:spcPct val="115000"/>
              </a:lnSpc>
              <a:spcBef>
                <a:spcPts val="0"/>
              </a:spcBef>
              <a:spcAft>
                <a:spcPts val="0"/>
              </a:spcAft>
              <a:buSzPts val="1000"/>
              <a:buFont typeface="Roboto Mono"/>
              <a:buAutoNum type="arabicPeriod"/>
            </a:pPr>
            <a:r>
              <a:rPr b="1" lang="en" sz="1000">
                <a:solidFill>
                  <a:schemeClr val="accent3"/>
                </a:solidFill>
                <a:latin typeface="Roboto Mono"/>
                <a:ea typeface="Roboto Mono"/>
                <a:cs typeface="Roboto Mono"/>
                <a:sym typeface="Roboto Mono"/>
              </a:rPr>
              <a:t>Enhance operations security</a:t>
            </a:r>
            <a:endParaRPr b="1" sz="1000">
              <a:solidFill>
                <a:schemeClr val="accent3"/>
              </a:solidFill>
              <a:latin typeface="Roboto Mono"/>
              <a:ea typeface="Roboto Mono"/>
              <a:cs typeface="Roboto Mono"/>
              <a:sym typeface="Roboto Mono"/>
            </a:endParaRPr>
          </a:p>
          <a:p>
            <a:pPr indent="0" lvl="0" marL="457200" marR="0" rtl="0" algn="l">
              <a:lnSpc>
                <a:spcPct val="115000"/>
              </a:lnSpc>
              <a:spcBef>
                <a:spcPts val="0"/>
              </a:spcBef>
              <a:spcAft>
                <a:spcPts val="0"/>
              </a:spcAft>
              <a:buNone/>
            </a:pPr>
            <a:r>
              <a:rPr lang="en" sz="1000">
                <a:latin typeface="Roboto Mono"/>
                <a:ea typeface="Roboto Mono"/>
                <a:cs typeface="Roboto Mono"/>
                <a:sym typeface="Roboto Mono"/>
              </a:rPr>
              <a:t>Use delegated administration. Create an IAM role with the permissions required to successfully stop and start EC2 instances. Customize the AWS-RestartEC2Instance document and embed the role in the document</a:t>
            </a:r>
            <a:endParaRPr sz="1000">
              <a:latin typeface="Roboto Mono"/>
              <a:ea typeface="Roboto Mono"/>
              <a:cs typeface="Roboto Mono"/>
              <a:sym typeface="Roboto Mono"/>
            </a:endParaRPr>
          </a:p>
          <a:p>
            <a:pPr indent="-109220" lvl="0" marL="274320" marR="0" rtl="0" algn="l">
              <a:lnSpc>
                <a:spcPct val="115000"/>
              </a:lnSpc>
              <a:spcBef>
                <a:spcPts val="0"/>
              </a:spcBef>
              <a:spcAft>
                <a:spcPts val="0"/>
              </a:spcAft>
              <a:buSzPts val="1000"/>
              <a:buFont typeface="Roboto Mono"/>
              <a:buAutoNum type="arabicPeriod"/>
            </a:pPr>
            <a:r>
              <a:rPr b="1" lang="en" sz="1000">
                <a:solidFill>
                  <a:schemeClr val="accent3"/>
                </a:solidFill>
                <a:latin typeface="Roboto Mono"/>
                <a:ea typeface="Roboto Mono"/>
                <a:cs typeface="Roboto Mono"/>
                <a:sym typeface="Roboto Mono"/>
              </a:rPr>
              <a:t>Share best practices</a:t>
            </a:r>
            <a:endParaRPr b="1" sz="1000">
              <a:solidFill>
                <a:schemeClr val="accent3"/>
              </a:solidFill>
              <a:latin typeface="Roboto Mono"/>
              <a:ea typeface="Roboto Mono"/>
              <a:cs typeface="Roboto Mono"/>
              <a:sym typeface="Roboto Mono"/>
            </a:endParaRPr>
          </a:p>
        </p:txBody>
      </p:sp>
      <p:sp>
        <p:nvSpPr>
          <p:cNvPr id="150" name="Google Shape;150;p20"/>
          <p:cNvSpPr txBox="1"/>
          <p:nvPr/>
        </p:nvSpPr>
        <p:spPr>
          <a:xfrm>
            <a:off x="4969925" y="1259825"/>
            <a:ext cx="3541800" cy="7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Roboto Mono"/>
                <a:ea typeface="Roboto Mono"/>
                <a:cs typeface="Roboto Mono"/>
                <a:sym typeface="Roboto Mono"/>
              </a:rPr>
              <a:t>An </a:t>
            </a:r>
            <a:r>
              <a:rPr i="1" lang="en" sz="1000">
                <a:solidFill>
                  <a:srgbClr val="FF00FF"/>
                </a:solidFill>
                <a:latin typeface="Roboto Mono"/>
                <a:ea typeface="Roboto Mono"/>
                <a:cs typeface="Roboto Mono"/>
                <a:sym typeface="Roboto Mono"/>
              </a:rPr>
              <a:t>SSM automation document</a:t>
            </a:r>
            <a:r>
              <a:rPr i="1" lang="en" sz="1000">
                <a:latin typeface="Roboto Mono"/>
                <a:ea typeface="Roboto Mono"/>
                <a:cs typeface="Roboto Mono"/>
                <a:sym typeface="Roboto Mono"/>
              </a:rPr>
              <a:t> </a:t>
            </a:r>
            <a:r>
              <a:rPr i="1" lang="en" sz="1000">
                <a:latin typeface="Roboto Mono"/>
                <a:ea typeface="Roboto Mono"/>
                <a:cs typeface="Roboto Mono"/>
                <a:sym typeface="Roboto Mono"/>
              </a:rPr>
              <a:t>defines the Automation workflow (the actions that Systems Manager performs on your managed instances and AWS resources).</a:t>
            </a:r>
            <a:endParaRPr i="1" sz="1000">
              <a:latin typeface="Roboto Mono"/>
              <a:ea typeface="Roboto Mono"/>
              <a:cs typeface="Roboto Mono"/>
              <a:sym typeface="Roboto Mono"/>
            </a:endParaRPr>
          </a:p>
        </p:txBody>
      </p:sp>
      <p:cxnSp>
        <p:nvCxnSpPr>
          <p:cNvPr id="151" name="Google Shape;151;p20"/>
          <p:cNvCxnSpPr/>
          <p:nvPr/>
        </p:nvCxnSpPr>
        <p:spPr>
          <a:xfrm flipH="1" rot="10800000">
            <a:off x="4299650" y="1488700"/>
            <a:ext cx="670200" cy="162300"/>
          </a:xfrm>
          <a:prstGeom prst="straightConnector1">
            <a:avLst/>
          </a:prstGeom>
          <a:noFill/>
          <a:ln cap="flat" cmpd="sng" w="9525">
            <a:solidFill>
              <a:schemeClr val="dk2"/>
            </a:solidFill>
            <a:prstDash val="solid"/>
            <a:round/>
            <a:headEnd len="med" w="med" type="none"/>
            <a:tailEnd len="med" w="med" type="triangle"/>
          </a:ln>
        </p:spPr>
      </p:cxnSp>
      <p:sp>
        <p:nvSpPr>
          <p:cNvPr id="152" name="Google Shape;152;p20"/>
          <p:cNvSpPr txBox="1"/>
          <p:nvPr/>
        </p:nvSpPr>
        <p:spPr>
          <a:xfrm>
            <a:off x="4917850" y="2386300"/>
            <a:ext cx="4367100" cy="10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FF"/>
                </a:solidFill>
                <a:latin typeface="Roboto Mono"/>
                <a:ea typeface="Roboto Mono"/>
                <a:cs typeface="Roboto Mono"/>
                <a:sym typeface="Roboto Mono"/>
              </a:rPr>
              <a:t>Automation Executions:</a:t>
            </a:r>
            <a:endParaRPr b="1" sz="1100">
              <a:solidFill>
                <a:srgbClr val="0000FF"/>
              </a:solidFill>
              <a:latin typeface="Roboto Mono"/>
              <a:ea typeface="Roboto Mono"/>
              <a:cs typeface="Roboto Mono"/>
              <a:sym typeface="Roboto Mono"/>
            </a:endParaRPr>
          </a:p>
          <a:p>
            <a:pPr indent="-109220" lvl="0" marL="274320" rtl="0" algn="l">
              <a:spcBef>
                <a:spcPts val="0"/>
              </a:spcBef>
              <a:spcAft>
                <a:spcPts val="0"/>
              </a:spcAft>
              <a:buSzPts val="1000"/>
              <a:buFont typeface="Roboto Mono"/>
              <a:buAutoNum type="arabicPeriod"/>
            </a:pPr>
            <a:r>
              <a:rPr lang="en" sz="1000">
                <a:latin typeface="Roboto Mono"/>
                <a:ea typeface="Roboto Mono"/>
                <a:cs typeface="Roboto Mono"/>
                <a:sym typeface="Roboto Mono"/>
              </a:rPr>
              <a:t>Running a Simple Automation Workflow</a:t>
            </a:r>
            <a:endParaRPr sz="1000">
              <a:latin typeface="Roboto Mono"/>
              <a:ea typeface="Roboto Mono"/>
              <a:cs typeface="Roboto Mono"/>
              <a:sym typeface="Roboto Mono"/>
            </a:endParaRPr>
          </a:p>
          <a:p>
            <a:pPr indent="-109220" lvl="0" marL="274320" rtl="0" algn="l">
              <a:spcBef>
                <a:spcPts val="0"/>
              </a:spcBef>
              <a:spcAft>
                <a:spcPts val="0"/>
              </a:spcAft>
              <a:buSzPts val="1000"/>
              <a:buFont typeface="Roboto Mono"/>
              <a:buAutoNum type="arabicPeriod"/>
            </a:pPr>
            <a:r>
              <a:rPr lang="en" sz="1000">
                <a:latin typeface="Roboto Mono"/>
                <a:ea typeface="Roboto Mono"/>
                <a:cs typeface="Roboto Mono"/>
                <a:sym typeface="Roboto Mono"/>
              </a:rPr>
              <a:t>Running an Automation Workflow Step by Step</a:t>
            </a:r>
            <a:endParaRPr sz="1000">
              <a:latin typeface="Roboto Mono"/>
              <a:ea typeface="Roboto Mono"/>
              <a:cs typeface="Roboto Mono"/>
              <a:sym typeface="Roboto Mono"/>
            </a:endParaRPr>
          </a:p>
          <a:p>
            <a:pPr indent="-109220" lvl="0" marL="274320" rtl="0" algn="l">
              <a:spcBef>
                <a:spcPts val="0"/>
              </a:spcBef>
              <a:spcAft>
                <a:spcPts val="0"/>
              </a:spcAft>
              <a:buSzPts val="1000"/>
              <a:buFont typeface="Roboto Mono"/>
              <a:buAutoNum type="arabicPeriod"/>
            </a:pPr>
            <a:r>
              <a:rPr lang="en" sz="1000">
                <a:latin typeface="Roboto Mono"/>
                <a:ea typeface="Roboto Mono"/>
                <a:cs typeface="Roboto Mono"/>
                <a:sym typeface="Roboto Mono"/>
              </a:rPr>
              <a:t>Running an Automation Workflow with Approvers</a:t>
            </a:r>
            <a:endParaRPr sz="1000">
              <a:latin typeface="Roboto Mono"/>
              <a:ea typeface="Roboto Mono"/>
              <a:cs typeface="Roboto Mono"/>
              <a:sym typeface="Roboto Mono"/>
            </a:endParaRPr>
          </a:p>
          <a:p>
            <a:pPr indent="-109220" lvl="0" marL="274320" rtl="0" algn="l">
              <a:spcBef>
                <a:spcPts val="0"/>
              </a:spcBef>
              <a:spcAft>
                <a:spcPts val="0"/>
              </a:spcAft>
              <a:buSzPts val="1000"/>
              <a:buFont typeface="Roboto Mono"/>
              <a:buAutoNum type="arabicPeriod"/>
            </a:pPr>
            <a:r>
              <a:rPr lang="en" sz="1000">
                <a:latin typeface="Roboto Mono"/>
                <a:ea typeface="Roboto Mono"/>
                <a:cs typeface="Roboto Mono"/>
                <a:sym typeface="Roboto Mono"/>
              </a:rPr>
              <a:t>Running Automation Workflows That Use Targets and Rate Controls (Concurrency &amp; Error threshold)</a:t>
            </a:r>
            <a:endParaRPr sz="1000">
              <a:latin typeface="Roboto Mono"/>
              <a:ea typeface="Roboto Mono"/>
              <a:cs typeface="Roboto Mono"/>
              <a:sym typeface="Roboto Mono"/>
            </a:endParaRPr>
          </a:p>
          <a:p>
            <a:pPr indent="-109220" lvl="0" marL="274320" rtl="0" algn="l">
              <a:spcBef>
                <a:spcPts val="0"/>
              </a:spcBef>
              <a:spcAft>
                <a:spcPts val="0"/>
              </a:spcAft>
              <a:buSzPts val="1000"/>
              <a:buFont typeface="Roboto Mono"/>
              <a:buAutoNum type="arabicPeriod"/>
            </a:pPr>
            <a:r>
              <a:rPr lang="en" sz="1000">
                <a:latin typeface="Roboto Mono"/>
                <a:ea typeface="Roboto Mono"/>
                <a:cs typeface="Roboto Mono"/>
                <a:sym typeface="Roboto Mono"/>
              </a:rPr>
              <a:t>Running Automation based on Triggers</a:t>
            </a:r>
            <a:endParaRPr sz="1000">
              <a:latin typeface="Roboto Mono"/>
              <a:ea typeface="Roboto Mono"/>
              <a:cs typeface="Roboto Mono"/>
              <a:sym typeface="Roboto Mono"/>
            </a:endParaRPr>
          </a:p>
          <a:p>
            <a:pPr indent="-292100" lvl="1" marL="914400" rtl="0" algn="l">
              <a:spcBef>
                <a:spcPts val="0"/>
              </a:spcBef>
              <a:spcAft>
                <a:spcPts val="0"/>
              </a:spcAft>
              <a:buSzPts val="1000"/>
              <a:buFont typeface="Roboto Mono"/>
              <a:buAutoNum type="alphaLcPeriod"/>
            </a:pPr>
            <a:r>
              <a:rPr lang="en" sz="1000">
                <a:latin typeface="Roboto Mono"/>
                <a:ea typeface="Roboto Mono"/>
                <a:cs typeface="Roboto Mono"/>
                <a:sym typeface="Roboto Mono"/>
              </a:rPr>
              <a:t>CloudWatch EVENTS</a:t>
            </a:r>
            <a:endParaRPr sz="1000">
              <a:latin typeface="Roboto Mono"/>
              <a:ea typeface="Roboto Mono"/>
              <a:cs typeface="Roboto Mono"/>
              <a:sym typeface="Roboto Mono"/>
            </a:endParaRPr>
          </a:p>
          <a:p>
            <a:pPr indent="-292100" lvl="1" marL="914400" rtl="0" algn="l">
              <a:spcBef>
                <a:spcPts val="0"/>
              </a:spcBef>
              <a:spcAft>
                <a:spcPts val="0"/>
              </a:spcAft>
              <a:buSzPts val="1000"/>
              <a:buFont typeface="Roboto Mono"/>
              <a:buAutoNum type="alphaLcPeriod"/>
            </a:pPr>
            <a:r>
              <a:rPr lang="en" sz="1000">
                <a:latin typeface="Roboto Mono"/>
                <a:ea typeface="Roboto Mono"/>
                <a:cs typeface="Roboto Mono"/>
                <a:sym typeface="Roboto Mono"/>
              </a:rPr>
              <a:t>State Manager</a:t>
            </a:r>
            <a:endParaRPr sz="1000">
              <a:latin typeface="Roboto Mono"/>
              <a:ea typeface="Roboto Mono"/>
              <a:cs typeface="Roboto Mono"/>
              <a:sym typeface="Roboto Mono"/>
            </a:endParaRPr>
          </a:p>
          <a:p>
            <a:pPr indent="-292100" lvl="1" marL="914400" rtl="0" algn="l">
              <a:spcBef>
                <a:spcPts val="0"/>
              </a:spcBef>
              <a:spcAft>
                <a:spcPts val="0"/>
              </a:spcAft>
              <a:buSzPts val="1000"/>
              <a:buFont typeface="Roboto Mono"/>
              <a:buAutoNum type="alphaLcPeriod"/>
            </a:pPr>
            <a:r>
              <a:rPr lang="en" sz="1000">
                <a:latin typeface="Roboto Mono"/>
                <a:ea typeface="Roboto Mono"/>
                <a:cs typeface="Roboto Mono"/>
                <a:sym typeface="Roboto Mono"/>
              </a:rPr>
              <a:t>Maintenance Windows</a:t>
            </a:r>
            <a:endParaRPr sz="1000">
              <a:latin typeface="Roboto Mono"/>
              <a:ea typeface="Roboto Mono"/>
              <a:cs typeface="Roboto Mono"/>
              <a:sym typeface="Roboto Mono"/>
            </a:endParaRPr>
          </a:p>
        </p:txBody>
      </p:sp>
      <p:sp>
        <p:nvSpPr>
          <p:cNvPr id="153" name="Google Shape;153;p20"/>
          <p:cNvSpPr txBox="1"/>
          <p:nvPr/>
        </p:nvSpPr>
        <p:spPr>
          <a:xfrm>
            <a:off x="5362125" y="4239900"/>
            <a:ext cx="3505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You can have a maximum of 25 concurrent Automations running at one time.</a:t>
            </a:r>
            <a:endParaRPr sz="1000">
              <a:latin typeface="Roboto Mono"/>
              <a:ea typeface="Roboto Mono"/>
              <a:cs typeface="Roboto Mono"/>
              <a:sym typeface="Roboto Mono"/>
            </a:endParaRPr>
          </a:p>
        </p:txBody>
      </p:sp>
      <p:pic>
        <p:nvPicPr>
          <p:cNvPr id="154" name="Google Shape;154;p20"/>
          <p:cNvPicPr preferRelativeResize="0"/>
          <p:nvPr/>
        </p:nvPicPr>
        <p:blipFill>
          <a:blip r:embed="rId3">
            <a:alphaModFix/>
          </a:blip>
          <a:stretch>
            <a:fillRect/>
          </a:stretch>
        </p:blipFill>
        <p:spPr>
          <a:xfrm>
            <a:off x="5100000" y="4279825"/>
            <a:ext cx="363525" cy="36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311700" y="220100"/>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AWS Systems Manager Automation</a:t>
            </a:r>
            <a:endParaRPr sz="2400"/>
          </a:p>
          <a:p>
            <a:pPr indent="-121920" lvl="0" marL="91440" rtl="0" algn="l">
              <a:spcBef>
                <a:spcPts val="0"/>
              </a:spcBef>
              <a:spcAft>
                <a:spcPts val="0"/>
              </a:spcAft>
              <a:buSzPts val="1200"/>
              <a:buChar char="-"/>
            </a:pPr>
            <a:r>
              <a:rPr lang="en" sz="1200"/>
              <a:t>Simplify AMI Patching Using Automation, Lambda, and Parameter Store</a:t>
            </a:r>
            <a:endParaRPr sz="1200"/>
          </a:p>
          <a:p>
            <a:pPr indent="-121920" lvl="0" marL="91440" rtl="0" algn="l">
              <a:spcBef>
                <a:spcPts val="0"/>
              </a:spcBef>
              <a:spcAft>
                <a:spcPts val="0"/>
              </a:spcAft>
              <a:buSzPts val="1200"/>
              <a:buChar char="-"/>
            </a:pPr>
            <a:r>
              <a:rPr lang="en" sz="1200"/>
              <a:t>Using Automation with Jenkins deployed on EC2 via CLI</a:t>
            </a:r>
            <a:endParaRPr sz="1200"/>
          </a:p>
        </p:txBody>
      </p:sp>
      <p:sp>
        <p:nvSpPr>
          <p:cNvPr id="160" name="Google Shape;160;p21"/>
          <p:cNvSpPr txBox="1"/>
          <p:nvPr/>
        </p:nvSpPr>
        <p:spPr>
          <a:xfrm>
            <a:off x="4804025" y="143900"/>
            <a:ext cx="4393800" cy="9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Mono"/>
                <a:ea typeface="Roboto Mono"/>
                <a:cs typeface="Roboto Mono"/>
                <a:sym typeface="Roboto Mono"/>
              </a:rPr>
              <a:t>This example uses the model where an organization maintains and periodically patches their own, proprietary AMIs rather than building from Amazon EC2 AMIs.</a:t>
            </a:r>
            <a:endParaRPr sz="1200">
              <a:latin typeface="Roboto Mono"/>
              <a:ea typeface="Roboto Mono"/>
              <a:cs typeface="Roboto Mono"/>
              <a:sym typeface="Roboto Mono"/>
            </a:endParaRPr>
          </a:p>
        </p:txBody>
      </p:sp>
      <p:pic>
        <p:nvPicPr>
          <p:cNvPr id="161" name="Google Shape;161;p21"/>
          <p:cNvPicPr preferRelativeResize="0"/>
          <p:nvPr/>
        </p:nvPicPr>
        <p:blipFill>
          <a:blip r:embed="rId3">
            <a:alphaModFix/>
          </a:blip>
          <a:stretch>
            <a:fillRect/>
          </a:stretch>
        </p:blipFill>
        <p:spPr>
          <a:xfrm>
            <a:off x="4516225" y="185175"/>
            <a:ext cx="363525" cy="363525"/>
          </a:xfrm>
          <a:prstGeom prst="rect">
            <a:avLst/>
          </a:prstGeom>
          <a:noFill/>
          <a:ln>
            <a:noFill/>
          </a:ln>
        </p:spPr>
      </p:pic>
      <p:sp>
        <p:nvSpPr>
          <p:cNvPr id="162" name="Google Shape;162;p21"/>
          <p:cNvSpPr txBox="1"/>
          <p:nvPr/>
        </p:nvSpPr>
        <p:spPr>
          <a:xfrm>
            <a:off x="265225" y="1224875"/>
            <a:ext cx="8289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00FF"/>
                </a:solidFill>
                <a:latin typeface="Roboto Mono"/>
                <a:ea typeface="Roboto Mono"/>
                <a:cs typeface="Roboto Mono"/>
                <a:sym typeface="Roboto Mono"/>
              </a:rPr>
              <a:t>Task 1: Create a Parameter in Systems Manager Parameter Store</a:t>
            </a:r>
            <a:endParaRPr b="1" sz="1000">
              <a:solidFill>
                <a:srgbClr val="FF00FF"/>
              </a:solidFill>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Name: latestAmi. Value: a Windows AMI ID. For example: ami-188d6e0e.</a:t>
            </a:r>
            <a:endParaRPr sz="1000">
              <a:latin typeface="Roboto Mono"/>
              <a:ea typeface="Roboto Mono"/>
              <a:cs typeface="Roboto Mono"/>
              <a:sym typeface="Roboto Mono"/>
            </a:endParaRPr>
          </a:p>
          <a:p>
            <a:pPr indent="0" lvl="0" marL="0" rtl="0" algn="l">
              <a:spcBef>
                <a:spcPts val="0"/>
              </a:spcBef>
              <a:spcAft>
                <a:spcPts val="0"/>
              </a:spcAft>
              <a:buNone/>
            </a:pPr>
            <a:r>
              <a:rPr b="1" lang="en" sz="1000">
                <a:solidFill>
                  <a:srgbClr val="FF00FF"/>
                </a:solidFill>
                <a:latin typeface="Roboto Mono"/>
                <a:ea typeface="Roboto Mono"/>
                <a:cs typeface="Roboto Mono"/>
                <a:sym typeface="Roboto Mono"/>
              </a:rPr>
              <a:t>Task 2: Create an IAM Role for AWS Lambda</a:t>
            </a:r>
            <a:endParaRPr b="1" sz="1000">
              <a:solidFill>
                <a:srgbClr val="FF00FF"/>
              </a:solidFill>
              <a:latin typeface="Roboto Mono"/>
              <a:ea typeface="Roboto Mono"/>
              <a:cs typeface="Roboto Mono"/>
              <a:sym typeface="Roboto Mono"/>
            </a:endParaRPr>
          </a:p>
          <a:p>
            <a:pPr indent="0" lvl="0" marL="457200" rtl="0" algn="l">
              <a:spcBef>
                <a:spcPts val="0"/>
              </a:spcBef>
              <a:spcAft>
                <a:spcPts val="0"/>
              </a:spcAft>
              <a:buNone/>
            </a:pPr>
            <a:r>
              <a:rPr lang="en" sz="1000">
                <a:latin typeface="Roboto Mono"/>
                <a:ea typeface="Roboto Mono"/>
                <a:cs typeface="Roboto Mono"/>
                <a:sym typeface="Roboto Mono"/>
              </a:rPr>
              <a:t>Includes </a:t>
            </a:r>
            <a:r>
              <a:rPr b="1" lang="en" sz="1000">
                <a:latin typeface="Roboto Mono"/>
                <a:ea typeface="Roboto Mono"/>
                <a:cs typeface="Roboto Mono"/>
                <a:sym typeface="Roboto Mono"/>
              </a:rPr>
              <a:t>AWSLambdaExecute </a:t>
            </a:r>
            <a:r>
              <a:rPr lang="en" sz="1000">
                <a:latin typeface="Roboto Mono"/>
                <a:ea typeface="Roboto Mono"/>
                <a:cs typeface="Roboto Mono"/>
                <a:sym typeface="Roboto Mono"/>
              </a:rPr>
              <a:t>and </a:t>
            </a:r>
            <a:r>
              <a:rPr b="1" lang="en" sz="1000">
                <a:latin typeface="Roboto Mono"/>
                <a:ea typeface="Roboto Mono"/>
                <a:cs typeface="Roboto Mono"/>
                <a:sym typeface="Roboto Mono"/>
              </a:rPr>
              <a:t>AmazonSSMFullAccess </a:t>
            </a:r>
            <a:r>
              <a:rPr lang="en" sz="1000">
                <a:latin typeface="Roboto Mono"/>
                <a:ea typeface="Roboto Mono"/>
                <a:cs typeface="Roboto Mono"/>
                <a:sym typeface="Roboto Mono"/>
              </a:rPr>
              <a:t>managed policies. These policies give Lambda permission to update the value of the latestAmi parameter using a Lambda function and SSM</a:t>
            </a:r>
            <a:endParaRPr sz="1000">
              <a:latin typeface="Roboto Mono"/>
              <a:ea typeface="Roboto Mono"/>
              <a:cs typeface="Roboto Mono"/>
              <a:sym typeface="Roboto Mono"/>
            </a:endParaRPr>
          </a:p>
          <a:p>
            <a:pPr indent="0" lvl="0" marL="0" rtl="0" algn="l">
              <a:spcBef>
                <a:spcPts val="0"/>
              </a:spcBef>
              <a:spcAft>
                <a:spcPts val="0"/>
              </a:spcAft>
              <a:buNone/>
            </a:pPr>
            <a:r>
              <a:rPr b="1" lang="en" sz="1000">
                <a:solidFill>
                  <a:srgbClr val="FF00FF"/>
                </a:solidFill>
                <a:latin typeface="Roboto Mono"/>
                <a:ea typeface="Roboto Mono"/>
                <a:cs typeface="Roboto Mono"/>
                <a:sym typeface="Roboto Mono"/>
              </a:rPr>
              <a:t>Task 3: Create an AWS Lambda Function</a:t>
            </a:r>
            <a:endParaRPr b="1" sz="1000">
              <a:solidFill>
                <a:srgbClr val="FF00FF"/>
              </a:solidFill>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function automatically updates the value of the latestAmi parameter</a:t>
            </a:r>
            <a:endParaRPr sz="1000">
              <a:latin typeface="Roboto Mono"/>
              <a:ea typeface="Roboto Mono"/>
              <a:cs typeface="Roboto Mono"/>
              <a:sym typeface="Roboto Mono"/>
            </a:endParaRPr>
          </a:p>
          <a:p>
            <a:pPr indent="0" lvl="0" marL="0" rtl="0" algn="l">
              <a:spcBef>
                <a:spcPts val="0"/>
              </a:spcBef>
              <a:spcAft>
                <a:spcPts val="0"/>
              </a:spcAft>
              <a:buNone/>
            </a:pPr>
            <a:r>
              <a:rPr b="1" lang="en" sz="1000">
                <a:solidFill>
                  <a:srgbClr val="FF00FF"/>
                </a:solidFill>
                <a:latin typeface="Roboto Mono"/>
                <a:ea typeface="Roboto Mono"/>
                <a:cs typeface="Roboto Mono"/>
                <a:sym typeface="Roboto Mono"/>
              </a:rPr>
              <a:t>Task 4: Create an Automation Document (‘</a:t>
            </a:r>
            <a:r>
              <a:rPr b="1" i="1" lang="en" sz="1000">
                <a:solidFill>
                  <a:srgbClr val="FF0000"/>
                </a:solidFill>
                <a:latin typeface="Roboto Mono"/>
                <a:ea typeface="Roboto Mono"/>
                <a:cs typeface="Roboto Mono"/>
                <a:sym typeface="Roboto Mono"/>
              </a:rPr>
              <a:t>UpdateMyLatestWindowsAmi</a:t>
            </a:r>
            <a:r>
              <a:rPr b="1" lang="en" sz="1000">
                <a:solidFill>
                  <a:srgbClr val="FF00FF"/>
                </a:solidFill>
                <a:latin typeface="Roboto Mono"/>
                <a:ea typeface="Roboto Mono"/>
                <a:cs typeface="Roboto Mono"/>
                <a:sym typeface="Roboto Mono"/>
              </a:rPr>
              <a:t>’) and Patch the AMI</a:t>
            </a:r>
            <a:endParaRPr b="1" sz="1000">
              <a:solidFill>
                <a:srgbClr val="FF00FF"/>
              </a:solidFill>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You can add Automation as a post-build step to pre-install application releases into AMIs. You can also use the Jenkins scheduling feature to call Automation and create your own OS patching cadence.</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b="1" lang="en" sz="1000">
                <a:solidFill>
                  <a:srgbClr val="FF00FF"/>
                </a:solidFill>
                <a:latin typeface="Roboto Mono"/>
                <a:ea typeface="Roboto Mono"/>
                <a:cs typeface="Roboto Mono"/>
                <a:sym typeface="Roboto Mono"/>
              </a:rPr>
              <a:t>Task 5: Configure IAM roles for Automation. </a:t>
            </a:r>
            <a:endParaRPr b="1" sz="1000">
              <a:solidFill>
                <a:srgbClr val="FF00FF"/>
              </a:solidFill>
              <a:latin typeface="Roboto Mono"/>
              <a:ea typeface="Roboto Mono"/>
              <a:cs typeface="Roboto Mono"/>
              <a:sym typeface="Roboto Mono"/>
            </a:endParaRPr>
          </a:p>
          <a:p>
            <a:pPr indent="0" lvl="0" marL="457200" rtl="0" algn="l">
              <a:spcBef>
                <a:spcPts val="0"/>
              </a:spcBef>
              <a:spcAft>
                <a:spcPts val="0"/>
              </a:spcAft>
              <a:buNone/>
            </a:pPr>
            <a:r>
              <a:rPr lang="en" sz="1000">
                <a:latin typeface="Roboto Mono"/>
                <a:ea typeface="Roboto Mono"/>
                <a:cs typeface="Roboto Mono"/>
                <a:sym typeface="Roboto Mono"/>
              </a:rPr>
              <a:t>SSM requires an instance profile role and a service role ARN to process Automation workflows</a:t>
            </a:r>
            <a:endParaRPr sz="1000">
              <a:latin typeface="Roboto Mono"/>
              <a:ea typeface="Roboto Mono"/>
              <a:cs typeface="Roboto Mono"/>
              <a:sym typeface="Roboto Mono"/>
            </a:endParaRPr>
          </a:p>
          <a:p>
            <a:pPr indent="0" lvl="0" marL="0" rtl="0" algn="l">
              <a:spcBef>
                <a:spcPts val="0"/>
              </a:spcBef>
              <a:spcAft>
                <a:spcPts val="0"/>
              </a:spcAft>
              <a:buNone/>
            </a:pPr>
            <a:r>
              <a:rPr b="1" lang="en" sz="1000">
                <a:solidFill>
                  <a:srgbClr val="FF00FF"/>
                </a:solidFill>
                <a:latin typeface="Roboto Mono"/>
                <a:ea typeface="Roboto Mono"/>
                <a:cs typeface="Roboto Mono"/>
                <a:sym typeface="Roboto Mono"/>
              </a:rPr>
              <a:t>Task 6: Create an IAM user account for your Jenkins server. </a:t>
            </a:r>
            <a:endParaRPr b="1" sz="1000">
              <a:solidFill>
                <a:srgbClr val="FF00FF"/>
              </a:solidFill>
              <a:latin typeface="Roboto Mono"/>
              <a:ea typeface="Roboto Mono"/>
              <a:cs typeface="Roboto Mono"/>
              <a:sym typeface="Roboto Mono"/>
            </a:endParaRPr>
          </a:p>
          <a:p>
            <a:pPr indent="0" lvl="0" marL="457200" rtl="0" algn="l">
              <a:spcBef>
                <a:spcPts val="0"/>
              </a:spcBef>
              <a:spcAft>
                <a:spcPts val="0"/>
              </a:spcAft>
              <a:buNone/>
            </a:pPr>
            <a:r>
              <a:rPr lang="en" sz="1000">
                <a:latin typeface="Roboto Mono"/>
                <a:ea typeface="Roboto Mono"/>
                <a:cs typeface="Roboto Mono"/>
                <a:sym typeface="Roboto Mono"/>
              </a:rPr>
              <a:t>The Automation workflow uses the IAM user account's Access key and Secret key to authenticate the Jenkins server during execution. For permissions, assign </a:t>
            </a:r>
            <a:r>
              <a:rPr i="1" lang="en" sz="1000">
                <a:latin typeface="Roboto Mono"/>
                <a:ea typeface="Roboto Mono"/>
                <a:cs typeface="Roboto Mono"/>
                <a:sym typeface="Roboto Mono"/>
              </a:rPr>
              <a:t>‘AmazonSSMFullAccess’ </a:t>
            </a:r>
            <a:r>
              <a:rPr lang="en" sz="1000">
                <a:latin typeface="Roboto Mono"/>
                <a:ea typeface="Roboto Mono"/>
                <a:cs typeface="Roboto Mono"/>
                <a:sym typeface="Roboto Mono"/>
              </a:rPr>
              <a:t>policy</a:t>
            </a:r>
            <a:endParaRPr sz="1000">
              <a:latin typeface="Roboto Mono"/>
              <a:ea typeface="Roboto Mono"/>
              <a:cs typeface="Roboto Mono"/>
              <a:sym typeface="Roboto Mono"/>
            </a:endParaRPr>
          </a:p>
          <a:p>
            <a:pPr indent="0" lvl="0" marL="0" rtl="0" algn="l">
              <a:spcBef>
                <a:spcPts val="0"/>
              </a:spcBef>
              <a:spcAft>
                <a:spcPts val="0"/>
              </a:spcAft>
              <a:buNone/>
            </a:pPr>
            <a:r>
              <a:rPr b="1" lang="en" sz="1000">
                <a:solidFill>
                  <a:srgbClr val="FF00FF"/>
                </a:solidFill>
                <a:latin typeface="Roboto Mono"/>
                <a:ea typeface="Roboto Mono"/>
                <a:cs typeface="Roboto Mono"/>
                <a:sym typeface="Roboto Mono"/>
              </a:rPr>
              <a:t>Task 7 : Configure Jenkins for Automation</a:t>
            </a:r>
            <a:endParaRPr b="1" sz="1000">
              <a:solidFill>
                <a:srgbClr val="FF00FF"/>
              </a:solidFill>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In Jenkins EC2, configure AWS CLI with the AWS Access key and secret key created above</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In Jenkins console, Choose project → Add build step → Execute shell command → run foll. Command:</a:t>
            </a:r>
            <a:endParaRPr sz="1000">
              <a:latin typeface="Roboto Mono"/>
              <a:ea typeface="Roboto Mono"/>
              <a:cs typeface="Roboto Mono"/>
              <a:sym typeface="Roboto Mono"/>
            </a:endParaRPr>
          </a:p>
          <a:p>
            <a:pPr indent="0" lvl="0" marL="457200" rtl="0" algn="l">
              <a:spcBef>
                <a:spcPts val="0"/>
              </a:spcBef>
              <a:spcAft>
                <a:spcPts val="0"/>
              </a:spcAft>
              <a:buNone/>
            </a:pPr>
            <a:r>
              <a:rPr i="1" lang="en" sz="1000">
                <a:latin typeface="Roboto Mono"/>
                <a:ea typeface="Roboto Mono"/>
                <a:cs typeface="Roboto Mono"/>
                <a:sym typeface="Roboto Mono"/>
              </a:rPr>
              <a:t>aws --region region-id ssm start-automation-execution \</a:t>
            </a:r>
            <a:endParaRPr i="1" sz="1000">
              <a:latin typeface="Roboto Mono"/>
              <a:ea typeface="Roboto Mono"/>
              <a:cs typeface="Roboto Mono"/>
              <a:sym typeface="Roboto Mono"/>
            </a:endParaRPr>
          </a:p>
          <a:p>
            <a:pPr indent="0" lvl="0" marL="457200" rtl="0" algn="l">
              <a:spcBef>
                <a:spcPts val="0"/>
              </a:spcBef>
              <a:spcAft>
                <a:spcPts val="0"/>
              </a:spcAft>
              <a:buNone/>
            </a:pPr>
            <a:r>
              <a:rPr i="1" lang="en" sz="1000">
                <a:latin typeface="Roboto Mono"/>
                <a:ea typeface="Roboto Mono"/>
                <a:cs typeface="Roboto Mono"/>
                <a:sym typeface="Roboto Mono"/>
              </a:rPr>
              <a:t>    --document-name </a:t>
            </a:r>
            <a:r>
              <a:rPr b="1" i="1" lang="en" sz="1000">
                <a:solidFill>
                  <a:srgbClr val="FF0000"/>
                </a:solidFill>
                <a:latin typeface="Roboto Mono"/>
                <a:ea typeface="Roboto Mono"/>
                <a:cs typeface="Roboto Mono"/>
                <a:sym typeface="Roboto Mono"/>
              </a:rPr>
              <a:t>UpdateMyLatestWindowsAmi </a:t>
            </a:r>
            <a:r>
              <a:rPr i="1" lang="en" sz="1000">
                <a:latin typeface="Roboto Mono"/>
                <a:ea typeface="Roboto Mono"/>
                <a:cs typeface="Roboto Mono"/>
                <a:sym typeface="Roboto Mono"/>
              </a:rPr>
              <a:t>\</a:t>
            </a:r>
            <a:endParaRPr i="1" sz="1000">
              <a:latin typeface="Roboto Mono"/>
              <a:ea typeface="Roboto Mono"/>
              <a:cs typeface="Roboto Mono"/>
              <a:sym typeface="Roboto Mono"/>
            </a:endParaRPr>
          </a:p>
          <a:p>
            <a:pPr indent="0" lvl="0" marL="457200" rtl="0" algn="l">
              <a:spcBef>
                <a:spcPts val="0"/>
              </a:spcBef>
              <a:spcAft>
                <a:spcPts val="0"/>
              </a:spcAft>
              <a:buNone/>
            </a:pPr>
            <a:r>
              <a:rPr i="1" lang="en" sz="1000">
                <a:latin typeface="Roboto Mono"/>
                <a:ea typeface="Roboto Mono"/>
                <a:cs typeface="Roboto Mono"/>
                <a:sym typeface="Roboto Mono"/>
              </a:rPr>
              <a:t>    --parameters \</a:t>
            </a:r>
            <a:endParaRPr i="1" sz="1000">
              <a:latin typeface="Roboto Mono"/>
              <a:ea typeface="Roboto Mono"/>
              <a:cs typeface="Roboto Mono"/>
              <a:sym typeface="Roboto Mono"/>
            </a:endParaRPr>
          </a:p>
          <a:p>
            <a:pPr indent="0" lvl="0" marL="457200" rtl="0" algn="l">
              <a:spcBef>
                <a:spcPts val="0"/>
              </a:spcBef>
              <a:spcAft>
                <a:spcPts val="0"/>
              </a:spcAft>
              <a:buNone/>
            </a:pPr>
            <a:r>
              <a:rPr i="1" lang="en" sz="1000">
                <a:latin typeface="Roboto Mono"/>
                <a:ea typeface="Roboto Mono"/>
                <a:cs typeface="Roboto Mono"/>
                <a:sym typeface="Roboto Mono"/>
              </a:rPr>
              <a:t>        "sourceAMIid='{{ssm:latestAmi}}'"</a:t>
            </a:r>
            <a:endParaRPr i="1" sz="1000">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