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layfair Display"/>
      <p:regular r:id="rId15"/>
      <p:bold r:id="rId16"/>
      <p:italic r:id="rId17"/>
      <p:boldItalic r:id="rId18"/>
    </p:embeddedFont>
    <p:embeddedFont>
      <p:font typeface="Montserrat"/>
      <p:regular r:id="rId19"/>
      <p:bold r:id="rId20"/>
      <p:italic r:id="rId21"/>
      <p:boldItalic r:id="rId22"/>
    </p:embeddedFont>
    <p:embeddedFont>
      <p:font typeface="Oswald"/>
      <p:regular r:id="rId23"/>
      <p:bold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F5EDE66-9A0C-4A6C-AD1D-8BACF95221B2}">
  <a:tblStyle styleId="{3F5EDE66-9A0C-4A6C-AD1D-8BACF95221B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Oswald-bold.fntdata"/><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layfairDisplay-regular.fntdata"/><Relationship Id="rId14" Type="http://schemas.openxmlformats.org/officeDocument/2006/relationships/slide" Target="slides/slide8.xml"/><Relationship Id="rId17" Type="http://schemas.openxmlformats.org/officeDocument/2006/relationships/font" Target="fonts/PlayfairDisplay-italic.fntdata"/><Relationship Id="rId16" Type="http://schemas.openxmlformats.org/officeDocument/2006/relationships/font" Target="fonts/PlayfairDisplay-bold.fntdata"/><Relationship Id="rId19" Type="http://schemas.openxmlformats.org/officeDocument/2006/relationships/font" Target="fonts/Montserrat-regular.fntdata"/><Relationship Id="rId18" Type="http://schemas.openxmlformats.org/officeDocument/2006/relationships/font" Target="fonts/PlayfairDispl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2c90138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2c90138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035c349e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035c349e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035c349e6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035c349e6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035c349e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035c349e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035c349e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035c349e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1d848be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1d848be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2dfeec5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2dfeec5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awslabs/serverless-application-model" TargetMode="External"/><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1.png"/><Relationship Id="rId7" Type="http://schemas.openxmlformats.org/officeDocument/2006/relationships/image" Target="../media/image2.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8.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aws.amazon.com/serverless-application-model/latest/developerguide/automating-updates-to-serverless-apps.html" TargetMode="External"/><Relationship Id="rId4" Type="http://schemas.openxmlformats.org/officeDocument/2006/relationships/hyperlink" Target="https://github.com/awslabs/serverless-application-model/blob/master/docs/safe_lambda_deployments.rst" TargetMode="External"/><Relationship Id="rId5" Type="http://schemas.openxmlformats.org/officeDocument/2006/relationships/hyperlink" Target="https://docs.aws.amazon.com/codedeploy/latest/userguide/welcome.html" TargetMode="External"/><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AWS Deployment tools</a:t>
            </a:r>
            <a:endParaRPr sz="3000"/>
          </a:p>
          <a:p>
            <a:pPr indent="0" lvl="0" marL="0" rtl="0" algn="ctr">
              <a:spcBef>
                <a:spcPts val="0"/>
              </a:spcBef>
              <a:spcAft>
                <a:spcPts val="0"/>
              </a:spcAft>
              <a:buNone/>
            </a:pPr>
            <a:r>
              <a:rPr lang="en" sz="3000"/>
              <a:t>(SAM, Code Pipeline)</a:t>
            </a:r>
            <a:endParaRPr sz="3000"/>
          </a:p>
        </p:txBody>
      </p:sp>
      <p:sp>
        <p:nvSpPr>
          <p:cNvPr id="59" name="Google Shape;59;p13"/>
          <p:cNvSpPr txBox="1"/>
          <p:nvPr>
            <p:ph idx="1" type="subTitle"/>
          </p:nvPr>
        </p:nvSpPr>
        <p:spPr>
          <a:xfrm>
            <a:off x="344250" y="3550650"/>
            <a:ext cx="6866400" cy="577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b="0" lang="en" sz="1800">
                <a:solidFill>
                  <a:srgbClr val="F3F3F3"/>
                </a:solidFill>
                <a:latin typeface="Oswald"/>
                <a:ea typeface="Oswald"/>
                <a:cs typeface="Oswald"/>
                <a:sym typeface="Oswald"/>
              </a:rPr>
              <a:t>AWS Certified Solutions Architect– Professional (SAP-C01)</a:t>
            </a:r>
            <a:endParaRPr b="0" sz="1800">
              <a:solidFill>
                <a:srgbClr val="F3F3F3"/>
              </a:solidFill>
              <a:latin typeface="Oswald"/>
              <a:ea typeface="Oswald"/>
              <a:cs typeface="Oswald"/>
              <a:sym typeface="Oswald"/>
            </a:endParaRPr>
          </a:p>
          <a:p>
            <a:pPr indent="0" lvl="0" marL="0" rtl="0" algn="ctr">
              <a:spcBef>
                <a:spcPts val="0"/>
              </a:spcBef>
              <a:spcAft>
                <a:spcPts val="0"/>
              </a:spcAft>
              <a:buNone/>
            </a:pPr>
            <a:r>
              <a:rPr b="0" lang="en" sz="1800">
                <a:solidFill>
                  <a:srgbClr val="F3F3F3"/>
                </a:solidFill>
                <a:latin typeface="Oswald"/>
                <a:ea typeface="Oswald"/>
                <a:cs typeface="Oswald"/>
                <a:sym typeface="Oswald"/>
              </a:rPr>
              <a:t>Study notes - Sep’2019</a:t>
            </a:r>
            <a:endParaRPr>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152400" y="838200"/>
            <a:ext cx="8839204" cy="3710669"/>
          </a:xfrm>
          <a:prstGeom prst="rect">
            <a:avLst/>
          </a:prstGeom>
          <a:noFill/>
          <a:ln>
            <a:noFill/>
          </a:ln>
        </p:spPr>
      </p:pic>
      <p:sp>
        <p:nvSpPr>
          <p:cNvPr id="65" name="Google Shape;65;p1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Deployment services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Serverless Application Model (SAM)</a:t>
            </a:r>
            <a:endParaRPr/>
          </a:p>
        </p:txBody>
      </p:sp>
      <p:sp>
        <p:nvSpPr>
          <p:cNvPr id="71" name="Google Shape;71;p15"/>
          <p:cNvSpPr txBox="1"/>
          <p:nvPr/>
        </p:nvSpPr>
        <p:spPr>
          <a:xfrm>
            <a:off x="457200" y="609600"/>
            <a:ext cx="49902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Roboto Mono"/>
                <a:ea typeface="Roboto Mono"/>
                <a:cs typeface="Roboto Mono"/>
                <a:sym typeface="Roboto Mono"/>
                <a:hlinkClick r:id="rId3"/>
              </a:rPr>
              <a:t>https://github.com/awslabs/serverless-application-model</a:t>
            </a:r>
            <a:endParaRPr>
              <a:latin typeface="Roboto Mono"/>
              <a:ea typeface="Roboto Mono"/>
              <a:cs typeface="Roboto Mono"/>
              <a:sym typeface="Roboto Mono"/>
            </a:endParaRPr>
          </a:p>
        </p:txBody>
      </p:sp>
      <p:pic>
        <p:nvPicPr>
          <p:cNvPr id="72" name="Google Shape;72;p15"/>
          <p:cNvPicPr preferRelativeResize="0"/>
          <p:nvPr/>
        </p:nvPicPr>
        <p:blipFill>
          <a:blip r:embed="rId4">
            <a:alphaModFix/>
          </a:blip>
          <a:stretch>
            <a:fillRect/>
          </a:stretch>
        </p:blipFill>
        <p:spPr>
          <a:xfrm>
            <a:off x="76200" y="1095000"/>
            <a:ext cx="4809476" cy="1407075"/>
          </a:xfrm>
          <a:prstGeom prst="rect">
            <a:avLst/>
          </a:prstGeom>
          <a:noFill/>
          <a:ln>
            <a:noFill/>
          </a:ln>
        </p:spPr>
      </p:pic>
      <p:pic>
        <p:nvPicPr>
          <p:cNvPr id="73" name="Google Shape;73;p15"/>
          <p:cNvPicPr preferRelativeResize="0"/>
          <p:nvPr/>
        </p:nvPicPr>
        <p:blipFill>
          <a:blip r:embed="rId5">
            <a:alphaModFix/>
          </a:blip>
          <a:stretch>
            <a:fillRect/>
          </a:stretch>
        </p:blipFill>
        <p:spPr>
          <a:xfrm>
            <a:off x="76200" y="2654475"/>
            <a:ext cx="4809475" cy="2190931"/>
          </a:xfrm>
          <a:prstGeom prst="rect">
            <a:avLst/>
          </a:prstGeom>
          <a:noFill/>
          <a:ln>
            <a:noFill/>
          </a:ln>
        </p:spPr>
      </p:pic>
      <p:pic>
        <p:nvPicPr>
          <p:cNvPr id="74" name="Google Shape;74;p15"/>
          <p:cNvPicPr preferRelativeResize="0"/>
          <p:nvPr/>
        </p:nvPicPr>
        <p:blipFill rotWithShape="1">
          <a:blip r:embed="rId6">
            <a:alphaModFix/>
          </a:blip>
          <a:srcRect b="15390" l="0" r="6985" t="0"/>
          <a:stretch/>
        </p:blipFill>
        <p:spPr>
          <a:xfrm>
            <a:off x="4935800" y="872925"/>
            <a:ext cx="4148699" cy="1476750"/>
          </a:xfrm>
          <a:prstGeom prst="rect">
            <a:avLst/>
          </a:prstGeom>
          <a:noFill/>
          <a:ln>
            <a:noFill/>
          </a:ln>
        </p:spPr>
      </p:pic>
      <p:pic>
        <p:nvPicPr>
          <p:cNvPr id="75" name="Google Shape;75;p15"/>
          <p:cNvPicPr preferRelativeResize="0"/>
          <p:nvPr/>
        </p:nvPicPr>
        <p:blipFill>
          <a:blip r:embed="rId7">
            <a:alphaModFix/>
          </a:blip>
          <a:stretch>
            <a:fillRect/>
          </a:stretch>
        </p:blipFill>
        <p:spPr>
          <a:xfrm>
            <a:off x="4935799" y="2496250"/>
            <a:ext cx="4043749" cy="1140750"/>
          </a:xfrm>
          <a:prstGeom prst="rect">
            <a:avLst/>
          </a:prstGeom>
          <a:noFill/>
          <a:ln>
            <a:noFill/>
          </a:ln>
        </p:spPr>
      </p:pic>
      <p:pic>
        <p:nvPicPr>
          <p:cNvPr id="76" name="Google Shape;76;p15"/>
          <p:cNvPicPr preferRelativeResize="0"/>
          <p:nvPr/>
        </p:nvPicPr>
        <p:blipFill>
          <a:blip r:embed="rId8">
            <a:alphaModFix/>
          </a:blip>
          <a:stretch>
            <a:fillRect/>
          </a:stretch>
        </p:blipFill>
        <p:spPr>
          <a:xfrm>
            <a:off x="4935800" y="3783575"/>
            <a:ext cx="4211314" cy="114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Serverless Application Model (SAM)</a:t>
            </a:r>
            <a:endParaRPr/>
          </a:p>
        </p:txBody>
      </p:sp>
      <p:pic>
        <p:nvPicPr>
          <p:cNvPr id="82" name="Google Shape;82;p16"/>
          <p:cNvPicPr preferRelativeResize="0"/>
          <p:nvPr/>
        </p:nvPicPr>
        <p:blipFill>
          <a:blip r:embed="rId3">
            <a:alphaModFix/>
          </a:blip>
          <a:stretch>
            <a:fillRect/>
          </a:stretch>
        </p:blipFill>
        <p:spPr>
          <a:xfrm>
            <a:off x="152400" y="789125"/>
            <a:ext cx="4533176" cy="2344575"/>
          </a:xfrm>
          <a:prstGeom prst="rect">
            <a:avLst/>
          </a:prstGeom>
          <a:noFill/>
          <a:ln>
            <a:noFill/>
          </a:ln>
        </p:spPr>
      </p:pic>
      <p:pic>
        <p:nvPicPr>
          <p:cNvPr id="83" name="Google Shape;83;p16"/>
          <p:cNvPicPr preferRelativeResize="0"/>
          <p:nvPr/>
        </p:nvPicPr>
        <p:blipFill>
          <a:blip r:embed="rId4">
            <a:alphaModFix/>
          </a:blip>
          <a:stretch>
            <a:fillRect/>
          </a:stretch>
        </p:blipFill>
        <p:spPr>
          <a:xfrm>
            <a:off x="4837976" y="789125"/>
            <a:ext cx="4153623" cy="2225450"/>
          </a:xfrm>
          <a:prstGeom prst="rect">
            <a:avLst/>
          </a:prstGeom>
          <a:noFill/>
          <a:ln>
            <a:noFill/>
          </a:ln>
        </p:spPr>
      </p:pic>
      <p:pic>
        <p:nvPicPr>
          <p:cNvPr id="84" name="Google Shape;84;p16"/>
          <p:cNvPicPr preferRelativeResize="0"/>
          <p:nvPr/>
        </p:nvPicPr>
        <p:blipFill>
          <a:blip r:embed="rId5">
            <a:alphaModFix/>
          </a:blip>
          <a:stretch>
            <a:fillRect/>
          </a:stretch>
        </p:blipFill>
        <p:spPr>
          <a:xfrm>
            <a:off x="152400" y="3286100"/>
            <a:ext cx="8839201" cy="13293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Serverless Application Model (SAM)</a:t>
            </a:r>
            <a:endParaRPr/>
          </a:p>
        </p:txBody>
      </p:sp>
      <p:pic>
        <p:nvPicPr>
          <p:cNvPr id="90" name="Google Shape;90;p17"/>
          <p:cNvPicPr preferRelativeResize="0"/>
          <p:nvPr/>
        </p:nvPicPr>
        <p:blipFill>
          <a:blip r:embed="rId3">
            <a:alphaModFix/>
          </a:blip>
          <a:stretch>
            <a:fillRect/>
          </a:stretch>
        </p:blipFill>
        <p:spPr>
          <a:xfrm>
            <a:off x="152400" y="789125"/>
            <a:ext cx="4705725" cy="2166125"/>
          </a:xfrm>
          <a:prstGeom prst="rect">
            <a:avLst/>
          </a:prstGeom>
          <a:noFill/>
          <a:ln>
            <a:noFill/>
          </a:ln>
        </p:spPr>
      </p:pic>
      <p:pic>
        <p:nvPicPr>
          <p:cNvPr id="91" name="Google Shape;91;p17"/>
          <p:cNvPicPr preferRelativeResize="0"/>
          <p:nvPr/>
        </p:nvPicPr>
        <p:blipFill>
          <a:blip r:embed="rId4">
            <a:alphaModFix/>
          </a:blip>
          <a:stretch>
            <a:fillRect/>
          </a:stretch>
        </p:blipFill>
        <p:spPr>
          <a:xfrm>
            <a:off x="152400" y="3107650"/>
            <a:ext cx="4632725" cy="769850"/>
          </a:xfrm>
          <a:prstGeom prst="rect">
            <a:avLst/>
          </a:prstGeom>
          <a:noFill/>
          <a:ln>
            <a:noFill/>
          </a:ln>
        </p:spPr>
      </p:pic>
      <p:pic>
        <p:nvPicPr>
          <p:cNvPr id="92" name="Google Shape;92;p17"/>
          <p:cNvPicPr preferRelativeResize="0"/>
          <p:nvPr/>
        </p:nvPicPr>
        <p:blipFill>
          <a:blip r:embed="rId5">
            <a:alphaModFix/>
          </a:blip>
          <a:stretch>
            <a:fillRect/>
          </a:stretch>
        </p:blipFill>
        <p:spPr>
          <a:xfrm>
            <a:off x="152400" y="4029900"/>
            <a:ext cx="4632726" cy="539325"/>
          </a:xfrm>
          <a:prstGeom prst="rect">
            <a:avLst/>
          </a:prstGeom>
          <a:noFill/>
          <a:ln>
            <a:noFill/>
          </a:ln>
        </p:spPr>
      </p:pic>
      <p:pic>
        <p:nvPicPr>
          <p:cNvPr id="93" name="Google Shape;93;p17"/>
          <p:cNvPicPr preferRelativeResize="0"/>
          <p:nvPr/>
        </p:nvPicPr>
        <p:blipFill>
          <a:blip r:embed="rId6">
            <a:alphaModFix/>
          </a:blip>
          <a:stretch>
            <a:fillRect/>
          </a:stretch>
        </p:blipFill>
        <p:spPr>
          <a:xfrm>
            <a:off x="4831325" y="1071800"/>
            <a:ext cx="4312676" cy="21101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Serverless Application Model (SAM)</a:t>
            </a:r>
            <a:endParaRPr/>
          </a:p>
        </p:txBody>
      </p:sp>
      <p:pic>
        <p:nvPicPr>
          <p:cNvPr id="99" name="Google Shape;99;p18"/>
          <p:cNvPicPr preferRelativeResize="0"/>
          <p:nvPr/>
        </p:nvPicPr>
        <p:blipFill>
          <a:blip r:embed="rId3">
            <a:alphaModFix/>
          </a:blip>
          <a:stretch>
            <a:fillRect/>
          </a:stretch>
        </p:blipFill>
        <p:spPr>
          <a:xfrm>
            <a:off x="152400" y="1017725"/>
            <a:ext cx="3431450" cy="1579125"/>
          </a:xfrm>
          <a:prstGeom prst="rect">
            <a:avLst/>
          </a:prstGeom>
          <a:noFill/>
          <a:ln>
            <a:noFill/>
          </a:ln>
        </p:spPr>
      </p:pic>
      <p:sp>
        <p:nvSpPr>
          <p:cNvPr id="100" name="Google Shape;100;p18"/>
          <p:cNvSpPr txBox="1"/>
          <p:nvPr/>
        </p:nvSpPr>
        <p:spPr>
          <a:xfrm>
            <a:off x="152400" y="685800"/>
            <a:ext cx="3584100" cy="4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b="1" lang="en" sz="1000">
                <a:solidFill>
                  <a:srgbClr val="0000FF"/>
                </a:solidFill>
                <a:highlight>
                  <a:srgbClr val="FFFFFF"/>
                </a:highlight>
                <a:latin typeface="Roboto Mono"/>
                <a:ea typeface="Roboto Mono"/>
                <a:cs typeface="Roboto Mono"/>
                <a:sym typeface="Roboto Mono"/>
              </a:rPr>
              <a:t>Building Applications with Dependencies</a:t>
            </a:r>
            <a:endParaRPr b="1" sz="1000">
              <a:solidFill>
                <a:srgbClr val="0000FF"/>
              </a:solidFill>
              <a:highlight>
                <a:srgbClr val="FFFFFF"/>
              </a:highlight>
              <a:latin typeface="Roboto Mono"/>
              <a:ea typeface="Roboto Mono"/>
              <a:cs typeface="Roboto Mono"/>
              <a:sym typeface="Roboto Mono"/>
            </a:endParaRPr>
          </a:p>
        </p:txBody>
      </p:sp>
      <p:pic>
        <p:nvPicPr>
          <p:cNvPr id="101" name="Google Shape;101;p18"/>
          <p:cNvPicPr preferRelativeResize="0"/>
          <p:nvPr/>
        </p:nvPicPr>
        <p:blipFill>
          <a:blip r:embed="rId4">
            <a:alphaModFix/>
          </a:blip>
          <a:stretch>
            <a:fillRect/>
          </a:stretch>
        </p:blipFill>
        <p:spPr>
          <a:xfrm>
            <a:off x="152400" y="2977850"/>
            <a:ext cx="3955774" cy="971600"/>
          </a:xfrm>
          <a:prstGeom prst="rect">
            <a:avLst/>
          </a:prstGeom>
          <a:noFill/>
          <a:ln>
            <a:noFill/>
          </a:ln>
        </p:spPr>
      </p:pic>
      <p:sp>
        <p:nvSpPr>
          <p:cNvPr id="102" name="Google Shape;102;p18"/>
          <p:cNvSpPr txBox="1"/>
          <p:nvPr/>
        </p:nvSpPr>
        <p:spPr>
          <a:xfrm>
            <a:off x="152400" y="2667000"/>
            <a:ext cx="3584100" cy="4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b="1" lang="en" sz="1000">
                <a:solidFill>
                  <a:srgbClr val="0000FF"/>
                </a:solidFill>
                <a:highlight>
                  <a:srgbClr val="FFFFFF"/>
                </a:highlight>
                <a:latin typeface="Roboto Mono"/>
                <a:ea typeface="Roboto Mono"/>
                <a:cs typeface="Roboto Mono"/>
                <a:sym typeface="Roboto Mono"/>
              </a:rPr>
              <a:t>Invoking functions locally</a:t>
            </a:r>
            <a:endParaRPr b="1" sz="1000">
              <a:solidFill>
                <a:srgbClr val="0000FF"/>
              </a:solidFill>
              <a:highlight>
                <a:srgbClr val="FFFFFF"/>
              </a:highlight>
              <a:latin typeface="Roboto Mono"/>
              <a:ea typeface="Roboto Mono"/>
              <a:cs typeface="Roboto Mono"/>
              <a:sym typeface="Roboto Mono"/>
            </a:endParaRPr>
          </a:p>
        </p:txBody>
      </p:sp>
      <p:pic>
        <p:nvPicPr>
          <p:cNvPr id="103" name="Google Shape;103;p18"/>
          <p:cNvPicPr preferRelativeResize="0"/>
          <p:nvPr/>
        </p:nvPicPr>
        <p:blipFill>
          <a:blip r:embed="rId5">
            <a:alphaModFix/>
          </a:blip>
          <a:stretch>
            <a:fillRect/>
          </a:stretch>
        </p:blipFill>
        <p:spPr>
          <a:xfrm>
            <a:off x="152399" y="4330450"/>
            <a:ext cx="1647825" cy="219075"/>
          </a:xfrm>
          <a:prstGeom prst="rect">
            <a:avLst/>
          </a:prstGeom>
          <a:noFill/>
          <a:ln>
            <a:noFill/>
          </a:ln>
        </p:spPr>
      </p:pic>
      <p:sp>
        <p:nvSpPr>
          <p:cNvPr id="104" name="Google Shape;104;p18"/>
          <p:cNvSpPr txBox="1"/>
          <p:nvPr/>
        </p:nvSpPr>
        <p:spPr>
          <a:xfrm>
            <a:off x="152400" y="4038600"/>
            <a:ext cx="3584100" cy="4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b="1" lang="en" sz="1000">
                <a:solidFill>
                  <a:srgbClr val="0000FF"/>
                </a:solidFill>
                <a:highlight>
                  <a:srgbClr val="FFFFFF"/>
                </a:highlight>
                <a:latin typeface="Roboto Mono"/>
                <a:ea typeface="Roboto Mono"/>
                <a:cs typeface="Roboto Mono"/>
                <a:sym typeface="Roboto Mono"/>
              </a:rPr>
              <a:t>Run Api gateway locally</a:t>
            </a:r>
            <a:endParaRPr b="1" sz="1000">
              <a:solidFill>
                <a:srgbClr val="0000FF"/>
              </a:solidFill>
              <a:highlight>
                <a:srgbClr val="FFFFFF"/>
              </a:highlight>
              <a:latin typeface="Roboto Mono"/>
              <a:ea typeface="Roboto Mono"/>
              <a:cs typeface="Roboto Mono"/>
              <a:sym typeface="Roboto Mono"/>
            </a:endParaRPr>
          </a:p>
        </p:txBody>
      </p:sp>
      <p:pic>
        <p:nvPicPr>
          <p:cNvPr id="105" name="Google Shape;105;p18"/>
          <p:cNvPicPr preferRelativeResize="0"/>
          <p:nvPr/>
        </p:nvPicPr>
        <p:blipFill>
          <a:blip r:embed="rId6">
            <a:alphaModFix/>
          </a:blip>
          <a:stretch>
            <a:fillRect/>
          </a:stretch>
        </p:blipFill>
        <p:spPr>
          <a:xfrm>
            <a:off x="4260574" y="865325"/>
            <a:ext cx="4295775" cy="904875"/>
          </a:xfrm>
          <a:prstGeom prst="rect">
            <a:avLst/>
          </a:prstGeom>
          <a:noFill/>
          <a:ln>
            <a:noFill/>
          </a:ln>
        </p:spPr>
      </p:pic>
      <p:sp>
        <p:nvSpPr>
          <p:cNvPr id="106" name="Google Shape;106;p18"/>
          <p:cNvSpPr txBox="1"/>
          <p:nvPr/>
        </p:nvSpPr>
        <p:spPr>
          <a:xfrm>
            <a:off x="4191000" y="685800"/>
            <a:ext cx="3584100" cy="4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b="1" lang="en" sz="1000">
                <a:solidFill>
                  <a:srgbClr val="0000FF"/>
                </a:solidFill>
                <a:highlight>
                  <a:srgbClr val="FFFFFF"/>
                </a:highlight>
                <a:latin typeface="Roboto Mono"/>
                <a:ea typeface="Roboto Mono"/>
                <a:cs typeface="Roboto Mono"/>
                <a:sym typeface="Roboto Mono"/>
              </a:rPr>
              <a:t>Generating sample event payload</a:t>
            </a:r>
            <a:endParaRPr b="1" sz="1000">
              <a:solidFill>
                <a:srgbClr val="0000FF"/>
              </a:solidFill>
              <a:highlight>
                <a:srgbClr val="FFFFFF"/>
              </a:highlight>
              <a:latin typeface="Roboto Mono"/>
              <a:ea typeface="Roboto Mono"/>
              <a:cs typeface="Roboto Mono"/>
              <a:sym typeface="Roboto Mono"/>
            </a:endParaRPr>
          </a:p>
        </p:txBody>
      </p:sp>
      <p:sp>
        <p:nvSpPr>
          <p:cNvPr id="107" name="Google Shape;107;p18"/>
          <p:cNvSpPr txBox="1"/>
          <p:nvPr/>
        </p:nvSpPr>
        <p:spPr>
          <a:xfrm>
            <a:off x="4267200" y="2209800"/>
            <a:ext cx="4652700" cy="1480200"/>
          </a:xfrm>
          <a:prstGeom prst="rect">
            <a:avLst/>
          </a:prstGeom>
          <a:noFill/>
          <a:ln>
            <a:noFill/>
          </a:ln>
        </p:spPr>
        <p:txBody>
          <a:bodyPr anchorCtr="0" anchor="t" bIns="91425" lIns="91425" spcFirstLastPara="1" rIns="91425" wrap="square" tIns="91425">
            <a:noAutofit/>
          </a:bodyPr>
          <a:lstStyle/>
          <a:p>
            <a:pPr indent="-102870" lvl="0" marL="91440" rtl="0" algn="l">
              <a:spcBef>
                <a:spcPts val="0"/>
              </a:spcBef>
              <a:spcAft>
                <a:spcPts val="0"/>
              </a:spcAft>
              <a:buSzPts val="900"/>
              <a:buFont typeface="Roboto Mono"/>
              <a:buChar char="●"/>
            </a:pPr>
            <a:r>
              <a:rPr lang="en" sz="900">
                <a:latin typeface="Roboto Mono"/>
                <a:ea typeface="Roboto Mono"/>
                <a:cs typeface="Roboto Mono"/>
                <a:sym typeface="Roboto Mono"/>
              </a:rPr>
              <a:t>sam logs -n HelloWorldFunction --stack-name mystack</a:t>
            </a:r>
            <a:endParaRPr sz="900">
              <a:latin typeface="Roboto Mono"/>
              <a:ea typeface="Roboto Mono"/>
              <a:cs typeface="Roboto Mono"/>
              <a:sym typeface="Roboto Mono"/>
            </a:endParaRPr>
          </a:p>
          <a:p>
            <a:pPr indent="-102870" lvl="0" marL="91440" rtl="0" algn="l">
              <a:spcBef>
                <a:spcPts val="0"/>
              </a:spcBef>
              <a:spcAft>
                <a:spcPts val="0"/>
              </a:spcAft>
              <a:buSzPts val="900"/>
              <a:buFont typeface="Roboto Mono"/>
              <a:buChar char="●"/>
            </a:pPr>
            <a:r>
              <a:rPr lang="en" sz="900">
                <a:latin typeface="Roboto Mono"/>
                <a:ea typeface="Roboto Mono"/>
                <a:cs typeface="Roboto Mono"/>
                <a:sym typeface="Roboto Mono"/>
              </a:rPr>
              <a:t>sam logs -n mystack-HelloWorldFunction-1FJ8PD</a:t>
            </a:r>
            <a:endParaRPr sz="900">
              <a:latin typeface="Roboto Mono"/>
              <a:ea typeface="Roboto Mono"/>
              <a:cs typeface="Roboto Mono"/>
              <a:sym typeface="Roboto Mono"/>
            </a:endParaRPr>
          </a:p>
          <a:p>
            <a:pPr indent="-102870" lvl="0" marL="91440" rtl="0" algn="l">
              <a:spcBef>
                <a:spcPts val="0"/>
              </a:spcBef>
              <a:spcAft>
                <a:spcPts val="0"/>
              </a:spcAft>
              <a:buSzPts val="900"/>
              <a:buFont typeface="Roboto Mono"/>
              <a:buChar char="●"/>
            </a:pPr>
            <a:r>
              <a:rPr lang="en" sz="900">
                <a:latin typeface="Roboto Mono"/>
                <a:ea typeface="Roboto Mono"/>
                <a:cs typeface="Roboto Mono"/>
                <a:sym typeface="Roboto Mono"/>
              </a:rPr>
              <a:t>sam logs -n HelloWorldFunction --stack-name mystack --tail</a:t>
            </a:r>
            <a:endParaRPr sz="900">
              <a:latin typeface="Roboto Mono"/>
              <a:ea typeface="Roboto Mono"/>
              <a:cs typeface="Roboto Mono"/>
              <a:sym typeface="Roboto Mono"/>
            </a:endParaRPr>
          </a:p>
          <a:p>
            <a:pPr indent="-102870" lvl="0" marL="91440" rtl="0" algn="l">
              <a:spcBef>
                <a:spcPts val="0"/>
              </a:spcBef>
              <a:spcAft>
                <a:spcPts val="0"/>
              </a:spcAft>
              <a:buSzPts val="900"/>
              <a:buFont typeface="Roboto Mono"/>
              <a:buChar char="●"/>
            </a:pPr>
            <a:r>
              <a:rPr lang="en" sz="900">
                <a:latin typeface="Roboto Mono"/>
                <a:ea typeface="Roboto Mono"/>
                <a:cs typeface="Roboto Mono"/>
                <a:sym typeface="Roboto Mono"/>
              </a:rPr>
              <a:t>sam logs -n HelloWorldFunction --stack-name mystack -s '10min ago' -e '2min ago'</a:t>
            </a:r>
            <a:endParaRPr sz="900">
              <a:latin typeface="Roboto Mono"/>
              <a:ea typeface="Roboto Mono"/>
              <a:cs typeface="Roboto Mono"/>
              <a:sym typeface="Roboto Mono"/>
            </a:endParaRPr>
          </a:p>
          <a:p>
            <a:pPr indent="-102870" lvl="0" marL="91440" rtl="0" algn="l">
              <a:spcBef>
                <a:spcPts val="0"/>
              </a:spcBef>
              <a:spcAft>
                <a:spcPts val="0"/>
              </a:spcAft>
              <a:buSzPts val="900"/>
              <a:buFont typeface="Roboto Mono"/>
              <a:buChar char="●"/>
            </a:pPr>
            <a:r>
              <a:rPr lang="en" sz="900">
                <a:latin typeface="Roboto Mono"/>
                <a:ea typeface="Roboto Mono"/>
                <a:cs typeface="Roboto Mono"/>
                <a:sym typeface="Roboto Mono"/>
              </a:rPr>
              <a:t>sam logs -n HelloWorldFunction --stack-name mystack --filter "error"</a:t>
            </a:r>
            <a:endParaRPr sz="900">
              <a:latin typeface="Roboto Mono"/>
              <a:ea typeface="Roboto Mono"/>
              <a:cs typeface="Roboto Mono"/>
              <a:sym typeface="Roboto Mono"/>
            </a:endParaRPr>
          </a:p>
        </p:txBody>
      </p:sp>
      <p:sp>
        <p:nvSpPr>
          <p:cNvPr id="108" name="Google Shape;108;p18"/>
          <p:cNvSpPr txBox="1"/>
          <p:nvPr/>
        </p:nvSpPr>
        <p:spPr>
          <a:xfrm>
            <a:off x="4191000" y="1981200"/>
            <a:ext cx="3584100" cy="4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b="1" lang="en" sz="1000">
                <a:solidFill>
                  <a:srgbClr val="0000FF"/>
                </a:solidFill>
                <a:highlight>
                  <a:srgbClr val="FFFFFF"/>
                </a:highlight>
                <a:latin typeface="Roboto Mono"/>
                <a:ea typeface="Roboto Mono"/>
                <a:cs typeface="Roboto Mono"/>
                <a:sym typeface="Roboto Mono"/>
              </a:rPr>
              <a:t>Working with logs</a:t>
            </a:r>
            <a:endParaRPr b="1" sz="1000">
              <a:solidFill>
                <a:srgbClr val="0000FF"/>
              </a:solidFill>
              <a:highlight>
                <a:srgbClr val="FFFFFF"/>
              </a:highlight>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 - Gradual Code deployment</a:t>
            </a:r>
            <a:endParaRPr/>
          </a:p>
          <a:p>
            <a:pPr indent="0" lvl="0" marL="0" rtl="0" algn="l">
              <a:spcBef>
                <a:spcPts val="0"/>
              </a:spcBef>
              <a:spcAft>
                <a:spcPts val="0"/>
              </a:spcAft>
              <a:buNone/>
            </a:pPr>
            <a:r>
              <a:rPr lang="en" sz="900" u="sng">
                <a:solidFill>
                  <a:schemeClr val="hlink"/>
                </a:solidFill>
                <a:latin typeface="Roboto Mono"/>
                <a:ea typeface="Roboto Mono"/>
                <a:cs typeface="Roboto Mono"/>
                <a:sym typeface="Roboto Mono"/>
                <a:hlinkClick r:id="rId3"/>
              </a:rPr>
              <a:t>https://docs.aws.amazon.com/serverless-application-model/latest/developerguide/automating-updates-to-serverless-apps.html</a:t>
            </a:r>
            <a:endParaRPr sz="900">
              <a:latin typeface="Roboto Mono"/>
              <a:ea typeface="Roboto Mono"/>
              <a:cs typeface="Roboto Mono"/>
              <a:sym typeface="Roboto Mono"/>
            </a:endParaRPr>
          </a:p>
          <a:p>
            <a:pPr indent="0" lvl="0" marL="0" rtl="0" algn="l">
              <a:spcBef>
                <a:spcPts val="0"/>
              </a:spcBef>
              <a:spcAft>
                <a:spcPts val="0"/>
              </a:spcAft>
              <a:buNone/>
            </a:pPr>
            <a:r>
              <a:rPr lang="en" sz="1000" u="sng">
                <a:solidFill>
                  <a:schemeClr val="hlink"/>
                </a:solidFill>
                <a:latin typeface="Roboto Mono"/>
                <a:ea typeface="Roboto Mono"/>
                <a:cs typeface="Roboto Mono"/>
                <a:sym typeface="Roboto Mono"/>
                <a:hlinkClick r:id="rId4"/>
              </a:rPr>
              <a:t>https://github.com/awslabs/serverless-application-model/blob/master/docs/safe_lambda_deployments.rst</a:t>
            </a:r>
            <a:endParaRPr sz="1000">
              <a:latin typeface="Roboto Mono"/>
              <a:ea typeface="Roboto Mono"/>
              <a:cs typeface="Roboto Mono"/>
              <a:sym typeface="Roboto Mono"/>
            </a:endParaRPr>
          </a:p>
        </p:txBody>
      </p:sp>
      <p:sp>
        <p:nvSpPr>
          <p:cNvPr id="114" name="Google Shape;114;p19"/>
          <p:cNvSpPr txBox="1"/>
          <p:nvPr/>
        </p:nvSpPr>
        <p:spPr>
          <a:xfrm>
            <a:off x="228600" y="914400"/>
            <a:ext cx="8492100" cy="155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800">
                <a:solidFill>
                  <a:srgbClr val="444444"/>
                </a:solidFill>
                <a:highlight>
                  <a:srgbClr val="FFFFFF"/>
                </a:highlight>
                <a:latin typeface="Roboto Mono"/>
                <a:ea typeface="Roboto Mono"/>
                <a:cs typeface="Roboto Mono"/>
                <a:sym typeface="Roboto Mono"/>
              </a:rPr>
              <a:t>If you use AWS SAM to create your serverless application, it comes built-in with </a:t>
            </a:r>
            <a:r>
              <a:rPr lang="en" sz="800">
                <a:solidFill>
                  <a:srgbClr val="E48700"/>
                </a:solidFill>
                <a:highlight>
                  <a:srgbClr val="FFFFFF"/>
                </a:highlight>
                <a:uFill>
                  <a:noFill/>
                </a:uFill>
                <a:latin typeface="Roboto Mono"/>
                <a:ea typeface="Roboto Mono"/>
                <a:cs typeface="Roboto Mono"/>
                <a:sym typeface="Roboto Mono"/>
                <a:hlinkClick r:id="rId5"/>
              </a:rPr>
              <a:t>CodeDeploy</a:t>
            </a:r>
            <a:r>
              <a:rPr lang="en" sz="800">
                <a:solidFill>
                  <a:srgbClr val="444444"/>
                </a:solidFill>
                <a:highlight>
                  <a:srgbClr val="FFFFFF"/>
                </a:highlight>
                <a:latin typeface="Roboto Mono"/>
                <a:ea typeface="Roboto Mono"/>
                <a:cs typeface="Roboto Mono"/>
                <a:sym typeface="Roboto Mono"/>
              </a:rPr>
              <a:t> to help ensure safe Lambda deployments. With just a few lines of configuration, AWS SAM does the following for you:</a:t>
            </a:r>
            <a:endParaRPr sz="800">
              <a:solidFill>
                <a:srgbClr val="444444"/>
              </a:solidFill>
              <a:highlight>
                <a:srgbClr val="FFFFFF"/>
              </a:highlight>
              <a:latin typeface="Roboto Mono"/>
              <a:ea typeface="Roboto Mono"/>
              <a:cs typeface="Roboto Mono"/>
              <a:sym typeface="Roboto Mono"/>
            </a:endParaRPr>
          </a:p>
          <a:p>
            <a:pPr indent="-50800" lvl="0" marL="91440" marR="91440" rtl="0" algn="l">
              <a:lnSpc>
                <a:spcPct val="100000"/>
              </a:lnSpc>
              <a:spcBef>
                <a:spcPts val="1200"/>
              </a:spcBef>
              <a:spcAft>
                <a:spcPts val="0"/>
              </a:spcAft>
              <a:buClr>
                <a:srgbClr val="444444"/>
              </a:buClr>
              <a:buSzPts val="800"/>
              <a:buFont typeface="Roboto Mono"/>
              <a:buChar char="●"/>
            </a:pPr>
            <a:r>
              <a:rPr lang="en" sz="800">
                <a:solidFill>
                  <a:srgbClr val="444444"/>
                </a:solidFill>
                <a:highlight>
                  <a:srgbClr val="FFFFFF"/>
                </a:highlight>
                <a:latin typeface="Roboto Mono"/>
                <a:ea typeface="Roboto Mono"/>
                <a:cs typeface="Roboto Mono"/>
                <a:sym typeface="Roboto Mono"/>
              </a:rPr>
              <a:t>Deploys new versions of your Lambda function, and automatically creates aliases that point to the new version.</a:t>
            </a:r>
            <a:endParaRPr sz="800">
              <a:solidFill>
                <a:srgbClr val="444444"/>
              </a:solidFill>
              <a:highlight>
                <a:srgbClr val="FFFFFF"/>
              </a:highlight>
              <a:latin typeface="Roboto Mono"/>
              <a:ea typeface="Roboto Mono"/>
              <a:cs typeface="Roboto Mono"/>
              <a:sym typeface="Roboto Mono"/>
            </a:endParaRPr>
          </a:p>
          <a:p>
            <a:pPr indent="-50800" lvl="0" marL="91440" marR="91440" rtl="0" algn="l">
              <a:lnSpc>
                <a:spcPct val="100000"/>
              </a:lnSpc>
              <a:spcBef>
                <a:spcPts val="0"/>
              </a:spcBef>
              <a:spcAft>
                <a:spcPts val="0"/>
              </a:spcAft>
              <a:buClr>
                <a:srgbClr val="444444"/>
              </a:buClr>
              <a:buSzPts val="800"/>
              <a:buFont typeface="Roboto Mono"/>
              <a:buChar char="●"/>
            </a:pPr>
            <a:r>
              <a:rPr lang="en" sz="800">
                <a:solidFill>
                  <a:srgbClr val="444444"/>
                </a:solidFill>
                <a:highlight>
                  <a:srgbClr val="FFFFFF"/>
                </a:highlight>
                <a:latin typeface="Roboto Mono"/>
                <a:ea typeface="Roboto Mono"/>
                <a:cs typeface="Roboto Mono"/>
                <a:sym typeface="Roboto Mono"/>
              </a:rPr>
              <a:t>Gradually shifts customer traffic to the new version until you're satisfied that it's working as expected, or you roll back the update.</a:t>
            </a:r>
            <a:endParaRPr sz="800">
              <a:solidFill>
                <a:srgbClr val="444444"/>
              </a:solidFill>
              <a:highlight>
                <a:srgbClr val="FFFFFF"/>
              </a:highlight>
              <a:latin typeface="Roboto Mono"/>
              <a:ea typeface="Roboto Mono"/>
              <a:cs typeface="Roboto Mono"/>
              <a:sym typeface="Roboto Mono"/>
            </a:endParaRPr>
          </a:p>
          <a:p>
            <a:pPr indent="-50800" lvl="0" marL="91440" marR="91440" rtl="0" algn="l">
              <a:lnSpc>
                <a:spcPct val="100000"/>
              </a:lnSpc>
              <a:spcBef>
                <a:spcPts val="0"/>
              </a:spcBef>
              <a:spcAft>
                <a:spcPts val="0"/>
              </a:spcAft>
              <a:buClr>
                <a:srgbClr val="444444"/>
              </a:buClr>
              <a:buSzPts val="800"/>
              <a:buFont typeface="Roboto Mono"/>
              <a:buChar char="●"/>
            </a:pPr>
            <a:r>
              <a:rPr lang="en" sz="800">
                <a:solidFill>
                  <a:srgbClr val="444444"/>
                </a:solidFill>
                <a:highlight>
                  <a:srgbClr val="FFFFFF"/>
                </a:highlight>
                <a:latin typeface="Roboto Mono"/>
                <a:ea typeface="Roboto Mono"/>
                <a:cs typeface="Roboto Mono"/>
                <a:sym typeface="Roboto Mono"/>
              </a:rPr>
              <a:t>Defines pre-traffic and post-traffic test functions to verify that the newly deployed code is configured correctly and your application operates as expected.</a:t>
            </a:r>
            <a:endParaRPr sz="800">
              <a:solidFill>
                <a:srgbClr val="444444"/>
              </a:solidFill>
              <a:highlight>
                <a:srgbClr val="FFFFFF"/>
              </a:highlight>
              <a:latin typeface="Roboto Mono"/>
              <a:ea typeface="Roboto Mono"/>
              <a:cs typeface="Roboto Mono"/>
              <a:sym typeface="Roboto Mono"/>
            </a:endParaRPr>
          </a:p>
          <a:p>
            <a:pPr indent="-50800" lvl="0" marL="91440" marR="91440" rtl="0" algn="l">
              <a:lnSpc>
                <a:spcPct val="100000"/>
              </a:lnSpc>
              <a:spcBef>
                <a:spcPts val="0"/>
              </a:spcBef>
              <a:spcAft>
                <a:spcPts val="0"/>
              </a:spcAft>
              <a:buClr>
                <a:srgbClr val="444444"/>
              </a:buClr>
              <a:buSzPts val="800"/>
              <a:buFont typeface="Roboto Mono"/>
              <a:buChar char="●"/>
            </a:pPr>
            <a:r>
              <a:rPr lang="en" sz="800">
                <a:solidFill>
                  <a:srgbClr val="444444"/>
                </a:solidFill>
                <a:highlight>
                  <a:srgbClr val="FFFFFF"/>
                </a:highlight>
                <a:latin typeface="Roboto Mono"/>
                <a:ea typeface="Roboto Mono"/>
                <a:cs typeface="Roboto Mono"/>
                <a:sym typeface="Roboto Mono"/>
              </a:rPr>
              <a:t>Rolls back the deployment if CloudWatch alarms are triggered.</a:t>
            </a:r>
            <a:endParaRPr sz="800">
              <a:solidFill>
                <a:srgbClr val="444444"/>
              </a:solidFill>
              <a:highlight>
                <a:srgbClr val="FFFFFF"/>
              </a:highlight>
              <a:latin typeface="Roboto Mono"/>
              <a:ea typeface="Roboto Mono"/>
              <a:cs typeface="Roboto Mono"/>
              <a:sym typeface="Roboto Mono"/>
            </a:endParaRPr>
          </a:p>
          <a:p>
            <a:pPr indent="0" lvl="0" marL="91440" marR="91440" rtl="0" algn="l">
              <a:lnSpc>
                <a:spcPct val="100000"/>
              </a:lnSpc>
              <a:spcBef>
                <a:spcPts val="1200"/>
              </a:spcBef>
              <a:spcAft>
                <a:spcPts val="1200"/>
              </a:spcAft>
              <a:buNone/>
            </a:pPr>
            <a:r>
              <a:t/>
            </a:r>
            <a:endParaRPr sz="800">
              <a:solidFill>
                <a:srgbClr val="444444"/>
              </a:solidFill>
              <a:highlight>
                <a:srgbClr val="FFFFFF"/>
              </a:highlight>
              <a:latin typeface="Roboto Mono"/>
              <a:ea typeface="Roboto Mono"/>
              <a:cs typeface="Roboto Mono"/>
              <a:sym typeface="Roboto Mono"/>
            </a:endParaRPr>
          </a:p>
        </p:txBody>
      </p:sp>
      <p:pic>
        <p:nvPicPr>
          <p:cNvPr id="115" name="Google Shape;115;p19"/>
          <p:cNvPicPr preferRelativeResize="0"/>
          <p:nvPr/>
        </p:nvPicPr>
        <p:blipFill>
          <a:blip r:embed="rId6">
            <a:alphaModFix/>
          </a:blip>
          <a:stretch>
            <a:fillRect/>
          </a:stretch>
        </p:blipFill>
        <p:spPr>
          <a:xfrm>
            <a:off x="0" y="2389500"/>
            <a:ext cx="3639800" cy="1938225"/>
          </a:xfrm>
          <a:prstGeom prst="rect">
            <a:avLst/>
          </a:prstGeom>
          <a:noFill/>
          <a:ln>
            <a:noFill/>
          </a:ln>
        </p:spPr>
      </p:pic>
      <p:sp>
        <p:nvSpPr>
          <p:cNvPr id="116" name="Google Shape;116;p19"/>
          <p:cNvSpPr txBox="1"/>
          <p:nvPr/>
        </p:nvSpPr>
        <p:spPr>
          <a:xfrm>
            <a:off x="2887000" y="2362200"/>
            <a:ext cx="6256800" cy="300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900">
                <a:solidFill>
                  <a:srgbClr val="FF00FF"/>
                </a:solidFill>
                <a:highlight>
                  <a:srgbClr val="FFFFFF"/>
                </a:highlight>
                <a:latin typeface="Roboto Mono"/>
                <a:ea typeface="Roboto Mono"/>
                <a:cs typeface="Roboto Mono"/>
                <a:sym typeface="Roboto Mono"/>
              </a:rPr>
              <a:t>AutoPublishAlias</a:t>
            </a:r>
            <a:r>
              <a:rPr lang="en" sz="900">
                <a:solidFill>
                  <a:srgbClr val="FF00FF"/>
                </a:solidFill>
                <a:highlight>
                  <a:srgbClr val="FFFFFF"/>
                </a:highlight>
                <a:latin typeface="Roboto Mono"/>
                <a:ea typeface="Roboto Mono"/>
                <a:cs typeface="Roboto Mono"/>
                <a:sym typeface="Roboto Mono"/>
              </a:rPr>
              <a:t>: </a:t>
            </a:r>
            <a:endParaRPr sz="900">
              <a:solidFill>
                <a:srgbClr val="FF00FF"/>
              </a:solidFill>
              <a:highlight>
                <a:srgbClr val="FFFFFF"/>
              </a:highlight>
              <a:latin typeface="Roboto Mono"/>
              <a:ea typeface="Roboto Mono"/>
              <a:cs typeface="Roboto Mono"/>
              <a:sym typeface="Roboto Mono"/>
            </a:endParaRPr>
          </a:p>
          <a:p>
            <a:pPr indent="-102870" lvl="0" marL="91440" rtl="0" algn="l">
              <a:lnSpc>
                <a:spcPct val="100000"/>
              </a:lnSpc>
              <a:spcBef>
                <a:spcPts val="0"/>
              </a:spcBef>
              <a:spcAft>
                <a:spcPts val="0"/>
              </a:spcAft>
              <a:buClr>
                <a:srgbClr val="444444"/>
              </a:buClr>
              <a:buSzPts val="900"/>
              <a:buFont typeface="Roboto Mono"/>
              <a:buChar char="○"/>
            </a:pPr>
            <a:r>
              <a:rPr lang="en" sz="900">
                <a:solidFill>
                  <a:srgbClr val="444444"/>
                </a:solidFill>
                <a:highlight>
                  <a:srgbClr val="FFFFFF"/>
                </a:highlight>
                <a:latin typeface="Roboto Mono"/>
                <a:ea typeface="Roboto Mono"/>
                <a:cs typeface="Roboto Mono"/>
                <a:sym typeface="Roboto Mono"/>
              </a:rPr>
              <a:t>Detects when new code is being deployed, based on changes to the function's S3 URI.</a:t>
            </a:r>
            <a:endParaRPr sz="900">
              <a:solidFill>
                <a:srgbClr val="444444"/>
              </a:solidFill>
              <a:highlight>
                <a:srgbClr val="FFFFFF"/>
              </a:highlight>
              <a:latin typeface="Roboto Mono"/>
              <a:ea typeface="Roboto Mono"/>
              <a:cs typeface="Roboto Mono"/>
              <a:sym typeface="Roboto Mono"/>
            </a:endParaRPr>
          </a:p>
          <a:p>
            <a:pPr indent="-102870" lvl="0" marL="91440" rtl="0" algn="l">
              <a:lnSpc>
                <a:spcPct val="100000"/>
              </a:lnSpc>
              <a:spcBef>
                <a:spcPts val="0"/>
              </a:spcBef>
              <a:spcAft>
                <a:spcPts val="0"/>
              </a:spcAft>
              <a:buClr>
                <a:srgbClr val="444444"/>
              </a:buClr>
              <a:buSzPts val="900"/>
              <a:buFont typeface="Roboto Mono"/>
              <a:buChar char="○"/>
            </a:pPr>
            <a:r>
              <a:rPr lang="en" sz="900">
                <a:solidFill>
                  <a:srgbClr val="444444"/>
                </a:solidFill>
                <a:highlight>
                  <a:srgbClr val="FFFFFF"/>
                </a:highlight>
                <a:latin typeface="Roboto Mono"/>
                <a:ea typeface="Roboto Mono"/>
                <a:cs typeface="Roboto Mono"/>
                <a:sym typeface="Roboto Mono"/>
              </a:rPr>
              <a:t>Creates and publishes an updated version of that function with the latest code.</a:t>
            </a:r>
            <a:endParaRPr sz="900">
              <a:solidFill>
                <a:srgbClr val="444444"/>
              </a:solidFill>
              <a:highlight>
                <a:srgbClr val="FFFFFF"/>
              </a:highlight>
              <a:latin typeface="Roboto Mono"/>
              <a:ea typeface="Roboto Mono"/>
              <a:cs typeface="Roboto Mono"/>
              <a:sym typeface="Roboto Mono"/>
            </a:endParaRPr>
          </a:p>
          <a:p>
            <a:pPr indent="-102870" lvl="0" marL="91440" rtl="0" algn="l">
              <a:lnSpc>
                <a:spcPct val="100000"/>
              </a:lnSpc>
              <a:spcBef>
                <a:spcPts val="0"/>
              </a:spcBef>
              <a:spcAft>
                <a:spcPts val="0"/>
              </a:spcAft>
              <a:buClr>
                <a:srgbClr val="444444"/>
              </a:buClr>
              <a:buSzPts val="900"/>
              <a:buFont typeface="Roboto Mono"/>
              <a:buChar char="○"/>
            </a:pPr>
            <a:r>
              <a:rPr lang="en" sz="900">
                <a:solidFill>
                  <a:srgbClr val="444444"/>
                </a:solidFill>
                <a:highlight>
                  <a:srgbClr val="FFFFFF"/>
                </a:highlight>
                <a:latin typeface="Roboto Mono"/>
                <a:ea typeface="Roboto Mono"/>
                <a:cs typeface="Roboto Mono"/>
                <a:sym typeface="Roboto Mono"/>
              </a:rPr>
              <a:t>Creates an alias with a name that you provide (unless an alias already exists), and points to the updated version of the Lambda function. </a:t>
            </a:r>
            <a:endParaRPr sz="9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b="1" lang="en" sz="900">
                <a:solidFill>
                  <a:srgbClr val="FF00FF"/>
                </a:solidFill>
                <a:highlight>
                  <a:srgbClr val="FFFFFF"/>
                </a:highlight>
                <a:latin typeface="Roboto Mono"/>
                <a:ea typeface="Roboto Mono"/>
                <a:cs typeface="Roboto Mono"/>
                <a:sym typeface="Roboto Mono"/>
              </a:rPr>
              <a:t>Deployment Preference Type</a:t>
            </a:r>
            <a:r>
              <a:rPr lang="en" sz="900">
                <a:solidFill>
                  <a:srgbClr val="FF00FF"/>
                </a:solidFill>
                <a:highlight>
                  <a:srgbClr val="FFFFFF"/>
                </a:highlight>
                <a:latin typeface="Roboto Mono"/>
                <a:ea typeface="Roboto Mono"/>
                <a:cs typeface="Roboto Mono"/>
                <a:sym typeface="Roboto Mono"/>
              </a:rPr>
              <a:t>: </a:t>
            </a:r>
            <a:endParaRPr sz="900">
              <a:solidFill>
                <a:srgbClr val="FF00FF"/>
              </a:solidFill>
              <a:highlight>
                <a:srgbClr val="FFFFFF"/>
              </a:highlight>
              <a:latin typeface="Roboto Mono"/>
              <a:ea typeface="Roboto Mono"/>
              <a:cs typeface="Roboto Mono"/>
              <a:sym typeface="Roboto Mono"/>
            </a:endParaRPr>
          </a:p>
          <a:p>
            <a:pPr indent="-57150" lvl="0" marL="91440" rtl="0" algn="l">
              <a:lnSpc>
                <a:spcPct val="100000"/>
              </a:lnSpc>
              <a:spcBef>
                <a:spcPts val="0"/>
              </a:spcBef>
              <a:spcAft>
                <a:spcPts val="0"/>
              </a:spcAft>
              <a:buClr>
                <a:srgbClr val="444444"/>
              </a:buClr>
              <a:buSzPts val="900"/>
              <a:buChar char="○"/>
            </a:pPr>
            <a:r>
              <a:rPr b="1" lang="en" sz="900">
                <a:solidFill>
                  <a:srgbClr val="444444"/>
                </a:solidFill>
                <a:highlight>
                  <a:srgbClr val="FFFFFF"/>
                </a:highlight>
                <a:latin typeface="Roboto Mono"/>
                <a:ea typeface="Roboto Mono"/>
                <a:cs typeface="Roboto Mono"/>
                <a:sym typeface="Roboto Mono"/>
              </a:rPr>
              <a:t>Canary</a:t>
            </a:r>
            <a:r>
              <a:rPr lang="en" sz="900">
                <a:solidFill>
                  <a:srgbClr val="444444"/>
                </a:solidFill>
                <a:highlight>
                  <a:srgbClr val="FFFFFF"/>
                </a:highlight>
                <a:latin typeface="Roboto Mono"/>
                <a:ea typeface="Roboto Mono"/>
                <a:cs typeface="Roboto Mono"/>
                <a:sym typeface="Roboto Mono"/>
              </a:rPr>
              <a:t>: Traffic is shifted in two increments. </a:t>
            </a:r>
            <a:endParaRPr sz="900">
              <a:solidFill>
                <a:srgbClr val="444444"/>
              </a:solidFill>
              <a:highlight>
                <a:srgbClr val="FFFFFF"/>
              </a:highlight>
              <a:latin typeface="Roboto Mono"/>
              <a:ea typeface="Roboto Mono"/>
              <a:cs typeface="Roboto Mono"/>
              <a:sym typeface="Roboto Mono"/>
            </a:endParaRPr>
          </a:p>
          <a:p>
            <a:pPr indent="-57150" lvl="0" marL="91440" rtl="0" algn="l">
              <a:lnSpc>
                <a:spcPct val="100000"/>
              </a:lnSpc>
              <a:spcBef>
                <a:spcPts val="0"/>
              </a:spcBef>
              <a:spcAft>
                <a:spcPts val="0"/>
              </a:spcAft>
              <a:buClr>
                <a:srgbClr val="444444"/>
              </a:buClr>
              <a:buSzPts val="900"/>
              <a:buChar char="○"/>
            </a:pPr>
            <a:r>
              <a:rPr b="1" lang="en" sz="900">
                <a:solidFill>
                  <a:srgbClr val="444444"/>
                </a:solidFill>
                <a:highlight>
                  <a:srgbClr val="FFFFFF"/>
                </a:highlight>
                <a:latin typeface="Roboto Mono"/>
                <a:ea typeface="Roboto Mono"/>
                <a:cs typeface="Roboto Mono"/>
                <a:sym typeface="Roboto Mono"/>
              </a:rPr>
              <a:t>Linear</a:t>
            </a:r>
            <a:r>
              <a:rPr lang="en" sz="900">
                <a:solidFill>
                  <a:srgbClr val="444444"/>
                </a:solidFill>
                <a:highlight>
                  <a:srgbClr val="FFFFFF"/>
                </a:highlight>
                <a:latin typeface="Roboto Mono"/>
                <a:ea typeface="Roboto Mono"/>
                <a:cs typeface="Roboto Mono"/>
                <a:sym typeface="Roboto Mono"/>
              </a:rPr>
              <a:t>: Traffic is shifted in equal increments with an equal number of minutes between each increment. </a:t>
            </a:r>
            <a:endParaRPr sz="900">
              <a:solidFill>
                <a:srgbClr val="444444"/>
              </a:solidFill>
              <a:highlight>
                <a:srgbClr val="FFFFFF"/>
              </a:highlight>
              <a:latin typeface="Roboto Mono"/>
              <a:ea typeface="Roboto Mono"/>
              <a:cs typeface="Roboto Mono"/>
              <a:sym typeface="Roboto Mono"/>
            </a:endParaRPr>
          </a:p>
          <a:p>
            <a:pPr indent="-57150" lvl="0" marL="91440" rtl="0" algn="l">
              <a:lnSpc>
                <a:spcPct val="100000"/>
              </a:lnSpc>
              <a:spcBef>
                <a:spcPts val="0"/>
              </a:spcBef>
              <a:spcAft>
                <a:spcPts val="0"/>
              </a:spcAft>
              <a:buClr>
                <a:srgbClr val="444444"/>
              </a:buClr>
              <a:buSzPts val="900"/>
              <a:buChar char="○"/>
            </a:pPr>
            <a:r>
              <a:rPr b="1" lang="en" sz="900">
                <a:solidFill>
                  <a:srgbClr val="444444"/>
                </a:solidFill>
                <a:highlight>
                  <a:srgbClr val="FFFFFF"/>
                </a:highlight>
                <a:latin typeface="Roboto Mono"/>
                <a:ea typeface="Roboto Mono"/>
                <a:cs typeface="Roboto Mono"/>
                <a:sym typeface="Roboto Mono"/>
              </a:rPr>
              <a:t>All-at-once</a:t>
            </a:r>
            <a:r>
              <a:rPr lang="en" sz="900">
                <a:solidFill>
                  <a:srgbClr val="444444"/>
                </a:solidFill>
                <a:highlight>
                  <a:srgbClr val="FFFFFF"/>
                </a:highlight>
                <a:latin typeface="Roboto Mono"/>
                <a:ea typeface="Roboto Mono"/>
                <a:cs typeface="Roboto Mono"/>
                <a:sym typeface="Roboto Mono"/>
              </a:rPr>
              <a:t>: All traffic is shifted from the original Lambda function to the updated Lambda function version at once.</a:t>
            </a:r>
            <a:endParaRPr sz="900">
              <a:solidFill>
                <a:srgbClr val="444444"/>
              </a:solidFill>
              <a:highlight>
                <a:srgbClr val="FFFFFF"/>
              </a:highlight>
              <a:latin typeface="Roboto Mono"/>
              <a:ea typeface="Roboto Mono"/>
              <a:cs typeface="Roboto Mono"/>
              <a:sym typeface="Roboto Mono"/>
            </a:endParaRPr>
          </a:p>
          <a:p>
            <a:pPr indent="0" lvl="0" marL="0" marR="0" rtl="0" algn="l">
              <a:lnSpc>
                <a:spcPct val="100000"/>
              </a:lnSpc>
              <a:spcBef>
                <a:spcPts val="1200"/>
              </a:spcBef>
              <a:spcAft>
                <a:spcPts val="0"/>
              </a:spcAft>
              <a:buNone/>
            </a:pPr>
            <a:r>
              <a:rPr b="1" lang="en" sz="900">
                <a:solidFill>
                  <a:srgbClr val="FF00FF"/>
                </a:solidFill>
                <a:highlight>
                  <a:srgbClr val="FFFFFF"/>
                </a:highlight>
                <a:latin typeface="Roboto Mono"/>
                <a:ea typeface="Roboto Mono"/>
                <a:cs typeface="Roboto Mono"/>
                <a:sym typeface="Roboto Mono"/>
              </a:rPr>
              <a:t>Alarms</a:t>
            </a:r>
            <a:r>
              <a:rPr b="1" lang="en" sz="900">
                <a:solidFill>
                  <a:srgbClr val="444444"/>
                </a:solidFill>
                <a:highlight>
                  <a:srgbClr val="FFFFFF"/>
                </a:highlight>
                <a:latin typeface="Roboto Mono"/>
                <a:ea typeface="Roboto Mono"/>
                <a:cs typeface="Roboto Mono"/>
                <a:sym typeface="Roboto Mono"/>
              </a:rPr>
              <a:t>: </a:t>
            </a:r>
            <a:r>
              <a:rPr lang="en" sz="900">
                <a:solidFill>
                  <a:srgbClr val="444444"/>
                </a:solidFill>
                <a:highlight>
                  <a:srgbClr val="FFFFFF"/>
                </a:highlight>
                <a:latin typeface="Roboto Mono"/>
                <a:ea typeface="Roboto Mono"/>
                <a:cs typeface="Roboto Mono"/>
                <a:sym typeface="Roboto Mono"/>
              </a:rPr>
              <a:t>CloudWatch alarms that are triggered by any errors raised by the deployment. They automatically roll back your deployment.</a:t>
            </a:r>
            <a:endParaRPr sz="900">
              <a:solidFill>
                <a:srgbClr val="444444"/>
              </a:solidFill>
              <a:highlight>
                <a:srgbClr val="FFFFFF"/>
              </a:highlight>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sz="900">
              <a:solidFill>
                <a:srgbClr val="444444"/>
              </a:solidFill>
              <a:highlight>
                <a:srgbClr val="FFFFFF"/>
              </a:highlight>
              <a:latin typeface="Roboto Mono"/>
              <a:ea typeface="Roboto Mono"/>
              <a:cs typeface="Roboto Mono"/>
              <a:sym typeface="Roboto Mono"/>
            </a:endParaRPr>
          </a:p>
          <a:p>
            <a:pPr indent="0" lvl="0" marL="0" marR="0" rtl="0" algn="l">
              <a:lnSpc>
                <a:spcPct val="100000"/>
              </a:lnSpc>
              <a:spcBef>
                <a:spcPts val="0"/>
              </a:spcBef>
              <a:spcAft>
                <a:spcPts val="0"/>
              </a:spcAft>
              <a:buNone/>
            </a:pPr>
            <a:r>
              <a:rPr b="1" lang="en" sz="900">
                <a:solidFill>
                  <a:srgbClr val="FF00FF"/>
                </a:solidFill>
                <a:highlight>
                  <a:srgbClr val="FFFFFF"/>
                </a:highlight>
                <a:latin typeface="Roboto Mono"/>
                <a:ea typeface="Roboto Mono"/>
                <a:cs typeface="Roboto Mono"/>
                <a:sym typeface="Roboto Mono"/>
              </a:rPr>
              <a:t>Hooks</a:t>
            </a:r>
            <a:r>
              <a:rPr b="1" lang="en" sz="900">
                <a:solidFill>
                  <a:srgbClr val="444444"/>
                </a:solidFill>
                <a:highlight>
                  <a:srgbClr val="FFFFFF"/>
                </a:highlight>
                <a:latin typeface="Roboto Mono"/>
                <a:ea typeface="Roboto Mono"/>
                <a:cs typeface="Roboto Mono"/>
                <a:sym typeface="Roboto Mono"/>
              </a:rPr>
              <a:t>: </a:t>
            </a:r>
            <a:r>
              <a:rPr lang="en" sz="900">
                <a:solidFill>
                  <a:srgbClr val="444444"/>
                </a:solidFill>
                <a:highlight>
                  <a:srgbClr val="FFFFFF"/>
                </a:highlight>
                <a:latin typeface="Roboto Mono"/>
                <a:ea typeface="Roboto Mono"/>
                <a:cs typeface="Roboto Mono"/>
                <a:sym typeface="Roboto Mono"/>
              </a:rPr>
              <a:t>These are pre-traffic and post-traffic test functions that run sanity checks before traffic shifting starts to the new version, and after traffic shifting completes.</a:t>
            </a:r>
            <a:endParaRPr sz="900">
              <a:solidFill>
                <a:srgbClr val="444444"/>
              </a:solidFill>
              <a:highlight>
                <a:srgbClr val="FFFFFF"/>
              </a:highlight>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sz="900">
              <a:solidFill>
                <a:srgbClr val="444444"/>
              </a:solidFill>
              <a:highlight>
                <a:srgbClr val="FFFFFF"/>
              </a:highlight>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Deploy</a:t>
            </a:r>
            <a:endParaRPr sz="1000">
              <a:latin typeface="Roboto Mono"/>
              <a:ea typeface="Roboto Mono"/>
              <a:cs typeface="Roboto Mono"/>
              <a:sym typeface="Roboto Mono"/>
            </a:endParaRPr>
          </a:p>
        </p:txBody>
      </p:sp>
      <p:sp>
        <p:nvSpPr>
          <p:cNvPr id="122" name="Google Shape;122;p20"/>
          <p:cNvSpPr txBox="1"/>
          <p:nvPr/>
        </p:nvSpPr>
        <p:spPr>
          <a:xfrm>
            <a:off x="304800" y="609600"/>
            <a:ext cx="8250000" cy="3000000"/>
          </a:xfrm>
          <a:prstGeom prst="rect">
            <a:avLst/>
          </a:prstGeom>
          <a:noFill/>
          <a:ln>
            <a:noFill/>
          </a:ln>
        </p:spPr>
        <p:txBody>
          <a:bodyPr anchorCtr="0" anchor="t" bIns="0" lIns="91425" spcFirstLastPara="1" rIns="91425" wrap="square" tIns="0">
            <a:noAutofit/>
          </a:bodyPr>
          <a:lstStyle/>
          <a:p>
            <a:pPr indent="0" lvl="0" marL="0" rtl="0" algn="l">
              <a:lnSpc>
                <a:spcPct val="115000"/>
              </a:lnSpc>
              <a:spcBef>
                <a:spcPts val="1400"/>
              </a:spcBef>
              <a:spcAft>
                <a:spcPts val="0"/>
              </a:spcAft>
              <a:buNone/>
            </a:pPr>
            <a:r>
              <a:rPr lang="en" sz="1100">
                <a:solidFill>
                  <a:srgbClr val="CC6600"/>
                </a:solidFill>
                <a:highlight>
                  <a:srgbClr val="FFFFFF"/>
                </a:highlight>
                <a:latin typeface="Droid Sans"/>
                <a:ea typeface="Droid Sans"/>
                <a:cs typeface="Droid Sans"/>
                <a:sym typeface="Droid Sans"/>
              </a:rPr>
              <a:t>Deployment Configurations on an EC2/On-Premises Compute Platform</a:t>
            </a:r>
            <a:endParaRPr sz="1100">
              <a:solidFill>
                <a:srgbClr val="CC6600"/>
              </a:solidFill>
              <a:highlight>
                <a:srgbClr val="FFFFFF"/>
              </a:highlight>
              <a:latin typeface="Droid Sans"/>
              <a:ea typeface="Droid Sans"/>
              <a:cs typeface="Droid Sans"/>
              <a:sym typeface="Droid Sans"/>
            </a:endParaRPr>
          </a:p>
          <a:p>
            <a:pPr indent="0" lvl="0" marL="0" rtl="0" algn="l">
              <a:lnSpc>
                <a:spcPct val="115000"/>
              </a:lnSpc>
              <a:spcBef>
                <a:spcPts val="1400"/>
              </a:spcBef>
              <a:spcAft>
                <a:spcPts val="0"/>
              </a:spcAft>
              <a:buNone/>
            </a:pPr>
            <a:r>
              <a:t/>
            </a:r>
            <a:endParaRPr sz="1100">
              <a:solidFill>
                <a:srgbClr val="CC6600"/>
              </a:solidFill>
              <a:highlight>
                <a:srgbClr val="FFFFFF"/>
              </a:highlight>
              <a:latin typeface="Droid Sans"/>
              <a:ea typeface="Droid Sans"/>
              <a:cs typeface="Droid Sans"/>
              <a:sym typeface="Droid Sans"/>
            </a:endParaRPr>
          </a:p>
          <a:p>
            <a:pPr indent="0" lvl="0" marL="0" rtl="0" algn="l">
              <a:lnSpc>
                <a:spcPct val="115000"/>
              </a:lnSpc>
              <a:spcBef>
                <a:spcPts val="1400"/>
              </a:spcBef>
              <a:spcAft>
                <a:spcPts val="0"/>
              </a:spcAft>
              <a:buNone/>
            </a:pPr>
            <a:r>
              <a:t/>
            </a:r>
            <a:endParaRPr sz="1100">
              <a:solidFill>
                <a:srgbClr val="CC6600"/>
              </a:solidFill>
              <a:highlight>
                <a:srgbClr val="FFFFFF"/>
              </a:highlight>
              <a:latin typeface="Droid Sans"/>
              <a:ea typeface="Droid Sans"/>
              <a:cs typeface="Droid Sans"/>
              <a:sym typeface="Droid Sans"/>
            </a:endParaRPr>
          </a:p>
          <a:p>
            <a:pPr indent="0" lvl="0" marL="0" rtl="0" algn="l">
              <a:lnSpc>
                <a:spcPct val="115000"/>
              </a:lnSpc>
              <a:spcBef>
                <a:spcPts val="1400"/>
              </a:spcBef>
              <a:spcAft>
                <a:spcPts val="0"/>
              </a:spcAft>
              <a:buNone/>
            </a:pPr>
            <a:r>
              <a:rPr lang="en" sz="1100">
                <a:solidFill>
                  <a:srgbClr val="CC6600"/>
                </a:solidFill>
                <a:highlight>
                  <a:srgbClr val="FFFFFF"/>
                </a:highlight>
                <a:latin typeface="Droid Sans"/>
                <a:ea typeface="Droid Sans"/>
                <a:cs typeface="Droid Sans"/>
                <a:sym typeface="Droid Sans"/>
              </a:rPr>
              <a:t>Deployment Configurations on an Amazon ECS Compute Platform</a:t>
            </a:r>
            <a:endParaRPr sz="1100">
              <a:solidFill>
                <a:srgbClr val="CC6600"/>
              </a:solidFill>
              <a:highlight>
                <a:srgbClr val="FFFFFF"/>
              </a:highlight>
              <a:latin typeface="Droid Sans"/>
              <a:ea typeface="Droid Sans"/>
              <a:cs typeface="Droid Sans"/>
              <a:sym typeface="Droid Sans"/>
            </a:endParaRPr>
          </a:p>
          <a:p>
            <a:pPr indent="0" lvl="0" marL="0" rtl="0" algn="l">
              <a:lnSpc>
                <a:spcPct val="150000"/>
              </a:lnSpc>
              <a:spcBef>
                <a:spcPts val="0"/>
              </a:spcBef>
              <a:spcAft>
                <a:spcPts val="0"/>
              </a:spcAft>
              <a:buClr>
                <a:schemeClr val="dk2"/>
              </a:buClr>
              <a:buSzPts val="1100"/>
              <a:buFont typeface="Arial"/>
              <a:buNone/>
            </a:pPr>
            <a:r>
              <a:rPr b="1" lang="en" sz="1000">
                <a:solidFill>
                  <a:srgbClr val="444444"/>
                </a:solidFill>
                <a:latin typeface="Droid Sans"/>
                <a:ea typeface="Droid Sans"/>
                <a:cs typeface="Droid Sans"/>
                <a:sym typeface="Droid Sans"/>
              </a:rPr>
              <a:t>CodeDeployDefault.ECSAllAtOnce - </a:t>
            </a:r>
            <a:r>
              <a:rPr lang="en" sz="1000">
                <a:solidFill>
                  <a:srgbClr val="444444"/>
                </a:solidFill>
                <a:latin typeface="Droid Sans"/>
                <a:ea typeface="Droid Sans"/>
                <a:cs typeface="Droid Sans"/>
                <a:sym typeface="Droid Sans"/>
              </a:rPr>
              <a:t>Shifts all traffic to the updated Amazon ECS container at once.</a:t>
            </a:r>
            <a:endParaRPr sz="1000">
              <a:solidFill>
                <a:srgbClr val="444444"/>
              </a:solidFill>
              <a:latin typeface="Droid Sans"/>
              <a:ea typeface="Droid Sans"/>
              <a:cs typeface="Droid Sans"/>
              <a:sym typeface="Droid Sans"/>
            </a:endParaRPr>
          </a:p>
          <a:p>
            <a:pPr indent="0" lvl="0" marL="0" rtl="0" algn="l">
              <a:lnSpc>
                <a:spcPct val="115000"/>
              </a:lnSpc>
              <a:spcBef>
                <a:spcPts val="1400"/>
              </a:spcBef>
              <a:spcAft>
                <a:spcPts val="0"/>
              </a:spcAft>
              <a:buNone/>
            </a:pPr>
            <a:r>
              <a:rPr lang="en" sz="1100">
                <a:solidFill>
                  <a:srgbClr val="CC6600"/>
                </a:solidFill>
                <a:highlight>
                  <a:srgbClr val="FFFFFF"/>
                </a:highlight>
                <a:latin typeface="Droid Sans"/>
                <a:ea typeface="Droid Sans"/>
                <a:cs typeface="Droid Sans"/>
                <a:sym typeface="Droid Sans"/>
              </a:rPr>
              <a:t>Deployment Configurations on an AWS Lambda Compute Platform:</a:t>
            </a:r>
            <a:endParaRPr sz="1100">
              <a:solidFill>
                <a:srgbClr val="CC6600"/>
              </a:solidFill>
              <a:highlight>
                <a:srgbClr val="FFFFFF"/>
              </a:highlight>
              <a:latin typeface="Droid Sans"/>
              <a:ea typeface="Droid Sans"/>
              <a:cs typeface="Droid Sans"/>
              <a:sym typeface="Droid Sans"/>
            </a:endParaRPr>
          </a:p>
          <a:p>
            <a:pPr indent="-285750" lvl="0" marL="457200" rtl="0" algn="l">
              <a:lnSpc>
                <a:spcPct val="100000"/>
              </a:lnSpc>
              <a:spcBef>
                <a:spcPts val="0"/>
              </a:spcBef>
              <a:spcAft>
                <a:spcPts val="0"/>
              </a:spcAft>
              <a:buClr>
                <a:srgbClr val="444444"/>
              </a:buClr>
              <a:buSzPts val="900"/>
              <a:buChar char="●"/>
            </a:pPr>
            <a:r>
              <a:rPr b="1" lang="en" sz="900">
                <a:solidFill>
                  <a:srgbClr val="444444"/>
                </a:solidFill>
                <a:highlight>
                  <a:srgbClr val="FFFFFF"/>
                </a:highlight>
                <a:latin typeface="Droid Sans"/>
                <a:ea typeface="Droid Sans"/>
                <a:cs typeface="Droid Sans"/>
                <a:sym typeface="Droid Sans"/>
              </a:rPr>
              <a:t>Canary</a:t>
            </a:r>
            <a:r>
              <a:rPr lang="en" sz="900">
                <a:solidFill>
                  <a:srgbClr val="444444"/>
                </a:solidFill>
                <a:highlight>
                  <a:srgbClr val="FFFFFF"/>
                </a:highlight>
                <a:latin typeface="Droid Sans"/>
                <a:ea typeface="Droid Sans"/>
                <a:cs typeface="Droid Sans"/>
                <a:sym typeface="Droid Sans"/>
              </a:rPr>
              <a:t>: Traffic is shifted in two increments. You can choose from predefined canary options that specify the percentage of traffic shifted to your updated Lambda function version in the first increment and the interval, in minutes, before the remaining traffic is shifted in the second increment.</a:t>
            </a:r>
            <a:endParaRPr sz="900">
              <a:solidFill>
                <a:srgbClr val="444444"/>
              </a:solidFill>
              <a:highlight>
                <a:srgbClr val="FFFFFF"/>
              </a:highlight>
              <a:latin typeface="Droid Sans"/>
              <a:ea typeface="Droid Sans"/>
              <a:cs typeface="Droid Sans"/>
              <a:sym typeface="Droid Sans"/>
            </a:endParaRPr>
          </a:p>
          <a:p>
            <a:pPr indent="-285750" lvl="0" marL="457200" rtl="0" algn="l">
              <a:lnSpc>
                <a:spcPct val="100000"/>
              </a:lnSpc>
              <a:spcBef>
                <a:spcPts val="0"/>
              </a:spcBef>
              <a:spcAft>
                <a:spcPts val="0"/>
              </a:spcAft>
              <a:buClr>
                <a:srgbClr val="444444"/>
              </a:buClr>
              <a:buSzPts val="900"/>
              <a:buChar char="●"/>
            </a:pPr>
            <a:r>
              <a:rPr b="1" lang="en" sz="900">
                <a:solidFill>
                  <a:srgbClr val="444444"/>
                </a:solidFill>
                <a:highlight>
                  <a:srgbClr val="FFFFFF"/>
                </a:highlight>
                <a:latin typeface="Droid Sans"/>
                <a:ea typeface="Droid Sans"/>
                <a:cs typeface="Droid Sans"/>
                <a:sym typeface="Droid Sans"/>
              </a:rPr>
              <a:t>Linear</a:t>
            </a:r>
            <a:r>
              <a:rPr lang="en" sz="900">
                <a:solidFill>
                  <a:srgbClr val="444444"/>
                </a:solidFill>
                <a:highlight>
                  <a:srgbClr val="FFFFFF"/>
                </a:highlight>
                <a:latin typeface="Droid Sans"/>
                <a:ea typeface="Droid Sans"/>
                <a:cs typeface="Droid Sans"/>
                <a:sym typeface="Droid Sans"/>
              </a:rPr>
              <a:t>: Traffic is shifted in equal increments with an equal number of minutes between each increment. You can choose from predefined linear options that specify the percentage of traffic shifted in each increment and the number of minutes between each increment.</a:t>
            </a:r>
            <a:endParaRPr sz="900">
              <a:solidFill>
                <a:srgbClr val="444444"/>
              </a:solidFill>
              <a:highlight>
                <a:srgbClr val="FFFFFF"/>
              </a:highlight>
              <a:latin typeface="Droid Sans"/>
              <a:ea typeface="Droid Sans"/>
              <a:cs typeface="Droid Sans"/>
              <a:sym typeface="Droid Sans"/>
            </a:endParaRPr>
          </a:p>
          <a:p>
            <a:pPr indent="-285750" lvl="0" marL="457200" rtl="0" algn="l">
              <a:lnSpc>
                <a:spcPct val="100000"/>
              </a:lnSpc>
              <a:spcBef>
                <a:spcPts val="0"/>
              </a:spcBef>
              <a:spcAft>
                <a:spcPts val="0"/>
              </a:spcAft>
              <a:buClr>
                <a:srgbClr val="444444"/>
              </a:buClr>
              <a:buSzPts val="900"/>
              <a:buChar char="●"/>
            </a:pPr>
            <a:r>
              <a:rPr b="1" lang="en" sz="900">
                <a:solidFill>
                  <a:srgbClr val="444444"/>
                </a:solidFill>
                <a:highlight>
                  <a:srgbClr val="FFFFFF"/>
                </a:highlight>
                <a:latin typeface="Droid Sans"/>
                <a:ea typeface="Droid Sans"/>
                <a:cs typeface="Droid Sans"/>
                <a:sym typeface="Droid Sans"/>
              </a:rPr>
              <a:t>All-at-once</a:t>
            </a:r>
            <a:r>
              <a:rPr lang="en" sz="900">
                <a:solidFill>
                  <a:srgbClr val="444444"/>
                </a:solidFill>
                <a:highlight>
                  <a:srgbClr val="FFFFFF"/>
                </a:highlight>
                <a:latin typeface="Droid Sans"/>
                <a:ea typeface="Droid Sans"/>
                <a:cs typeface="Droid Sans"/>
                <a:sym typeface="Droid Sans"/>
              </a:rPr>
              <a:t>: All traffic is shifted from the original Lambda function to the updated Lambda function version all at once.</a:t>
            </a:r>
            <a:endParaRPr sz="900">
              <a:solidFill>
                <a:srgbClr val="444444"/>
              </a:solidFill>
              <a:highlight>
                <a:srgbClr val="FFFFFF"/>
              </a:highlight>
              <a:latin typeface="Droid Sans"/>
              <a:ea typeface="Droid Sans"/>
              <a:cs typeface="Droid Sans"/>
              <a:sym typeface="Droid Sans"/>
            </a:endParaRPr>
          </a:p>
          <a:p>
            <a:pPr indent="0" lvl="0" marL="0" rtl="0" algn="l">
              <a:lnSpc>
                <a:spcPct val="115000"/>
              </a:lnSpc>
              <a:spcBef>
                <a:spcPts val="1400"/>
              </a:spcBef>
              <a:spcAft>
                <a:spcPts val="0"/>
              </a:spcAft>
              <a:buNone/>
            </a:pPr>
            <a:r>
              <a:t/>
            </a:r>
            <a:endParaRPr sz="1100">
              <a:solidFill>
                <a:srgbClr val="CC6600"/>
              </a:solidFill>
              <a:highlight>
                <a:srgbClr val="FFFFFF"/>
              </a:highlight>
              <a:latin typeface="Droid Sans"/>
              <a:ea typeface="Droid Sans"/>
              <a:cs typeface="Droid Sans"/>
              <a:sym typeface="Droid Sans"/>
            </a:endParaRPr>
          </a:p>
          <a:p>
            <a:pPr indent="0" lvl="0" marL="0" rtl="0" algn="l">
              <a:lnSpc>
                <a:spcPct val="115000"/>
              </a:lnSpc>
              <a:spcBef>
                <a:spcPts val="1400"/>
              </a:spcBef>
              <a:spcAft>
                <a:spcPts val="0"/>
              </a:spcAft>
              <a:buNone/>
            </a:pPr>
            <a:r>
              <a:t/>
            </a:r>
            <a:endParaRPr sz="1100">
              <a:solidFill>
                <a:srgbClr val="CC6600"/>
              </a:solidFill>
              <a:highlight>
                <a:srgbClr val="FFFFFF"/>
              </a:highlight>
              <a:latin typeface="Droid Sans"/>
              <a:ea typeface="Droid Sans"/>
              <a:cs typeface="Droid Sans"/>
              <a:sym typeface="Droid Sans"/>
            </a:endParaRPr>
          </a:p>
          <a:p>
            <a:pPr indent="0" lvl="0" marL="0" rtl="0" algn="l">
              <a:lnSpc>
                <a:spcPct val="115000"/>
              </a:lnSpc>
              <a:spcBef>
                <a:spcPts val="1400"/>
              </a:spcBef>
              <a:spcAft>
                <a:spcPts val="0"/>
              </a:spcAft>
              <a:buNone/>
            </a:pPr>
            <a:r>
              <a:t/>
            </a:r>
            <a:endParaRPr sz="1100">
              <a:solidFill>
                <a:srgbClr val="CC6600"/>
              </a:solidFill>
              <a:highlight>
                <a:srgbClr val="FFFFFF"/>
              </a:highlight>
              <a:latin typeface="Droid Sans"/>
              <a:ea typeface="Droid Sans"/>
              <a:cs typeface="Droid Sans"/>
              <a:sym typeface="Droid Sans"/>
            </a:endParaRPr>
          </a:p>
          <a:p>
            <a:pPr indent="0" lvl="0" marL="0" rtl="0" algn="l">
              <a:lnSpc>
                <a:spcPct val="115000"/>
              </a:lnSpc>
              <a:spcBef>
                <a:spcPts val="1400"/>
              </a:spcBef>
              <a:spcAft>
                <a:spcPts val="0"/>
              </a:spcAft>
              <a:buNone/>
            </a:pPr>
            <a:r>
              <a:t/>
            </a:r>
            <a:endParaRPr sz="1100">
              <a:solidFill>
                <a:schemeClr val="dk2"/>
              </a:solidFill>
              <a:latin typeface="Droid Sans"/>
              <a:ea typeface="Droid Sans"/>
              <a:cs typeface="Droid Sans"/>
              <a:sym typeface="Droid Sans"/>
            </a:endParaRPr>
          </a:p>
        </p:txBody>
      </p:sp>
      <p:graphicFrame>
        <p:nvGraphicFramePr>
          <p:cNvPr id="123" name="Google Shape;123;p20"/>
          <p:cNvGraphicFramePr/>
          <p:nvPr/>
        </p:nvGraphicFramePr>
        <p:xfrm>
          <a:off x="304800" y="3733800"/>
          <a:ext cx="3000000" cy="3000000"/>
        </p:xfrm>
        <a:graphic>
          <a:graphicData uri="http://schemas.openxmlformats.org/drawingml/2006/table">
            <a:tbl>
              <a:tblPr>
                <a:solidFill>
                  <a:srgbClr val="FFFFFF"/>
                </a:solidFill>
                <a:tableStyleId>{3F5EDE66-9A0C-4A6C-AD1D-8BACF95221B2}</a:tableStyleId>
              </a:tblPr>
              <a:tblGrid>
                <a:gridCol w="3418200"/>
                <a:gridCol w="5261700"/>
              </a:tblGrid>
              <a:tr h="143975">
                <a:tc>
                  <a:txBody>
                    <a:bodyPr/>
                    <a:lstStyle/>
                    <a:p>
                      <a:pPr indent="0" lvl="0" marL="0" rtl="0" algn="l">
                        <a:lnSpc>
                          <a:spcPct val="100000"/>
                        </a:lnSpc>
                        <a:spcBef>
                          <a:spcPts val="0"/>
                        </a:spcBef>
                        <a:spcAft>
                          <a:spcPts val="800"/>
                        </a:spcAft>
                        <a:buNone/>
                      </a:pPr>
                      <a:r>
                        <a:rPr b="1" lang="en" sz="900">
                          <a:solidFill>
                            <a:srgbClr val="333333"/>
                          </a:solidFill>
                          <a:highlight>
                            <a:srgbClr val="FFFFFF"/>
                          </a:highlight>
                          <a:latin typeface="Droid Sans"/>
                          <a:ea typeface="Droid Sans"/>
                          <a:cs typeface="Droid Sans"/>
                          <a:sym typeface="Droid Sans"/>
                        </a:rPr>
                        <a:t>Deployment Configuration</a:t>
                      </a:r>
                      <a:endParaRPr b="1" sz="900">
                        <a:solidFill>
                          <a:srgbClr val="333333"/>
                        </a:solidFill>
                        <a:highlight>
                          <a:srgbClr val="FFFFFF"/>
                        </a:highlight>
                        <a:latin typeface="Droid Sans"/>
                        <a:ea typeface="Droid Sans"/>
                        <a:cs typeface="Droid Sans"/>
                        <a:sym typeface="Droid Sans"/>
                      </a:endParaRPr>
                    </a:p>
                  </a:txBody>
                  <a:tcPr marT="0" marB="0" marR="47625" marL="47625">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solidFill>
                      <a:srgbClr val="EEEEEE"/>
                    </a:solidFill>
                  </a:tcPr>
                </a:tc>
                <a:tc>
                  <a:txBody>
                    <a:bodyPr/>
                    <a:lstStyle/>
                    <a:p>
                      <a:pPr indent="0" lvl="0" marL="0" rtl="0" algn="l">
                        <a:lnSpc>
                          <a:spcPct val="100000"/>
                        </a:lnSpc>
                        <a:spcBef>
                          <a:spcPts val="0"/>
                        </a:spcBef>
                        <a:spcAft>
                          <a:spcPts val="800"/>
                        </a:spcAft>
                        <a:buNone/>
                      </a:pPr>
                      <a:r>
                        <a:rPr b="1" lang="en" sz="900">
                          <a:solidFill>
                            <a:srgbClr val="333333"/>
                          </a:solidFill>
                          <a:highlight>
                            <a:srgbClr val="FFFFFF"/>
                          </a:highlight>
                          <a:latin typeface="Droid Sans"/>
                          <a:ea typeface="Droid Sans"/>
                          <a:cs typeface="Droid Sans"/>
                          <a:sym typeface="Droid Sans"/>
                        </a:rPr>
                        <a:t>Description</a:t>
                      </a:r>
                      <a:endParaRPr b="1" sz="900">
                        <a:solidFill>
                          <a:srgbClr val="333333"/>
                        </a:solidFill>
                        <a:highlight>
                          <a:srgbClr val="FFFFFF"/>
                        </a:highlight>
                        <a:latin typeface="Droid Sans"/>
                        <a:ea typeface="Droid Sans"/>
                        <a:cs typeface="Droid Sans"/>
                        <a:sym typeface="Droid Sans"/>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solidFill>
                      <a:srgbClr val="EEEEEE"/>
                    </a:solidFill>
                  </a:tcPr>
                </a:tc>
              </a:tr>
              <a:tr h="74850">
                <a:tc>
                  <a:txBody>
                    <a:bodyPr/>
                    <a:lstStyle/>
                    <a:p>
                      <a:pPr indent="0" lvl="0" marL="0" rtl="0" algn="l">
                        <a:lnSpc>
                          <a:spcPct val="100000"/>
                        </a:lnSpc>
                        <a:spcBef>
                          <a:spcPts val="0"/>
                        </a:spcBef>
                        <a:spcAft>
                          <a:spcPts val="0"/>
                        </a:spcAft>
                        <a:buNone/>
                      </a:pPr>
                      <a:r>
                        <a:rPr b="1" lang="en" sz="800">
                          <a:solidFill>
                            <a:srgbClr val="444444"/>
                          </a:solidFill>
                          <a:highlight>
                            <a:srgbClr val="FFFFFF"/>
                          </a:highlight>
                          <a:latin typeface="Droid Sans"/>
                          <a:ea typeface="Droid Sans"/>
                          <a:cs typeface="Droid Sans"/>
                          <a:sym typeface="Droid Sans"/>
                        </a:rPr>
                        <a:t>CodeDeployDefault.LambdaCanary10Percent5Minutes</a:t>
                      </a:r>
                      <a:endParaRPr b="1" sz="800">
                        <a:solidFill>
                          <a:srgbClr val="444444"/>
                        </a:solidFill>
                        <a:highlight>
                          <a:srgbClr val="FFFFFF"/>
                        </a:highlight>
                        <a:latin typeface="Droid Sans"/>
                        <a:ea typeface="Droid Sans"/>
                        <a:cs typeface="Droid Sans"/>
                        <a:sym typeface="Droid Sans"/>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rgbClr val="444444"/>
                          </a:solidFill>
                          <a:highlight>
                            <a:srgbClr val="FFFFFF"/>
                          </a:highlight>
                          <a:latin typeface="Droid Sans"/>
                          <a:ea typeface="Droid Sans"/>
                          <a:cs typeface="Droid Sans"/>
                          <a:sym typeface="Droid Sans"/>
                        </a:rPr>
                        <a:t>Shifts 10 percent of traffic in the first increment. The remaining 90 percent is deployed five minutes later.</a:t>
                      </a:r>
                      <a:endParaRPr sz="800">
                        <a:solidFill>
                          <a:srgbClr val="444444"/>
                        </a:solidFill>
                        <a:highlight>
                          <a:srgbClr val="FFFFFF"/>
                        </a:highlight>
                        <a:latin typeface="Droid Sans"/>
                        <a:ea typeface="Droid Sans"/>
                        <a:cs typeface="Droid Sans"/>
                        <a:sym typeface="Droid Sans"/>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4850">
                <a:tc>
                  <a:txBody>
                    <a:bodyPr/>
                    <a:lstStyle/>
                    <a:p>
                      <a:pPr indent="0" lvl="0" marL="0" rtl="0" algn="l">
                        <a:lnSpc>
                          <a:spcPct val="100000"/>
                        </a:lnSpc>
                        <a:spcBef>
                          <a:spcPts val="0"/>
                        </a:spcBef>
                        <a:spcAft>
                          <a:spcPts val="0"/>
                        </a:spcAft>
                        <a:buNone/>
                      </a:pPr>
                      <a:r>
                        <a:rPr b="1" lang="en" sz="800">
                          <a:solidFill>
                            <a:srgbClr val="444444"/>
                          </a:solidFill>
                          <a:highlight>
                            <a:srgbClr val="FFFFFF"/>
                          </a:highlight>
                          <a:latin typeface="Droid Sans"/>
                          <a:ea typeface="Droid Sans"/>
                          <a:cs typeface="Droid Sans"/>
                          <a:sym typeface="Droid Sans"/>
                        </a:rPr>
                        <a:t>CodeDeployDefault.LambdaCanary10Percent10Minutes</a:t>
                      </a:r>
                      <a:endParaRPr b="1" sz="800">
                        <a:solidFill>
                          <a:srgbClr val="444444"/>
                        </a:solidFill>
                        <a:highlight>
                          <a:srgbClr val="FFFFFF"/>
                        </a:highlight>
                        <a:latin typeface="Droid Sans"/>
                        <a:ea typeface="Droid Sans"/>
                        <a:cs typeface="Droid Sans"/>
                        <a:sym typeface="Droid Sans"/>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rgbClr val="444444"/>
                          </a:solidFill>
                          <a:highlight>
                            <a:srgbClr val="FFFFFF"/>
                          </a:highlight>
                          <a:latin typeface="Droid Sans"/>
                          <a:ea typeface="Droid Sans"/>
                          <a:cs typeface="Droid Sans"/>
                          <a:sym typeface="Droid Sans"/>
                        </a:rPr>
                        <a:t>Shifts 10 percent of traffic in the first increment. The remaining 90 percent is deployed 10 minutes later.</a:t>
                      </a:r>
                      <a:endParaRPr sz="800">
                        <a:solidFill>
                          <a:srgbClr val="444444"/>
                        </a:solidFill>
                        <a:highlight>
                          <a:srgbClr val="FFFFFF"/>
                        </a:highlight>
                        <a:latin typeface="Droid Sans"/>
                        <a:ea typeface="Droid Sans"/>
                        <a:cs typeface="Droid Sans"/>
                        <a:sym typeface="Droid Sans"/>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4850">
                <a:tc>
                  <a:txBody>
                    <a:bodyPr/>
                    <a:lstStyle/>
                    <a:p>
                      <a:pPr indent="0" lvl="0" marL="0" rtl="0" algn="l">
                        <a:lnSpc>
                          <a:spcPct val="100000"/>
                        </a:lnSpc>
                        <a:spcBef>
                          <a:spcPts val="0"/>
                        </a:spcBef>
                        <a:spcAft>
                          <a:spcPts val="0"/>
                        </a:spcAft>
                        <a:buNone/>
                      </a:pPr>
                      <a:r>
                        <a:rPr b="1" lang="en" sz="800">
                          <a:solidFill>
                            <a:srgbClr val="444444"/>
                          </a:solidFill>
                          <a:highlight>
                            <a:srgbClr val="FFFFFF"/>
                          </a:highlight>
                          <a:latin typeface="Droid Sans"/>
                          <a:ea typeface="Droid Sans"/>
                          <a:cs typeface="Droid Sans"/>
                          <a:sym typeface="Droid Sans"/>
                        </a:rPr>
                        <a:t>CodeDeployDefault.LambdaCanary10Percent15Minutes</a:t>
                      </a:r>
                      <a:endParaRPr b="1" sz="800">
                        <a:solidFill>
                          <a:srgbClr val="444444"/>
                        </a:solidFill>
                        <a:highlight>
                          <a:srgbClr val="FFFFFF"/>
                        </a:highlight>
                        <a:latin typeface="Droid Sans"/>
                        <a:ea typeface="Droid Sans"/>
                        <a:cs typeface="Droid Sans"/>
                        <a:sym typeface="Droid Sans"/>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rgbClr val="444444"/>
                          </a:solidFill>
                          <a:highlight>
                            <a:srgbClr val="FFFFFF"/>
                          </a:highlight>
                          <a:latin typeface="Droid Sans"/>
                          <a:ea typeface="Droid Sans"/>
                          <a:cs typeface="Droid Sans"/>
                          <a:sym typeface="Droid Sans"/>
                        </a:rPr>
                        <a:t>Shifts 10 percent of traffic in the first increment. The remaining 90 percent is deployed 15 minutes later.</a:t>
                      </a:r>
                      <a:endParaRPr sz="800">
                        <a:solidFill>
                          <a:srgbClr val="444444"/>
                        </a:solidFill>
                        <a:highlight>
                          <a:srgbClr val="FFFFFF"/>
                        </a:highlight>
                        <a:latin typeface="Droid Sans"/>
                        <a:ea typeface="Droid Sans"/>
                        <a:cs typeface="Droid Sans"/>
                        <a:sym typeface="Droid Sans"/>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4850">
                <a:tc>
                  <a:txBody>
                    <a:bodyPr/>
                    <a:lstStyle/>
                    <a:p>
                      <a:pPr indent="0" lvl="0" marL="0" rtl="0" algn="l">
                        <a:lnSpc>
                          <a:spcPct val="100000"/>
                        </a:lnSpc>
                        <a:spcBef>
                          <a:spcPts val="0"/>
                        </a:spcBef>
                        <a:spcAft>
                          <a:spcPts val="0"/>
                        </a:spcAft>
                        <a:buNone/>
                      </a:pPr>
                      <a:r>
                        <a:rPr b="1" lang="en" sz="800">
                          <a:solidFill>
                            <a:srgbClr val="444444"/>
                          </a:solidFill>
                          <a:highlight>
                            <a:srgbClr val="FFFFFF"/>
                          </a:highlight>
                          <a:latin typeface="Droid Sans"/>
                          <a:ea typeface="Droid Sans"/>
                          <a:cs typeface="Droid Sans"/>
                          <a:sym typeface="Droid Sans"/>
                        </a:rPr>
                        <a:t>CodeDeployDefault.LambdaCanary10Percent30Minutes</a:t>
                      </a:r>
                      <a:endParaRPr b="1" sz="800">
                        <a:solidFill>
                          <a:srgbClr val="444444"/>
                        </a:solidFill>
                        <a:highlight>
                          <a:srgbClr val="FFFFFF"/>
                        </a:highlight>
                        <a:latin typeface="Droid Sans"/>
                        <a:ea typeface="Droid Sans"/>
                        <a:cs typeface="Droid Sans"/>
                        <a:sym typeface="Droid Sans"/>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rgbClr val="444444"/>
                          </a:solidFill>
                          <a:highlight>
                            <a:srgbClr val="FFFFFF"/>
                          </a:highlight>
                          <a:latin typeface="Droid Sans"/>
                          <a:ea typeface="Droid Sans"/>
                          <a:cs typeface="Droid Sans"/>
                          <a:sym typeface="Droid Sans"/>
                        </a:rPr>
                        <a:t>Shifts 10 percent of traffic in the first increment. The remaining 90 percent is deployed 30 minutes later.</a:t>
                      </a:r>
                      <a:endParaRPr sz="800">
                        <a:solidFill>
                          <a:srgbClr val="444444"/>
                        </a:solidFill>
                        <a:highlight>
                          <a:srgbClr val="FFFFFF"/>
                        </a:highlight>
                        <a:latin typeface="Droid Sans"/>
                        <a:ea typeface="Droid Sans"/>
                        <a:cs typeface="Droid Sans"/>
                        <a:sym typeface="Droid Sans"/>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4850">
                <a:tc>
                  <a:txBody>
                    <a:bodyPr/>
                    <a:lstStyle/>
                    <a:p>
                      <a:pPr indent="0" lvl="0" marL="0" rtl="0" algn="l">
                        <a:lnSpc>
                          <a:spcPct val="100000"/>
                        </a:lnSpc>
                        <a:spcBef>
                          <a:spcPts val="0"/>
                        </a:spcBef>
                        <a:spcAft>
                          <a:spcPts val="0"/>
                        </a:spcAft>
                        <a:buNone/>
                      </a:pPr>
                      <a:r>
                        <a:rPr b="1" lang="en" sz="800">
                          <a:solidFill>
                            <a:srgbClr val="444444"/>
                          </a:solidFill>
                          <a:highlight>
                            <a:srgbClr val="FFFFFF"/>
                          </a:highlight>
                          <a:latin typeface="Droid Sans"/>
                          <a:ea typeface="Droid Sans"/>
                          <a:cs typeface="Droid Sans"/>
                          <a:sym typeface="Droid Sans"/>
                        </a:rPr>
                        <a:t>CodeDeployDefault.LambdaLinear10PercentEvery1Minute</a:t>
                      </a:r>
                      <a:endParaRPr b="1" sz="800">
                        <a:solidFill>
                          <a:srgbClr val="444444"/>
                        </a:solidFill>
                        <a:highlight>
                          <a:srgbClr val="FFFFFF"/>
                        </a:highlight>
                        <a:latin typeface="Droid Sans"/>
                        <a:ea typeface="Droid Sans"/>
                        <a:cs typeface="Droid Sans"/>
                        <a:sym typeface="Droid Sans"/>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rgbClr val="444444"/>
                          </a:solidFill>
                          <a:highlight>
                            <a:srgbClr val="FFFFFF"/>
                          </a:highlight>
                          <a:latin typeface="Droid Sans"/>
                          <a:ea typeface="Droid Sans"/>
                          <a:cs typeface="Droid Sans"/>
                          <a:sym typeface="Droid Sans"/>
                        </a:rPr>
                        <a:t>Shifts 10 percent of traffic every minute until all traffic is shifted.</a:t>
                      </a:r>
                      <a:endParaRPr sz="800">
                        <a:solidFill>
                          <a:srgbClr val="444444"/>
                        </a:solidFill>
                        <a:highlight>
                          <a:srgbClr val="FFFFFF"/>
                        </a:highlight>
                        <a:latin typeface="Droid Sans"/>
                        <a:ea typeface="Droid Sans"/>
                        <a:cs typeface="Droid Sans"/>
                        <a:sym typeface="Droid Sans"/>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4850">
                <a:tc>
                  <a:txBody>
                    <a:bodyPr/>
                    <a:lstStyle/>
                    <a:p>
                      <a:pPr indent="0" lvl="0" marL="0" rtl="0" algn="l">
                        <a:lnSpc>
                          <a:spcPct val="100000"/>
                        </a:lnSpc>
                        <a:spcBef>
                          <a:spcPts val="0"/>
                        </a:spcBef>
                        <a:spcAft>
                          <a:spcPts val="0"/>
                        </a:spcAft>
                        <a:buNone/>
                      </a:pPr>
                      <a:r>
                        <a:rPr b="1" lang="en" sz="800">
                          <a:solidFill>
                            <a:srgbClr val="444444"/>
                          </a:solidFill>
                          <a:highlight>
                            <a:srgbClr val="FFFFFF"/>
                          </a:highlight>
                          <a:latin typeface="Droid Sans"/>
                          <a:ea typeface="Droid Sans"/>
                          <a:cs typeface="Droid Sans"/>
                          <a:sym typeface="Droid Sans"/>
                        </a:rPr>
                        <a:t>CodeDeployDefault.LambdaLinear10PercentEvery2Minutes</a:t>
                      </a:r>
                      <a:endParaRPr b="1" sz="800">
                        <a:solidFill>
                          <a:srgbClr val="444444"/>
                        </a:solidFill>
                        <a:highlight>
                          <a:srgbClr val="FFFFFF"/>
                        </a:highlight>
                        <a:latin typeface="Droid Sans"/>
                        <a:ea typeface="Droid Sans"/>
                        <a:cs typeface="Droid Sans"/>
                        <a:sym typeface="Droid Sans"/>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rgbClr val="444444"/>
                          </a:solidFill>
                          <a:highlight>
                            <a:srgbClr val="FFFFFF"/>
                          </a:highlight>
                          <a:latin typeface="Droid Sans"/>
                          <a:ea typeface="Droid Sans"/>
                          <a:cs typeface="Droid Sans"/>
                          <a:sym typeface="Droid Sans"/>
                        </a:rPr>
                        <a:t>Shifts 10 percent of traffic every two minutes until all traffic is shifted.</a:t>
                      </a:r>
                      <a:endParaRPr sz="800">
                        <a:solidFill>
                          <a:srgbClr val="444444"/>
                        </a:solidFill>
                        <a:highlight>
                          <a:srgbClr val="FFFFFF"/>
                        </a:highlight>
                        <a:latin typeface="Droid Sans"/>
                        <a:ea typeface="Droid Sans"/>
                        <a:cs typeface="Droid Sans"/>
                        <a:sym typeface="Droid Sans"/>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4850">
                <a:tc>
                  <a:txBody>
                    <a:bodyPr/>
                    <a:lstStyle/>
                    <a:p>
                      <a:pPr indent="0" lvl="0" marL="0" rtl="0" algn="l">
                        <a:lnSpc>
                          <a:spcPct val="100000"/>
                        </a:lnSpc>
                        <a:spcBef>
                          <a:spcPts val="0"/>
                        </a:spcBef>
                        <a:spcAft>
                          <a:spcPts val="0"/>
                        </a:spcAft>
                        <a:buNone/>
                      </a:pPr>
                      <a:r>
                        <a:rPr b="1" lang="en" sz="800">
                          <a:solidFill>
                            <a:srgbClr val="444444"/>
                          </a:solidFill>
                          <a:highlight>
                            <a:srgbClr val="FFFFFF"/>
                          </a:highlight>
                          <a:latin typeface="Droid Sans"/>
                          <a:ea typeface="Droid Sans"/>
                          <a:cs typeface="Droid Sans"/>
                          <a:sym typeface="Droid Sans"/>
                        </a:rPr>
                        <a:t>CodeDeployDefault.LambdaLinear10PercentEvery3Minutes</a:t>
                      </a:r>
                      <a:endParaRPr b="1" sz="800">
                        <a:solidFill>
                          <a:srgbClr val="444444"/>
                        </a:solidFill>
                        <a:highlight>
                          <a:srgbClr val="FFFFFF"/>
                        </a:highlight>
                        <a:latin typeface="Droid Sans"/>
                        <a:ea typeface="Droid Sans"/>
                        <a:cs typeface="Droid Sans"/>
                        <a:sym typeface="Droid Sans"/>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rgbClr val="444444"/>
                          </a:solidFill>
                          <a:highlight>
                            <a:srgbClr val="FFFFFF"/>
                          </a:highlight>
                          <a:latin typeface="Droid Sans"/>
                          <a:ea typeface="Droid Sans"/>
                          <a:cs typeface="Droid Sans"/>
                          <a:sym typeface="Droid Sans"/>
                        </a:rPr>
                        <a:t>Shifts 10 percent of traffic every three minutes until all traffic is shifted.</a:t>
                      </a:r>
                      <a:endParaRPr sz="800">
                        <a:solidFill>
                          <a:srgbClr val="444444"/>
                        </a:solidFill>
                        <a:highlight>
                          <a:srgbClr val="FFFFFF"/>
                        </a:highlight>
                        <a:latin typeface="Droid Sans"/>
                        <a:ea typeface="Droid Sans"/>
                        <a:cs typeface="Droid Sans"/>
                        <a:sym typeface="Droid Sans"/>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2450">
                <a:tc>
                  <a:txBody>
                    <a:bodyPr/>
                    <a:lstStyle/>
                    <a:p>
                      <a:pPr indent="0" lvl="0" marL="0" rtl="0" algn="l">
                        <a:lnSpc>
                          <a:spcPct val="100000"/>
                        </a:lnSpc>
                        <a:spcBef>
                          <a:spcPts val="0"/>
                        </a:spcBef>
                        <a:spcAft>
                          <a:spcPts val="0"/>
                        </a:spcAft>
                        <a:buNone/>
                      </a:pPr>
                      <a:r>
                        <a:rPr b="1" lang="en" sz="800">
                          <a:solidFill>
                            <a:srgbClr val="444444"/>
                          </a:solidFill>
                          <a:highlight>
                            <a:srgbClr val="FFFFFF"/>
                          </a:highlight>
                          <a:latin typeface="Droid Sans"/>
                          <a:ea typeface="Droid Sans"/>
                          <a:cs typeface="Droid Sans"/>
                          <a:sym typeface="Droid Sans"/>
                        </a:rPr>
                        <a:t>CodeDeployDefault.LambdaLinear10PercentEvery10Minutes</a:t>
                      </a:r>
                      <a:endParaRPr b="1" sz="800">
                        <a:solidFill>
                          <a:srgbClr val="444444"/>
                        </a:solidFill>
                        <a:highlight>
                          <a:srgbClr val="FFFFFF"/>
                        </a:highlight>
                        <a:latin typeface="Droid Sans"/>
                        <a:ea typeface="Droid Sans"/>
                        <a:cs typeface="Droid Sans"/>
                        <a:sym typeface="Droid Sans"/>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rgbClr val="444444"/>
                          </a:solidFill>
                          <a:highlight>
                            <a:srgbClr val="FFFFFF"/>
                          </a:highlight>
                          <a:latin typeface="Droid Sans"/>
                          <a:ea typeface="Droid Sans"/>
                          <a:cs typeface="Droid Sans"/>
                          <a:sym typeface="Droid Sans"/>
                        </a:rPr>
                        <a:t>Shifts 10 percent of traffic every 10 minutes until all traffic is shifted.</a:t>
                      </a:r>
                      <a:endParaRPr sz="800">
                        <a:solidFill>
                          <a:srgbClr val="444444"/>
                        </a:solidFill>
                        <a:highlight>
                          <a:srgbClr val="FFFFFF"/>
                        </a:highlight>
                        <a:latin typeface="Droid Sans"/>
                        <a:ea typeface="Droid Sans"/>
                        <a:cs typeface="Droid Sans"/>
                        <a:sym typeface="Droid Sans"/>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2450">
                <a:tc>
                  <a:txBody>
                    <a:bodyPr/>
                    <a:lstStyle/>
                    <a:p>
                      <a:pPr indent="0" lvl="0" marL="0" rtl="0" algn="l">
                        <a:lnSpc>
                          <a:spcPct val="100000"/>
                        </a:lnSpc>
                        <a:spcBef>
                          <a:spcPts val="0"/>
                        </a:spcBef>
                        <a:spcAft>
                          <a:spcPts val="0"/>
                        </a:spcAft>
                        <a:buNone/>
                      </a:pPr>
                      <a:r>
                        <a:rPr b="1" lang="en" sz="800">
                          <a:solidFill>
                            <a:srgbClr val="444444"/>
                          </a:solidFill>
                          <a:highlight>
                            <a:srgbClr val="FFFFFF"/>
                          </a:highlight>
                          <a:latin typeface="Droid Sans"/>
                          <a:ea typeface="Droid Sans"/>
                          <a:cs typeface="Droid Sans"/>
                          <a:sym typeface="Droid Sans"/>
                        </a:rPr>
                        <a:t>CodeDeployDefault.LambdaAllAtOnce</a:t>
                      </a:r>
                      <a:endParaRPr b="1" sz="800">
                        <a:solidFill>
                          <a:srgbClr val="444444"/>
                        </a:solidFill>
                        <a:highlight>
                          <a:srgbClr val="FFFFFF"/>
                        </a:highlight>
                        <a:latin typeface="Droid Sans"/>
                        <a:ea typeface="Droid Sans"/>
                        <a:cs typeface="Droid Sans"/>
                        <a:sym typeface="Droid Sans"/>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rgbClr val="444444"/>
                          </a:solidFill>
                          <a:highlight>
                            <a:srgbClr val="FFFFFF"/>
                          </a:highlight>
                          <a:latin typeface="Droid Sans"/>
                          <a:ea typeface="Droid Sans"/>
                          <a:cs typeface="Droid Sans"/>
                          <a:sym typeface="Droid Sans"/>
                        </a:rPr>
                        <a:t>Shifts all traffic to the updated Lambda functions at once.</a:t>
                      </a:r>
                      <a:endParaRPr sz="800">
                        <a:solidFill>
                          <a:srgbClr val="444444"/>
                        </a:solidFill>
                        <a:highlight>
                          <a:srgbClr val="FFFFFF"/>
                        </a:highlight>
                        <a:latin typeface="Droid Sans"/>
                        <a:ea typeface="Droid Sans"/>
                        <a:cs typeface="Droid Sans"/>
                        <a:sym typeface="Droid Sans"/>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124" name="Google Shape;124;p20"/>
          <p:cNvGraphicFramePr/>
          <p:nvPr/>
        </p:nvGraphicFramePr>
        <p:xfrm>
          <a:off x="304800" y="1066800"/>
          <a:ext cx="3000000" cy="3000000"/>
        </p:xfrm>
        <a:graphic>
          <a:graphicData uri="http://schemas.openxmlformats.org/drawingml/2006/table">
            <a:tbl>
              <a:tblPr>
                <a:solidFill>
                  <a:srgbClr val="FFFFFF"/>
                </a:solidFill>
                <a:tableStyleId>{3F5EDE66-9A0C-4A6C-AD1D-8BACF95221B2}</a:tableStyleId>
              </a:tblPr>
              <a:tblGrid>
                <a:gridCol w="3418200"/>
                <a:gridCol w="5261700"/>
              </a:tblGrid>
              <a:tr h="164275">
                <a:tc>
                  <a:txBody>
                    <a:bodyPr/>
                    <a:lstStyle/>
                    <a:p>
                      <a:pPr indent="0" lvl="0" marL="0" rtl="0" algn="l">
                        <a:lnSpc>
                          <a:spcPct val="100000"/>
                        </a:lnSpc>
                        <a:spcBef>
                          <a:spcPts val="0"/>
                        </a:spcBef>
                        <a:spcAft>
                          <a:spcPts val="800"/>
                        </a:spcAft>
                        <a:buNone/>
                      </a:pPr>
                      <a:r>
                        <a:rPr b="1" lang="en" sz="900">
                          <a:solidFill>
                            <a:srgbClr val="333333"/>
                          </a:solidFill>
                          <a:highlight>
                            <a:srgbClr val="FFFFFF"/>
                          </a:highlight>
                          <a:latin typeface="Droid Sans"/>
                          <a:ea typeface="Droid Sans"/>
                          <a:cs typeface="Droid Sans"/>
                          <a:sym typeface="Droid Sans"/>
                        </a:rPr>
                        <a:t>Deployment Configuration</a:t>
                      </a:r>
                      <a:endParaRPr b="1" sz="900">
                        <a:solidFill>
                          <a:srgbClr val="333333"/>
                        </a:solidFill>
                        <a:highlight>
                          <a:srgbClr val="FFFFFF"/>
                        </a:highlight>
                        <a:latin typeface="Droid Sans"/>
                        <a:ea typeface="Droid Sans"/>
                        <a:cs typeface="Droid Sans"/>
                        <a:sym typeface="Droid Sans"/>
                      </a:endParaRPr>
                    </a:p>
                  </a:txBody>
                  <a:tcPr marT="0" marB="0" marR="47625" marL="47625">
                    <a:lnR cap="flat" cmpd="sng" w="9525">
                      <a:solidFill>
                        <a:srgbClr val="CCCCCC"/>
                      </a:solidFill>
                      <a:prstDash val="solid"/>
                      <a:round/>
                      <a:headEnd len="sm" w="sm" type="none"/>
                      <a:tailEnd len="sm" w="sm" type="none"/>
                    </a:lnR>
                    <a:solidFill>
                      <a:srgbClr val="EEEEEE"/>
                    </a:solidFill>
                  </a:tcPr>
                </a:tc>
                <a:tc>
                  <a:txBody>
                    <a:bodyPr/>
                    <a:lstStyle/>
                    <a:p>
                      <a:pPr indent="0" lvl="0" marL="0" rtl="0" algn="l">
                        <a:lnSpc>
                          <a:spcPct val="100000"/>
                        </a:lnSpc>
                        <a:spcBef>
                          <a:spcPts val="0"/>
                        </a:spcBef>
                        <a:spcAft>
                          <a:spcPts val="800"/>
                        </a:spcAft>
                        <a:buNone/>
                      </a:pPr>
                      <a:r>
                        <a:rPr b="1" lang="en" sz="900">
                          <a:solidFill>
                            <a:srgbClr val="333333"/>
                          </a:solidFill>
                          <a:highlight>
                            <a:srgbClr val="FFFFFF"/>
                          </a:highlight>
                          <a:latin typeface="Droid Sans"/>
                          <a:ea typeface="Droid Sans"/>
                          <a:cs typeface="Droid Sans"/>
                          <a:sym typeface="Droid Sans"/>
                        </a:rPr>
                        <a:t>Description</a:t>
                      </a:r>
                      <a:endParaRPr b="1" sz="900">
                        <a:solidFill>
                          <a:srgbClr val="333333"/>
                        </a:solidFill>
                        <a:highlight>
                          <a:srgbClr val="FFFFFF"/>
                        </a:highlight>
                        <a:latin typeface="Droid Sans"/>
                        <a:ea typeface="Droid Sans"/>
                        <a:cs typeface="Droid Sans"/>
                        <a:sym typeface="Droid Sans"/>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solidFill>
                      <a:srgbClr val="EEEEEE"/>
                    </a:solidFill>
                  </a:tcPr>
                </a:tc>
              </a:tr>
              <a:tr h="151125">
                <a:tc>
                  <a:txBody>
                    <a:bodyPr/>
                    <a:lstStyle/>
                    <a:p>
                      <a:pPr indent="0" lvl="0" marL="0" marR="0" rtl="0" algn="l">
                        <a:lnSpc>
                          <a:spcPct val="100000"/>
                        </a:lnSpc>
                        <a:spcBef>
                          <a:spcPts val="0"/>
                        </a:spcBef>
                        <a:spcAft>
                          <a:spcPts val="0"/>
                        </a:spcAft>
                        <a:buNone/>
                      </a:pPr>
                      <a:r>
                        <a:rPr b="1" lang="en" sz="800">
                          <a:solidFill>
                            <a:srgbClr val="444444"/>
                          </a:solidFill>
                          <a:highlight>
                            <a:srgbClr val="FFFFFF"/>
                          </a:highlight>
                          <a:latin typeface="Droid Sans"/>
                          <a:ea typeface="Droid Sans"/>
                          <a:cs typeface="Droid Sans"/>
                          <a:sym typeface="Droid Sans"/>
                        </a:rPr>
                        <a:t>CodeDeployDefault.AllAtOnce</a:t>
                      </a:r>
                      <a:endParaRPr b="1" sz="800">
                        <a:solidFill>
                          <a:srgbClr val="444444"/>
                        </a:solidFill>
                        <a:highlight>
                          <a:srgbClr val="FFFFFF"/>
                        </a:highlight>
                        <a:latin typeface="Droid Sans"/>
                        <a:ea typeface="Droid Sans"/>
                        <a:cs typeface="Droid Sans"/>
                        <a:sym typeface="Droid Sans"/>
                      </a:endParaRPr>
                    </a:p>
                  </a:txBody>
                  <a:tcPr marT="47625" marB="47625" marR="47625" marL="47625">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1" sz="800">
                        <a:solidFill>
                          <a:srgbClr val="444444"/>
                        </a:solidFill>
                        <a:highlight>
                          <a:srgbClr val="FFFFFF"/>
                        </a:highlight>
                        <a:latin typeface="Droid Sans"/>
                        <a:ea typeface="Droid Sans"/>
                        <a:cs typeface="Droid Sans"/>
                        <a:sym typeface="Droid Sans"/>
                      </a:endParaRPr>
                    </a:p>
                  </a:txBody>
                  <a:tcPr marT="47625" marB="47625"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B cap="flat" cmpd="sng" w="9525">
                      <a:solidFill>
                        <a:srgbClr val="CCCCCC"/>
                      </a:solidFill>
                      <a:prstDash val="solid"/>
                      <a:round/>
                      <a:headEnd len="sm" w="sm" type="none"/>
                      <a:tailEnd len="sm" w="sm" type="none"/>
                    </a:lnB>
                  </a:tcPr>
                </a:tc>
              </a:tr>
              <a:tr h="85425">
                <a:tc>
                  <a:txBody>
                    <a:bodyPr/>
                    <a:lstStyle/>
                    <a:p>
                      <a:pPr indent="0" lvl="0" marL="0" rtl="0" algn="l">
                        <a:spcBef>
                          <a:spcPts val="0"/>
                        </a:spcBef>
                        <a:spcAft>
                          <a:spcPts val="0"/>
                        </a:spcAft>
                        <a:buNone/>
                      </a:pPr>
                      <a:r>
                        <a:rPr b="1" lang="en" sz="800">
                          <a:solidFill>
                            <a:srgbClr val="444444"/>
                          </a:solidFill>
                          <a:highlight>
                            <a:schemeClr val="lt1"/>
                          </a:highlight>
                          <a:latin typeface="Droid Sans"/>
                          <a:ea typeface="Droid Sans"/>
                          <a:cs typeface="Droid Sans"/>
                          <a:sym typeface="Droid Sans"/>
                        </a:rPr>
                        <a:t>CodeDeployDefault.HalfAtATime</a:t>
                      </a:r>
                      <a:endParaRPr b="1" sz="800">
                        <a:solidFill>
                          <a:srgbClr val="444444"/>
                        </a:solidFill>
                        <a:highlight>
                          <a:srgbClr val="FFFFFF"/>
                        </a:highlight>
                        <a:latin typeface="Droid Sans"/>
                        <a:ea typeface="Droid Sans"/>
                        <a:cs typeface="Droid Sans"/>
                        <a:sym typeface="Droid Sans"/>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800">
                        <a:solidFill>
                          <a:srgbClr val="444444"/>
                        </a:solidFill>
                        <a:highlight>
                          <a:srgbClr val="FFFFFF"/>
                        </a:highlight>
                        <a:latin typeface="Droid Sans"/>
                        <a:ea typeface="Droid Sans"/>
                        <a:cs typeface="Droid Sans"/>
                        <a:sym typeface="Droid Sans"/>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85425">
                <a:tc>
                  <a:txBody>
                    <a:bodyPr/>
                    <a:lstStyle/>
                    <a:p>
                      <a:pPr indent="0" lvl="0" marL="0" rtl="0" algn="l">
                        <a:spcBef>
                          <a:spcPts val="0"/>
                        </a:spcBef>
                        <a:spcAft>
                          <a:spcPts val="0"/>
                        </a:spcAft>
                        <a:buNone/>
                      </a:pPr>
                      <a:r>
                        <a:rPr b="1" lang="en" sz="800">
                          <a:solidFill>
                            <a:srgbClr val="444444"/>
                          </a:solidFill>
                          <a:highlight>
                            <a:schemeClr val="lt1"/>
                          </a:highlight>
                          <a:latin typeface="Droid Sans"/>
                          <a:ea typeface="Droid Sans"/>
                          <a:cs typeface="Droid Sans"/>
                          <a:sym typeface="Droid Sans"/>
                        </a:rPr>
                        <a:t>CodeDeployDefault.OneAtAtTime</a:t>
                      </a:r>
                      <a:endParaRPr b="1" sz="800">
                        <a:solidFill>
                          <a:srgbClr val="444444"/>
                        </a:solidFill>
                        <a:highlight>
                          <a:srgbClr val="FFFFFF"/>
                        </a:highlight>
                        <a:latin typeface="Droid Sans"/>
                        <a:ea typeface="Droid Sans"/>
                        <a:cs typeface="Droid Sans"/>
                        <a:sym typeface="Droid Sans"/>
                      </a:endParaRPr>
                    </a:p>
                  </a:txBody>
                  <a:tcPr marT="0" marB="0" marR="47625" marL="47625">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800">
                        <a:solidFill>
                          <a:srgbClr val="444444"/>
                        </a:solidFill>
                        <a:highlight>
                          <a:srgbClr val="FFFFFF"/>
                        </a:highlight>
                        <a:latin typeface="Droid Sans"/>
                        <a:ea typeface="Droid Sans"/>
                        <a:cs typeface="Droid Sans"/>
                        <a:sym typeface="Droid Sans"/>
                      </a:endParaRPr>
                    </a:p>
                  </a:txBody>
                  <a:tcPr marT="0" marB="0" marR="47625" marL="4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