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
      <p:font typeface="Roboto Mono"/>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0BC4C2-1D70-460E-9FCA-5CC05FC0E173}">
  <a:tblStyle styleId="{540BC4C2-1D70-460E-9FCA-5CC05FC0E1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740CB6-C774-4B0A-9C99-8835905A3C9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1" Type="http://schemas.openxmlformats.org/officeDocument/2006/relationships/font" Target="fonts/Oswa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37" Type="http://schemas.openxmlformats.org/officeDocument/2006/relationships/font" Target="fonts/RobotoMono-bold.fntdata"/><Relationship Id="rId14" Type="http://schemas.openxmlformats.org/officeDocument/2006/relationships/slide" Target="slides/slide8.xml"/><Relationship Id="rId36" Type="http://schemas.openxmlformats.org/officeDocument/2006/relationships/font" Target="fonts/RobotoMono-regular.fntdata"/><Relationship Id="rId17" Type="http://schemas.openxmlformats.org/officeDocument/2006/relationships/slide" Target="slides/slide11.xml"/><Relationship Id="rId39" Type="http://schemas.openxmlformats.org/officeDocument/2006/relationships/font" Target="fonts/RobotoMono-boldItalic.fntdata"/><Relationship Id="rId16" Type="http://schemas.openxmlformats.org/officeDocument/2006/relationships/slide" Target="slides/slide10.xml"/><Relationship Id="rId38" Type="http://schemas.openxmlformats.org/officeDocument/2006/relationships/font" Target="fonts/RobotoMon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1918265a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1918265a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1918265a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1918265a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1918265a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1918265a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1918265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1918265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1a0acd8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1a0acd8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1918265a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1918265a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1a0acd8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1a0acd8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61d84607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1d84607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1d84607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1d84607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191ef1f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191ef1f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18e7246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18e7246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18e7246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18e7246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1918265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1918265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1918265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1918265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32c2001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32c2001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1a0acd8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1a0acd8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1a7c7f2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1a7c7f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1918265a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1918265a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docs.aws.amazon.com/snowball/latest/ug/AWSSnowball-ug.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d1.awsstatic.com/whitepapers/aws-migrate-resources-to-new-region.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aws.amazon.com/cloud-migration/" TargetMode="External"/><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aws.amazon.com/server-migration-service/"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docs.aws.amazon.com/dms/latest/userguide/CHAP_LargeDBs.html" TargetMode="External"/><Relationship Id="rId4" Type="http://schemas.openxmlformats.org/officeDocument/2006/relationships/hyperlink" Target="https://aws.amazon.com/snowball-edge/"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1" Type="http://schemas.openxmlformats.org/officeDocument/2006/relationships/hyperlink" Target="https://docs.aws.amazon.com/dms/latest/userguide/CHAP_BestPractices.html#CHAP_BestPractices.ChangeOracleSchema" TargetMode="External"/><Relationship Id="rId10" Type="http://schemas.openxmlformats.org/officeDocument/2006/relationships/hyperlink" Target="https://docs.aws.amazon.com/dms/latest/userguide/CHAP_BestPractices.html#CHAP_BestPractices.OnGoingReplication" TargetMode="External"/><Relationship Id="rId13" Type="http://schemas.openxmlformats.org/officeDocument/2006/relationships/hyperlink" Target="https://docs.aws.amazon.com/dms/latest/userguide/CHAP_BestPractices.html#CHAP_BestPractices.LargeTables" TargetMode="External"/><Relationship Id="rId12" Type="http://schemas.openxmlformats.org/officeDocument/2006/relationships/hyperlink" Target="https://docs.aws.amazon.com/dms/latest/userguide/CHAP_BestPractices.html#CHAP_BestPractices.ChangeOracleTablespace" TargetMode="External"/><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docs.aws.amazon.com/dms/latest/userguide/CHAP_BestPractices.html" TargetMode="External"/><Relationship Id="rId4" Type="http://schemas.openxmlformats.org/officeDocument/2006/relationships/hyperlink" Target="https://docs.aws.amazon.com/dms/latest/userguide/CHAP_BestPractices.html#CHAP_BestPractices.Performance" TargetMode="External"/><Relationship Id="rId9" Type="http://schemas.openxmlformats.org/officeDocument/2006/relationships/hyperlink" Target="https://docs.aws.amazon.com/dms/latest/userguide/CHAP_BestPractices.html#CHAP_BestPractices.LOBS" TargetMode="External"/><Relationship Id="rId5" Type="http://schemas.openxmlformats.org/officeDocument/2006/relationships/hyperlink" Target="https://docs.aws.amazon.com/dms/latest/userguide/CHAP_BestPractices.html#CHAP_BestPractices.SizingReplicationInstance" TargetMode="External"/><Relationship Id="rId6" Type="http://schemas.openxmlformats.org/officeDocument/2006/relationships/hyperlink" Target="https://docs.aws.amazon.com/dms/latest/userguide/CHAP_BestPractices.html#CHAP_BestPractices.ReducingLoad" TargetMode="External"/><Relationship Id="rId7" Type="http://schemas.openxmlformats.org/officeDocument/2006/relationships/hyperlink" Target="https://docs.aws.amazon.com/dms/latest/userguide/CHAP_BestPractices.html#CHAP_BestPractices.TaskLog" TargetMode="External"/><Relationship Id="rId8" Type="http://schemas.openxmlformats.org/officeDocument/2006/relationships/hyperlink" Target="https://docs.aws.amazon.com/dms/latest/userguide/CHAP_BestPractices.html#CHAP_BestPractices.SchemaConvers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docs.aws.amazon.com/application-discovery/latest/userguide/appdiscovery-ug.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19200" y="1613825"/>
            <a:ext cx="80559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Migration &amp; Transfer</a:t>
            </a:r>
            <a:endParaRPr sz="2400">
              <a:latin typeface="Nunito"/>
              <a:ea typeface="Nunito"/>
              <a:cs typeface="Nunito"/>
              <a:sym typeface="Nunito"/>
            </a:endParaRPr>
          </a:p>
          <a:p>
            <a:pPr indent="0" lvl="0" marL="0" rtl="0" algn="l">
              <a:spcBef>
                <a:spcPts val="0"/>
              </a:spcBef>
              <a:spcAft>
                <a:spcPts val="0"/>
              </a:spcAft>
              <a:buNone/>
            </a:pPr>
            <a:r>
              <a:rPr b="0" lang="en" sz="1800">
                <a:latin typeface="Nunito"/>
                <a:ea typeface="Nunito"/>
                <a:cs typeface="Nunito"/>
                <a:sym typeface="Nunito"/>
              </a:rPr>
              <a:t>Server Migration service, Database Migration Service, Application discovery</a:t>
            </a:r>
            <a:endParaRPr sz="1800"/>
          </a:p>
        </p:txBody>
      </p:sp>
      <p:sp>
        <p:nvSpPr>
          <p:cNvPr id="278" name="Google Shape;278;p13"/>
          <p:cNvSpPr txBox="1"/>
          <p:nvPr>
            <p:ph idx="1" type="subTitle"/>
          </p:nvPr>
        </p:nvSpPr>
        <p:spPr>
          <a:xfrm>
            <a:off x="519200" y="3596300"/>
            <a:ext cx="78966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aven Pro"/>
                <a:ea typeface="Maven Pro"/>
                <a:cs typeface="Maven Pro"/>
                <a:sym typeface="Maven Pro"/>
              </a:rPr>
              <a:t>AWS Certified Solutions Architect– Professional (SAP-C01)</a:t>
            </a:r>
            <a:endParaRPr b="1" sz="1800">
              <a:latin typeface="Maven Pro"/>
              <a:ea typeface="Maven Pro"/>
              <a:cs typeface="Maven Pro"/>
              <a:sym typeface="Maven Pro"/>
            </a:endParaRPr>
          </a:p>
          <a:p>
            <a:pPr indent="0" lvl="0" marL="0" marR="0" rtl="0" algn="l">
              <a:lnSpc>
                <a:spcPct val="100000"/>
              </a:lnSpc>
              <a:spcBef>
                <a:spcPts val="0"/>
              </a:spcBef>
              <a:spcAft>
                <a:spcPts val="0"/>
              </a:spcAft>
              <a:buNone/>
            </a:pPr>
            <a:r>
              <a:rPr lang="en" sz="1400">
                <a:latin typeface="Maven Pro"/>
                <a:ea typeface="Maven Pro"/>
                <a:cs typeface="Maven Pro"/>
                <a:sym typeface="Maven Pro"/>
              </a:rPr>
              <a:t>Study notes - Sep’2019</a:t>
            </a:r>
            <a:endParaRPr sz="1400">
              <a:latin typeface="Maven Pro"/>
              <a:ea typeface="Maven Pro"/>
              <a:cs typeface="Maven Pro"/>
              <a:sym typeface="Maven Pro"/>
            </a:endParaRPr>
          </a:p>
          <a:p>
            <a:pPr indent="0" lvl="0" marL="0" rtl="0" algn="l">
              <a:spcBef>
                <a:spcPts val="0"/>
              </a:spcBef>
              <a:spcAft>
                <a:spcPts val="0"/>
              </a:spcAft>
              <a:buNone/>
            </a:pPr>
            <a:r>
              <a:t/>
            </a:r>
            <a:endParaRPr b="1" sz="1800">
              <a:latin typeface="Maven Pro"/>
              <a:ea typeface="Maven Pro"/>
              <a:cs typeface="Maven Pro"/>
              <a:sym typeface="Maven Pro"/>
            </a:endParaRPr>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2"/>
          <p:cNvSpPr txBox="1"/>
          <p:nvPr/>
        </p:nvSpPr>
        <p:spPr>
          <a:xfrm>
            <a:off x="126100" y="919350"/>
            <a:ext cx="4214400" cy="39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Mono"/>
                <a:ea typeface="Roboto Mono"/>
                <a:cs typeface="Roboto Mono"/>
                <a:sym typeface="Roboto Mono"/>
              </a:rPr>
              <a:t>AWS Discovery Connector</a:t>
            </a:r>
            <a:r>
              <a:rPr lang="en" sz="1000">
                <a:latin typeface="Roboto Mono"/>
                <a:ea typeface="Roboto Mono"/>
                <a:cs typeface="Roboto Mono"/>
                <a:sym typeface="Roboto Mono"/>
              </a:rPr>
              <a:t> is a VMware appliance that can collect information only about VMware (VMs)</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This mode doesn't require you to install a connector on each host. </a:t>
            </a:r>
            <a:r>
              <a:rPr lang="en" sz="1000">
                <a:latin typeface="Roboto Mono"/>
                <a:ea typeface="Roboto Mono"/>
                <a:cs typeface="Roboto Mono"/>
                <a:sym typeface="Roboto Mono"/>
              </a:rPr>
              <a:t>You install the Connector as a VM in your vCenter environment using an Open Virtualization Archive (OVA) file.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Because the Discovery Connector relies on VMware metadata to gather server information regardless of operating system, it minimizes the time required for initial on-premises infrastructure assessment.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After you deploy and configure the Discovery Connector, it </a:t>
            </a:r>
            <a:r>
              <a:rPr lang="en" sz="1000">
                <a:solidFill>
                  <a:srgbClr val="0000FF"/>
                </a:solidFill>
                <a:latin typeface="Roboto Mono"/>
                <a:ea typeface="Roboto Mono"/>
                <a:cs typeface="Roboto Mono"/>
                <a:sym typeface="Roboto Mono"/>
              </a:rPr>
              <a:t>registers with the ADS endpoint, </a:t>
            </a:r>
            <a:r>
              <a:rPr i="1" lang="en" sz="1000">
                <a:solidFill>
                  <a:srgbClr val="0000FF"/>
                </a:solidFill>
                <a:latin typeface="Roboto Mono"/>
                <a:ea typeface="Roboto Mono"/>
                <a:cs typeface="Roboto Mono"/>
                <a:sym typeface="Roboto Mono"/>
              </a:rPr>
              <a:t>https://arsenal.us-west-2.amazonaws.com/</a:t>
            </a:r>
            <a:r>
              <a:rPr lang="en" sz="1000">
                <a:solidFill>
                  <a:srgbClr val="0000FF"/>
                </a:solidFill>
                <a:latin typeface="Roboto Mono"/>
                <a:ea typeface="Roboto Mono"/>
                <a:cs typeface="Roboto Mono"/>
                <a:sym typeface="Roboto Mono"/>
              </a:rPr>
              <a:t>, and pings the service </a:t>
            </a:r>
            <a:r>
              <a:rPr lang="en" sz="1000">
                <a:solidFill>
                  <a:srgbClr val="FF0000"/>
                </a:solidFill>
                <a:latin typeface="Roboto Mono"/>
                <a:ea typeface="Roboto Mono"/>
                <a:cs typeface="Roboto Mono"/>
                <a:sym typeface="Roboto Mono"/>
              </a:rPr>
              <a:t>(w/ SSL) </a:t>
            </a:r>
            <a:r>
              <a:rPr lang="en" sz="1000">
                <a:solidFill>
                  <a:srgbClr val="0000FF"/>
                </a:solidFill>
                <a:latin typeface="Roboto Mono"/>
                <a:ea typeface="Roboto Mono"/>
                <a:cs typeface="Roboto Mono"/>
                <a:sym typeface="Roboto Mono"/>
              </a:rPr>
              <a:t>at every 60 minutes</a:t>
            </a:r>
            <a:r>
              <a:rPr lang="en" sz="1000">
                <a:latin typeface="Roboto Mono"/>
                <a:ea typeface="Roboto Mono"/>
                <a:cs typeface="Roboto Mono"/>
                <a:sym typeface="Roboto Mono"/>
              </a:rPr>
              <a:t>, for config information.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When you start the connector's data collecting process, it connects to VMware vCenter Server where it collects information about all the VMs and hosts managed by this specific vCenter. </a:t>
            </a:r>
            <a:endParaRPr sz="1000">
              <a:latin typeface="Roboto Mono"/>
              <a:ea typeface="Roboto Mono"/>
              <a:cs typeface="Roboto Mono"/>
              <a:sym typeface="Roboto Mono"/>
            </a:endParaRPr>
          </a:p>
        </p:txBody>
      </p:sp>
      <p:sp>
        <p:nvSpPr>
          <p:cNvPr id="358" name="Google Shape;358;p22"/>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Application Discovery Service </a:t>
            </a:r>
            <a:endParaRPr sz="1800"/>
          </a:p>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AWS Discovery Connector &amp; AWS Discovery Agent</a:t>
            </a:r>
            <a:r>
              <a:rPr lang="en" sz="1200">
                <a:solidFill>
                  <a:srgbClr val="000000"/>
                </a:solidFill>
                <a:latin typeface="Roboto Mono"/>
                <a:ea typeface="Roboto Mono"/>
                <a:cs typeface="Roboto Mono"/>
                <a:sym typeface="Roboto Mono"/>
              </a:rPr>
              <a:t> </a:t>
            </a:r>
            <a:endParaRPr sz="1800"/>
          </a:p>
          <a:p>
            <a:pPr indent="0" lvl="0" marL="0" marR="0" rtl="0" algn="l">
              <a:lnSpc>
                <a:spcPct val="115000"/>
              </a:lnSpc>
              <a:spcBef>
                <a:spcPts val="0"/>
              </a:spcBef>
              <a:spcAft>
                <a:spcPts val="0"/>
              </a:spcAft>
              <a:buNone/>
            </a:pPr>
            <a:r>
              <a:t/>
            </a:r>
            <a:endParaRPr sz="1400">
              <a:solidFill>
                <a:srgbClr val="0000FF"/>
              </a:solidFill>
              <a:latin typeface="Roboto Mono"/>
              <a:ea typeface="Roboto Mono"/>
              <a:cs typeface="Roboto Mono"/>
              <a:sym typeface="Roboto Mono"/>
            </a:endParaRPr>
          </a:p>
        </p:txBody>
      </p:sp>
      <p:sp>
        <p:nvSpPr>
          <p:cNvPr id="359" name="Google Shape;359;p22"/>
          <p:cNvSpPr txBox="1"/>
          <p:nvPr/>
        </p:nvSpPr>
        <p:spPr>
          <a:xfrm>
            <a:off x="4479825" y="955700"/>
            <a:ext cx="4499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Mono"/>
                <a:ea typeface="Roboto Mono"/>
                <a:cs typeface="Roboto Mono"/>
                <a:sym typeface="Roboto Mono"/>
              </a:rPr>
              <a:t>AWS Discovery Agent</a:t>
            </a:r>
            <a:r>
              <a:rPr lang="en" sz="1000">
                <a:latin typeface="Roboto Mono"/>
                <a:ea typeface="Roboto Mono"/>
                <a:cs typeface="Roboto Mono"/>
                <a:sym typeface="Roboto Mono"/>
              </a:rPr>
              <a:t> is AWS software that you install on on-premises servers and VMs targeted for discovery and migration.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Agents support most Linux and Windows operating systems, and you can deploy them on physical on-premises servers, Amazon EC2 instances, and virtual machines.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The Discovery Agent runs in your local environment and </a:t>
            </a:r>
            <a:r>
              <a:rPr lang="en" sz="1000">
                <a:solidFill>
                  <a:srgbClr val="0000FF"/>
                </a:solidFill>
                <a:latin typeface="Roboto Mono"/>
                <a:ea typeface="Roboto Mono"/>
                <a:cs typeface="Roboto Mono"/>
                <a:sym typeface="Roboto Mono"/>
              </a:rPr>
              <a:t>requires root privileges.</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When you start the Discovery Agent, </a:t>
            </a:r>
            <a:r>
              <a:rPr lang="en" sz="1000">
                <a:solidFill>
                  <a:srgbClr val="0000FF"/>
                </a:solidFill>
                <a:latin typeface="Roboto Mono"/>
                <a:ea typeface="Roboto Mono"/>
                <a:cs typeface="Roboto Mono"/>
                <a:sym typeface="Roboto Mono"/>
              </a:rPr>
              <a:t>it connects securely with </a:t>
            </a:r>
            <a:r>
              <a:rPr i="1" lang="en" sz="1000">
                <a:solidFill>
                  <a:srgbClr val="0000FF"/>
                </a:solidFill>
                <a:latin typeface="Roboto Mono"/>
                <a:ea typeface="Roboto Mono"/>
                <a:cs typeface="Roboto Mono"/>
                <a:sym typeface="Roboto Mono"/>
              </a:rPr>
              <a:t>arsenal.us-west-2.amazonaws.com </a:t>
            </a:r>
            <a:r>
              <a:rPr lang="en" sz="1000">
                <a:solidFill>
                  <a:srgbClr val="0000FF"/>
                </a:solidFill>
                <a:latin typeface="Roboto Mono"/>
                <a:ea typeface="Roboto Mono"/>
                <a:cs typeface="Roboto Mono"/>
                <a:sym typeface="Roboto Mono"/>
              </a:rPr>
              <a:t>and registers with ADS. Then it pings the service </a:t>
            </a:r>
            <a:r>
              <a:rPr lang="en" sz="1000">
                <a:solidFill>
                  <a:srgbClr val="FF0000"/>
                </a:solidFill>
                <a:latin typeface="Roboto Mono"/>
                <a:ea typeface="Roboto Mono"/>
                <a:cs typeface="Roboto Mono"/>
                <a:sym typeface="Roboto Mono"/>
              </a:rPr>
              <a:t>(w/ TLS) </a:t>
            </a:r>
            <a:r>
              <a:rPr lang="en" sz="1000">
                <a:solidFill>
                  <a:srgbClr val="0000FF"/>
                </a:solidFill>
                <a:latin typeface="Roboto Mono"/>
                <a:ea typeface="Roboto Mono"/>
                <a:cs typeface="Roboto Mono"/>
                <a:sym typeface="Roboto Mono"/>
              </a:rPr>
              <a:t>at 15 minute </a:t>
            </a:r>
            <a:r>
              <a:rPr lang="en" sz="1000">
                <a:latin typeface="Roboto Mono"/>
                <a:ea typeface="Roboto Mono"/>
                <a:cs typeface="Roboto Mono"/>
                <a:sym typeface="Roboto Mono"/>
              </a:rPr>
              <a:t>intervals for configuration information.</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When you send a command that tells an agent to start data collection, it starts collecting data for the host or VM where it resides.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In addition to system specifications, </a:t>
            </a:r>
            <a:r>
              <a:rPr lang="en" sz="1000">
                <a:solidFill>
                  <a:srgbClr val="FF0000"/>
                </a:solidFill>
                <a:latin typeface="Roboto Mono"/>
                <a:ea typeface="Roboto Mono"/>
                <a:cs typeface="Roboto Mono"/>
                <a:sym typeface="Roboto Mono"/>
              </a:rPr>
              <a:t>Discovery Agents collect more detailed data including time series data for system performance information, inbound and outbound network connections, and processes running on the server</a:t>
            </a:r>
            <a:endParaRPr sz="1000">
              <a:solidFill>
                <a:srgbClr val="FF0000"/>
              </a:solidFill>
              <a:latin typeface="Roboto Mono"/>
              <a:ea typeface="Roboto Mono"/>
              <a:cs typeface="Roboto Mono"/>
              <a:sym typeface="Roboto Mono"/>
            </a:endParaRPr>
          </a:p>
        </p:txBody>
      </p:sp>
      <p:cxnSp>
        <p:nvCxnSpPr>
          <p:cNvPr id="360" name="Google Shape;360;p22"/>
          <p:cNvCxnSpPr/>
          <p:nvPr/>
        </p:nvCxnSpPr>
        <p:spPr>
          <a:xfrm>
            <a:off x="4353725" y="776500"/>
            <a:ext cx="26700" cy="4187700"/>
          </a:xfrm>
          <a:prstGeom prst="straightConnector1">
            <a:avLst/>
          </a:prstGeom>
          <a:noFill/>
          <a:ln cap="flat" cmpd="sng" w="9525">
            <a:solidFill>
              <a:srgbClr val="FF00FF"/>
            </a:solidFill>
            <a:prstDash val="dash"/>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3"/>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Application Discovery Service </a:t>
            </a:r>
            <a:endParaRPr sz="1800"/>
          </a:p>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Migration Hub Import - Alternative to Discovery Connector &amp; Agent</a:t>
            </a:r>
            <a:r>
              <a:rPr lang="en" sz="1200">
                <a:solidFill>
                  <a:srgbClr val="000000"/>
                </a:solidFill>
                <a:latin typeface="Roboto Mono"/>
                <a:ea typeface="Roboto Mono"/>
                <a:cs typeface="Roboto Mono"/>
                <a:sym typeface="Roboto Mono"/>
              </a:rPr>
              <a:t> </a:t>
            </a:r>
            <a:endParaRPr sz="1200">
              <a:solidFill>
                <a:srgbClr val="0000FF"/>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400">
              <a:solidFill>
                <a:srgbClr val="0000FF"/>
              </a:solidFill>
              <a:latin typeface="Roboto Mono"/>
              <a:ea typeface="Roboto Mono"/>
              <a:cs typeface="Roboto Mono"/>
              <a:sym typeface="Roboto Mono"/>
            </a:endParaRPr>
          </a:p>
        </p:txBody>
      </p:sp>
      <p:sp>
        <p:nvSpPr>
          <p:cNvPr id="366" name="Google Shape;366;p23"/>
          <p:cNvSpPr txBox="1"/>
          <p:nvPr/>
        </p:nvSpPr>
        <p:spPr>
          <a:xfrm>
            <a:off x="232275" y="930300"/>
            <a:ext cx="8428800" cy="19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Migration Hub Import allows you to </a:t>
            </a:r>
            <a:r>
              <a:rPr b="1" lang="en" sz="1000">
                <a:latin typeface="Roboto Mono"/>
                <a:ea typeface="Roboto Mono"/>
                <a:cs typeface="Roboto Mono"/>
                <a:sym typeface="Roboto Mono"/>
              </a:rPr>
              <a:t>import details of your on-premises environment directly into Migration Hub without using the Discovery Connector or Agent.</a:t>
            </a:r>
            <a:r>
              <a:rPr lang="en" sz="1000">
                <a:latin typeface="Roboto Mono"/>
                <a:ea typeface="Roboto Mono"/>
                <a:cs typeface="Roboto Mono"/>
                <a:sym typeface="Roboto Mono"/>
              </a:rPr>
              <a:t> This gives you option to perform migration assessment and planning directly from your imported data. You can also group your devices as applications and track their migration status</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To initiate an import request, first download the specially-formatted, </a:t>
            </a:r>
            <a:r>
              <a:rPr b="1" lang="en" sz="1000">
                <a:latin typeface="Roboto Mono"/>
                <a:ea typeface="Roboto Mono"/>
                <a:cs typeface="Roboto Mono"/>
                <a:sym typeface="Roboto Mono"/>
              </a:rPr>
              <a:t>CSV import template, populate it </a:t>
            </a:r>
            <a:r>
              <a:rPr lang="en" sz="1000">
                <a:latin typeface="Roboto Mono"/>
                <a:ea typeface="Roboto Mono"/>
                <a:cs typeface="Roboto Mono"/>
                <a:sym typeface="Roboto Mono"/>
              </a:rPr>
              <a:t>with your existing on-premises server data, and </a:t>
            </a:r>
            <a:r>
              <a:rPr b="1" lang="en" sz="1000">
                <a:latin typeface="Roboto Mono"/>
                <a:ea typeface="Roboto Mono"/>
                <a:cs typeface="Roboto Mono"/>
                <a:sym typeface="Roboto Mono"/>
              </a:rPr>
              <a:t>upload it to Migration Hub </a:t>
            </a:r>
            <a:r>
              <a:rPr lang="en" sz="1000">
                <a:latin typeface="Roboto Mono"/>
                <a:ea typeface="Roboto Mono"/>
                <a:cs typeface="Roboto Mono"/>
                <a:sym typeface="Roboto Mono"/>
              </a:rPr>
              <a:t>using the Migration Hub console, AWS CLI or one of the AWS SDKs.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any given time, by using the console or import APIs, you can check the status of your import requests. After an import request is complete, you can </a:t>
            </a:r>
            <a:r>
              <a:rPr b="1" lang="en" sz="1000">
                <a:latin typeface="Roboto Mono"/>
                <a:ea typeface="Roboto Mono"/>
                <a:cs typeface="Roboto Mono"/>
                <a:sym typeface="Roboto Mono"/>
              </a:rPr>
              <a:t>view the details of individual imported records</a:t>
            </a:r>
            <a:r>
              <a:rPr lang="en" sz="1000">
                <a:latin typeface="Roboto Mono"/>
                <a:ea typeface="Roboto Mono"/>
                <a:cs typeface="Roboto Mono"/>
                <a:sym typeface="Roboto Mono"/>
              </a:rPr>
              <a:t>. View utilization data, tags, and application mappings directly from within the Migration Hub console. </a:t>
            </a:r>
            <a:endParaRPr sz="1000">
              <a:latin typeface="Roboto Mono"/>
              <a:ea typeface="Roboto Mono"/>
              <a:cs typeface="Roboto Mono"/>
              <a:sym typeface="Roboto Mono"/>
            </a:endParaRPr>
          </a:p>
        </p:txBody>
      </p:sp>
      <p:pic>
        <p:nvPicPr>
          <p:cNvPr id="367" name="Google Shape;367;p23"/>
          <p:cNvPicPr preferRelativeResize="0"/>
          <p:nvPr/>
        </p:nvPicPr>
        <p:blipFill>
          <a:blip r:embed="rId3">
            <a:alphaModFix/>
          </a:blip>
          <a:stretch>
            <a:fillRect/>
          </a:stretch>
        </p:blipFill>
        <p:spPr>
          <a:xfrm>
            <a:off x="288575" y="3032700"/>
            <a:ext cx="5112484" cy="1838700"/>
          </a:xfrm>
          <a:prstGeom prst="rect">
            <a:avLst/>
          </a:prstGeom>
          <a:noFill/>
          <a:ln>
            <a:noFill/>
          </a:ln>
        </p:spPr>
      </p:pic>
      <p:pic>
        <p:nvPicPr>
          <p:cNvPr id="368" name="Google Shape;368;p23"/>
          <p:cNvPicPr preferRelativeResize="0"/>
          <p:nvPr/>
        </p:nvPicPr>
        <p:blipFill>
          <a:blip r:embed="rId4">
            <a:alphaModFix/>
          </a:blip>
          <a:stretch>
            <a:fillRect/>
          </a:stretch>
        </p:blipFill>
        <p:spPr>
          <a:xfrm>
            <a:off x="5125125" y="3107100"/>
            <a:ext cx="3956626" cy="150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4"/>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Application Discovery Service </a:t>
            </a:r>
            <a:endParaRPr sz="1800"/>
          </a:p>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View Collected Data </a:t>
            </a:r>
            <a:endParaRPr sz="1200">
              <a:solidFill>
                <a:srgbClr val="0000FF"/>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400">
              <a:solidFill>
                <a:srgbClr val="0000FF"/>
              </a:solidFill>
              <a:latin typeface="Roboto Mono"/>
              <a:ea typeface="Roboto Mono"/>
              <a:cs typeface="Roboto Mono"/>
              <a:sym typeface="Roboto Mono"/>
            </a:endParaRPr>
          </a:p>
        </p:txBody>
      </p:sp>
      <p:sp>
        <p:nvSpPr>
          <p:cNvPr id="374" name="Google Shape;374;p24"/>
          <p:cNvSpPr txBox="1"/>
          <p:nvPr/>
        </p:nvSpPr>
        <p:spPr>
          <a:xfrm>
            <a:off x="216075" y="1005325"/>
            <a:ext cx="5305800" cy="21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A86E8"/>
                </a:solidFill>
                <a:latin typeface="Roboto Mono"/>
                <a:ea typeface="Roboto Mono"/>
                <a:cs typeface="Roboto Mono"/>
                <a:sym typeface="Roboto Mono"/>
              </a:rPr>
              <a:t>After data collection, you can </a:t>
            </a:r>
            <a:r>
              <a:rPr b="1" lang="en" sz="1100">
                <a:solidFill>
                  <a:srgbClr val="4A86E8"/>
                </a:solidFill>
                <a:latin typeface="Roboto Mono"/>
                <a:ea typeface="Roboto Mono"/>
                <a:cs typeface="Roboto Mono"/>
                <a:sym typeface="Roboto Mono"/>
              </a:rPr>
              <a:t>use the console to view collected data </a:t>
            </a:r>
            <a:r>
              <a:rPr lang="en" sz="1100">
                <a:solidFill>
                  <a:srgbClr val="4A86E8"/>
                </a:solidFill>
                <a:latin typeface="Roboto Mono"/>
                <a:ea typeface="Roboto Mono"/>
                <a:cs typeface="Roboto Mono"/>
                <a:sym typeface="Roboto Mono"/>
              </a:rPr>
              <a:t>about your servers and VMs. Data appears in the console </a:t>
            </a:r>
            <a:r>
              <a:rPr b="1" lang="en" sz="1100">
                <a:solidFill>
                  <a:srgbClr val="4A86E8"/>
                </a:solidFill>
                <a:latin typeface="Roboto Mono"/>
                <a:ea typeface="Roboto Mono"/>
                <a:cs typeface="Roboto Mono"/>
                <a:sym typeface="Roboto Mono"/>
              </a:rPr>
              <a:t>approximately 15 minutes after </a:t>
            </a:r>
            <a:r>
              <a:rPr lang="en" sz="1100">
                <a:solidFill>
                  <a:srgbClr val="4A86E8"/>
                </a:solidFill>
                <a:latin typeface="Roboto Mono"/>
                <a:ea typeface="Roboto Mono"/>
                <a:cs typeface="Roboto Mono"/>
                <a:sym typeface="Roboto Mono"/>
              </a:rPr>
              <a:t>turning on data collection. </a:t>
            </a:r>
            <a:r>
              <a:rPr lang="en" sz="1100">
                <a:solidFill>
                  <a:srgbClr val="4A86E8"/>
                </a:solidFill>
                <a:latin typeface="Roboto Mono"/>
                <a:ea typeface="Roboto Mono"/>
                <a:cs typeface="Roboto Mono"/>
                <a:sym typeface="Roboto Mono"/>
              </a:rPr>
              <a:t>This data can also be viewed in </a:t>
            </a:r>
            <a:r>
              <a:rPr b="1" lang="en" sz="1100">
                <a:solidFill>
                  <a:srgbClr val="4A86E8"/>
                </a:solidFill>
                <a:latin typeface="Roboto Mono"/>
                <a:ea typeface="Roboto Mono"/>
                <a:cs typeface="Roboto Mono"/>
                <a:sym typeface="Roboto Mono"/>
              </a:rPr>
              <a:t>a csv format by bulk exporting </a:t>
            </a:r>
            <a:r>
              <a:rPr lang="en" sz="1100">
                <a:solidFill>
                  <a:srgbClr val="4A86E8"/>
                </a:solidFill>
                <a:latin typeface="Roboto Mono"/>
                <a:ea typeface="Roboto Mono"/>
                <a:cs typeface="Roboto Mono"/>
                <a:sym typeface="Roboto Mono"/>
              </a:rPr>
              <a:t>the collected data by making API calls through the AWS CLI. </a:t>
            </a:r>
            <a:endParaRPr sz="1100">
              <a:solidFill>
                <a:srgbClr val="4A86E8"/>
              </a:solidFill>
              <a:latin typeface="Roboto Mono"/>
              <a:ea typeface="Roboto Mono"/>
              <a:cs typeface="Roboto Mono"/>
              <a:sym typeface="Roboto Mono"/>
            </a:endParaRPr>
          </a:p>
          <a:p>
            <a:pPr indent="0" lvl="0" marL="0" rtl="0" algn="l">
              <a:spcBef>
                <a:spcPts val="0"/>
              </a:spcBef>
              <a:spcAft>
                <a:spcPts val="0"/>
              </a:spcAft>
              <a:buNone/>
            </a:pPr>
            <a:r>
              <a:t/>
            </a:r>
            <a:endParaRPr sz="1100">
              <a:latin typeface="Roboto Mono"/>
              <a:ea typeface="Roboto Mono"/>
              <a:cs typeface="Roboto Mono"/>
              <a:sym typeface="Roboto Mono"/>
            </a:endParaRPr>
          </a:p>
          <a:p>
            <a:pPr indent="0" lvl="0" marL="0" rtl="0" algn="l">
              <a:spcBef>
                <a:spcPts val="0"/>
              </a:spcBef>
              <a:spcAft>
                <a:spcPts val="0"/>
              </a:spcAft>
              <a:buNone/>
            </a:pPr>
            <a:r>
              <a:rPr b="1" lang="en" sz="1100">
                <a:latin typeface="Roboto Mono"/>
                <a:ea typeface="Roboto Mono"/>
                <a:cs typeface="Roboto Mono"/>
                <a:sym typeface="Roboto Mono"/>
              </a:rPr>
              <a:t>Data export from &gt;</a:t>
            </a:r>
            <a:endParaRPr b="1" sz="11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b="1" lang="en" sz="1000">
                <a:latin typeface="Roboto Mono"/>
                <a:ea typeface="Roboto Mono"/>
                <a:cs typeface="Roboto Mono"/>
                <a:sym typeface="Roboto Mono"/>
              </a:rPr>
              <a:t>Discovery Agent </a:t>
            </a:r>
            <a:r>
              <a:rPr lang="en" sz="1000">
                <a:latin typeface="Roboto Mono"/>
                <a:ea typeface="Roboto Mono"/>
                <a:cs typeface="Roboto Mono"/>
                <a:sym typeface="Roboto Mono"/>
              </a:rPr>
              <a:t>- you can export the collected data either from the console or from the AWS CLI. </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b="1" lang="en" sz="1000">
                <a:latin typeface="Roboto Mono"/>
                <a:ea typeface="Roboto Mono"/>
                <a:cs typeface="Roboto Mono"/>
                <a:sym typeface="Roboto Mono"/>
              </a:rPr>
              <a:t>Discovery Connector </a:t>
            </a:r>
            <a:r>
              <a:rPr lang="en" sz="1000">
                <a:latin typeface="Roboto Mono"/>
                <a:ea typeface="Roboto Mono"/>
                <a:cs typeface="Roboto Mono"/>
                <a:sym typeface="Roboto Mono"/>
              </a:rPr>
              <a:t>- you can only export the collected data from the AWS CLI.</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375" name="Google Shape;375;p24"/>
          <p:cNvSpPr txBox="1"/>
          <p:nvPr/>
        </p:nvSpPr>
        <p:spPr>
          <a:xfrm>
            <a:off x="5521800" y="2055200"/>
            <a:ext cx="3622500" cy="12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Mono"/>
                <a:ea typeface="Roboto Mono"/>
                <a:cs typeface="Roboto Mono"/>
                <a:sym typeface="Roboto Mono"/>
              </a:rPr>
              <a:t>Sample csv export files:</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i="1" lang="en" sz="1000">
                <a:solidFill>
                  <a:srgbClr val="E06666"/>
                </a:solidFill>
                <a:latin typeface="Roboto Mono"/>
                <a:ea typeface="Roboto Mono"/>
                <a:cs typeface="Roboto Mono"/>
                <a:sym typeface="Roboto Mono"/>
              </a:rPr>
              <a:t>&lt;awsaccid&gt;</a:t>
            </a:r>
            <a:r>
              <a:rPr lang="en" sz="1000">
                <a:solidFill>
                  <a:srgbClr val="E06666"/>
                </a:solidFill>
                <a:latin typeface="Roboto Mono"/>
                <a:ea typeface="Roboto Mono"/>
                <a:cs typeface="Roboto Mono"/>
                <a:sym typeface="Roboto Mono"/>
              </a:rPr>
              <a:t>_</a:t>
            </a:r>
            <a:r>
              <a:rPr lang="en" sz="1000">
                <a:latin typeface="Roboto Mono"/>
                <a:ea typeface="Roboto Mono"/>
                <a:cs typeface="Roboto Mono"/>
                <a:sym typeface="Roboto Mono"/>
              </a:rPr>
              <a:t>destinationProcessConnection.csv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i="1" lang="en" sz="1000">
                <a:solidFill>
                  <a:srgbClr val="E06666"/>
                </a:solidFill>
                <a:latin typeface="Roboto Mono"/>
                <a:ea typeface="Roboto Mono"/>
                <a:cs typeface="Roboto Mono"/>
                <a:sym typeface="Roboto Mono"/>
              </a:rPr>
              <a:t>&lt;awsaccid&gt;</a:t>
            </a:r>
            <a:r>
              <a:rPr lang="en" sz="1000">
                <a:latin typeface="Roboto Mono"/>
                <a:ea typeface="Roboto Mono"/>
                <a:cs typeface="Roboto Mono"/>
                <a:sym typeface="Roboto Mono"/>
              </a:rPr>
              <a:t>_networkInterface.csv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i="1" lang="en" sz="1000">
                <a:solidFill>
                  <a:srgbClr val="E06666"/>
                </a:solidFill>
                <a:latin typeface="Roboto Mono"/>
                <a:ea typeface="Roboto Mono"/>
                <a:cs typeface="Roboto Mono"/>
                <a:sym typeface="Roboto Mono"/>
              </a:rPr>
              <a:t>&lt;awsaccid&gt;</a:t>
            </a:r>
            <a:r>
              <a:rPr lang="en" sz="1000">
                <a:latin typeface="Roboto Mono"/>
                <a:ea typeface="Roboto Mono"/>
                <a:cs typeface="Roboto Mono"/>
                <a:sym typeface="Roboto Mono"/>
              </a:rPr>
              <a:t>_osInfo.csv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i="1" lang="en" sz="1000">
                <a:solidFill>
                  <a:srgbClr val="E06666"/>
                </a:solidFill>
                <a:latin typeface="Roboto Mono"/>
                <a:ea typeface="Roboto Mono"/>
                <a:cs typeface="Roboto Mono"/>
                <a:sym typeface="Roboto Mono"/>
              </a:rPr>
              <a:t>&lt;awsaccid&gt;</a:t>
            </a:r>
            <a:r>
              <a:rPr lang="en" sz="1000">
                <a:latin typeface="Roboto Mono"/>
                <a:ea typeface="Roboto Mono"/>
                <a:cs typeface="Roboto Mono"/>
                <a:sym typeface="Roboto Mono"/>
              </a:rPr>
              <a:t>_process.csv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i="1" lang="en" sz="1000">
                <a:solidFill>
                  <a:srgbClr val="E06666"/>
                </a:solidFill>
                <a:latin typeface="Roboto Mono"/>
                <a:ea typeface="Roboto Mono"/>
                <a:cs typeface="Roboto Mono"/>
                <a:sym typeface="Roboto Mono"/>
              </a:rPr>
              <a:t>&lt;awsaccid&gt;</a:t>
            </a:r>
            <a:r>
              <a:rPr lang="en" sz="1000">
                <a:latin typeface="Roboto Mono"/>
                <a:ea typeface="Roboto Mono"/>
                <a:cs typeface="Roboto Mono"/>
                <a:sym typeface="Roboto Mono"/>
              </a:rPr>
              <a:t>_sourceProcessConnection.csv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i="1" lang="en" sz="1000">
                <a:solidFill>
                  <a:srgbClr val="E06666"/>
                </a:solidFill>
                <a:latin typeface="Roboto Mono"/>
                <a:ea typeface="Roboto Mono"/>
                <a:cs typeface="Roboto Mono"/>
                <a:sym typeface="Roboto Mono"/>
              </a:rPr>
              <a:t>&lt;awsaccid&gt;</a:t>
            </a:r>
            <a:r>
              <a:rPr lang="en" sz="1000">
                <a:latin typeface="Roboto Mono"/>
                <a:ea typeface="Roboto Mono"/>
                <a:cs typeface="Roboto Mono"/>
                <a:sym typeface="Roboto Mono"/>
              </a:rPr>
              <a:t>_systemPerformance.csv</a:t>
            </a:r>
            <a:endParaRPr sz="1000">
              <a:latin typeface="Roboto Mono"/>
              <a:ea typeface="Roboto Mono"/>
              <a:cs typeface="Roboto Mono"/>
              <a:sym typeface="Roboto Mono"/>
            </a:endParaRPr>
          </a:p>
        </p:txBody>
      </p:sp>
      <p:sp>
        <p:nvSpPr>
          <p:cNvPr id="376" name="Google Shape;376;p24"/>
          <p:cNvSpPr txBox="1"/>
          <p:nvPr/>
        </p:nvSpPr>
        <p:spPr>
          <a:xfrm>
            <a:off x="262275" y="3035450"/>
            <a:ext cx="8597700" cy="20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Data Exploration in Amazon Athena </a:t>
            </a:r>
            <a:endParaRPr sz="12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A better alternative for data analysis is using Amazon Athena. Once Data Exploration in Athena is enabled from the Migration Hub console and data collection is turned on, data collected will automatically get stored in your S3 bucket.</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You can then visit Athena to run pre-defined queries to </a:t>
            </a:r>
            <a:r>
              <a:rPr b="1" lang="en" sz="900">
                <a:latin typeface="Roboto Mono"/>
                <a:ea typeface="Roboto Mono"/>
                <a:cs typeface="Roboto Mono"/>
                <a:sym typeface="Roboto Mono"/>
              </a:rPr>
              <a:t>analyze the time-series system performance </a:t>
            </a:r>
            <a:r>
              <a:rPr lang="en" sz="900">
                <a:latin typeface="Roboto Mono"/>
                <a:ea typeface="Roboto Mono"/>
                <a:cs typeface="Roboto Mono"/>
                <a:sym typeface="Roboto Mono"/>
              </a:rPr>
              <a:t>for each server, the </a:t>
            </a:r>
            <a:r>
              <a:rPr b="1" lang="en" sz="900">
                <a:latin typeface="Roboto Mono"/>
                <a:ea typeface="Roboto Mono"/>
                <a:cs typeface="Roboto Mono"/>
                <a:sym typeface="Roboto Mono"/>
              </a:rPr>
              <a:t>type of processes </a:t>
            </a:r>
            <a:r>
              <a:rPr lang="en" sz="900">
                <a:latin typeface="Roboto Mono"/>
                <a:ea typeface="Roboto Mono"/>
                <a:cs typeface="Roboto Mono"/>
                <a:sym typeface="Roboto Mono"/>
              </a:rPr>
              <a:t>that are running on each server </a:t>
            </a:r>
            <a:r>
              <a:rPr b="1" lang="en" sz="900">
                <a:latin typeface="Roboto Mono"/>
                <a:ea typeface="Roboto Mono"/>
                <a:cs typeface="Roboto Mono"/>
                <a:sym typeface="Roboto Mono"/>
              </a:rPr>
              <a:t>and the network dependencies </a:t>
            </a:r>
            <a:r>
              <a:rPr lang="en" sz="900">
                <a:latin typeface="Roboto Mono"/>
                <a:ea typeface="Roboto Mono"/>
                <a:cs typeface="Roboto Mono"/>
                <a:sym typeface="Roboto Mono"/>
              </a:rPr>
              <a:t>between different servers. In addition, you can </a:t>
            </a:r>
            <a:r>
              <a:rPr b="1" lang="en" sz="900">
                <a:latin typeface="Roboto Mono"/>
                <a:ea typeface="Roboto Mono"/>
                <a:cs typeface="Roboto Mono"/>
                <a:sym typeface="Roboto Mono"/>
              </a:rPr>
              <a:t>write your own custom queries </a:t>
            </a:r>
            <a:r>
              <a:rPr lang="en" sz="900">
                <a:latin typeface="Roboto Mono"/>
                <a:ea typeface="Roboto Mono"/>
                <a:cs typeface="Roboto Mono"/>
                <a:sym typeface="Roboto Mono"/>
              </a:rPr>
              <a:t>using Amazon Athena, </a:t>
            </a:r>
            <a:r>
              <a:rPr b="1" lang="en" sz="900">
                <a:latin typeface="Roboto Mono"/>
                <a:ea typeface="Roboto Mono"/>
                <a:cs typeface="Roboto Mono"/>
                <a:sym typeface="Roboto Mono"/>
              </a:rPr>
              <a:t>upload additional existing data sources </a:t>
            </a:r>
            <a:r>
              <a:rPr lang="en" sz="900">
                <a:latin typeface="Roboto Mono"/>
                <a:ea typeface="Roboto Mono"/>
                <a:cs typeface="Roboto Mono"/>
                <a:sym typeface="Roboto Mono"/>
              </a:rPr>
              <a:t>such as CMDB exports, and associate the discovered servers with the actual business applications.</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1100">
                <a:solidFill>
                  <a:srgbClr val="0000FF"/>
                </a:solidFill>
                <a:latin typeface="Roboto Mono"/>
                <a:ea typeface="Roboto Mono"/>
                <a:cs typeface="Roboto Mono"/>
                <a:sym typeface="Roboto Mono"/>
              </a:rPr>
              <a:t>Visualize Amazon Athena Data </a:t>
            </a:r>
            <a:endParaRPr sz="11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To visualize your data, a query can be ported to a visualization program such as Amazon QuickSight or other open-source visualization tools such as Cytoscape, yEd, or Gelphi. Use these tools to render network diagrams, summary charts, and other graphical representations.</a:t>
            </a:r>
            <a:endParaRPr sz="900">
              <a:latin typeface="Roboto Mono"/>
              <a:ea typeface="Roboto Mono"/>
              <a:cs typeface="Roboto Mono"/>
              <a:sym typeface="Roboto Mono"/>
            </a:endParaRPr>
          </a:p>
        </p:txBody>
      </p:sp>
      <p:pic>
        <p:nvPicPr>
          <p:cNvPr id="377" name="Google Shape;377;p24"/>
          <p:cNvPicPr preferRelativeResize="0"/>
          <p:nvPr/>
        </p:nvPicPr>
        <p:blipFill>
          <a:blip r:embed="rId3">
            <a:alphaModFix/>
          </a:blip>
          <a:stretch>
            <a:fillRect/>
          </a:stretch>
        </p:blipFill>
        <p:spPr>
          <a:xfrm>
            <a:off x="5305475" y="441100"/>
            <a:ext cx="3749800" cy="120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5"/>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Snowball - Data migration service</a:t>
            </a:r>
            <a:endParaRPr sz="1800"/>
          </a:p>
          <a:p>
            <a:pPr indent="0" lvl="0" marL="0" marR="0" rtl="0" algn="l">
              <a:lnSpc>
                <a:spcPct val="115000"/>
              </a:lnSpc>
              <a:spcBef>
                <a:spcPts val="0"/>
              </a:spcBef>
              <a:spcAft>
                <a:spcPts val="0"/>
              </a:spcAft>
              <a:buNone/>
            </a:pPr>
            <a:r>
              <a:rPr b="0" lang="en" sz="1100" u="sng">
                <a:solidFill>
                  <a:schemeClr val="hlink"/>
                </a:solidFill>
                <a:latin typeface="Roboto Mono"/>
                <a:ea typeface="Roboto Mono"/>
                <a:cs typeface="Roboto Mono"/>
                <a:sym typeface="Roboto Mono"/>
                <a:hlinkClick r:id="rId3"/>
              </a:rPr>
              <a:t>https://docs.aws.amazon.com/snowball/latest/ug/AWSSnowball-ug.pdf</a:t>
            </a:r>
            <a:endParaRPr sz="1800">
              <a:latin typeface="Roboto Mono"/>
              <a:ea typeface="Roboto Mono"/>
              <a:cs typeface="Roboto Mono"/>
              <a:sym typeface="Roboto Mono"/>
            </a:endParaRPr>
          </a:p>
          <a:p>
            <a:pPr indent="0" lvl="0" marL="0" marR="0" rtl="0" algn="l">
              <a:lnSpc>
                <a:spcPct val="115000"/>
              </a:lnSpc>
              <a:spcBef>
                <a:spcPts val="0"/>
              </a:spcBef>
              <a:spcAft>
                <a:spcPts val="0"/>
              </a:spcAft>
              <a:buNone/>
            </a:pPr>
            <a:r>
              <a:rPr b="0" lang="en" sz="1350">
                <a:solidFill>
                  <a:srgbClr val="666666"/>
                </a:solidFill>
                <a:highlight>
                  <a:srgbClr val="FFFFFF"/>
                </a:highlight>
                <a:latin typeface="Georgia"/>
                <a:ea typeface="Georgia"/>
                <a:cs typeface="Georgia"/>
                <a:sym typeface="Georgia"/>
              </a:rPr>
              <a:t>Snowball vs Snowball Edge vs SnowMobile</a:t>
            </a:r>
            <a:endParaRPr sz="1800">
              <a:latin typeface="Roboto Mono"/>
              <a:ea typeface="Roboto Mono"/>
              <a:cs typeface="Roboto Mono"/>
              <a:sym typeface="Roboto Mono"/>
            </a:endParaRPr>
          </a:p>
        </p:txBody>
      </p:sp>
      <p:sp>
        <p:nvSpPr>
          <p:cNvPr id="383" name="Google Shape;383;p25"/>
          <p:cNvSpPr txBox="1"/>
          <p:nvPr/>
        </p:nvSpPr>
        <p:spPr>
          <a:xfrm>
            <a:off x="99550" y="1078600"/>
            <a:ext cx="6072600" cy="11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AWS Snowball is a service that accelerates transferring large amounts of data into and out of AWS using physical storage devices, bypassing the Internet.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i="1" lang="en" sz="1000">
                <a:latin typeface="Roboto Mono"/>
                <a:ea typeface="Roboto Mono"/>
                <a:cs typeface="Roboto Mono"/>
                <a:sym typeface="Roboto Mono"/>
              </a:rPr>
              <a:t>Note</a:t>
            </a:r>
            <a:r>
              <a:rPr lang="en" sz="1000">
                <a:latin typeface="Roboto Mono"/>
                <a:ea typeface="Roboto Mono"/>
                <a:cs typeface="Roboto Mono"/>
                <a:sym typeface="Roboto Mono"/>
              </a:rPr>
              <a:t>: If you want to transfer less than 10 TB data, Snowball might not be your most economical choice.</a:t>
            </a:r>
            <a:endParaRPr sz="1000">
              <a:latin typeface="Roboto Mono"/>
              <a:ea typeface="Roboto Mono"/>
              <a:cs typeface="Roboto Mono"/>
              <a:sym typeface="Roboto Mono"/>
            </a:endParaRPr>
          </a:p>
        </p:txBody>
      </p:sp>
      <p:sp>
        <p:nvSpPr>
          <p:cNvPr id="384" name="Google Shape;384;p25"/>
          <p:cNvSpPr txBox="1"/>
          <p:nvPr/>
        </p:nvSpPr>
        <p:spPr>
          <a:xfrm>
            <a:off x="182400" y="2057400"/>
            <a:ext cx="5953200" cy="26583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1100">
                <a:solidFill>
                  <a:srgbClr val="0000FF"/>
                </a:solidFill>
                <a:latin typeface="Roboto Mono"/>
                <a:ea typeface="Roboto Mono"/>
                <a:cs typeface="Roboto Mono"/>
                <a:sym typeface="Roboto Mono"/>
              </a:rPr>
              <a:t>Features:</a:t>
            </a:r>
            <a:endParaRPr b="1" sz="1100">
              <a:solidFill>
                <a:srgbClr val="0000FF"/>
              </a:solidFill>
              <a:latin typeface="Roboto Mono"/>
              <a:ea typeface="Roboto Mono"/>
              <a:cs typeface="Roboto Mono"/>
              <a:sym typeface="Roboto Mono"/>
            </a:endParaRPr>
          </a:p>
          <a:p>
            <a:pPr indent="-102870" lvl="0" marL="274320" rtl="0" algn="l">
              <a:lnSpc>
                <a:spcPct val="150000"/>
              </a:lnSpc>
              <a:spcBef>
                <a:spcPts val="0"/>
              </a:spcBef>
              <a:spcAft>
                <a:spcPts val="0"/>
              </a:spcAft>
              <a:buSzPts val="900"/>
              <a:buFont typeface="Roboto Mono"/>
              <a:buChar char="●"/>
            </a:pPr>
            <a:r>
              <a:rPr lang="en" sz="900">
                <a:latin typeface="Roboto Mono"/>
                <a:ea typeface="Roboto Mono"/>
                <a:cs typeface="Roboto Mono"/>
                <a:sym typeface="Roboto Mono"/>
              </a:rPr>
              <a:t>I</a:t>
            </a:r>
            <a:r>
              <a:rPr lang="en" sz="900">
                <a:latin typeface="Roboto Mono"/>
                <a:ea typeface="Roboto Mono"/>
                <a:cs typeface="Roboto Mono"/>
                <a:sym typeface="Roboto Mono"/>
              </a:rPr>
              <a:t>mport and export data between your on-premises locations and S3. </a:t>
            </a:r>
            <a:endParaRPr sz="900">
              <a:latin typeface="Roboto Mono"/>
              <a:ea typeface="Roboto Mono"/>
              <a:cs typeface="Roboto Mono"/>
              <a:sym typeface="Roboto Mono"/>
            </a:endParaRPr>
          </a:p>
          <a:p>
            <a:pPr indent="-102870" lvl="0" marL="274320" rtl="0" algn="l">
              <a:lnSpc>
                <a:spcPct val="150000"/>
              </a:lnSpc>
              <a:spcBef>
                <a:spcPts val="0"/>
              </a:spcBef>
              <a:spcAft>
                <a:spcPts val="0"/>
              </a:spcAft>
              <a:buSzPts val="900"/>
              <a:buFont typeface="Roboto Mono"/>
              <a:buChar char="●"/>
            </a:pPr>
            <a:r>
              <a:rPr lang="en" sz="900">
                <a:latin typeface="Roboto Mono"/>
                <a:ea typeface="Roboto Mono"/>
                <a:cs typeface="Roboto Mono"/>
                <a:sym typeface="Roboto Mono"/>
              </a:rPr>
              <a:t>Snowball has an 80 TB model available in all regions, and a 50 TB model only available in the US regions. </a:t>
            </a:r>
            <a:endParaRPr sz="900">
              <a:latin typeface="Roboto Mono"/>
              <a:ea typeface="Roboto Mono"/>
              <a:cs typeface="Roboto Mono"/>
              <a:sym typeface="Roboto Mono"/>
            </a:endParaRPr>
          </a:p>
          <a:p>
            <a:pPr indent="-102870" lvl="0" marL="274320" rtl="0" algn="l">
              <a:lnSpc>
                <a:spcPct val="150000"/>
              </a:lnSpc>
              <a:spcBef>
                <a:spcPts val="0"/>
              </a:spcBef>
              <a:spcAft>
                <a:spcPts val="0"/>
              </a:spcAft>
              <a:buSzPts val="900"/>
              <a:buFont typeface="Roboto Mono"/>
              <a:buChar char="●"/>
            </a:pPr>
            <a:r>
              <a:rPr lang="en" sz="900">
                <a:latin typeface="Roboto Mono"/>
                <a:ea typeface="Roboto Mono"/>
                <a:cs typeface="Roboto Mono"/>
                <a:sym typeface="Roboto Mono"/>
              </a:rPr>
              <a:t>Encryption is enforced protecting data at rest and in physical transit. </a:t>
            </a:r>
            <a:endParaRPr sz="900">
              <a:latin typeface="Roboto Mono"/>
              <a:ea typeface="Roboto Mono"/>
              <a:cs typeface="Roboto Mono"/>
              <a:sym typeface="Roboto Mono"/>
            </a:endParaRPr>
          </a:p>
          <a:p>
            <a:pPr indent="-102870" lvl="0" marL="274320" rtl="0" algn="l">
              <a:lnSpc>
                <a:spcPct val="150000"/>
              </a:lnSpc>
              <a:spcBef>
                <a:spcPts val="0"/>
              </a:spcBef>
              <a:spcAft>
                <a:spcPts val="0"/>
              </a:spcAft>
              <a:buSzPts val="900"/>
              <a:buFont typeface="Roboto Mono"/>
              <a:buChar char="●"/>
            </a:pPr>
            <a:r>
              <a:rPr lang="en" sz="900">
                <a:latin typeface="Roboto Mono"/>
                <a:ea typeface="Roboto Mono"/>
                <a:cs typeface="Roboto Mono"/>
                <a:sym typeface="Roboto Mono"/>
              </a:rPr>
              <a:t>You don't have to buy or maintain your own hardware devices.</a:t>
            </a:r>
            <a:endParaRPr sz="900">
              <a:latin typeface="Roboto Mono"/>
              <a:ea typeface="Roboto Mono"/>
              <a:cs typeface="Roboto Mono"/>
              <a:sym typeface="Roboto Mono"/>
            </a:endParaRPr>
          </a:p>
          <a:p>
            <a:pPr indent="-102870" lvl="0" marL="274320" rtl="0" algn="l">
              <a:lnSpc>
                <a:spcPct val="150000"/>
              </a:lnSpc>
              <a:spcBef>
                <a:spcPts val="0"/>
              </a:spcBef>
              <a:spcAft>
                <a:spcPts val="0"/>
              </a:spcAft>
              <a:buSzPts val="900"/>
              <a:buFont typeface="Roboto Mono"/>
              <a:buChar char="●"/>
            </a:pPr>
            <a:r>
              <a:rPr lang="en" sz="900">
                <a:latin typeface="Roboto Mono"/>
                <a:ea typeface="Roboto Mono"/>
                <a:cs typeface="Roboto Mono"/>
                <a:sym typeface="Roboto Mono"/>
              </a:rPr>
              <a:t>You can manage your jobs through the AWS Snowball Management Console, or programmatically with the job management API. </a:t>
            </a:r>
            <a:endParaRPr sz="900">
              <a:latin typeface="Roboto Mono"/>
              <a:ea typeface="Roboto Mono"/>
              <a:cs typeface="Roboto Mono"/>
              <a:sym typeface="Roboto Mono"/>
            </a:endParaRPr>
          </a:p>
          <a:p>
            <a:pPr indent="-102870" lvl="0" marL="274320" rtl="0" algn="l">
              <a:lnSpc>
                <a:spcPct val="150000"/>
              </a:lnSpc>
              <a:spcBef>
                <a:spcPts val="0"/>
              </a:spcBef>
              <a:spcAft>
                <a:spcPts val="0"/>
              </a:spcAft>
              <a:buSzPts val="900"/>
              <a:buFont typeface="Roboto Mono"/>
              <a:buChar char="●"/>
            </a:pPr>
            <a:r>
              <a:rPr lang="en" sz="900">
                <a:latin typeface="Roboto Mono"/>
                <a:ea typeface="Roboto Mono"/>
                <a:cs typeface="Roboto Mono"/>
                <a:sym typeface="Roboto Mono"/>
              </a:rPr>
              <a:t>You can perform local data transfers between your on-premises data center and a Snowball. These transfers can be done through the Snowball client, a standalone downloadable client, or programmatically using Amazon S3 REST API calls with the downloadable Amazon S3 Adapter for Snowball. </a:t>
            </a:r>
            <a:endParaRPr sz="900">
              <a:latin typeface="Roboto Mono"/>
              <a:ea typeface="Roboto Mono"/>
              <a:cs typeface="Roboto Mono"/>
              <a:sym typeface="Roboto Mono"/>
            </a:endParaRPr>
          </a:p>
          <a:p>
            <a:pPr indent="-102870" lvl="0" marL="274320" rtl="0" algn="l">
              <a:lnSpc>
                <a:spcPct val="150000"/>
              </a:lnSpc>
              <a:spcBef>
                <a:spcPts val="0"/>
              </a:spcBef>
              <a:spcAft>
                <a:spcPts val="0"/>
              </a:spcAft>
              <a:buSzPts val="900"/>
              <a:buFont typeface="Roboto Mono"/>
              <a:buChar char="●"/>
            </a:pPr>
            <a:r>
              <a:rPr lang="en" sz="900">
                <a:latin typeface="Roboto Mono"/>
                <a:ea typeface="Roboto Mono"/>
                <a:cs typeface="Roboto Mono"/>
                <a:sym typeface="Roboto Mono"/>
              </a:rPr>
              <a:t>The Snowball is its own shipping container, and its E Ink display changes to show your shipping label when the Snowball is ready to ship.</a:t>
            </a:r>
            <a:endParaRPr sz="900">
              <a:latin typeface="Roboto Mono"/>
              <a:ea typeface="Roboto Mono"/>
              <a:cs typeface="Roboto Mono"/>
              <a:sym typeface="Roboto Mono"/>
            </a:endParaRPr>
          </a:p>
        </p:txBody>
      </p:sp>
      <p:sp>
        <p:nvSpPr>
          <p:cNvPr id="385" name="Google Shape;385;p25"/>
          <p:cNvSpPr txBox="1"/>
          <p:nvPr/>
        </p:nvSpPr>
        <p:spPr>
          <a:xfrm>
            <a:off x="6144000" y="0"/>
            <a:ext cx="3000000" cy="15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The </a:t>
            </a:r>
            <a:r>
              <a:rPr b="1" lang="en" sz="1000">
                <a:solidFill>
                  <a:srgbClr val="0000FF"/>
                </a:solidFill>
                <a:latin typeface="Roboto Mono"/>
                <a:ea typeface="Roboto Mono"/>
                <a:cs typeface="Roboto Mono"/>
                <a:sym typeface="Roboto Mono"/>
              </a:rPr>
              <a:t>Snowball </a:t>
            </a:r>
            <a:r>
              <a:rPr lang="en" sz="1000">
                <a:latin typeface="Roboto Mono"/>
                <a:ea typeface="Roboto Mono"/>
                <a:cs typeface="Roboto Mono"/>
                <a:sym typeface="Roboto Mono"/>
              </a:rPr>
              <a:t>and the </a:t>
            </a:r>
            <a:r>
              <a:rPr lang="en" sz="1000">
                <a:solidFill>
                  <a:srgbClr val="0000FF"/>
                </a:solidFill>
                <a:latin typeface="Roboto Mono"/>
                <a:ea typeface="Roboto Mono"/>
                <a:cs typeface="Roboto Mono"/>
                <a:sym typeface="Roboto Mono"/>
              </a:rPr>
              <a:t>Snowball Edge</a:t>
            </a:r>
            <a:r>
              <a:rPr lang="en" sz="1000">
                <a:latin typeface="Roboto Mono"/>
                <a:ea typeface="Roboto Mono"/>
                <a:cs typeface="Roboto Mono"/>
                <a:sym typeface="Roboto Mono"/>
              </a:rPr>
              <a:t> are two different devices. Both devices allow you to move huge amounts of data into and out of Amazon S3, they both have the same job management API, and they both use the same console. However, the two devices differ in hardware specifications, some features, what transfer tools are used, and price.</a:t>
            </a:r>
            <a:endParaRPr sz="1000">
              <a:latin typeface="Roboto Mono"/>
              <a:ea typeface="Roboto Mono"/>
              <a:cs typeface="Roboto Mono"/>
              <a:sym typeface="Roboto Mono"/>
            </a:endParaRPr>
          </a:p>
        </p:txBody>
      </p:sp>
      <p:graphicFrame>
        <p:nvGraphicFramePr>
          <p:cNvPr id="386" name="Google Shape;386;p25"/>
          <p:cNvGraphicFramePr/>
          <p:nvPr/>
        </p:nvGraphicFramePr>
        <p:xfrm>
          <a:off x="5744425" y="1809750"/>
          <a:ext cx="3000000" cy="3000000"/>
        </p:xfrm>
        <a:graphic>
          <a:graphicData uri="http://schemas.openxmlformats.org/drawingml/2006/table">
            <a:tbl>
              <a:tblPr>
                <a:noFill/>
                <a:tableStyleId>{540BC4C2-1D70-460E-9FCA-5CC05FC0E173}</a:tableStyleId>
              </a:tblPr>
              <a:tblGrid>
                <a:gridCol w="2253375"/>
                <a:gridCol w="510750"/>
                <a:gridCol w="559250"/>
              </a:tblGrid>
              <a:tr h="198375">
                <a:tc>
                  <a:txBody>
                    <a:bodyPr/>
                    <a:lstStyle/>
                    <a:p>
                      <a:pPr indent="0" lvl="0" marL="0" rtl="0" algn="l">
                        <a:spcBef>
                          <a:spcPts val="0"/>
                        </a:spcBef>
                        <a:spcAft>
                          <a:spcPts val="0"/>
                        </a:spcAft>
                        <a:buNone/>
                      </a:pPr>
                      <a:r>
                        <a:rPr b="1" lang="en" sz="1000">
                          <a:latin typeface="Roboto Mono"/>
                          <a:ea typeface="Roboto Mono"/>
                          <a:cs typeface="Roboto Mono"/>
                          <a:sym typeface="Roboto Mono"/>
                        </a:rPr>
                        <a:t>Use case</a:t>
                      </a:r>
                      <a:endParaRPr b="1" sz="1000">
                        <a:latin typeface="Roboto Mono"/>
                        <a:ea typeface="Roboto Mono"/>
                        <a:cs typeface="Roboto Mono"/>
                        <a:sym typeface="Roboto Mono"/>
                      </a:endParaRPr>
                    </a:p>
                  </a:txBody>
                  <a:tcPr marT="0" marB="0" marR="91425" marL="91425">
                    <a:solidFill>
                      <a:srgbClr val="F3F3F3"/>
                    </a:solidFill>
                  </a:tcPr>
                </a:tc>
                <a:tc>
                  <a:txBody>
                    <a:bodyPr/>
                    <a:lstStyle/>
                    <a:p>
                      <a:pPr indent="0" lvl="0" marL="0" rtl="0" algn="l">
                        <a:spcBef>
                          <a:spcPts val="0"/>
                        </a:spcBef>
                        <a:spcAft>
                          <a:spcPts val="0"/>
                        </a:spcAft>
                        <a:buNone/>
                      </a:pPr>
                      <a:r>
                        <a:rPr b="1" lang="en" sz="1000">
                          <a:latin typeface="Roboto Mono"/>
                          <a:ea typeface="Roboto Mono"/>
                          <a:cs typeface="Roboto Mono"/>
                          <a:sym typeface="Roboto Mono"/>
                        </a:rPr>
                        <a:t>SB</a:t>
                      </a:r>
                      <a:endParaRPr b="1" sz="1000">
                        <a:latin typeface="Roboto Mono"/>
                        <a:ea typeface="Roboto Mono"/>
                        <a:cs typeface="Roboto Mono"/>
                        <a:sym typeface="Roboto Mono"/>
                      </a:endParaRPr>
                    </a:p>
                  </a:txBody>
                  <a:tcPr marT="0" marB="0" marR="91425" marL="91425">
                    <a:solidFill>
                      <a:srgbClr val="F3F3F3"/>
                    </a:solidFill>
                  </a:tcPr>
                </a:tc>
                <a:tc>
                  <a:txBody>
                    <a:bodyPr/>
                    <a:lstStyle/>
                    <a:p>
                      <a:pPr indent="0" lvl="0" marL="0" rtl="0" algn="l">
                        <a:spcBef>
                          <a:spcPts val="0"/>
                        </a:spcBef>
                        <a:spcAft>
                          <a:spcPts val="0"/>
                        </a:spcAft>
                        <a:buNone/>
                      </a:pPr>
                      <a:r>
                        <a:rPr b="1" lang="en" sz="1000">
                          <a:latin typeface="Roboto Mono"/>
                          <a:ea typeface="Roboto Mono"/>
                          <a:cs typeface="Roboto Mono"/>
                          <a:sym typeface="Roboto Mono"/>
                        </a:rPr>
                        <a:t>SBE</a:t>
                      </a:r>
                      <a:endParaRPr b="1" sz="1000">
                        <a:latin typeface="Roboto Mono"/>
                        <a:ea typeface="Roboto Mono"/>
                        <a:cs typeface="Roboto Mono"/>
                        <a:sym typeface="Roboto Mono"/>
                      </a:endParaRPr>
                    </a:p>
                  </a:txBody>
                  <a:tcPr marT="0" marB="0" marR="91425" marL="91425">
                    <a:solidFill>
                      <a:srgbClr val="F3F3F3"/>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Import data into Amazon S3</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Export from Amazon S3</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Durable local storage</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Local compute with AWS Lambda</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Amazon EC2 compute instances</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Use in a cluster of devices </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Use with AWS IoT Greengrass (IoT)</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Transfer files w/ NFS with a GUI</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Y</a:t>
                      </a:r>
                      <a:endParaRPr sz="800">
                        <a:latin typeface="Roboto Mono"/>
                        <a:ea typeface="Roboto Mono"/>
                        <a:cs typeface="Roboto Mono"/>
                        <a:sym typeface="Roboto Mono"/>
                      </a:endParaRPr>
                    </a:p>
                  </a:txBody>
                  <a:tcPr marT="0" marB="0" marR="91425" marL="91425">
                    <a:solidFill>
                      <a:srgbClr val="FFF2CC"/>
                    </a:solidFill>
                  </a:tcPr>
                </a:tc>
              </a:tr>
              <a:tr h="181475">
                <a:tc>
                  <a:txBody>
                    <a:bodyPr/>
                    <a:lstStyle/>
                    <a:p>
                      <a:pPr indent="0" lvl="0" marL="0" rtl="0" algn="l">
                        <a:spcBef>
                          <a:spcPts val="0"/>
                        </a:spcBef>
                        <a:spcAft>
                          <a:spcPts val="0"/>
                        </a:spcAft>
                        <a:buNone/>
                      </a:pPr>
                      <a:r>
                        <a:rPr lang="en" sz="800">
                          <a:latin typeface="Roboto Mono"/>
                          <a:ea typeface="Roboto Mono"/>
                          <a:cs typeface="Roboto Mono"/>
                          <a:sym typeface="Roboto Mono"/>
                        </a:rPr>
                        <a:t>Storage capacity</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50/80TB</a:t>
                      </a:r>
                      <a:endParaRPr sz="8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ctr">
                        <a:spcBef>
                          <a:spcPts val="0"/>
                        </a:spcBef>
                        <a:spcAft>
                          <a:spcPts val="0"/>
                        </a:spcAft>
                        <a:buNone/>
                      </a:pPr>
                      <a:r>
                        <a:rPr lang="en" sz="800">
                          <a:latin typeface="Roboto Mono"/>
                          <a:ea typeface="Roboto Mono"/>
                          <a:cs typeface="Roboto Mono"/>
                          <a:sym typeface="Roboto Mono"/>
                        </a:rPr>
                        <a:t>100 TB</a:t>
                      </a:r>
                      <a:endParaRPr sz="800">
                        <a:latin typeface="Roboto Mono"/>
                        <a:ea typeface="Roboto Mono"/>
                        <a:cs typeface="Roboto Mono"/>
                        <a:sym typeface="Roboto Mono"/>
                      </a:endParaRPr>
                    </a:p>
                  </a:txBody>
                  <a:tcPr marT="0" marB="0" marR="91425" marL="91425">
                    <a:solidFill>
                      <a:srgbClr val="FFF2C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Snowball - Data migration service</a:t>
            </a:r>
            <a:endParaRPr sz="1800"/>
          </a:p>
          <a:p>
            <a:pPr indent="0" lvl="0" marL="0" marR="0" rtl="0" algn="l">
              <a:lnSpc>
                <a:spcPct val="115000"/>
              </a:lnSpc>
              <a:spcBef>
                <a:spcPts val="0"/>
              </a:spcBef>
              <a:spcAft>
                <a:spcPts val="0"/>
              </a:spcAft>
              <a:buNone/>
            </a:pPr>
            <a:r>
              <a:rPr lang="en" sz="1400">
                <a:solidFill>
                  <a:srgbClr val="0000FF"/>
                </a:solidFill>
                <a:latin typeface="Roboto Mono"/>
                <a:ea typeface="Roboto Mono"/>
                <a:cs typeface="Roboto Mono"/>
                <a:sym typeface="Roboto Mono"/>
              </a:rPr>
              <a:t>AWS Snowball Tool Differences</a:t>
            </a:r>
            <a:endParaRPr sz="1400">
              <a:solidFill>
                <a:srgbClr val="0000FF"/>
              </a:solidFill>
              <a:latin typeface="Roboto Mono"/>
              <a:ea typeface="Roboto Mono"/>
              <a:cs typeface="Roboto Mono"/>
              <a:sym typeface="Roboto Mono"/>
            </a:endParaRPr>
          </a:p>
        </p:txBody>
      </p:sp>
      <p:graphicFrame>
        <p:nvGraphicFramePr>
          <p:cNvPr id="392" name="Google Shape;392;p26"/>
          <p:cNvGraphicFramePr/>
          <p:nvPr/>
        </p:nvGraphicFramePr>
        <p:xfrm>
          <a:off x="311700" y="1303550"/>
          <a:ext cx="3000000" cy="3000000"/>
        </p:xfrm>
        <a:graphic>
          <a:graphicData uri="http://schemas.openxmlformats.org/drawingml/2006/table">
            <a:tbl>
              <a:tblPr>
                <a:noFill/>
                <a:tableStyleId>{540BC4C2-1D70-460E-9FCA-5CC05FC0E173}</a:tableStyleId>
              </a:tblPr>
              <a:tblGrid>
                <a:gridCol w="2008775"/>
                <a:gridCol w="2094600"/>
                <a:gridCol w="4410150"/>
              </a:tblGrid>
              <a:tr h="299800">
                <a:tc>
                  <a:txBody>
                    <a:bodyPr/>
                    <a:lstStyle/>
                    <a:p>
                      <a:pPr indent="0" lvl="0" marL="0" rtl="0" algn="l">
                        <a:spcBef>
                          <a:spcPts val="0"/>
                        </a:spcBef>
                        <a:spcAft>
                          <a:spcPts val="0"/>
                        </a:spcAft>
                        <a:buNone/>
                      </a:pPr>
                      <a:r>
                        <a:t/>
                      </a:r>
                      <a:endParaRPr sz="12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200">
                          <a:latin typeface="Roboto Mono"/>
                          <a:ea typeface="Roboto Mono"/>
                          <a:cs typeface="Roboto Mono"/>
                          <a:sym typeface="Roboto Mono"/>
                        </a:rPr>
                        <a:t>Snowball tools</a:t>
                      </a:r>
                      <a:endParaRPr sz="12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200">
                          <a:latin typeface="Roboto Mono"/>
                          <a:ea typeface="Roboto Mono"/>
                          <a:cs typeface="Roboto Mono"/>
                          <a:sym typeface="Roboto Mono"/>
                        </a:rPr>
                        <a:t>Snowball Edge Tools</a:t>
                      </a:r>
                      <a:endParaRPr sz="1200">
                        <a:latin typeface="Roboto Mono"/>
                        <a:ea typeface="Roboto Mono"/>
                        <a:cs typeface="Roboto Mono"/>
                        <a:sym typeface="Roboto Mono"/>
                      </a:endParaRPr>
                    </a:p>
                  </a:txBody>
                  <a:tcPr marT="0" marB="0" marR="91425" marL="91425">
                    <a:solidFill>
                      <a:srgbClr val="FFF2CC"/>
                    </a:solidFill>
                  </a:tcPr>
                </a:tc>
              </a:tr>
              <a:tr h="610650">
                <a:tc>
                  <a:txBody>
                    <a:bodyPr/>
                    <a:lstStyle/>
                    <a:p>
                      <a:pPr indent="0" lvl="0" marL="0" rtl="0" algn="l">
                        <a:spcBef>
                          <a:spcPts val="0"/>
                        </a:spcBef>
                        <a:spcAft>
                          <a:spcPts val="0"/>
                        </a:spcAft>
                        <a:buNone/>
                      </a:pPr>
                      <a:r>
                        <a:rPr lang="en" sz="1200">
                          <a:latin typeface="Roboto Mono"/>
                          <a:ea typeface="Roboto Mono"/>
                          <a:cs typeface="Roboto Mono"/>
                          <a:sym typeface="Roboto Mono"/>
                        </a:rPr>
                        <a:t>Snowball client</a:t>
                      </a:r>
                      <a:endParaRPr sz="1200">
                        <a:latin typeface="Roboto Mono"/>
                        <a:ea typeface="Roboto Mono"/>
                        <a:cs typeface="Roboto Mono"/>
                        <a:sym typeface="Roboto Mono"/>
                      </a:endParaRPr>
                    </a:p>
                  </a:txBody>
                  <a:tcPr marT="0" marB="0" marR="91425" marL="91425"/>
                </a:tc>
                <a:tc rowSpan="2">
                  <a:txBody>
                    <a:bodyPr/>
                    <a:lstStyle/>
                    <a:p>
                      <a:pPr indent="-102870" lvl="0" marL="274320" rtl="0" algn="l">
                        <a:spcBef>
                          <a:spcPts val="0"/>
                        </a:spcBef>
                        <a:spcAft>
                          <a:spcPts val="0"/>
                        </a:spcAft>
                        <a:buClr>
                          <a:srgbClr val="0000FF"/>
                        </a:buClr>
                        <a:buSzPts val="900"/>
                        <a:buFont typeface="Roboto Mono"/>
                        <a:buChar char="●"/>
                      </a:pPr>
                      <a:r>
                        <a:rPr lang="en" sz="900">
                          <a:solidFill>
                            <a:srgbClr val="0000FF"/>
                          </a:solidFill>
                          <a:latin typeface="Roboto Mono"/>
                          <a:ea typeface="Roboto Mono"/>
                          <a:cs typeface="Roboto Mono"/>
                          <a:sym typeface="Roboto Mono"/>
                        </a:rPr>
                        <a:t>Download in local workstation</a:t>
                      </a:r>
                      <a:endParaRPr sz="900">
                        <a:solidFill>
                          <a:srgbClr val="0000FF"/>
                        </a:solidFill>
                        <a:latin typeface="Roboto Mono"/>
                        <a:ea typeface="Roboto Mono"/>
                        <a:cs typeface="Roboto Mono"/>
                        <a:sym typeface="Roboto Mono"/>
                      </a:endParaRPr>
                    </a:p>
                    <a:p>
                      <a:pPr indent="-102870" lvl="0" marL="274320" rtl="0" algn="l">
                        <a:spcBef>
                          <a:spcPts val="0"/>
                        </a:spcBef>
                        <a:spcAft>
                          <a:spcPts val="0"/>
                        </a:spcAft>
                        <a:buClr>
                          <a:srgbClr val="FF0000"/>
                        </a:buClr>
                        <a:buSzPts val="900"/>
                        <a:buFont typeface="Roboto Mono"/>
                        <a:buChar char="●"/>
                      </a:pPr>
                      <a:r>
                        <a:rPr lang="en" sz="900">
                          <a:solidFill>
                            <a:srgbClr val="FF0000"/>
                          </a:solidFill>
                          <a:latin typeface="Roboto Mono"/>
                          <a:ea typeface="Roboto Mono"/>
                          <a:cs typeface="Roboto Mono"/>
                          <a:sym typeface="Roboto Mono"/>
                        </a:rPr>
                        <a:t>Can Transfer to or from snowball</a:t>
                      </a:r>
                      <a:endParaRPr sz="900">
                        <a:solidFill>
                          <a:srgbClr val="FF0000"/>
                        </a:solidFill>
                        <a:latin typeface="Roboto Mono"/>
                        <a:ea typeface="Roboto Mono"/>
                        <a:cs typeface="Roboto Mono"/>
                        <a:sym typeface="Roboto Mono"/>
                      </a:endParaRPr>
                    </a:p>
                    <a:p>
                      <a:pPr indent="-102870" lvl="0" marL="274320" rtl="0" algn="l">
                        <a:spcBef>
                          <a:spcPts val="0"/>
                        </a:spcBef>
                        <a:spcAft>
                          <a:spcPts val="0"/>
                        </a:spcAft>
                        <a:buClr>
                          <a:srgbClr val="FF00FF"/>
                        </a:buClr>
                        <a:buSzPts val="900"/>
                        <a:buFont typeface="Roboto Mono"/>
                        <a:buChar char="●"/>
                      </a:pPr>
                      <a:r>
                        <a:rPr lang="en" sz="900">
                          <a:solidFill>
                            <a:srgbClr val="FF00FF"/>
                          </a:solidFill>
                          <a:latin typeface="Roboto Mono"/>
                          <a:ea typeface="Roboto Mono"/>
                          <a:cs typeface="Roboto Mono"/>
                          <a:sym typeface="Roboto Mono"/>
                        </a:rPr>
                        <a:t>Encrypt data in workstation before transfer</a:t>
                      </a:r>
                      <a:endParaRPr sz="900">
                        <a:solidFill>
                          <a:srgbClr val="FF00FF"/>
                        </a:solidFill>
                        <a:latin typeface="Roboto Mono"/>
                        <a:ea typeface="Roboto Mono"/>
                        <a:cs typeface="Roboto Mono"/>
                        <a:sym typeface="Roboto Mono"/>
                      </a:endParaRPr>
                    </a:p>
                  </a:txBody>
                  <a:tcPr marT="0" marB="0" marR="91425" marL="0" anchor="ctr"/>
                </a:tc>
                <a:tc>
                  <a:txBody>
                    <a:bodyPr/>
                    <a:lstStyle/>
                    <a:p>
                      <a:pPr indent="-102870" lvl="0" marL="274320" marR="0" rtl="0" algn="l">
                        <a:lnSpc>
                          <a:spcPct val="100000"/>
                        </a:lnSpc>
                        <a:spcBef>
                          <a:spcPts val="0"/>
                        </a:spcBef>
                        <a:spcAft>
                          <a:spcPts val="0"/>
                        </a:spcAft>
                        <a:buClr>
                          <a:srgbClr val="0000FF"/>
                        </a:buClr>
                        <a:buSzPts val="900"/>
                        <a:buFont typeface="Roboto Mono"/>
                        <a:buChar char="●"/>
                      </a:pPr>
                      <a:r>
                        <a:rPr lang="en" sz="900">
                          <a:solidFill>
                            <a:srgbClr val="0000FF"/>
                          </a:solidFill>
                          <a:latin typeface="Roboto Mono"/>
                          <a:ea typeface="Roboto Mono"/>
                          <a:cs typeface="Roboto Mono"/>
                          <a:sym typeface="Roboto Mono"/>
                        </a:rPr>
                        <a:t>Download in local workstation</a:t>
                      </a:r>
                      <a:endParaRPr sz="900">
                        <a:solidFill>
                          <a:srgbClr val="0000FF"/>
                        </a:solidFill>
                        <a:latin typeface="Roboto Mono"/>
                        <a:ea typeface="Roboto Mono"/>
                        <a:cs typeface="Roboto Mono"/>
                        <a:sym typeface="Roboto Mono"/>
                      </a:endParaRPr>
                    </a:p>
                    <a:p>
                      <a:pPr indent="-102870" lvl="0" marL="274320" marR="0" rtl="0" algn="l">
                        <a:lnSpc>
                          <a:spcPct val="100000"/>
                        </a:lnSpc>
                        <a:spcBef>
                          <a:spcPts val="0"/>
                        </a:spcBef>
                        <a:spcAft>
                          <a:spcPts val="0"/>
                        </a:spcAft>
                        <a:buSzPts val="900"/>
                        <a:buFont typeface="Roboto Mono"/>
                        <a:buChar char="●"/>
                      </a:pPr>
                      <a:r>
                        <a:rPr lang="en" sz="900">
                          <a:latin typeface="Roboto Mono"/>
                          <a:ea typeface="Roboto Mono"/>
                          <a:cs typeface="Roboto Mono"/>
                          <a:sym typeface="Roboto Mono"/>
                        </a:rPr>
                        <a:t>Must be used to unlock the Snowball Edge or the cluster of Snowball Edge devices.</a:t>
                      </a:r>
                      <a:endParaRPr sz="900">
                        <a:latin typeface="Roboto Mono"/>
                        <a:ea typeface="Roboto Mono"/>
                        <a:cs typeface="Roboto Mono"/>
                        <a:sym typeface="Roboto Mono"/>
                      </a:endParaRPr>
                    </a:p>
                    <a:p>
                      <a:pPr indent="-102870" lvl="0" marL="274320" marR="0" rtl="0" algn="l">
                        <a:lnSpc>
                          <a:spcPct val="100000"/>
                        </a:lnSpc>
                        <a:spcBef>
                          <a:spcPts val="0"/>
                        </a:spcBef>
                        <a:spcAft>
                          <a:spcPts val="0"/>
                        </a:spcAft>
                        <a:buClr>
                          <a:srgbClr val="FF0000"/>
                        </a:buClr>
                        <a:buSzPts val="900"/>
                        <a:buFont typeface="Roboto Mono"/>
                        <a:buChar char="●"/>
                      </a:pPr>
                      <a:r>
                        <a:rPr lang="en" sz="900">
                          <a:solidFill>
                            <a:srgbClr val="FF0000"/>
                          </a:solidFill>
                          <a:latin typeface="Roboto Mono"/>
                          <a:ea typeface="Roboto Mono"/>
                          <a:cs typeface="Roboto Mono"/>
                          <a:sym typeface="Roboto Mono"/>
                        </a:rPr>
                        <a:t>Can’t be used to transfer data</a:t>
                      </a:r>
                      <a:endParaRPr sz="900">
                        <a:solidFill>
                          <a:srgbClr val="FF0000"/>
                        </a:solidFill>
                        <a:latin typeface="Roboto Mono"/>
                        <a:ea typeface="Roboto Mono"/>
                        <a:cs typeface="Roboto Mono"/>
                        <a:sym typeface="Roboto Mono"/>
                      </a:endParaRPr>
                    </a:p>
                  </a:txBody>
                  <a:tcPr marT="0" marB="0" marR="91425" marL="0"/>
                </a:tc>
              </a:tr>
              <a:tr h="763300">
                <a:tc>
                  <a:txBody>
                    <a:bodyPr/>
                    <a:lstStyle/>
                    <a:p>
                      <a:pPr indent="0" lvl="0" marL="0" rtl="0" algn="l">
                        <a:spcBef>
                          <a:spcPts val="0"/>
                        </a:spcBef>
                        <a:spcAft>
                          <a:spcPts val="0"/>
                        </a:spcAft>
                        <a:buNone/>
                      </a:pPr>
                      <a:r>
                        <a:rPr lang="en" sz="1200">
                          <a:latin typeface="Roboto Mono"/>
                          <a:ea typeface="Roboto Mono"/>
                          <a:cs typeface="Roboto Mono"/>
                          <a:sym typeface="Roboto Mono"/>
                        </a:rPr>
                        <a:t>Amazon S3 Adapter for Snowball</a:t>
                      </a:r>
                      <a:endParaRPr sz="1200">
                        <a:latin typeface="Roboto Mono"/>
                        <a:ea typeface="Roboto Mono"/>
                        <a:cs typeface="Roboto Mono"/>
                        <a:sym typeface="Roboto Mono"/>
                      </a:endParaRPr>
                    </a:p>
                  </a:txBody>
                  <a:tcPr marT="0" marB="0" marR="91425" marL="91425"/>
                </a:tc>
                <a:tc vMerge="1"/>
                <a:tc>
                  <a:txBody>
                    <a:bodyPr/>
                    <a:lstStyle/>
                    <a:p>
                      <a:pPr indent="-102870" lvl="0" marL="274320" rtl="0" algn="l">
                        <a:spcBef>
                          <a:spcPts val="0"/>
                        </a:spcBef>
                        <a:spcAft>
                          <a:spcPts val="0"/>
                        </a:spcAft>
                        <a:buClr>
                          <a:srgbClr val="0000FF"/>
                        </a:buClr>
                        <a:buSzPts val="900"/>
                        <a:buFont typeface="Roboto Mono"/>
                        <a:buChar char="●"/>
                      </a:pPr>
                      <a:r>
                        <a:rPr lang="en" sz="900">
                          <a:solidFill>
                            <a:srgbClr val="0000FF"/>
                          </a:solidFill>
                          <a:latin typeface="Roboto Mono"/>
                          <a:ea typeface="Roboto Mono"/>
                          <a:cs typeface="Roboto Mono"/>
                          <a:sym typeface="Roboto Mono"/>
                        </a:rPr>
                        <a:t>Is already installed on Snowball edge by default. No download needed </a:t>
                      </a:r>
                      <a:endParaRPr sz="900">
                        <a:solidFill>
                          <a:srgbClr val="0000FF"/>
                        </a:solidFill>
                        <a:latin typeface="Roboto Mono"/>
                        <a:ea typeface="Roboto Mono"/>
                        <a:cs typeface="Roboto Mono"/>
                        <a:sym typeface="Roboto Mono"/>
                      </a:endParaRPr>
                    </a:p>
                    <a:p>
                      <a:pPr indent="-102870" lvl="0" marL="274320" rtl="0" algn="l">
                        <a:spcBef>
                          <a:spcPts val="0"/>
                        </a:spcBef>
                        <a:spcAft>
                          <a:spcPts val="0"/>
                        </a:spcAft>
                        <a:buClr>
                          <a:srgbClr val="FF0000"/>
                        </a:buClr>
                        <a:buSzPts val="900"/>
                        <a:buFont typeface="Roboto Mono"/>
                        <a:buChar char="●"/>
                      </a:pPr>
                      <a:r>
                        <a:rPr lang="en" sz="900">
                          <a:solidFill>
                            <a:srgbClr val="FF0000"/>
                          </a:solidFill>
                          <a:latin typeface="Roboto Mono"/>
                          <a:ea typeface="Roboto Mono"/>
                          <a:cs typeface="Roboto Mono"/>
                          <a:sym typeface="Roboto Mono"/>
                        </a:rPr>
                        <a:t>Can Transfer to or from snowball edge</a:t>
                      </a:r>
                      <a:endParaRPr sz="900">
                        <a:solidFill>
                          <a:srgbClr val="FF0000"/>
                        </a:solidFill>
                        <a:latin typeface="Roboto Mono"/>
                        <a:ea typeface="Roboto Mono"/>
                        <a:cs typeface="Roboto Mono"/>
                        <a:sym typeface="Roboto Mono"/>
                      </a:endParaRPr>
                    </a:p>
                    <a:p>
                      <a:pPr indent="-102870" lvl="0" marL="274320" rtl="0" algn="l">
                        <a:spcBef>
                          <a:spcPts val="0"/>
                        </a:spcBef>
                        <a:spcAft>
                          <a:spcPts val="0"/>
                        </a:spcAft>
                        <a:buClr>
                          <a:srgbClr val="FF00FF"/>
                        </a:buClr>
                        <a:buSzPts val="900"/>
                        <a:buFont typeface="Roboto Mono"/>
                        <a:buChar char="●"/>
                      </a:pPr>
                      <a:r>
                        <a:rPr lang="en" sz="900">
                          <a:solidFill>
                            <a:srgbClr val="FF00FF"/>
                          </a:solidFill>
                          <a:latin typeface="Roboto Mono"/>
                          <a:ea typeface="Roboto Mono"/>
                          <a:cs typeface="Roboto Mono"/>
                          <a:sym typeface="Roboto Mono"/>
                        </a:rPr>
                        <a:t>Encrypts data on the Snowball Edge while the data is transferred to the device.</a:t>
                      </a:r>
                      <a:endParaRPr sz="900">
                        <a:solidFill>
                          <a:srgbClr val="FF00FF"/>
                        </a:solidFill>
                        <a:latin typeface="Roboto Mono"/>
                        <a:ea typeface="Roboto Mono"/>
                        <a:cs typeface="Roboto Mono"/>
                        <a:sym typeface="Roboto Mono"/>
                      </a:endParaRPr>
                    </a:p>
                  </a:txBody>
                  <a:tcPr marT="0" marB="0" marR="91425" marL="0"/>
                </a:tc>
              </a:tr>
              <a:tr h="1068625">
                <a:tc>
                  <a:txBody>
                    <a:bodyPr/>
                    <a:lstStyle/>
                    <a:p>
                      <a:pPr indent="0" lvl="0" marL="0" rtl="0" algn="l">
                        <a:spcBef>
                          <a:spcPts val="0"/>
                        </a:spcBef>
                        <a:spcAft>
                          <a:spcPts val="0"/>
                        </a:spcAft>
                        <a:buNone/>
                      </a:pPr>
                      <a:r>
                        <a:rPr lang="en" sz="1200">
                          <a:latin typeface="Roboto Mono"/>
                          <a:ea typeface="Roboto Mono"/>
                          <a:cs typeface="Roboto Mono"/>
                          <a:sym typeface="Roboto Mono"/>
                        </a:rPr>
                        <a:t>File interface with Snowball Edge</a:t>
                      </a:r>
                      <a:endParaRPr sz="12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t/>
                      </a:r>
                      <a:endParaRPr sz="900">
                        <a:latin typeface="Roboto Mono"/>
                        <a:ea typeface="Roboto Mono"/>
                        <a:cs typeface="Roboto Mono"/>
                        <a:sym typeface="Roboto Mono"/>
                      </a:endParaRPr>
                    </a:p>
                  </a:txBody>
                  <a:tcPr marT="0" marB="0" marR="91425" marL="91425"/>
                </a:tc>
                <a:tc>
                  <a:txBody>
                    <a:bodyPr/>
                    <a:lstStyle/>
                    <a:p>
                      <a:pPr indent="-102870" lvl="0" marL="274320" rtl="0" algn="l">
                        <a:spcBef>
                          <a:spcPts val="0"/>
                        </a:spcBef>
                        <a:spcAft>
                          <a:spcPts val="0"/>
                        </a:spcAft>
                        <a:buClr>
                          <a:srgbClr val="0000FF"/>
                        </a:buClr>
                        <a:buSzPts val="900"/>
                        <a:buFont typeface="Roboto Mono"/>
                        <a:buChar char="●"/>
                      </a:pPr>
                      <a:r>
                        <a:rPr lang="en" sz="900">
                          <a:solidFill>
                            <a:srgbClr val="0000FF"/>
                          </a:solidFill>
                          <a:latin typeface="Roboto Mono"/>
                          <a:ea typeface="Roboto Mono"/>
                          <a:cs typeface="Roboto Mono"/>
                          <a:sym typeface="Roboto Mono"/>
                        </a:rPr>
                        <a:t>Is already installed on Snowball edge by default. No download needed </a:t>
                      </a:r>
                      <a:endParaRPr sz="900">
                        <a:solidFill>
                          <a:srgbClr val="0000FF"/>
                        </a:solidFill>
                        <a:latin typeface="Roboto Mono"/>
                        <a:ea typeface="Roboto Mono"/>
                        <a:cs typeface="Roboto Mono"/>
                        <a:sym typeface="Roboto Mono"/>
                      </a:endParaRPr>
                    </a:p>
                    <a:p>
                      <a:pPr indent="-102870" lvl="0" marL="274320" rtl="0" algn="l">
                        <a:spcBef>
                          <a:spcPts val="0"/>
                        </a:spcBef>
                        <a:spcAft>
                          <a:spcPts val="0"/>
                        </a:spcAft>
                        <a:buClr>
                          <a:srgbClr val="FF0000"/>
                        </a:buClr>
                        <a:buSzPts val="900"/>
                        <a:buFont typeface="Roboto Mono"/>
                        <a:buChar char="●"/>
                      </a:pPr>
                      <a:r>
                        <a:rPr lang="en" sz="900">
                          <a:solidFill>
                            <a:srgbClr val="FF0000"/>
                          </a:solidFill>
                          <a:latin typeface="Roboto Mono"/>
                          <a:ea typeface="Roboto Mono"/>
                          <a:cs typeface="Roboto Mono"/>
                          <a:sym typeface="Roboto Mono"/>
                        </a:rPr>
                        <a:t>Can transfer data by dragging /dropping files up to 150 GB from your computer to the buckets on the Snowball Edge through an easy-to-configure NFS mount point. </a:t>
                      </a:r>
                      <a:endParaRPr sz="900">
                        <a:solidFill>
                          <a:srgbClr val="FF0000"/>
                        </a:solidFill>
                        <a:latin typeface="Roboto Mono"/>
                        <a:ea typeface="Roboto Mono"/>
                        <a:cs typeface="Roboto Mono"/>
                        <a:sym typeface="Roboto Mono"/>
                      </a:endParaRPr>
                    </a:p>
                    <a:p>
                      <a:pPr indent="-102870" lvl="0" marL="274320" rtl="0" algn="l">
                        <a:spcBef>
                          <a:spcPts val="0"/>
                        </a:spcBef>
                        <a:spcAft>
                          <a:spcPts val="0"/>
                        </a:spcAft>
                        <a:buClr>
                          <a:srgbClr val="FF00FF"/>
                        </a:buClr>
                        <a:buSzPts val="900"/>
                        <a:buFont typeface="Roboto Mono"/>
                        <a:buChar char="●"/>
                      </a:pPr>
                      <a:r>
                        <a:rPr lang="en" sz="900">
                          <a:solidFill>
                            <a:srgbClr val="FF00FF"/>
                          </a:solidFill>
                          <a:latin typeface="Roboto Mono"/>
                          <a:ea typeface="Roboto Mono"/>
                          <a:cs typeface="Roboto Mono"/>
                          <a:sym typeface="Roboto Mono"/>
                        </a:rPr>
                        <a:t>Encrypts data on the Snowball Edge while the data is transferred to the device.</a:t>
                      </a:r>
                      <a:endParaRPr sz="900">
                        <a:solidFill>
                          <a:srgbClr val="FF00FF"/>
                        </a:solidFill>
                        <a:latin typeface="Roboto Mono"/>
                        <a:ea typeface="Roboto Mono"/>
                        <a:cs typeface="Roboto Mono"/>
                        <a:sym typeface="Roboto Mono"/>
                      </a:endParaRPr>
                    </a:p>
                  </a:txBody>
                  <a:tcPr marT="0" marB="0" marR="91425" marL="91425"/>
                </a:tc>
              </a:tr>
              <a:tr h="621550">
                <a:tc>
                  <a:txBody>
                    <a:bodyPr/>
                    <a:lstStyle/>
                    <a:p>
                      <a:pPr indent="0" lvl="0" marL="0" rtl="0" algn="l">
                        <a:spcBef>
                          <a:spcPts val="0"/>
                        </a:spcBef>
                        <a:spcAft>
                          <a:spcPts val="0"/>
                        </a:spcAft>
                        <a:buNone/>
                      </a:pPr>
                      <a:r>
                        <a:rPr lang="en" sz="1200">
                          <a:latin typeface="Roboto Mono"/>
                          <a:ea typeface="Roboto Mono"/>
                          <a:cs typeface="Roboto Mono"/>
                          <a:sym typeface="Roboto Mono"/>
                        </a:rPr>
                        <a:t>AWS IoT Greengrass console with Snowball Edge</a:t>
                      </a:r>
                      <a:endParaRPr sz="12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t/>
                      </a:r>
                      <a:endParaRPr sz="9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lang="en" sz="900">
                          <a:latin typeface="Roboto Mono"/>
                          <a:ea typeface="Roboto Mono"/>
                          <a:cs typeface="Roboto Mono"/>
                          <a:sym typeface="Roboto Mono"/>
                        </a:rPr>
                        <a:t>You can use the AWS IoT Greengrass console to update your AWS IoT Greengrass group and the core running on the Snowball Edge.</a:t>
                      </a:r>
                      <a:endParaRPr sz="900">
                        <a:latin typeface="Roboto Mono"/>
                        <a:ea typeface="Roboto Mono"/>
                        <a:cs typeface="Roboto Mono"/>
                        <a:sym typeface="Roboto Mono"/>
                      </a:endParaRPr>
                    </a:p>
                  </a:txBody>
                  <a:tcPr marT="0" marB="0" marR="91425" marL="91425"/>
                </a:tc>
              </a:tr>
            </a:tbl>
          </a:graphicData>
        </a:graphic>
      </p:graphicFrame>
      <p:pic>
        <p:nvPicPr>
          <p:cNvPr id="393" name="Google Shape;393;p26"/>
          <p:cNvPicPr preferRelativeResize="0"/>
          <p:nvPr/>
        </p:nvPicPr>
        <p:blipFill>
          <a:blip r:embed="rId3">
            <a:alphaModFix/>
          </a:blip>
          <a:stretch>
            <a:fillRect/>
          </a:stretch>
        </p:blipFill>
        <p:spPr>
          <a:xfrm>
            <a:off x="5683375" y="45925"/>
            <a:ext cx="2028826" cy="1266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27"/>
          <p:cNvSpPr txBox="1"/>
          <p:nvPr/>
        </p:nvSpPr>
        <p:spPr>
          <a:xfrm>
            <a:off x="192950" y="1045400"/>
            <a:ext cx="4134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IMPORT JOB:</a:t>
            </a:r>
            <a:endParaRPr sz="1000">
              <a:solidFill>
                <a:srgbClr val="0000FF"/>
              </a:solidFill>
              <a:latin typeface="Roboto Mono"/>
              <a:ea typeface="Roboto Mono"/>
              <a:cs typeface="Roboto Mono"/>
              <a:sym typeface="Roboto Mono"/>
            </a:endParaRPr>
          </a:p>
          <a:p>
            <a:pPr indent="-109220" lvl="0" marL="27432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Each import job uses a single Snowball appliance. After you create a job in the AWS Snowball Management Console or the job management API, we ship you a Snowball. </a:t>
            </a:r>
            <a:endParaRPr sz="1000">
              <a:latin typeface="Roboto Mono"/>
              <a:ea typeface="Roboto Mono"/>
              <a:cs typeface="Roboto Mono"/>
              <a:sym typeface="Roboto Mono"/>
            </a:endParaRPr>
          </a:p>
          <a:p>
            <a:pPr indent="-109220" lvl="0" marL="274320" rtl="0" algn="l">
              <a:lnSpc>
                <a:spcPct val="115000"/>
              </a:lnSpc>
              <a:spcBef>
                <a:spcPts val="1000"/>
              </a:spcBef>
              <a:spcAft>
                <a:spcPts val="0"/>
              </a:spcAft>
              <a:buSzPts val="1000"/>
              <a:buFont typeface="Roboto Mono"/>
              <a:buChar char="-"/>
            </a:pPr>
            <a:r>
              <a:rPr lang="en" sz="1000">
                <a:latin typeface="Roboto Mono"/>
                <a:ea typeface="Roboto Mono"/>
                <a:cs typeface="Roboto Mono"/>
                <a:sym typeface="Roboto Mono"/>
              </a:rPr>
              <a:t>When it arrives in a few days, you’ll connect the Snowball to your network and transfer the data that you want imported into Amazon S3 onto that Snowball using the Snowball client or the Amazon S3 Adapter for Snowball. </a:t>
            </a:r>
            <a:endParaRPr sz="1000">
              <a:latin typeface="Roboto Mono"/>
              <a:ea typeface="Roboto Mono"/>
              <a:cs typeface="Roboto Mono"/>
              <a:sym typeface="Roboto Mono"/>
            </a:endParaRPr>
          </a:p>
          <a:p>
            <a:pPr indent="-109220" lvl="0" marL="274320" rtl="0" algn="l">
              <a:lnSpc>
                <a:spcPct val="115000"/>
              </a:lnSpc>
              <a:spcBef>
                <a:spcPts val="1000"/>
              </a:spcBef>
              <a:spcAft>
                <a:spcPts val="1000"/>
              </a:spcAft>
              <a:buSzPts val="1000"/>
              <a:buFont typeface="Roboto Mono"/>
              <a:buChar char="-"/>
            </a:pPr>
            <a:r>
              <a:rPr lang="en" sz="1000">
                <a:latin typeface="Roboto Mono"/>
                <a:ea typeface="Roboto Mono"/>
                <a:cs typeface="Roboto Mono"/>
                <a:sym typeface="Roboto Mono"/>
              </a:rPr>
              <a:t>When you’re done transferring data, ship the Snowball back to AWS, and we’ll import your data into Amazon S3.</a:t>
            </a:r>
            <a:endParaRPr sz="1000">
              <a:latin typeface="Roboto Mono"/>
              <a:ea typeface="Roboto Mono"/>
              <a:cs typeface="Roboto Mono"/>
              <a:sym typeface="Roboto Mono"/>
            </a:endParaRPr>
          </a:p>
        </p:txBody>
      </p:sp>
      <p:sp>
        <p:nvSpPr>
          <p:cNvPr id="399" name="Google Shape;399;p27"/>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Snowball - Data migration service</a:t>
            </a:r>
            <a:endParaRPr sz="1800"/>
          </a:p>
          <a:p>
            <a:pPr indent="0" lvl="0" marL="0" marR="0" rtl="0" algn="l">
              <a:lnSpc>
                <a:spcPct val="115000"/>
              </a:lnSpc>
              <a:spcBef>
                <a:spcPts val="0"/>
              </a:spcBef>
              <a:spcAft>
                <a:spcPts val="0"/>
              </a:spcAft>
              <a:buNone/>
            </a:pPr>
            <a:r>
              <a:t/>
            </a:r>
            <a:endParaRPr sz="1800">
              <a:latin typeface="Roboto Mono"/>
              <a:ea typeface="Roboto Mono"/>
              <a:cs typeface="Roboto Mono"/>
              <a:sym typeface="Roboto Mono"/>
            </a:endParaRPr>
          </a:p>
        </p:txBody>
      </p:sp>
      <p:sp>
        <p:nvSpPr>
          <p:cNvPr id="400" name="Google Shape;400;p27"/>
          <p:cNvSpPr txBox="1"/>
          <p:nvPr/>
        </p:nvSpPr>
        <p:spPr>
          <a:xfrm>
            <a:off x="4241150" y="609600"/>
            <a:ext cx="4750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EXPORT JOB:</a:t>
            </a:r>
            <a:endParaRPr sz="1200">
              <a:solidFill>
                <a:srgbClr val="0000FF"/>
              </a:solidFill>
              <a:latin typeface="Roboto Mono"/>
              <a:ea typeface="Roboto Mono"/>
              <a:cs typeface="Roboto Mono"/>
              <a:sym typeface="Roboto Mono"/>
            </a:endParaRPr>
          </a:p>
          <a:p>
            <a:pPr indent="-96520" lvl="0" marL="274320" rtl="0" algn="l">
              <a:lnSpc>
                <a:spcPct val="115000"/>
              </a:lnSpc>
              <a:spcBef>
                <a:spcPts val="0"/>
              </a:spcBef>
              <a:spcAft>
                <a:spcPts val="0"/>
              </a:spcAft>
              <a:buSzPts val="800"/>
              <a:buFont typeface="Roboto Mono"/>
              <a:buChar char="-"/>
            </a:pPr>
            <a:r>
              <a:rPr lang="en" sz="800">
                <a:latin typeface="Roboto Mono"/>
                <a:ea typeface="Roboto Mono"/>
                <a:cs typeface="Roboto Mono"/>
                <a:sym typeface="Roboto Mono"/>
              </a:rPr>
              <a:t>Each export job can use any number of Snowball appliances. After you create a job in the AWS Snowball Management Console or the job management API, a listing operation starts in S3. </a:t>
            </a:r>
            <a:endParaRPr sz="800">
              <a:latin typeface="Roboto Mono"/>
              <a:ea typeface="Roboto Mono"/>
              <a:cs typeface="Roboto Mono"/>
              <a:sym typeface="Roboto Mono"/>
            </a:endParaRPr>
          </a:p>
          <a:p>
            <a:pPr indent="-96520" lvl="0" marL="274320" rtl="0" algn="l">
              <a:lnSpc>
                <a:spcPct val="115000"/>
              </a:lnSpc>
              <a:spcBef>
                <a:spcPts val="1000"/>
              </a:spcBef>
              <a:spcAft>
                <a:spcPts val="0"/>
              </a:spcAft>
              <a:buSzPts val="800"/>
              <a:buFont typeface="Roboto Mono"/>
              <a:buChar char="-"/>
            </a:pPr>
            <a:r>
              <a:rPr lang="en" sz="800">
                <a:latin typeface="Roboto Mono"/>
                <a:ea typeface="Roboto Mono"/>
                <a:cs typeface="Roboto Mono"/>
                <a:sym typeface="Roboto Mono"/>
              </a:rPr>
              <a:t>This listing operation splits your job into parts. Each job part can be up to about 80 TB in size, and each job part has exactly one Snowball associated with it. </a:t>
            </a:r>
            <a:endParaRPr sz="800">
              <a:latin typeface="Roboto Mono"/>
              <a:ea typeface="Roboto Mono"/>
              <a:cs typeface="Roboto Mono"/>
              <a:sym typeface="Roboto Mono"/>
            </a:endParaRPr>
          </a:p>
          <a:p>
            <a:pPr indent="-96520" lvl="0" marL="274320" rtl="0" algn="l">
              <a:lnSpc>
                <a:spcPct val="115000"/>
              </a:lnSpc>
              <a:spcBef>
                <a:spcPts val="1000"/>
              </a:spcBef>
              <a:spcAft>
                <a:spcPts val="0"/>
              </a:spcAft>
              <a:buSzPts val="800"/>
              <a:buFont typeface="Roboto Mono"/>
              <a:buChar char="-"/>
            </a:pPr>
            <a:r>
              <a:rPr lang="en" sz="800">
                <a:latin typeface="Roboto Mono"/>
                <a:ea typeface="Roboto Mono"/>
                <a:cs typeface="Roboto Mono"/>
                <a:sym typeface="Roboto Mono"/>
              </a:rPr>
              <a:t>After your job parts are created, your first job part enters the Preparing Snowball status. </a:t>
            </a:r>
            <a:endParaRPr sz="800">
              <a:latin typeface="Roboto Mono"/>
              <a:ea typeface="Roboto Mono"/>
              <a:cs typeface="Roboto Mono"/>
              <a:sym typeface="Roboto Mono"/>
            </a:endParaRPr>
          </a:p>
          <a:p>
            <a:pPr indent="-96520" lvl="0" marL="274320" rtl="0" algn="l">
              <a:lnSpc>
                <a:spcPct val="115000"/>
              </a:lnSpc>
              <a:spcBef>
                <a:spcPts val="1000"/>
              </a:spcBef>
              <a:spcAft>
                <a:spcPts val="0"/>
              </a:spcAft>
              <a:buSzPts val="800"/>
              <a:buFont typeface="Roboto Mono"/>
              <a:buChar char="-"/>
            </a:pPr>
            <a:r>
              <a:rPr lang="en" sz="800">
                <a:latin typeface="Roboto Mono"/>
                <a:ea typeface="Roboto Mono"/>
                <a:cs typeface="Roboto Mono"/>
                <a:sym typeface="Roboto Mono"/>
              </a:rPr>
              <a:t>Soon after that, we start exporting your data onto a Snowball. </a:t>
            </a:r>
            <a:endParaRPr sz="800">
              <a:latin typeface="Roboto Mono"/>
              <a:ea typeface="Roboto Mono"/>
              <a:cs typeface="Roboto Mono"/>
              <a:sym typeface="Roboto Mono"/>
            </a:endParaRPr>
          </a:p>
          <a:p>
            <a:pPr indent="-96520" lvl="0" marL="274320" rtl="0" algn="l">
              <a:lnSpc>
                <a:spcPct val="115000"/>
              </a:lnSpc>
              <a:spcBef>
                <a:spcPts val="1000"/>
              </a:spcBef>
              <a:spcAft>
                <a:spcPts val="0"/>
              </a:spcAft>
              <a:buSzPts val="800"/>
              <a:buFont typeface="Roboto Mono"/>
              <a:buChar char="-"/>
            </a:pPr>
            <a:r>
              <a:rPr lang="en" sz="800">
                <a:latin typeface="Roboto Mono"/>
                <a:ea typeface="Roboto Mono"/>
                <a:cs typeface="Roboto Mono"/>
                <a:sym typeface="Roboto Mono"/>
              </a:rPr>
              <a:t>Typically, exporting data takes one business day. </a:t>
            </a:r>
            <a:endParaRPr sz="800">
              <a:latin typeface="Roboto Mono"/>
              <a:ea typeface="Roboto Mono"/>
              <a:cs typeface="Roboto Mono"/>
              <a:sym typeface="Roboto Mono"/>
            </a:endParaRPr>
          </a:p>
          <a:p>
            <a:pPr indent="-96520" lvl="0" marL="274320" rtl="0" algn="l">
              <a:lnSpc>
                <a:spcPct val="115000"/>
              </a:lnSpc>
              <a:spcBef>
                <a:spcPts val="1000"/>
              </a:spcBef>
              <a:spcAft>
                <a:spcPts val="0"/>
              </a:spcAft>
              <a:buSzPts val="800"/>
              <a:buFont typeface="Roboto Mono"/>
              <a:buChar char="-"/>
            </a:pPr>
            <a:r>
              <a:rPr lang="en" sz="800">
                <a:latin typeface="Roboto Mono"/>
                <a:ea typeface="Roboto Mono"/>
                <a:cs typeface="Roboto Mono"/>
                <a:sym typeface="Roboto Mono"/>
              </a:rPr>
              <a:t>Once the export is done, AWS gets the Snowball ready for pickup by your region's carrier. </a:t>
            </a:r>
            <a:endParaRPr sz="800">
              <a:latin typeface="Roboto Mono"/>
              <a:ea typeface="Roboto Mono"/>
              <a:cs typeface="Roboto Mono"/>
              <a:sym typeface="Roboto Mono"/>
            </a:endParaRPr>
          </a:p>
          <a:p>
            <a:pPr indent="-96520" lvl="0" marL="274320" rtl="0" algn="l">
              <a:lnSpc>
                <a:spcPct val="115000"/>
              </a:lnSpc>
              <a:spcBef>
                <a:spcPts val="1000"/>
              </a:spcBef>
              <a:spcAft>
                <a:spcPts val="0"/>
              </a:spcAft>
              <a:buSzPts val="800"/>
              <a:buFont typeface="Roboto Mono"/>
              <a:buChar char="-"/>
            </a:pPr>
            <a:r>
              <a:rPr lang="en" sz="800">
                <a:latin typeface="Roboto Mono"/>
                <a:ea typeface="Roboto Mono"/>
                <a:cs typeface="Roboto Mono"/>
                <a:sym typeface="Roboto Mono"/>
              </a:rPr>
              <a:t>When the Snowball arrives at your data center or office in a few days, connect the Snowball to your network and transfer the data that you want exported to your servers by using the Snowball client or the Amazon S3 Adapter for Snowball. </a:t>
            </a:r>
            <a:endParaRPr sz="800">
              <a:latin typeface="Roboto Mono"/>
              <a:ea typeface="Roboto Mono"/>
              <a:cs typeface="Roboto Mono"/>
              <a:sym typeface="Roboto Mono"/>
            </a:endParaRPr>
          </a:p>
          <a:p>
            <a:pPr indent="-96520" lvl="0" marL="274320" rtl="0" algn="l">
              <a:lnSpc>
                <a:spcPct val="115000"/>
              </a:lnSpc>
              <a:spcBef>
                <a:spcPts val="1000"/>
              </a:spcBef>
              <a:spcAft>
                <a:spcPts val="0"/>
              </a:spcAft>
              <a:buSzPts val="800"/>
              <a:buFont typeface="Roboto Mono"/>
              <a:buChar char="-"/>
            </a:pPr>
            <a:r>
              <a:rPr lang="en" sz="800">
                <a:latin typeface="Roboto Mono"/>
                <a:ea typeface="Roboto Mono"/>
                <a:cs typeface="Roboto Mono"/>
                <a:sym typeface="Roboto Mono"/>
              </a:rPr>
              <a:t>After transferring data, ship the Snowball back to AWS. </a:t>
            </a:r>
            <a:endParaRPr sz="800">
              <a:latin typeface="Roboto Mono"/>
              <a:ea typeface="Roboto Mono"/>
              <a:cs typeface="Roboto Mono"/>
              <a:sym typeface="Roboto Mono"/>
            </a:endParaRPr>
          </a:p>
          <a:p>
            <a:pPr indent="-96520" lvl="0" marL="274320" rtl="0" algn="l">
              <a:lnSpc>
                <a:spcPct val="115000"/>
              </a:lnSpc>
              <a:spcBef>
                <a:spcPts val="1000"/>
              </a:spcBef>
              <a:spcAft>
                <a:spcPts val="1000"/>
              </a:spcAft>
              <a:buSzPts val="800"/>
              <a:buFont typeface="Roboto Mono"/>
              <a:buChar char="-"/>
            </a:pPr>
            <a:r>
              <a:rPr lang="en" sz="800">
                <a:latin typeface="Roboto Mono"/>
                <a:ea typeface="Roboto Mono"/>
                <a:cs typeface="Roboto Mono"/>
                <a:sym typeface="Roboto Mono"/>
              </a:rPr>
              <a:t>Once we receive a returned Snowball for your export job part, we perform a complete erasure of the Snowball. This erasure follows the National Institute of Standards and Technology (NIST) 800-88 standards. This step marks the completion of that particular job part. </a:t>
            </a:r>
            <a:endParaRPr sz="800">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pic>
        <p:nvPicPr>
          <p:cNvPr id="405" name="Google Shape;405;p28"/>
          <p:cNvPicPr preferRelativeResize="0"/>
          <p:nvPr/>
        </p:nvPicPr>
        <p:blipFill>
          <a:blip r:embed="rId3">
            <a:alphaModFix/>
          </a:blip>
          <a:stretch>
            <a:fillRect/>
          </a:stretch>
        </p:blipFill>
        <p:spPr>
          <a:xfrm>
            <a:off x="152400" y="152400"/>
            <a:ext cx="8839201" cy="46802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graphicFrame>
        <p:nvGraphicFramePr>
          <p:cNvPr id="410" name="Google Shape;410;p29"/>
          <p:cNvGraphicFramePr/>
          <p:nvPr/>
        </p:nvGraphicFramePr>
        <p:xfrm>
          <a:off x="1219200" y="1447800"/>
          <a:ext cx="3000000" cy="3000000"/>
        </p:xfrm>
        <a:graphic>
          <a:graphicData uri="http://schemas.openxmlformats.org/drawingml/2006/table">
            <a:tbl>
              <a:tblPr>
                <a:noFill/>
                <a:tableStyleId>{D0740CB6-C774-4B0A-9C99-8835905A3C94}</a:tableStyleId>
              </a:tblPr>
              <a:tblGrid>
                <a:gridCol w="1025075"/>
                <a:gridCol w="1025075"/>
                <a:gridCol w="1025075"/>
                <a:gridCol w="1025075"/>
                <a:gridCol w="1025075"/>
              </a:tblGrid>
              <a:tr h="171450">
                <a:tc>
                  <a:txBody>
                    <a:bodyPr/>
                    <a:lstStyle/>
                    <a:p>
                      <a:pPr indent="0" lvl="0" marL="0" rtl="0" algn="l">
                        <a:spcBef>
                          <a:spcPts val="0"/>
                        </a:spcBef>
                        <a:spcAft>
                          <a:spcPts val="0"/>
                        </a:spcAft>
                        <a:buNone/>
                      </a:pPr>
                      <a:r>
                        <a:rPr lang="en" sz="1100">
                          <a:latin typeface="Roboto Mono"/>
                          <a:ea typeface="Roboto Mono"/>
                          <a:cs typeface="Roboto Mono"/>
                          <a:sym typeface="Roboto Mono"/>
                        </a:rPr>
                        <a:t>Mbps</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Mb/day</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MB/day</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GB/day</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TB/day</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r>
              <a:tr h="171450">
                <a:tc>
                  <a:txBody>
                    <a:bodyPr/>
                    <a:lstStyle/>
                    <a:p>
                      <a:pPr indent="0" lvl="0" marL="0" rtl="0" algn="l">
                        <a:spcBef>
                          <a:spcPts val="0"/>
                        </a:spcBef>
                        <a:spcAft>
                          <a:spcPts val="0"/>
                        </a:spcAft>
                        <a:buNone/>
                      </a:pPr>
                      <a:r>
                        <a:rPr lang="en" sz="1100">
                          <a:latin typeface="Roboto Mono"/>
                          <a:ea typeface="Roboto Mono"/>
                          <a:cs typeface="Roboto Mono"/>
                          <a:sym typeface="Roboto Mono"/>
                        </a:rPr>
                        <a:t>1</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86400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10800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10,54688</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 </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r>
              <a:tr h="171450">
                <a:tc>
                  <a:txBody>
                    <a:bodyPr/>
                    <a:lstStyle/>
                    <a:p>
                      <a:pPr indent="0" lvl="0" marL="0" rtl="0" algn="l">
                        <a:spcBef>
                          <a:spcPts val="0"/>
                        </a:spcBef>
                        <a:spcAft>
                          <a:spcPts val="0"/>
                        </a:spcAft>
                        <a:buNone/>
                      </a:pPr>
                      <a:r>
                        <a:rPr lang="en" sz="1100">
                          <a:latin typeface="Roboto Mono"/>
                          <a:ea typeface="Roboto Mono"/>
                          <a:cs typeface="Roboto Mono"/>
                          <a:sym typeface="Roboto Mono"/>
                        </a:rPr>
                        <a:t>10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864000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108000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105,4688</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 </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r>
              <a:tr h="171450">
                <a:tc>
                  <a:txBody>
                    <a:bodyPr/>
                    <a:lstStyle/>
                    <a:p>
                      <a:pPr indent="0" lvl="0" marL="0" rtl="0" algn="l">
                        <a:spcBef>
                          <a:spcPts val="0"/>
                        </a:spcBef>
                        <a:spcAft>
                          <a:spcPts val="0"/>
                        </a:spcAft>
                        <a:buNone/>
                      </a:pPr>
                      <a:r>
                        <a:rPr lang="en" sz="1100">
                          <a:latin typeface="Roboto Mono"/>
                          <a:ea typeface="Roboto Mono"/>
                          <a:cs typeface="Roboto Mono"/>
                          <a:sym typeface="Roboto Mono"/>
                        </a:rPr>
                        <a:t>50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4320000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540000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527,3438</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 </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r>
              <a:tr h="171450">
                <a:tc>
                  <a:txBody>
                    <a:bodyPr/>
                    <a:lstStyle/>
                    <a:p>
                      <a:pPr indent="0" lvl="0" marL="0" rtl="0" algn="l">
                        <a:spcBef>
                          <a:spcPts val="0"/>
                        </a:spcBef>
                        <a:spcAft>
                          <a:spcPts val="0"/>
                        </a:spcAft>
                        <a:buNone/>
                      </a:pPr>
                      <a:r>
                        <a:rPr lang="en" sz="1100">
                          <a:latin typeface="Roboto Mono"/>
                          <a:ea typeface="Roboto Mono"/>
                          <a:cs typeface="Roboto Mono"/>
                          <a:sym typeface="Roboto Mono"/>
                        </a:rPr>
                        <a:t>100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8640000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1080000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1054,688</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r>
              <a:tr h="171450">
                <a:tc>
                  <a:txBody>
                    <a:bodyPr/>
                    <a:lstStyle/>
                    <a:p>
                      <a:pPr indent="0" lvl="0" marL="0" rtl="0" algn="l">
                        <a:spcBef>
                          <a:spcPts val="0"/>
                        </a:spcBef>
                        <a:spcAft>
                          <a:spcPts val="0"/>
                        </a:spcAft>
                        <a:buNone/>
                      </a:pPr>
                      <a:r>
                        <a:rPr lang="en" sz="1100">
                          <a:latin typeface="Roboto Mono"/>
                          <a:ea typeface="Roboto Mono"/>
                          <a:cs typeface="Roboto Mono"/>
                          <a:sym typeface="Roboto Mono"/>
                        </a:rPr>
                        <a:t>500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43200000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5400000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5273,438</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5</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r>
              <a:tr h="171450">
                <a:tc>
                  <a:txBody>
                    <a:bodyPr/>
                    <a:lstStyle/>
                    <a:p>
                      <a:pPr indent="0" lvl="0" marL="0" rtl="0" algn="l">
                        <a:spcBef>
                          <a:spcPts val="0"/>
                        </a:spcBef>
                        <a:spcAft>
                          <a:spcPts val="0"/>
                        </a:spcAft>
                        <a:buNone/>
                      </a:pPr>
                      <a:r>
                        <a:rPr lang="en" sz="1100">
                          <a:latin typeface="Roboto Mono"/>
                          <a:ea typeface="Roboto Mono"/>
                          <a:cs typeface="Roboto Mono"/>
                          <a:sym typeface="Roboto Mono"/>
                        </a:rPr>
                        <a:t>1024</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88473600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11059200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10800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Mono"/>
                          <a:ea typeface="Roboto Mono"/>
                          <a:cs typeface="Roboto Mono"/>
                          <a:sym typeface="Roboto Mono"/>
                        </a:rPr>
                        <a:t>10</a:t>
                      </a:r>
                      <a:endParaRPr sz="1100">
                        <a:latin typeface="Roboto Mono"/>
                        <a:ea typeface="Roboto Mono"/>
                        <a:cs typeface="Roboto Mono"/>
                        <a:sym typeface="Roboto Mono"/>
                      </a:endParaRPr>
                    </a:p>
                  </a:txBody>
                  <a:tcPr marT="91425" marB="91425" marR="91425" marL="91425">
                    <a:lnL cap="flat" cmpd="sng" w="9525">
                      <a:solidFill>
                        <a:srgbClr val="00FFFF"/>
                      </a:solidFill>
                      <a:prstDash val="solid"/>
                      <a:round/>
                      <a:headEnd len="sm" w="sm" type="none"/>
                      <a:tailEnd len="sm" w="sm" type="none"/>
                    </a:lnL>
                    <a:lnR cap="flat" cmpd="sng" w="9525">
                      <a:solidFill>
                        <a:srgbClr val="00FFFF"/>
                      </a:solidFill>
                      <a:prstDash val="solid"/>
                      <a:round/>
                      <a:headEnd len="sm" w="sm" type="none"/>
                      <a:tailEnd len="sm" w="sm" type="none"/>
                    </a:lnR>
                    <a:lnT cap="flat" cmpd="sng" w="9525">
                      <a:solidFill>
                        <a:srgbClr val="00FFFF"/>
                      </a:solidFill>
                      <a:prstDash val="solid"/>
                      <a:round/>
                      <a:headEnd len="sm" w="sm" type="none"/>
                      <a:tailEnd len="sm" w="sm" type="none"/>
                    </a:lnT>
                    <a:lnB cap="flat" cmpd="sng" w="9525">
                      <a:solidFill>
                        <a:srgbClr val="00FFFF"/>
                      </a:solidFill>
                      <a:prstDash val="solid"/>
                      <a:round/>
                      <a:headEnd len="sm" w="sm" type="none"/>
                      <a:tailEnd len="sm" w="sm" type="none"/>
                    </a:lnB>
                  </a:tcPr>
                </a:tc>
              </a:tr>
            </a:tbl>
          </a:graphicData>
        </a:graphic>
      </p:graphicFrame>
      <p:sp>
        <p:nvSpPr>
          <p:cNvPr id="411" name="Google Shape;411;p29"/>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Calculation for data transfer based on available network bandwidth OR</a:t>
            </a:r>
            <a:endParaRPr sz="1400"/>
          </a:p>
          <a:p>
            <a:pPr indent="0" lvl="0" marL="0" marR="0" rtl="0" algn="l">
              <a:lnSpc>
                <a:spcPct val="115000"/>
              </a:lnSpc>
              <a:spcBef>
                <a:spcPts val="0"/>
              </a:spcBef>
              <a:spcAft>
                <a:spcPts val="0"/>
              </a:spcAft>
              <a:buNone/>
            </a:pPr>
            <a:r>
              <a:rPr lang="en" sz="1400"/>
              <a:t>When to opt for snowball/snowmobile vs network transfer ?</a:t>
            </a:r>
            <a:endParaRPr sz="1400"/>
          </a:p>
          <a:p>
            <a:pPr indent="0" lvl="0" marL="0" marR="0" rtl="0" algn="l">
              <a:lnSpc>
                <a:spcPct val="115000"/>
              </a:lnSpc>
              <a:spcBef>
                <a:spcPts val="0"/>
              </a:spcBef>
              <a:spcAft>
                <a:spcPts val="0"/>
              </a:spcAft>
              <a:buNone/>
            </a:pPr>
            <a:r>
              <a:t/>
            </a:r>
            <a:endParaRPr sz="1400">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Snowmobile - exabyte scale Data migration service</a:t>
            </a:r>
            <a:endParaRPr sz="1800"/>
          </a:p>
          <a:p>
            <a:pPr indent="0" lvl="0" marL="0" marR="0" rtl="0" algn="l">
              <a:lnSpc>
                <a:spcPct val="115000"/>
              </a:lnSpc>
              <a:spcBef>
                <a:spcPts val="0"/>
              </a:spcBef>
              <a:spcAft>
                <a:spcPts val="0"/>
              </a:spcAft>
              <a:buNone/>
            </a:pPr>
            <a:r>
              <a:t/>
            </a:r>
            <a:endParaRPr sz="1800">
              <a:latin typeface="Roboto Mono"/>
              <a:ea typeface="Roboto Mono"/>
              <a:cs typeface="Roboto Mono"/>
              <a:sym typeface="Roboto Mono"/>
            </a:endParaRPr>
          </a:p>
        </p:txBody>
      </p:sp>
      <p:sp>
        <p:nvSpPr>
          <p:cNvPr id="417" name="Google Shape;417;p30"/>
          <p:cNvSpPr txBox="1"/>
          <p:nvPr/>
        </p:nvSpPr>
        <p:spPr>
          <a:xfrm>
            <a:off x="523525" y="817450"/>
            <a:ext cx="8137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32F3E"/>
                </a:solidFill>
                <a:latin typeface="Roboto Mono"/>
                <a:ea typeface="Roboto Mono"/>
                <a:cs typeface="Roboto Mono"/>
                <a:sym typeface="Roboto Mono"/>
              </a:rPr>
              <a:t>AWS Snowmobile is the </a:t>
            </a:r>
            <a:r>
              <a:rPr b="1" lang="en" sz="1000">
                <a:solidFill>
                  <a:srgbClr val="232F3E"/>
                </a:solidFill>
                <a:latin typeface="Roboto Mono"/>
                <a:ea typeface="Roboto Mono"/>
                <a:cs typeface="Roboto Mono"/>
                <a:sym typeface="Roboto Mono"/>
              </a:rPr>
              <a:t>first exabyte-scale data migration service </a:t>
            </a:r>
            <a:r>
              <a:rPr lang="en" sz="1000">
                <a:solidFill>
                  <a:srgbClr val="232F3E"/>
                </a:solidFill>
                <a:latin typeface="Roboto Mono"/>
                <a:ea typeface="Roboto Mono"/>
                <a:cs typeface="Roboto Mono"/>
                <a:sym typeface="Roboto Mono"/>
              </a:rPr>
              <a:t>that allows you to move very large datasets from on-premises to AWS. Each Snowmobile is a </a:t>
            </a:r>
            <a:r>
              <a:rPr b="1" lang="en" sz="1000">
                <a:solidFill>
                  <a:srgbClr val="232F3E"/>
                </a:solidFill>
                <a:latin typeface="Roboto Mono"/>
                <a:ea typeface="Roboto Mono"/>
                <a:cs typeface="Roboto Mono"/>
                <a:sym typeface="Roboto Mono"/>
              </a:rPr>
              <a:t>secured data truck with up to 100PB storage capacity </a:t>
            </a:r>
            <a:r>
              <a:rPr lang="en" sz="1000">
                <a:solidFill>
                  <a:srgbClr val="232F3E"/>
                </a:solidFill>
                <a:latin typeface="Roboto Mono"/>
                <a:ea typeface="Roboto Mono"/>
                <a:cs typeface="Roboto Mono"/>
                <a:sym typeface="Roboto Mono"/>
              </a:rPr>
              <a:t>that can be dispatched to your site and connected directly to your network backbone to perform high-speed data migration. You can </a:t>
            </a:r>
            <a:r>
              <a:rPr b="1" lang="en" sz="1000">
                <a:solidFill>
                  <a:srgbClr val="232F3E"/>
                </a:solidFill>
                <a:latin typeface="Roboto Mono"/>
                <a:ea typeface="Roboto Mono"/>
                <a:cs typeface="Roboto Mono"/>
                <a:sym typeface="Roboto Mono"/>
              </a:rPr>
              <a:t>quickly migrate an exabyte of data with ten Snowmobiles in parallel </a:t>
            </a:r>
            <a:r>
              <a:rPr lang="en" sz="1000">
                <a:solidFill>
                  <a:srgbClr val="232F3E"/>
                </a:solidFill>
                <a:latin typeface="Roboto Mono"/>
                <a:ea typeface="Roboto Mono"/>
                <a:cs typeface="Roboto Mono"/>
                <a:sym typeface="Roboto Mono"/>
              </a:rPr>
              <a:t>from a single location or multiple data centers. </a:t>
            </a:r>
            <a:r>
              <a:rPr lang="en" sz="1000">
                <a:solidFill>
                  <a:srgbClr val="FF0000"/>
                </a:solidFill>
                <a:latin typeface="Roboto Mono"/>
                <a:ea typeface="Roboto Mono"/>
                <a:cs typeface="Roboto Mono"/>
                <a:sym typeface="Roboto Mono"/>
              </a:rPr>
              <a:t>Snowmobile is offered by AWS as a managed service</a:t>
            </a:r>
            <a:r>
              <a:rPr lang="en" sz="1000">
                <a:solidFill>
                  <a:srgbClr val="232F3E"/>
                </a:solidFill>
                <a:latin typeface="Roboto Mono"/>
                <a:ea typeface="Roboto Mono"/>
                <a:cs typeface="Roboto Mono"/>
                <a:sym typeface="Roboto Mono"/>
              </a:rPr>
              <a:t>.</a:t>
            </a:r>
            <a:endParaRPr sz="1000">
              <a:solidFill>
                <a:srgbClr val="232F3E"/>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232F3E"/>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232F3E"/>
                </a:solidFill>
                <a:latin typeface="Roboto Mono"/>
                <a:ea typeface="Roboto Mono"/>
                <a:cs typeface="Roboto Mono"/>
                <a:sym typeface="Roboto Mono"/>
              </a:rPr>
              <a:t>Use cases include migrating 100’s of petabytes of data (such as video libraries, genomic sequences, seismic data, satellite images), and financial records to run big data analytics on AWS, or shutting down legacy data centers and moving all local data in exabytes to AWS. </a:t>
            </a:r>
            <a:endParaRPr sz="1000">
              <a:solidFill>
                <a:srgbClr val="232F3E"/>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232F3E"/>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0000FF"/>
                </a:solidFill>
                <a:latin typeface="Roboto Mono"/>
                <a:ea typeface="Roboto Mono"/>
                <a:cs typeface="Roboto Mono"/>
                <a:sym typeface="Roboto Mono"/>
              </a:rPr>
              <a:t>Q: How should I choose between Snowmobile and Snowball?    Snowball &lt; 10PB &gt; Snowmobile</a:t>
            </a:r>
            <a:endParaRPr sz="11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0000FF"/>
                </a:solidFill>
                <a:latin typeface="Roboto Mono"/>
                <a:ea typeface="Roboto Mono"/>
                <a:cs typeface="Roboto Mono"/>
                <a:sym typeface="Roboto Mono"/>
              </a:rPr>
              <a:t>										Low bandwidth		 High bandwidth</a:t>
            </a:r>
            <a:endParaRPr sz="1100">
              <a:solidFill>
                <a:srgbClr val="0000FF"/>
              </a:solidFill>
              <a:latin typeface="Roboto Mono"/>
              <a:ea typeface="Roboto Mono"/>
              <a:cs typeface="Roboto Mono"/>
              <a:sym typeface="Roboto Mono"/>
            </a:endParaRPr>
          </a:p>
          <a:p>
            <a:pPr indent="0" lvl="0" marL="0" rtl="0" algn="l">
              <a:lnSpc>
                <a:spcPct val="115000"/>
              </a:lnSpc>
              <a:spcBef>
                <a:spcPts val="1100"/>
              </a:spcBef>
              <a:spcAft>
                <a:spcPts val="0"/>
              </a:spcAft>
              <a:buNone/>
            </a:pPr>
            <a:r>
              <a:rPr lang="en" sz="1100">
                <a:solidFill>
                  <a:srgbClr val="4A86E8"/>
                </a:solidFill>
                <a:latin typeface="Roboto Mono"/>
                <a:ea typeface="Roboto Mono"/>
                <a:cs typeface="Roboto Mono"/>
                <a:sym typeface="Roboto Mono"/>
              </a:rPr>
              <a:t>To migrate large datasets of 10PB or more in a single location, you should use Snowmobile. For datasets less than 10PB or distributed in multiple locations, you should use Snowball. In addition, you should evaluate the amount of available bandwidth in your network backbone. If you have a high speed backbone with hundreds of Gb/s of spare throughput, then you can use Snowmobile to migrate the large datasets all at once. If you have limited bandwidth on your backbone, you should consider using multiple Snowballs to migrate the data incrementally.</a:t>
            </a:r>
            <a:endParaRPr sz="1100">
              <a:solidFill>
                <a:srgbClr val="4A86E8"/>
              </a:solidFill>
              <a:latin typeface="Roboto Mono"/>
              <a:ea typeface="Roboto Mono"/>
              <a:cs typeface="Roboto Mono"/>
              <a:sym typeface="Roboto Mono"/>
            </a:endParaRPr>
          </a:p>
          <a:p>
            <a:pPr indent="0" lvl="0" marL="0" rtl="0" algn="l">
              <a:lnSpc>
                <a:spcPct val="115000"/>
              </a:lnSpc>
              <a:spcBef>
                <a:spcPts val="1100"/>
              </a:spcBef>
              <a:spcAft>
                <a:spcPts val="0"/>
              </a:spcAft>
              <a:buNone/>
            </a:pPr>
            <a:r>
              <a:rPr lang="en" sz="1000">
                <a:solidFill>
                  <a:srgbClr val="FF0000"/>
                </a:solidFill>
                <a:latin typeface="Roboto Mono"/>
                <a:ea typeface="Roboto Mono"/>
                <a:cs typeface="Roboto Mono"/>
                <a:sym typeface="Roboto Mono"/>
              </a:rPr>
              <a:t>Snowmobile does not support data export.</a:t>
            </a:r>
            <a:r>
              <a:rPr lang="en" sz="1000">
                <a:solidFill>
                  <a:srgbClr val="4A86E8"/>
                </a:solidFill>
                <a:latin typeface="Roboto Mono"/>
                <a:ea typeface="Roboto Mono"/>
                <a:cs typeface="Roboto Mono"/>
                <a:sym typeface="Roboto Mono"/>
              </a:rPr>
              <a:t> It is designed to let you quickly, easily, and more securely migrate exabytes of data to AWS. </a:t>
            </a:r>
            <a:r>
              <a:rPr lang="en" sz="1000">
                <a:solidFill>
                  <a:srgbClr val="FF0000"/>
                </a:solidFill>
                <a:latin typeface="Roboto Mono"/>
                <a:ea typeface="Roboto Mono"/>
                <a:cs typeface="Roboto Mono"/>
                <a:sym typeface="Roboto Mono"/>
              </a:rPr>
              <a:t>When you need to export data from AWS, you can use AWS Snowball Edge </a:t>
            </a:r>
            <a:r>
              <a:rPr lang="en" sz="1000">
                <a:solidFill>
                  <a:srgbClr val="4A86E8"/>
                </a:solidFill>
                <a:latin typeface="Roboto Mono"/>
                <a:ea typeface="Roboto Mono"/>
                <a:cs typeface="Roboto Mono"/>
                <a:sym typeface="Roboto Mono"/>
              </a:rPr>
              <a:t>to quickly export up to 100TB per appliance and run multiple export jobs in parallel as necessary.</a:t>
            </a:r>
            <a:endParaRPr sz="1000">
              <a:solidFill>
                <a:srgbClr val="4A86E8"/>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232F3E"/>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Whitepaper - </a:t>
            </a:r>
            <a:r>
              <a:rPr lang="en" sz="1800"/>
              <a:t>Migrating AWS Resources to a New AWS Region</a:t>
            </a:r>
            <a:endParaRPr sz="1800"/>
          </a:p>
          <a:p>
            <a:pPr indent="0" lvl="0" marL="0" marR="0" rtl="0" algn="l">
              <a:lnSpc>
                <a:spcPct val="115000"/>
              </a:lnSpc>
              <a:spcBef>
                <a:spcPts val="0"/>
              </a:spcBef>
              <a:spcAft>
                <a:spcPts val="0"/>
              </a:spcAft>
              <a:buNone/>
            </a:pPr>
            <a:r>
              <a:rPr b="0" lang="en" sz="1100" u="sng">
                <a:solidFill>
                  <a:schemeClr val="hlink"/>
                </a:solidFill>
                <a:latin typeface="Roboto Mono"/>
                <a:ea typeface="Roboto Mono"/>
                <a:cs typeface="Roboto Mono"/>
                <a:sym typeface="Roboto Mono"/>
                <a:hlinkClick r:id="rId3"/>
              </a:rPr>
              <a:t>https://d1.awsstatic.com/whitepapers/aws-migrate-resources-to-new-region.pdf</a:t>
            </a:r>
            <a:endParaRPr sz="1800">
              <a:latin typeface="Roboto Mono"/>
              <a:ea typeface="Roboto Mono"/>
              <a:cs typeface="Roboto Mono"/>
              <a:sym typeface="Roboto Mono"/>
            </a:endParaRPr>
          </a:p>
        </p:txBody>
      </p:sp>
      <p:sp>
        <p:nvSpPr>
          <p:cNvPr id="423" name="Google Shape;423;p31"/>
          <p:cNvSpPr txBox="1"/>
          <p:nvPr/>
        </p:nvSpPr>
        <p:spPr>
          <a:xfrm>
            <a:off x="371125" y="969850"/>
            <a:ext cx="8137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32F3E"/>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Migrating Applications to the cloud</a:t>
            </a:r>
            <a:endParaRPr sz="1800"/>
          </a:p>
          <a:p>
            <a:pPr indent="0" lvl="0" marL="0" marR="0" rtl="0" algn="l">
              <a:lnSpc>
                <a:spcPct val="115000"/>
              </a:lnSpc>
              <a:spcBef>
                <a:spcPts val="0"/>
              </a:spcBef>
              <a:spcAft>
                <a:spcPts val="0"/>
              </a:spcAft>
              <a:buNone/>
            </a:pPr>
            <a:r>
              <a:rPr lang="en" sz="1200">
                <a:solidFill>
                  <a:srgbClr val="999999"/>
                </a:solidFill>
                <a:uFill>
                  <a:noFill/>
                </a:uFill>
                <a:latin typeface="Proxima Nova"/>
                <a:ea typeface="Proxima Nova"/>
                <a:cs typeface="Proxima Nova"/>
                <a:sym typeface="Proxima Nova"/>
                <a:hlinkClick r:id="rId3"/>
              </a:rPr>
              <a:t>https://aws.amazon.com/cloud-migration/</a:t>
            </a:r>
            <a:endParaRPr sz="1200">
              <a:solidFill>
                <a:srgbClr val="999999"/>
              </a:solidFill>
              <a:latin typeface="Proxima Nova"/>
              <a:ea typeface="Proxima Nova"/>
              <a:cs typeface="Proxima Nova"/>
              <a:sym typeface="Proxima Nova"/>
            </a:endParaRPr>
          </a:p>
        </p:txBody>
      </p:sp>
      <p:sp>
        <p:nvSpPr>
          <p:cNvPr id="284" name="Google Shape;284;p14"/>
          <p:cNvSpPr txBox="1"/>
          <p:nvPr/>
        </p:nvSpPr>
        <p:spPr>
          <a:xfrm>
            <a:off x="4270248" y="1752600"/>
            <a:ext cx="4553700" cy="3000000"/>
          </a:xfrm>
          <a:prstGeom prst="rect">
            <a:avLst/>
          </a:prstGeom>
          <a:noFill/>
          <a:ln>
            <a:noFill/>
          </a:ln>
        </p:spPr>
        <p:txBody>
          <a:bodyPr anchorCtr="0" anchor="t" bIns="91425" lIns="0" spcFirstLastPara="1" rIns="91425" wrap="square" tIns="91425">
            <a:noAutofit/>
          </a:bodyPr>
          <a:lstStyle/>
          <a:p>
            <a:pPr indent="-102870" lvl="0" marL="274320" rtl="0" algn="l">
              <a:lnSpc>
                <a:spcPct val="115000"/>
              </a:lnSpc>
              <a:spcBef>
                <a:spcPts val="1600"/>
              </a:spcBef>
              <a:spcAft>
                <a:spcPts val="0"/>
              </a:spcAft>
              <a:buClr>
                <a:srgbClr val="3D85C6"/>
              </a:buClr>
              <a:buSzPts val="900"/>
              <a:buFont typeface="Roboto Mono"/>
              <a:buAutoNum type="arabicPeriod"/>
            </a:pPr>
            <a:r>
              <a:rPr b="1" lang="en" sz="900">
                <a:solidFill>
                  <a:srgbClr val="3D85C6"/>
                </a:solidFill>
                <a:latin typeface="Roboto Mono"/>
                <a:ea typeface="Roboto Mono"/>
                <a:cs typeface="Roboto Mono"/>
                <a:sym typeface="Roboto Mono"/>
              </a:rPr>
              <a:t>Rehosting “Lift and shift” - </a:t>
            </a:r>
            <a:r>
              <a:rPr lang="en" sz="900">
                <a:solidFill>
                  <a:srgbClr val="3D85C6"/>
                </a:solidFill>
                <a:latin typeface="Roboto Mono"/>
                <a:ea typeface="Roboto Mono"/>
                <a:cs typeface="Roboto Mono"/>
                <a:sym typeface="Roboto Mono"/>
              </a:rPr>
              <a:t>Use Automated tools </a:t>
            </a:r>
            <a:r>
              <a:rPr b="1" lang="en" sz="900">
                <a:solidFill>
                  <a:srgbClr val="3D85C6"/>
                </a:solidFill>
                <a:latin typeface="Roboto Mono"/>
                <a:ea typeface="Roboto Mono"/>
                <a:cs typeface="Roboto Mono"/>
                <a:sym typeface="Roboto Mono"/>
              </a:rPr>
              <a:t>(</a:t>
            </a:r>
            <a:r>
              <a:rPr lang="en" sz="900">
                <a:solidFill>
                  <a:srgbClr val="3D85C6"/>
                </a:solidFill>
                <a:latin typeface="Roboto Mono"/>
                <a:ea typeface="Roboto Mono"/>
                <a:cs typeface="Roboto Mono"/>
                <a:sym typeface="Roboto Mono"/>
              </a:rPr>
              <a:t> AWS VM Import/Export, Racemi</a:t>
            </a:r>
            <a:r>
              <a:rPr b="1" lang="en" sz="900">
                <a:solidFill>
                  <a:srgbClr val="3D85C6"/>
                </a:solidFill>
                <a:latin typeface="Roboto Mono"/>
                <a:ea typeface="Roboto Mono"/>
                <a:cs typeface="Roboto Mono"/>
                <a:sym typeface="Roboto Mono"/>
              </a:rPr>
              <a:t>). </a:t>
            </a:r>
            <a:r>
              <a:rPr lang="en" sz="900">
                <a:solidFill>
                  <a:srgbClr val="3D85C6"/>
                </a:solidFill>
                <a:latin typeface="Roboto Mono"/>
                <a:ea typeface="Roboto Mono"/>
                <a:cs typeface="Roboto Mono"/>
                <a:sym typeface="Roboto Mono"/>
              </a:rPr>
              <a:t>Applications are easier to optimize/re-architect once they’re already running in the cloud as teams gain expertise. </a:t>
            </a:r>
            <a:endParaRPr sz="900">
              <a:solidFill>
                <a:srgbClr val="3D85C6"/>
              </a:solidFill>
              <a:latin typeface="Roboto Mono"/>
              <a:ea typeface="Roboto Mono"/>
              <a:cs typeface="Roboto Mono"/>
              <a:sym typeface="Roboto Mono"/>
            </a:endParaRPr>
          </a:p>
          <a:p>
            <a:pPr indent="-102870" lvl="0" marL="274320" rtl="0" algn="l">
              <a:lnSpc>
                <a:spcPct val="115000"/>
              </a:lnSpc>
              <a:spcBef>
                <a:spcPts val="0"/>
              </a:spcBef>
              <a:spcAft>
                <a:spcPts val="0"/>
              </a:spcAft>
              <a:buClr>
                <a:srgbClr val="3D85C6"/>
              </a:buClr>
              <a:buSzPts val="900"/>
              <a:buFont typeface="Roboto Mono"/>
              <a:buAutoNum type="arabicPeriod"/>
            </a:pPr>
            <a:r>
              <a:rPr b="1" lang="en" sz="900">
                <a:solidFill>
                  <a:srgbClr val="3D85C6"/>
                </a:solidFill>
                <a:latin typeface="Roboto Mono"/>
                <a:ea typeface="Roboto Mono"/>
                <a:cs typeface="Roboto Mono"/>
                <a:sym typeface="Roboto Mono"/>
              </a:rPr>
              <a:t>Replatforming “lift-tinker-and-shift.” - </a:t>
            </a:r>
            <a:r>
              <a:rPr lang="en" sz="900">
                <a:solidFill>
                  <a:srgbClr val="3D85C6"/>
                </a:solidFill>
                <a:latin typeface="Roboto Mono"/>
                <a:ea typeface="Roboto Mono"/>
                <a:cs typeface="Roboto Mono"/>
                <a:sym typeface="Roboto Mono"/>
              </a:rPr>
              <a:t>Do targeted  changes such as moving DBPaaS, Use light weight app servers, Use appropriate Cloud Native services etc.</a:t>
            </a:r>
            <a:endParaRPr sz="900">
              <a:solidFill>
                <a:srgbClr val="3D85C6"/>
              </a:solidFill>
              <a:latin typeface="Roboto Mono"/>
              <a:ea typeface="Roboto Mono"/>
              <a:cs typeface="Roboto Mono"/>
              <a:sym typeface="Roboto Mono"/>
            </a:endParaRPr>
          </a:p>
          <a:p>
            <a:pPr indent="-96520" lvl="0" marL="274320" rtl="0" algn="l">
              <a:lnSpc>
                <a:spcPct val="115000"/>
              </a:lnSpc>
              <a:spcBef>
                <a:spcPts val="0"/>
              </a:spcBef>
              <a:spcAft>
                <a:spcPts val="0"/>
              </a:spcAft>
              <a:buClr>
                <a:srgbClr val="3D85C6"/>
              </a:buClr>
              <a:buSzPts val="800"/>
              <a:buFont typeface="Roboto Mono"/>
              <a:buAutoNum type="arabicPeriod"/>
            </a:pPr>
            <a:r>
              <a:rPr b="1" lang="en" sz="800">
                <a:solidFill>
                  <a:srgbClr val="3D85C6"/>
                </a:solidFill>
                <a:latin typeface="Roboto Mono"/>
                <a:ea typeface="Roboto Mono"/>
                <a:cs typeface="Roboto Mono"/>
                <a:sym typeface="Roboto Mono"/>
              </a:rPr>
              <a:t>Repurchasing - </a:t>
            </a:r>
            <a:r>
              <a:rPr lang="en" sz="800">
                <a:solidFill>
                  <a:srgbClr val="3D85C6"/>
                </a:solidFill>
                <a:latin typeface="Roboto Mono"/>
                <a:ea typeface="Roboto Mono"/>
                <a:cs typeface="Roboto Mono"/>
                <a:sym typeface="Roboto Mono"/>
              </a:rPr>
              <a:t>Move to a different product typically SaaS such as SalesForce, Drupal CMS or Workday HR</a:t>
            </a:r>
            <a:endParaRPr sz="800">
              <a:solidFill>
                <a:srgbClr val="3D85C6"/>
              </a:solidFill>
              <a:latin typeface="Roboto Mono"/>
              <a:ea typeface="Roboto Mono"/>
              <a:cs typeface="Roboto Mono"/>
              <a:sym typeface="Roboto Mono"/>
            </a:endParaRPr>
          </a:p>
          <a:p>
            <a:pPr indent="-96520" lvl="0" marL="274320" rtl="0" algn="l">
              <a:lnSpc>
                <a:spcPct val="115000"/>
              </a:lnSpc>
              <a:spcBef>
                <a:spcPts val="0"/>
              </a:spcBef>
              <a:spcAft>
                <a:spcPts val="0"/>
              </a:spcAft>
              <a:buClr>
                <a:srgbClr val="3D85C6"/>
              </a:buClr>
              <a:buSzPts val="800"/>
              <a:buFont typeface="Roboto Mono"/>
              <a:buAutoNum type="arabicPeriod"/>
            </a:pPr>
            <a:r>
              <a:rPr b="1" lang="en" sz="800">
                <a:solidFill>
                  <a:srgbClr val="3D85C6"/>
                </a:solidFill>
                <a:latin typeface="Roboto Mono"/>
                <a:ea typeface="Roboto Mono"/>
                <a:cs typeface="Roboto Mono"/>
                <a:sym typeface="Roboto Mono"/>
              </a:rPr>
              <a:t>Refactoring / Re-architecting - </a:t>
            </a:r>
            <a:r>
              <a:rPr lang="en" sz="800">
                <a:solidFill>
                  <a:srgbClr val="3D85C6"/>
                </a:solidFill>
                <a:latin typeface="Roboto Mono"/>
                <a:ea typeface="Roboto Mono"/>
                <a:cs typeface="Roboto Mono"/>
                <a:sym typeface="Roboto Mono"/>
              </a:rPr>
              <a:t>Develop using cloud native features, Move from monolith to MSA, Most expensive and complex for development and migration</a:t>
            </a:r>
            <a:endParaRPr sz="800">
              <a:solidFill>
                <a:srgbClr val="3D85C6"/>
              </a:solidFill>
              <a:latin typeface="Roboto Mono"/>
              <a:ea typeface="Roboto Mono"/>
              <a:cs typeface="Roboto Mono"/>
              <a:sym typeface="Roboto Mono"/>
            </a:endParaRPr>
          </a:p>
          <a:p>
            <a:pPr indent="-96520" lvl="0" marL="274320" rtl="0" algn="l">
              <a:lnSpc>
                <a:spcPct val="115000"/>
              </a:lnSpc>
              <a:spcBef>
                <a:spcPts val="0"/>
              </a:spcBef>
              <a:spcAft>
                <a:spcPts val="0"/>
              </a:spcAft>
              <a:buClr>
                <a:srgbClr val="3D85C6"/>
              </a:buClr>
              <a:buSzPts val="800"/>
              <a:buFont typeface="Roboto Mono"/>
              <a:buAutoNum type="arabicPeriod"/>
            </a:pPr>
            <a:r>
              <a:rPr b="1" lang="en" sz="800">
                <a:solidFill>
                  <a:srgbClr val="3D85C6"/>
                </a:solidFill>
                <a:latin typeface="Roboto Mono"/>
                <a:ea typeface="Roboto Mono"/>
                <a:cs typeface="Roboto Mono"/>
                <a:sym typeface="Roboto Mono"/>
              </a:rPr>
              <a:t>Retire </a:t>
            </a:r>
            <a:r>
              <a:rPr lang="en" sz="800">
                <a:solidFill>
                  <a:srgbClr val="3D85C6"/>
                </a:solidFill>
                <a:latin typeface="Roboto Mono"/>
                <a:ea typeface="Roboto Mono"/>
                <a:cs typeface="Roboto Mono"/>
                <a:sym typeface="Roboto Mono"/>
              </a:rPr>
              <a:t>- About 10% no longer used based on functional reqms</a:t>
            </a:r>
            <a:endParaRPr sz="800">
              <a:solidFill>
                <a:srgbClr val="3D85C6"/>
              </a:solidFill>
              <a:latin typeface="Roboto Mono"/>
              <a:ea typeface="Roboto Mono"/>
              <a:cs typeface="Roboto Mono"/>
              <a:sym typeface="Roboto Mono"/>
            </a:endParaRPr>
          </a:p>
          <a:p>
            <a:pPr indent="-96520" lvl="0" marL="274320" rtl="0" algn="l">
              <a:lnSpc>
                <a:spcPct val="115000"/>
              </a:lnSpc>
              <a:spcBef>
                <a:spcPts val="0"/>
              </a:spcBef>
              <a:spcAft>
                <a:spcPts val="0"/>
              </a:spcAft>
              <a:buClr>
                <a:srgbClr val="3D85C6"/>
              </a:buClr>
              <a:buSzPts val="800"/>
              <a:buFont typeface="Roboto Mono"/>
              <a:buAutoNum type="arabicPeriod"/>
            </a:pPr>
            <a:r>
              <a:rPr b="1" lang="en" sz="800">
                <a:solidFill>
                  <a:srgbClr val="3D85C6"/>
                </a:solidFill>
                <a:latin typeface="Roboto Mono"/>
                <a:ea typeface="Roboto Mono"/>
                <a:cs typeface="Roboto Mono"/>
                <a:sym typeface="Roboto Mono"/>
              </a:rPr>
              <a:t>Retain </a:t>
            </a:r>
            <a:r>
              <a:rPr lang="en" sz="800">
                <a:solidFill>
                  <a:srgbClr val="3D85C6"/>
                </a:solidFill>
                <a:latin typeface="Roboto Mono"/>
                <a:ea typeface="Roboto Mono"/>
                <a:cs typeface="Roboto Mono"/>
                <a:sym typeface="Roboto Mono"/>
              </a:rPr>
              <a:t>- Do not do anything</a:t>
            </a:r>
            <a:endParaRPr sz="800">
              <a:solidFill>
                <a:srgbClr val="3D85C6"/>
              </a:solidFill>
              <a:latin typeface="Roboto Mono"/>
              <a:ea typeface="Roboto Mono"/>
              <a:cs typeface="Roboto Mono"/>
              <a:sym typeface="Roboto Mono"/>
            </a:endParaRPr>
          </a:p>
        </p:txBody>
      </p:sp>
      <p:pic>
        <p:nvPicPr>
          <p:cNvPr id="285" name="Google Shape;285;p14"/>
          <p:cNvPicPr preferRelativeResize="0"/>
          <p:nvPr/>
        </p:nvPicPr>
        <p:blipFill>
          <a:blip r:embed="rId4">
            <a:alphaModFix/>
          </a:blip>
          <a:stretch>
            <a:fillRect/>
          </a:stretch>
        </p:blipFill>
        <p:spPr>
          <a:xfrm>
            <a:off x="152400" y="1997100"/>
            <a:ext cx="4194049" cy="1939426"/>
          </a:xfrm>
          <a:prstGeom prst="rect">
            <a:avLst/>
          </a:prstGeom>
          <a:noFill/>
          <a:ln>
            <a:noFill/>
          </a:ln>
        </p:spPr>
      </p:pic>
      <p:sp>
        <p:nvSpPr>
          <p:cNvPr id="286" name="Google Shape;286;p14"/>
          <p:cNvSpPr txBox="1"/>
          <p:nvPr/>
        </p:nvSpPr>
        <p:spPr>
          <a:xfrm>
            <a:off x="210350" y="1007950"/>
            <a:ext cx="4553700" cy="486900"/>
          </a:xfrm>
          <a:prstGeom prst="rect">
            <a:avLst/>
          </a:prstGeom>
          <a:noFill/>
          <a:ln cap="flat" cmpd="sng" w="9525">
            <a:solidFill>
              <a:srgbClr val="A4C2F4"/>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roxima Nova"/>
                <a:ea typeface="Proxima Nova"/>
                <a:cs typeface="Proxima Nova"/>
                <a:sym typeface="Proxima Nova"/>
              </a:rPr>
              <a:t>Business Drivers</a:t>
            </a:r>
            <a:r>
              <a:rPr b="1" lang="en" sz="1200">
                <a:latin typeface="Proxima Nova"/>
                <a:ea typeface="Proxima Nova"/>
                <a:cs typeface="Proxima Nova"/>
                <a:sym typeface="Proxima Nova"/>
              </a:rPr>
              <a:t> </a:t>
            </a:r>
            <a:r>
              <a:rPr lang="en" sz="1200">
                <a:latin typeface="Proxima Nova"/>
                <a:ea typeface="Proxima Nova"/>
                <a:cs typeface="Proxima Nova"/>
                <a:sym typeface="Proxima Nova"/>
              </a:rPr>
              <a:t>- Operational Costs, Workforce Productivity, Cost Avoidance, Operational Resilience, Business Agility</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287" name="Google Shape;287;p14"/>
          <p:cNvPicPr preferRelativeResize="0"/>
          <p:nvPr/>
        </p:nvPicPr>
        <p:blipFill>
          <a:blip r:embed="rId5">
            <a:alphaModFix/>
          </a:blip>
          <a:stretch>
            <a:fillRect/>
          </a:stretch>
        </p:blipFill>
        <p:spPr>
          <a:xfrm>
            <a:off x="6515046" y="0"/>
            <a:ext cx="2400351" cy="1909375"/>
          </a:xfrm>
          <a:prstGeom prst="rect">
            <a:avLst/>
          </a:prstGeom>
          <a:noFill/>
          <a:ln>
            <a:noFill/>
          </a:ln>
        </p:spPr>
      </p:pic>
      <p:sp>
        <p:nvSpPr>
          <p:cNvPr id="288" name="Google Shape;288;p14"/>
          <p:cNvSpPr txBox="1"/>
          <p:nvPr/>
        </p:nvSpPr>
        <p:spPr>
          <a:xfrm>
            <a:off x="5334000" y="0"/>
            <a:ext cx="3000000" cy="4869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en" sz="1800">
                <a:solidFill>
                  <a:schemeClr val="dk1"/>
                </a:solidFill>
                <a:latin typeface="Oswald"/>
                <a:ea typeface="Oswald"/>
                <a:cs typeface="Oswald"/>
                <a:sym typeface="Oswald"/>
              </a:rPr>
              <a:t>Cloud Stages of Adoption</a:t>
            </a:r>
            <a:endParaRPr sz="1800">
              <a:solidFill>
                <a:schemeClr val="dk1"/>
              </a:solidFill>
              <a:latin typeface="Oswald"/>
              <a:ea typeface="Oswald"/>
              <a:cs typeface="Oswald"/>
              <a:sym typeface="Oswald"/>
            </a:endParaRPr>
          </a:p>
        </p:txBody>
      </p:sp>
      <p:sp>
        <p:nvSpPr>
          <p:cNvPr id="289" name="Google Shape;289;p14"/>
          <p:cNvSpPr txBox="1"/>
          <p:nvPr/>
        </p:nvSpPr>
        <p:spPr>
          <a:xfrm>
            <a:off x="5069500" y="68515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Foundation setup:</a:t>
            </a:r>
            <a:endParaRPr b="1"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Landing zone</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CCoE, Operations model, </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Security and compliance</a:t>
            </a:r>
            <a:endParaRPr sz="1000">
              <a:latin typeface="Proxima Nova"/>
              <a:ea typeface="Proxima Nova"/>
              <a:cs typeface="Proxima Nova"/>
              <a:sym typeface="Proxima Nova"/>
            </a:endParaRPr>
          </a:p>
        </p:txBody>
      </p:sp>
      <p:sp>
        <p:nvSpPr>
          <p:cNvPr id="290" name="Google Shape;290;p14"/>
          <p:cNvSpPr txBox="1"/>
          <p:nvPr/>
        </p:nvSpPr>
        <p:spPr>
          <a:xfrm>
            <a:off x="228600" y="1752600"/>
            <a:ext cx="9095400" cy="4869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200">
                <a:solidFill>
                  <a:srgbClr val="1F3D5C"/>
                </a:solidFill>
                <a:latin typeface="Roboto Mono"/>
                <a:ea typeface="Roboto Mono"/>
                <a:cs typeface="Roboto Mono"/>
                <a:sym typeface="Roboto Mono"/>
              </a:rPr>
              <a:t>Six Common Application Migration Strategies</a:t>
            </a:r>
            <a:endParaRPr sz="1200">
              <a:solidFill>
                <a:srgbClr val="1F3D5C"/>
              </a:solidFill>
              <a:latin typeface="Roboto Mono"/>
              <a:ea typeface="Roboto Mono"/>
              <a:cs typeface="Roboto Mono"/>
              <a:sym typeface="Roboto Mono"/>
            </a:endParaRPr>
          </a:p>
        </p:txBody>
      </p:sp>
      <p:pic>
        <p:nvPicPr>
          <p:cNvPr id="291" name="Google Shape;291;p14"/>
          <p:cNvPicPr preferRelativeResize="0"/>
          <p:nvPr/>
        </p:nvPicPr>
        <p:blipFill>
          <a:blip r:embed="rId6">
            <a:alphaModFix/>
          </a:blip>
          <a:stretch>
            <a:fillRect/>
          </a:stretch>
        </p:blipFill>
        <p:spPr>
          <a:xfrm>
            <a:off x="304800" y="3578524"/>
            <a:ext cx="4117851" cy="1556782"/>
          </a:xfrm>
          <a:prstGeom prst="rect">
            <a:avLst/>
          </a:prstGeom>
          <a:noFill/>
          <a:ln>
            <a:noFill/>
          </a:ln>
        </p:spPr>
      </p:pic>
      <p:sp>
        <p:nvSpPr>
          <p:cNvPr id="292" name="Google Shape;292;p14"/>
          <p:cNvSpPr txBox="1"/>
          <p:nvPr/>
        </p:nvSpPr>
        <p:spPr>
          <a:xfrm>
            <a:off x="2895600" y="4724400"/>
            <a:ext cx="3767100" cy="6366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en" sz="1800">
                <a:solidFill>
                  <a:schemeClr val="dk1"/>
                </a:solidFill>
                <a:latin typeface="Roboto Mono"/>
                <a:ea typeface="Roboto Mono"/>
                <a:cs typeface="Roboto Mono"/>
                <a:sym typeface="Roboto Mono"/>
              </a:rPr>
              <a:t>The Migration Process</a:t>
            </a:r>
            <a:endParaRPr sz="1800">
              <a:solidFill>
                <a:schemeClr val="dk1"/>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5"/>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Server Migration Service</a:t>
            </a:r>
            <a:endParaRPr sz="1800"/>
          </a:p>
          <a:p>
            <a:pPr indent="0" lvl="0" marL="0" marR="0" rtl="0" algn="l">
              <a:lnSpc>
                <a:spcPct val="115000"/>
              </a:lnSpc>
              <a:spcBef>
                <a:spcPts val="0"/>
              </a:spcBef>
              <a:spcAft>
                <a:spcPts val="0"/>
              </a:spcAft>
              <a:buNone/>
            </a:pPr>
            <a:r>
              <a:rPr lang="en" sz="1200">
                <a:solidFill>
                  <a:srgbClr val="999999"/>
                </a:solidFill>
                <a:uFill>
                  <a:noFill/>
                </a:uFill>
                <a:latin typeface="Proxima Nova"/>
                <a:ea typeface="Proxima Nova"/>
                <a:cs typeface="Proxima Nova"/>
                <a:sym typeface="Proxima Nova"/>
                <a:hlinkClick r:id="rId3"/>
              </a:rPr>
              <a:t>https://aws.amazon.com/server-migration-service/</a:t>
            </a:r>
            <a:endParaRPr sz="1200">
              <a:solidFill>
                <a:srgbClr val="999999"/>
              </a:solidFill>
              <a:latin typeface="Proxima Nova"/>
              <a:ea typeface="Proxima Nova"/>
              <a:cs typeface="Proxima Nova"/>
              <a:sym typeface="Proxima Nova"/>
            </a:endParaRPr>
          </a:p>
        </p:txBody>
      </p:sp>
      <p:sp>
        <p:nvSpPr>
          <p:cNvPr id="298" name="Google Shape;298;p15"/>
          <p:cNvSpPr txBox="1"/>
          <p:nvPr/>
        </p:nvSpPr>
        <p:spPr>
          <a:xfrm>
            <a:off x="0" y="838200"/>
            <a:ext cx="6198900" cy="39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D85C6"/>
                </a:solidFill>
                <a:latin typeface="Roboto Mono"/>
                <a:ea typeface="Roboto Mono"/>
                <a:cs typeface="Roboto Mono"/>
                <a:sym typeface="Roboto Mono"/>
              </a:rPr>
              <a:t>AWS Server Migration Service automates the migration of your on-premises VMware vSphere, Microsoft Hyper-V/SCVMM, and Azure virtual machines to the AWS Cloud.</a:t>
            </a:r>
            <a:endParaRPr b="1" sz="1100">
              <a:solidFill>
                <a:srgbClr val="3D85C6"/>
              </a:solidFill>
              <a:latin typeface="Roboto Mono"/>
              <a:ea typeface="Roboto Mono"/>
              <a:cs typeface="Roboto Mono"/>
              <a:sym typeface="Roboto Mono"/>
            </a:endParaRPr>
          </a:p>
          <a:p>
            <a:pPr indent="0" lvl="0" marL="0" rtl="0" algn="l">
              <a:spcBef>
                <a:spcPts val="0"/>
              </a:spcBef>
              <a:spcAft>
                <a:spcPts val="0"/>
              </a:spcAft>
              <a:buNone/>
            </a:pPr>
            <a:r>
              <a:t/>
            </a:r>
            <a:endParaRPr sz="800">
              <a:solidFill>
                <a:srgbClr val="3D85C6"/>
              </a:solidFill>
              <a:latin typeface="Roboto Mono"/>
              <a:ea typeface="Roboto Mono"/>
              <a:cs typeface="Roboto Mono"/>
              <a:sym typeface="Roboto Mono"/>
            </a:endParaRPr>
          </a:p>
          <a:p>
            <a:pPr indent="0" lvl="0" marL="0" rtl="0" algn="l">
              <a:spcBef>
                <a:spcPts val="0"/>
              </a:spcBef>
              <a:spcAft>
                <a:spcPts val="0"/>
              </a:spcAft>
              <a:buNone/>
            </a:pPr>
            <a:r>
              <a:rPr lang="en" sz="800">
                <a:solidFill>
                  <a:srgbClr val="3D85C6"/>
                </a:solidFill>
                <a:latin typeface="Roboto Mono"/>
                <a:ea typeface="Roboto Mono"/>
                <a:cs typeface="Roboto Mono"/>
                <a:sym typeface="Roboto Mono"/>
              </a:rPr>
              <a:t>AWS SMS currently supports the migration of </a:t>
            </a:r>
            <a:r>
              <a:rPr b="1" lang="en" sz="800">
                <a:solidFill>
                  <a:srgbClr val="3D85C6"/>
                </a:solidFill>
                <a:latin typeface="Roboto Mono"/>
                <a:ea typeface="Roboto Mono"/>
                <a:cs typeface="Roboto Mono"/>
                <a:sym typeface="Roboto Mono"/>
              </a:rPr>
              <a:t>on-premises virtual machines </a:t>
            </a:r>
            <a:r>
              <a:rPr lang="en" sz="800">
                <a:solidFill>
                  <a:srgbClr val="3D85C6"/>
                </a:solidFill>
                <a:latin typeface="Roboto Mono"/>
                <a:ea typeface="Roboto Mono"/>
                <a:cs typeface="Roboto Mono"/>
                <a:sym typeface="Roboto Mono"/>
              </a:rPr>
              <a:t>(VMs) as an </a:t>
            </a:r>
            <a:r>
              <a:rPr b="1" lang="en" sz="800">
                <a:solidFill>
                  <a:srgbClr val="3D85C6"/>
                </a:solidFill>
                <a:latin typeface="Roboto Mono"/>
                <a:ea typeface="Roboto Mono"/>
                <a:cs typeface="Roboto Mono"/>
                <a:sym typeface="Roboto Mono"/>
              </a:rPr>
              <a:t>agentless </a:t>
            </a:r>
            <a:r>
              <a:rPr lang="en" sz="800">
                <a:solidFill>
                  <a:srgbClr val="3D85C6"/>
                </a:solidFill>
                <a:latin typeface="Roboto Mono"/>
                <a:ea typeface="Roboto Mono"/>
                <a:cs typeface="Roboto Mono"/>
                <a:sym typeface="Roboto Mono"/>
              </a:rPr>
              <a:t>service using a </a:t>
            </a:r>
            <a:r>
              <a:rPr b="1" lang="en" sz="800">
                <a:solidFill>
                  <a:srgbClr val="3D85C6"/>
                </a:solidFill>
                <a:latin typeface="Roboto Mono"/>
                <a:ea typeface="Roboto Mono"/>
                <a:cs typeface="Roboto Mono"/>
                <a:sym typeface="Roboto Mono"/>
              </a:rPr>
              <a:t>virtual appliance</a:t>
            </a:r>
            <a:r>
              <a:rPr lang="en" sz="800">
                <a:solidFill>
                  <a:srgbClr val="3D85C6"/>
                </a:solidFill>
                <a:latin typeface="Roboto Mono"/>
                <a:ea typeface="Roboto Mono"/>
                <a:cs typeface="Roboto Mono"/>
                <a:sym typeface="Roboto Mono"/>
              </a:rPr>
              <a:t>.</a:t>
            </a:r>
            <a:endParaRPr sz="800">
              <a:solidFill>
                <a:srgbClr val="3D85C6"/>
              </a:solidFill>
              <a:latin typeface="Roboto Mono"/>
              <a:ea typeface="Roboto Mono"/>
              <a:cs typeface="Roboto Mono"/>
              <a:sym typeface="Roboto Mono"/>
            </a:endParaRPr>
          </a:p>
          <a:p>
            <a:pPr indent="0" lvl="0" marL="0" rtl="0" algn="l">
              <a:spcBef>
                <a:spcPts val="0"/>
              </a:spcBef>
              <a:spcAft>
                <a:spcPts val="0"/>
              </a:spcAft>
              <a:buNone/>
            </a:pPr>
            <a:r>
              <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SMS has an on-premises appliance, the </a:t>
            </a:r>
            <a:r>
              <a:rPr b="1" i="1" lang="en" sz="800">
                <a:solidFill>
                  <a:srgbClr val="3D85C6"/>
                </a:solidFill>
                <a:latin typeface="Roboto Mono"/>
                <a:ea typeface="Roboto Mono"/>
                <a:cs typeface="Roboto Mono"/>
                <a:sym typeface="Roboto Mono"/>
              </a:rPr>
              <a:t>SMS Connector</a:t>
            </a:r>
            <a:r>
              <a:rPr lang="en" sz="800">
                <a:solidFill>
                  <a:srgbClr val="3D85C6"/>
                </a:solidFill>
                <a:latin typeface="Roboto Mono"/>
                <a:ea typeface="Roboto Mono"/>
                <a:cs typeface="Roboto Mono"/>
                <a:sym typeface="Roboto Mono"/>
              </a:rPr>
              <a:t>, which talks to the service in AWS. The Connector </a:t>
            </a:r>
            <a:r>
              <a:rPr b="1" i="1" lang="en" sz="800">
                <a:solidFill>
                  <a:srgbClr val="3D85C6"/>
                </a:solidFill>
                <a:latin typeface="Roboto Mono"/>
                <a:ea typeface="Roboto Mono"/>
                <a:cs typeface="Roboto Mono"/>
                <a:sym typeface="Roboto Mono"/>
              </a:rPr>
              <a:t>incrementally transfers volumes of running Hyper-V VMs to the SMS service</a:t>
            </a:r>
            <a:r>
              <a:rPr lang="en" sz="800">
                <a:solidFill>
                  <a:srgbClr val="3D85C6"/>
                </a:solidFill>
                <a:latin typeface="Roboto Mono"/>
                <a:ea typeface="Roboto Mono"/>
                <a:cs typeface="Roboto Mono"/>
                <a:sym typeface="Roboto Mono"/>
              </a:rPr>
              <a:t>, and the service creates the AMI incrementally from the transferred volume</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The SMS connector is a preconfigured FreeBSD virtual machine available in OVA format for deployment in the VMware environment.</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Output is a Amazon Custom AMI which can be used to initialize new EC2 instance</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Supports VMWare vCenter and MS Hyper-V environments</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OS support for Windows Server, Windows, RHEL and Most Linux distributions</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SMS is a significant enhancement of EC2 VM Import. It supports automated, live incremental server replication and AWS Console support.</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Captures VM inventory info from vCenter and replicates server volumes to AWS</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Now offers </a:t>
            </a:r>
            <a:r>
              <a:rPr b="1" i="1" lang="en" sz="800">
                <a:solidFill>
                  <a:srgbClr val="3D85C6"/>
                </a:solidFill>
                <a:latin typeface="Roboto Mono"/>
                <a:ea typeface="Roboto Mono"/>
                <a:cs typeface="Roboto Mono"/>
                <a:sym typeface="Roboto Mono"/>
              </a:rPr>
              <a:t>multi-server migration </a:t>
            </a:r>
            <a:r>
              <a:rPr lang="en" sz="800">
                <a:solidFill>
                  <a:srgbClr val="3D85C6"/>
                </a:solidFill>
                <a:latin typeface="Roboto Mono"/>
                <a:ea typeface="Roboto Mono"/>
                <a:cs typeface="Roboto Mono"/>
                <a:sym typeface="Roboto Mono"/>
              </a:rPr>
              <a:t>support. You can group servers into applications, replicate the entire application together, and monitor its migration status centrally from the console. </a:t>
            </a:r>
            <a:r>
              <a:rPr lang="en" sz="800">
                <a:solidFill>
                  <a:srgbClr val="3D85C6"/>
                </a:solidFill>
              </a:rPr>
              <a:t> </a:t>
            </a:r>
            <a:r>
              <a:rPr lang="en" sz="800">
                <a:solidFill>
                  <a:srgbClr val="3D85C6"/>
                </a:solidFill>
                <a:latin typeface="Roboto Mono"/>
                <a:ea typeface="Roboto Mono"/>
                <a:cs typeface="Roboto Mono"/>
                <a:sym typeface="Roboto Mono"/>
              </a:rPr>
              <a:t>Supports up to 50 concurrent VM migrations per account.</a:t>
            </a:r>
            <a:endParaRPr sz="800">
              <a:solidFill>
                <a:srgbClr val="3D85C6"/>
              </a:solidFill>
              <a:latin typeface="Roboto Mono"/>
              <a:ea typeface="Roboto Mono"/>
              <a:cs typeface="Roboto Mono"/>
              <a:sym typeface="Roboto Mono"/>
            </a:endParaRPr>
          </a:p>
          <a:p>
            <a:pPr indent="-96520" lvl="0" marL="9144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Manages and tracks the progress of server migration through a UI</a:t>
            </a:r>
            <a:endParaRPr sz="800">
              <a:solidFill>
                <a:srgbClr val="3D85C6"/>
              </a:solidFill>
              <a:latin typeface="Roboto Mono"/>
              <a:ea typeface="Roboto Mono"/>
              <a:cs typeface="Roboto Mono"/>
              <a:sym typeface="Roboto Mono"/>
            </a:endParaRPr>
          </a:p>
          <a:p>
            <a:pPr indent="-115570" lvl="0" marL="91440" rtl="0" algn="l">
              <a:lnSpc>
                <a:spcPct val="115000"/>
              </a:lnSpc>
              <a:spcBef>
                <a:spcPts val="0"/>
              </a:spcBef>
              <a:spcAft>
                <a:spcPts val="0"/>
              </a:spcAft>
              <a:buClr>
                <a:srgbClr val="A64D79"/>
              </a:buClr>
              <a:buSzPts val="1100"/>
              <a:buFont typeface="Roboto Mono"/>
              <a:buChar char="●"/>
            </a:pPr>
            <a:r>
              <a:rPr b="1" i="1" lang="en" sz="1100">
                <a:solidFill>
                  <a:srgbClr val="A64D79"/>
                </a:solidFill>
                <a:latin typeface="Roboto Mono"/>
                <a:ea typeface="Roboto Mono"/>
                <a:cs typeface="Roboto Mono"/>
                <a:sym typeface="Roboto Mono"/>
              </a:rPr>
              <a:t>Pre-requisites</a:t>
            </a:r>
            <a:endParaRPr b="1" i="1" sz="1100">
              <a:solidFill>
                <a:srgbClr val="A64D79"/>
              </a:solidFill>
              <a:latin typeface="Roboto Mono"/>
              <a:ea typeface="Roboto Mono"/>
              <a:cs typeface="Roboto Mono"/>
              <a:sym typeface="Roboto Mono"/>
            </a:endParaRPr>
          </a:p>
          <a:p>
            <a:pPr indent="-96520" lvl="0" marL="91440" marR="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Before you deploy the SMS connector, remember to re-configure the firewall to permit stateful outbound connections for DHCP, DNS, HTTPS, ICMP, and NTP services </a:t>
            </a:r>
            <a:endParaRPr sz="800">
              <a:solidFill>
                <a:srgbClr val="3D85C6"/>
              </a:solidFill>
              <a:latin typeface="Roboto Mono"/>
              <a:ea typeface="Roboto Mono"/>
              <a:cs typeface="Roboto Mono"/>
              <a:sym typeface="Roboto Mono"/>
            </a:endParaRPr>
          </a:p>
          <a:p>
            <a:pPr indent="-96520" lvl="0" marL="91440" marR="0" rtl="0" algn="l">
              <a:lnSpc>
                <a:spcPct val="115000"/>
              </a:lnSpc>
              <a:spcBef>
                <a:spcPts val="0"/>
              </a:spcBef>
              <a:spcAft>
                <a:spcPts val="0"/>
              </a:spcAft>
              <a:buClr>
                <a:srgbClr val="3D85C6"/>
              </a:buClr>
              <a:buSzPts val="800"/>
              <a:buFont typeface="Roboto Mono"/>
              <a:buChar char="●"/>
            </a:pPr>
            <a:r>
              <a:rPr lang="en" sz="800">
                <a:solidFill>
                  <a:srgbClr val="3D85C6"/>
                </a:solidFill>
                <a:latin typeface="Roboto Mono"/>
                <a:ea typeface="Roboto Mono"/>
                <a:cs typeface="Roboto Mono"/>
                <a:sym typeface="Roboto Mono"/>
              </a:rPr>
              <a:t>You’ll also need to create a vCenter service account and an IAM user with the appropriate policy and permissions for AWS SMS</a:t>
            </a:r>
            <a:endParaRPr sz="800">
              <a:solidFill>
                <a:srgbClr val="3D85C6"/>
              </a:solidFill>
              <a:latin typeface="Roboto Mono"/>
              <a:ea typeface="Roboto Mono"/>
              <a:cs typeface="Roboto Mono"/>
              <a:sym typeface="Roboto Mono"/>
            </a:endParaRPr>
          </a:p>
          <a:p>
            <a:pPr indent="0" lvl="0" marL="0" rtl="0" algn="l">
              <a:lnSpc>
                <a:spcPct val="115000"/>
              </a:lnSpc>
              <a:spcBef>
                <a:spcPts val="0"/>
              </a:spcBef>
              <a:spcAft>
                <a:spcPts val="2200"/>
              </a:spcAft>
              <a:buNone/>
            </a:pPr>
            <a:r>
              <a:rPr lang="en" sz="800">
                <a:solidFill>
                  <a:srgbClr val="3D85C6"/>
                </a:solidFill>
                <a:latin typeface="Roboto Mono"/>
                <a:ea typeface="Roboto Mono"/>
                <a:cs typeface="Roboto Mono"/>
                <a:sym typeface="Roboto Mono"/>
              </a:rPr>
              <a:t>There is no additional fee to use SMS. You pay the standard fees for the S3 buckets, EBS volumes, and data transfer used during the migration process, and for the EC2 instances that you run.</a:t>
            </a:r>
            <a:endParaRPr sz="800">
              <a:solidFill>
                <a:srgbClr val="3D85C6"/>
              </a:solidFill>
              <a:latin typeface="Roboto Mono"/>
              <a:ea typeface="Roboto Mono"/>
              <a:cs typeface="Roboto Mono"/>
              <a:sym typeface="Roboto Mono"/>
            </a:endParaRPr>
          </a:p>
        </p:txBody>
      </p:sp>
      <p:sp>
        <p:nvSpPr>
          <p:cNvPr id="299" name="Google Shape;299;p15"/>
          <p:cNvSpPr txBox="1"/>
          <p:nvPr/>
        </p:nvSpPr>
        <p:spPr>
          <a:xfrm>
            <a:off x="6096425" y="5759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900">
                <a:solidFill>
                  <a:srgbClr val="333333"/>
                </a:solidFill>
                <a:latin typeface="Roboto Mono"/>
                <a:ea typeface="Roboto Mono"/>
                <a:cs typeface="Roboto Mono"/>
                <a:sym typeface="Roboto Mono"/>
              </a:rPr>
              <a:t>Typical steps for migrating a WP blog</a:t>
            </a:r>
            <a:endParaRPr b="1" sz="900">
              <a:solidFill>
                <a:srgbClr val="333333"/>
              </a:solidFill>
              <a:latin typeface="Roboto Mono"/>
              <a:ea typeface="Roboto Mono"/>
              <a:cs typeface="Roboto Mono"/>
              <a:sym typeface="Roboto Mono"/>
            </a:endParaRPr>
          </a:p>
          <a:p>
            <a:pPr indent="-102869" lvl="0" marL="182880" rtl="0" algn="l">
              <a:lnSpc>
                <a:spcPct val="115000"/>
              </a:lnSpc>
              <a:spcBef>
                <a:spcPts val="1100"/>
              </a:spcBef>
              <a:spcAft>
                <a:spcPts val="0"/>
              </a:spcAft>
              <a:buClr>
                <a:srgbClr val="333333"/>
              </a:buClr>
              <a:buSzPts val="900"/>
              <a:buFont typeface="Roboto Mono"/>
              <a:buAutoNum type="arabicPeriod"/>
            </a:pPr>
            <a:r>
              <a:rPr lang="en" sz="900">
                <a:solidFill>
                  <a:srgbClr val="333333"/>
                </a:solidFill>
                <a:latin typeface="Roboto Mono"/>
                <a:ea typeface="Roboto Mono"/>
                <a:cs typeface="Roboto Mono"/>
                <a:sym typeface="Roboto Mono"/>
              </a:rPr>
              <a:t>Establish your AWS environment.</a:t>
            </a:r>
            <a:endParaRPr sz="900">
              <a:solidFill>
                <a:srgbClr val="333333"/>
              </a:solidFill>
              <a:latin typeface="Roboto Mono"/>
              <a:ea typeface="Roboto Mono"/>
              <a:cs typeface="Roboto Mono"/>
              <a:sym typeface="Roboto Mono"/>
            </a:endParaRPr>
          </a:p>
          <a:p>
            <a:pPr indent="-102869" lvl="0" marL="182880" rtl="0" algn="l">
              <a:lnSpc>
                <a:spcPct val="115000"/>
              </a:lnSpc>
              <a:spcBef>
                <a:spcPts val="0"/>
              </a:spcBef>
              <a:spcAft>
                <a:spcPts val="0"/>
              </a:spcAft>
              <a:buClr>
                <a:srgbClr val="333333"/>
              </a:buClr>
              <a:buSzPts val="900"/>
              <a:buFont typeface="Roboto Mono"/>
              <a:buAutoNum type="arabicPeriod"/>
            </a:pPr>
            <a:r>
              <a:rPr lang="en" sz="900">
                <a:solidFill>
                  <a:srgbClr val="333333"/>
                </a:solidFill>
                <a:latin typeface="Roboto Mono"/>
                <a:ea typeface="Roboto Mono"/>
                <a:cs typeface="Roboto Mono"/>
                <a:sym typeface="Roboto Mono"/>
              </a:rPr>
              <a:t>Replicate your database.</a:t>
            </a:r>
            <a:endParaRPr sz="900">
              <a:solidFill>
                <a:srgbClr val="333333"/>
              </a:solidFill>
              <a:latin typeface="Roboto Mono"/>
              <a:ea typeface="Roboto Mono"/>
              <a:cs typeface="Roboto Mono"/>
              <a:sym typeface="Roboto Mono"/>
            </a:endParaRPr>
          </a:p>
          <a:p>
            <a:pPr indent="-102869" lvl="0" marL="182880" rtl="0" algn="l">
              <a:lnSpc>
                <a:spcPct val="115000"/>
              </a:lnSpc>
              <a:spcBef>
                <a:spcPts val="0"/>
              </a:spcBef>
              <a:spcAft>
                <a:spcPts val="0"/>
              </a:spcAft>
              <a:buClr>
                <a:srgbClr val="333333"/>
              </a:buClr>
              <a:buSzPts val="900"/>
              <a:buFont typeface="Roboto Mono"/>
              <a:buAutoNum type="arabicPeriod"/>
            </a:pPr>
            <a:r>
              <a:rPr lang="en" sz="900">
                <a:solidFill>
                  <a:srgbClr val="333333"/>
                </a:solidFill>
                <a:latin typeface="Roboto Mono"/>
                <a:ea typeface="Roboto Mono"/>
                <a:cs typeface="Roboto Mono"/>
                <a:sym typeface="Roboto Mono"/>
              </a:rPr>
              <a:t>Download the SMS Connector from AWS</a:t>
            </a:r>
            <a:endParaRPr sz="900">
              <a:solidFill>
                <a:srgbClr val="333333"/>
              </a:solidFill>
              <a:latin typeface="Roboto Mono"/>
              <a:ea typeface="Roboto Mono"/>
              <a:cs typeface="Roboto Mono"/>
              <a:sym typeface="Roboto Mono"/>
            </a:endParaRPr>
          </a:p>
          <a:p>
            <a:pPr indent="-102869" lvl="0" marL="182880" rtl="0" algn="l">
              <a:lnSpc>
                <a:spcPct val="115000"/>
              </a:lnSpc>
              <a:spcBef>
                <a:spcPts val="0"/>
              </a:spcBef>
              <a:spcAft>
                <a:spcPts val="0"/>
              </a:spcAft>
              <a:buClr>
                <a:srgbClr val="333333"/>
              </a:buClr>
              <a:buSzPts val="900"/>
              <a:buFont typeface="Roboto Mono"/>
              <a:buAutoNum type="arabicPeriod"/>
            </a:pPr>
            <a:r>
              <a:rPr lang="en" sz="900">
                <a:solidFill>
                  <a:srgbClr val="333333"/>
                </a:solidFill>
                <a:latin typeface="Roboto Mono"/>
                <a:ea typeface="Roboto Mono"/>
                <a:cs typeface="Roboto Mono"/>
                <a:sym typeface="Roboto Mono"/>
              </a:rPr>
              <a:t>Configure AWS SMS and Hypervisor permissions.</a:t>
            </a:r>
            <a:endParaRPr sz="900">
              <a:solidFill>
                <a:srgbClr val="333333"/>
              </a:solidFill>
              <a:latin typeface="Roboto Mono"/>
              <a:ea typeface="Roboto Mono"/>
              <a:cs typeface="Roboto Mono"/>
              <a:sym typeface="Roboto Mono"/>
            </a:endParaRPr>
          </a:p>
          <a:p>
            <a:pPr indent="-102869" lvl="0" marL="182880" rtl="0" algn="l">
              <a:lnSpc>
                <a:spcPct val="115000"/>
              </a:lnSpc>
              <a:spcBef>
                <a:spcPts val="0"/>
              </a:spcBef>
              <a:spcAft>
                <a:spcPts val="0"/>
              </a:spcAft>
              <a:buClr>
                <a:srgbClr val="333333"/>
              </a:buClr>
              <a:buSzPts val="900"/>
              <a:buFont typeface="Roboto Mono"/>
              <a:buAutoNum type="arabicPeriod"/>
            </a:pPr>
            <a:r>
              <a:rPr lang="en" sz="900">
                <a:solidFill>
                  <a:srgbClr val="333333"/>
                </a:solidFill>
                <a:latin typeface="Roboto Mono"/>
                <a:ea typeface="Roboto Mono"/>
                <a:cs typeface="Roboto Mono"/>
                <a:sym typeface="Roboto Mono"/>
              </a:rPr>
              <a:t>Install and configure the SMS Connector appliance.</a:t>
            </a:r>
            <a:endParaRPr sz="900">
              <a:solidFill>
                <a:srgbClr val="333333"/>
              </a:solidFill>
              <a:latin typeface="Roboto Mono"/>
              <a:ea typeface="Roboto Mono"/>
              <a:cs typeface="Roboto Mono"/>
              <a:sym typeface="Roboto Mono"/>
            </a:endParaRPr>
          </a:p>
          <a:p>
            <a:pPr indent="-102869" lvl="0" marL="182880" rtl="0" algn="l">
              <a:lnSpc>
                <a:spcPct val="115000"/>
              </a:lnSpc>
              <a:spcBef>
                <a:spcPts val="0"/>
              </a:spcBef>
              <a:spcAft>
                <a:spcPts val="0"/>
              </a:spcAft>
              <a:buClr>
                <a:srgbClr val="333333"/>
              </a:buClr>
              <a:buSzPts val="900"/>
              <a:buFont typeface="Roboto Mono"/>
              <a:buAutoNum type="arabicPeriod"/>
            </a:pPr>
            <a:r>
              <a:rPr lang="en" sz="900">
                <a:solidFill>
                  <a:srgbClr val="333333"/>
                </a:solidFill>
                <a:latin typeface="Roboto Mono"/>
                <a:ea typeface="Roboto Mono"/>
                <a:cs typeface="Roboto Mono"/>
                <a:sym typeface="Roboto Mono"/>
              </a:rPr>
              <a:t>Import your virtual machine inventory and create a replication job.</a:t>
            </a:r>
            <a:endParaRPr sz="900">
              <a:solidFill>
                <a:srgbClr val="333333"/>
              </a:solidFill>
              <a:latin typeface="Roboto Mono"/>
              <a:ea typeface="Roboto Mono"/>
              <a:cs typeface="Roboto Mono"/>
              <a:sym typeface="Roboto Mono"/>
            </a:endParaRPr>
          </a:p>
          <a:p>
            <a:pPr indent="-102869" lvl="0" marL="182880" rtl="0" algn="l">
              <a:lnSpc>
                <a:spcPct val="115000"/>
              </a:lnSpc>
              <a:spcBef>
                <a:spcPts val="0"/>
              </a:spcBef>
              <a:spcAft>
                <a:spcPts val="0"/>
              </a:spcAft>
              <a:buClr>
                <a:srgbClr val="333333"/>
              </a:buClr>
              <a:buSzPts val="900"/>
              <a:buFont typeface="Roboto Mono"/>
              <a:buAutoNum type="arabicPeriod"/>
            </a:pPr>
            <a:r>
              <a:rPr lang="en" sz="900">
                <a:solidFill>
                  <a:srgbClr val="333333"/>
                </a:solidFill>
                <a:latin typeface="Roboto Mono"/>
                <a:ea typeface="Roboto Mono"/>
                <a:cs typeface="Roboto Mono"/>
                <a:sym typeface="Roboto Mono"/>
              </a:rPr>
              <a:t>Launch your Amazon EC2 instance.</a:t>
            </a:r>
            <a:endParaRPr sz="900">
              <a:solidFill>
                <a:srgbClr val="333333"/>
              </a:solidFill>
              <a:latin typeface="Roboto Mono"/>
              <a:ea typeface="Roboto Mono"/>
              <a:cs typeface="Roboto Mono"/>
              <a:sym typeface="Roboto Mono"/>
            </a:endParaRPr>
          </a:p>
          <a:p>
            <a:pPr indent="-102869" lvl="0" marL="182880" rtl="0" algn="l">
              <a:lnSpc>
                <a:spcPct val="115000"/>
              </a:lnSpc>
              <a:spcBef>
                <a:spcPts val="0"/>
              </a:spcBef>
              <a:spcAft>
                <a:spcPts val="0"/>
              </a:spcAft>
              <a:buClr>
                <a:srgbClr val="333333"/>
              </a:buClr>
              <a:buSzPts val="900"/>
              <a:buFont typeface="Roboto Mono"/>
              <a:buAutoNum type="arabicPeriod"/>
            </a:pPr>
            <a:r>
              <a:rPr lang="en" sz="900">
                <a:solidFill>
                  <a:srgbClr val="333333"/>
                </a:solidFill>
                <a:latin typeface="Roboto Mono"/>
                <a:ea typeface="Roboto Mono"/>
                <a:cs typeface="Roboto Mono"/>
                <a:sym typeface="Roboto Mono"/>
              </a:rPr>
              <a:t>Change your DNS records to resolve the WordPress blog to your EC2 instance.</a:t>
            </a:r>
            <a:endParaRPr sz="900">
              <a:solidFill>
                <a:srgbClr val="333333"/>
              </a:solidFill>
              <a:latin typeface="Roboto Mono"/>
              <a:ea typeface="Roboto Mono"/>
              <a:cs typeface="Roboto Mono"/>
              <a:sym typeface="Roboto Mono"/>
            </a:endParaRPr>
          </a:p>
        </p:txBody>
      </p:sp>
      <p:pic>
        <p:nvPicPr>
          <p:cNvPr id="300" name="Google Shape;300;p15"/>
          <p:cNvPicPr preferRelativeResize="0"/>
          <p:nvPr/>
        </p:nvPicPr>
        <p:blipFill>
          <a:blip r:embed="rId4">
            <a:alphaModFix/>
          </a:blip>
          <a:stretch>
            <a:fillRect/>
          </a:stretch>
        </p:blipFill>
        <p:spPr>
          <a:xfrm>
            <a:off x="6141750" y="3127750"/>
            <a:ext cx="2881951" cy="178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6"/>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Server Migration Service</a:t>
            </a:r>
            <a:endParaRPr sz="1800"/>
          </a:p>
          <a:p>
            <a:pPr indent="0" lvl="0" marL="0" marR="0" rtl="0" algn="l">
              <a:lnSpc>
                <a:spcPct val="115000"/>
              </a:lnSpc>
              <a:spcBef>
                <a:spcPts val="0"/>
              </a:spcBef>
              <a:spcAft>
                <a:spcPts val="0"/>
              </a:spcAft>
              <a:buNone/>
            </a:pPr>
            <a:r>
              <a:rPr lang="en" sz="1200">
                <a:solidFill>
                  <a:srgbClr val="999999"/>
                </a:solidFill>
                <a:latin typeface="Proxima Nova"/>
                <a:ea typeface="Proxima Nova"/>
                <a:cs typeface="Proxima Nova"/>
                <a:sym typeface="Proxima Nova"/>
              </a:rPr>
              <a:t>Getting Started with AWS Server Migration Service </a:t>
            </a:r>
            <a:endParaRPr sz="1200">
              <a:solidFill>
                <a:srgbClr val="999999"/>
              </a:solidFill>
              <a:latin typeface="Proxima Nova"/>
              <a:ea typeface="Proxima Nova"/>
              <a:cs typeface="Proxima Nova"/>
              <a:sym typeface="Proxima Nova"/>
            </a:endParaRPr>
          </a:p>
        </p:txBody>
      </p:sp>
      <p:sp>
        <p:nvSpPr>
          <p:cNvPr id="306" name="Google Shape;306;p16"/>
          <p:cNvSpPr txBox="1"/>
          <p:nvPr/>
        </p:nvSpPr>
        <p:spPr>
          <a:xfrm>
            <a:off x="36875" y="897100"/>
            <a:ext cx="5551200" cy="257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Font typeface="Roboto Mono"/>
              <a:buAutoNum type="arabicPeriod"/>
            </a:pPr>
            <a:r>
              <a:rPr lang="en">
                <a:solidFill>
                  <a:srgbClr val="0000FF"/>
                </a:solidFill>
                <a:latin typeface="Roboto Mono"/>
                <a:ea typeface="Roboto Mono"/>
                <a:cs typeface="Roboto Mono"/>
                <a:sym typeface="Roboto Mono"/>
              </a:rPr>
              <a:t>Configure AWS SMS Permissions and Roles:</a:t>
            </a:r>
            <a:endParaRPr>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If your IAM user account, group, or role is assigned administrator permissions, then you already have access to AWS SMS. To call the AWS SMS API with the credentials of an IAM user that does not have administrative access to your AWS account: </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Create a custom inline policy </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Apply it to the IAM user.</a:t>
            </a:r>
            <a:endParaRPr sz="1000">
              <a:latin typeface="Roboto Mono"/>
              <a:ea typeface="Roboto Mono"/>
              <a:cs typeface="Roboto Mono"/>
              <a:sym typeface="Roboto Mono"/>
            </a:endParaRPr>
          </a:p>
          <a:p>
            <a:pPr indent="0" lvl="0" marL="0" rtl="0" algn="l">
              <a:spcBef>
                <a:spcPts val="0"/>
              </a:spcBef>
              <a:spcAft>
                <a:spcPts val="0"/>
              </a:spcAft>
              <a:buNone/>
            </a:pPr>
            <a:r>
              <a:t/>
            </a:r>
            <a:endParaRPr sz="1100">
              <a:latin typeface="Roboto Mono"/>
              <a:ea typeface="Roboto Mono"/>
              <a:cs typeface="Roboto Mono"/>
              <a:sym typeface="Roboto Mono"/>
            </a:endParaRPr>
          </a:p>
          <a:p>
            <a:pPr indent="0" lvl="0" marL="0" rtl="0" algn="l">
              <a:spcBef>
                <a:spcPts val="0"/>
              </a:spcBef>
              <a:spcAft>
                <a:spcPts val="0"/>
              </a:spcAft>
              <a:buNone/>
            </a:pPr>
            <a:r>
              <a:rPr lang="en">
                <a:solidFill>
                  <a:srgbClr val="0000FF"/>
                </a:solidFill>
                <a:latin typeface="Roboto Mono"/>
                <a:ea typeface="Roboto Mono"/>
                <a:cs typeface="Roboto Mono"/>
                <a:sym typeface="Roboto Mono"/>
              </a:rPr>
              <a:t>2. Configure an IAM User for Server Migration Connector</a:t>
            </a:r>
            <a:endParaRPr>
              <a:solidFill>
                <a:srgbClr val="0000FF"/>
              </a:solidFill>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Create a new IAM user for your connector to communicate with AWS.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Attach the managed IAM policy </a:t>
            </a:r>
            <a:r>
              <a:rPr lang="en" sz="1000">
                <a:solidFill>
                  <a:srgbClr val="FF00FF"/>
                </a:solidFill>
                <a:latin typeface="Roboto Mono"/>
                <a:ea typeface="Roboto Mono"/>
                <a:cs typeface="Roboto Mono"/>
                <a:sym typeface="Roboto Mono"/>
              </a:rPr>
              <a:t>ServerMigrationConnector </a:t>
            </a:r>
            <a:r>
              <a:rPr lang="en" sz="1000">
                <a:latin typeface="Roboto Mono"/>
                <a:ea typeface="Roboto Mono"/>
                <a:cs typeface="Roboto Mono"/>
                <a:sym typeface="Roboto Mono"/>
              </a:rPr>
              <a:t>to the IAM user.</a:t>
            </a:r>
            <a:endParaRPr sz="1000">
              <a:latin typeface="Roboto Mono"/>
              <a:ea typeface="Roboto Mono"/>
              <a:cs typeface="Roboto Mono"/>
              <a:sym typeface="Roboto Mono"/>
            </a:endParaRPr>
          </a:p>
          <a:p>
            <a:pPr indent="0" lvl="0" marL="0" rtl="0" algn="l">
              <a:spcBef>
                <a:spcPts val="0"/>
              </a:spcBef>
              <a:spcAft>
                <a:spcPts val="0"/>
              </a:spcAft>
              <a:buNone/>
            </a:pPr>
            <a:r>
              <a:t/>
            </a:r>
            <a:endParaRPr sz="1100">
              <a:latin typeface="Roboto Mono"/>
              <a:ea typeface="Roboto Mono"/>
              <a:cs typeface="Roboto Mono"/>
              <a:sym typeface="Roboto Mono"/>
            </a:endParaRPr>
          </a:p>
          <a:p>
            <a:pPr indent="0" lvl="0" marL="0" rtl="0" algn="l">
              <a:spcBef>
                <a:spcPts val="0"/>
              </a:spcBef>
              <a:spcAft>
                <a:spcPts val="0"/>
              </a:spcAft>
              <a:buNone/>
            </a:pPr>
            <a:r>
              <a:rPr lang="en">
                <a:solidFill>
                  <a:srgbClr val="0000FF"/>
                </a:solidFill>
                <a:latin typeface="Roboto Mono"/>
                <a:ea typeface="Roboto Mono"/>
                <a:cs typeface="Roboto Mono"/>
                <a:sym typeface="Roboto Mono"/>
              </a:rPr>
              <a:t>3. Configure a Service Role for AWS SMS</a:t>
            </a:r>
            <a:r>
              <a:rPr lang="en" sz="1100">
                <a:latin typeface="Roboto Mono"/>
                <a:ea typeface="Roboto Mono"/>
                <a:cs typeface="Roboto Mono"/>
                <a:sym typeface="Roboto Mono"/>
              </a:rPr>
              <a:t> </a:t>
            </a:r>
            <a:endParaRPr sz="11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Create an IAM role that grants permissions to AWS SMS to place migrated resources into your Amazon EC2 account. Attach managed policy </a:t>
            </a:r>
            <a:r>
              <a:rPr lang="en" sz="1000">
                <a:solidFill>
                  <a:srgbClr val="FF00FF"/>
                </a:solidFill>
                <a:latin typeface="Roboto Mono"/>
                <a:ea typeface="Roboto Mono"/>
                <a:cs typeface="Roboto Mono"/>
                <a:sym typeface="Roboto Mono"/>
              </a:rPr>
              <a:t>‘ServerMigrationServiceRole’</a:t>
            </a:r>
            <a:endParaRPr sz="1000">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FF00FF"/>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a:solidFill>
                  <a:srgbClr val="0000FF"/>
                </a:solidFill>
                <a:latin typeface="Roboto Mono"/>
                <a:ea typeface="Roboto Mono"/>
                <a:cs typeface="Roboto Mono"/>
                <a:sym typeface="Roboto Mono"/>
              </a:rPr>
              <a:t>4. Configure a Launch Role for AWS SMS</a:t>
            </a:r>
            <a:endParaRPr>
              <a:solidFill>
                <a:srgbClr val="0000FF"/>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latin typeface="Roboto Mono"/>
                <a:ea typeface="Roboto Mono"/>
                <a:cs typeface="Roboto Mono"/>
                <a:sym typeface="Roboto Mono"/>
              </a:rPr>
              <a:t>If you plan to launch applications, you need an AWS SMS launch role. You assign this role using the PutAppLaunchConfiguration API. When the LaunchApp API is called, the role is used by AWS CloudFormation. Attach managed policy </a:t>
            </a:r>
            <a:r>
              <a:rPr lang="en" sz="1000">
                <a:solidFill>
                  <a:srgbClr val="FF00FF"/>
                </a:solidFill>
                <a:latin typeface="Roboto Mono"/>
                <a:ea typeface="Roboto Mono"/>
                <a:cs typeface="Roboto Mono"/>
                <a:sym typeface="Roboto Mono"/>
              </a:rPr>
              <a:t>‘ServerMigrationServiceLaunchRole’</a:t>
            </a:r>
            <a:endParaRPr sz="1000">
              <a:solidFill>
                <a:srgbClr val="FF00FF"/>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1000">
              <a:solidFill>
                <a:srgbClr val="0000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307" name="Google Shape;307;p16"/>
          <p:cNvSpPr txBox="1"/>
          <p:nvPr/>
        </p:nvSpPr>
        <p:spPr>
          <a:xfrm>
            <a:off x="5391525" y="305050"/>
            <a:ext cx="3729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Migrating Applications with AWS </a:t>
            </a:r>
            <a:endParaRPr sz="12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latin typeface="Roboto Mono"/>
                <a:ea typeface="Roboto Mono"/>
                <a:cs typeface="Roboto Mono"/>
                <a:sym typeface="Roboto Mono"/>
              </a:rPr>
              <a:t>SMS AWS Server Migration Service supports the automated migration of </a:t>
            </a:r>
            <a:r>
              <a:rPr b="1" lang="en" sz="1100">
                <a:latin typeface="Roboto Mono"/>
                <a:ea typeface="Roboto Mono"/>
                <a:cs typeface="Roboto Mono"/>
                <a:sym typeface="Roboto Mono"/>
              </a:rPr>
              <a:t>multi-server application stacks </a:t>
            </a:r>
            <a:r>
              <a:rPr lang="en" sz="1100">
                <a:latin typeface="Roboto Mono"/>
                <a:ea typeface="Roboto Mono"/>
                <a:cs typeface="Roboto Mono"/>
                <a:sym typeface="Roboto Mono"/>
              </a:rPr>
              <a:t>from your on-premises data center to Amazon EC2. </a:t>
            </a:r>
            <a:endParaRPr sz="1100">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latin typeface="Roboto Mono"/>
                <a:ea typeface="Roboto Mono"/>
                <a:cs typeface="Roboto Mono"/>
                <a:sym typeface="Roboto Mono"/>
              </a:rPr>
              <a:t>Where server migration is accomplished by replicating a single server as an Amazon Machine Image (AMI), application migration replicates all of the servers in an application as AMIs and generates an AWS CloudFormation template to launch them in a coordinated fashion. </a:t>
            </a:r>
            <a:endParaRPr sz="1100">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latin typeface="Roboto Mono"/>
                <a:ea typeface="Roboto Mono"/>
                <a:cs typeface="Roboto Mono"/>
                <a:sym typeface="Roboto Mono"/>
              </a:rPr>
              <a:t>Applications can be further subdivided into groups that allow you to launch tiers of servers in a defined order.</a:t>
            </a:r>
            <a:endParaRPr sz="1100">
              <a:latin typeface="Roboto Mono"/>
              <a:ea typeface="Roboto Mono"/>
              <a:cs typeface="Roboto Mono"/>
              <a:sym typeface="Roboto Mono"/>
            </a:endParaRPr>
          </a:p>
        </p:txBody>
      </p:sp>
      <p:pic>
        <p:nvPicPr>
          <p:cNvPr id="308" name="Google Shape;308;p16"/>
          <p:cNvPicPr preferRelativeResize="0"/>
          <p:nvPr/>
        </p:nvPicPr>
        <p:blipFill>
          <a:blip r:embed="rId3">
            <a:alphaModFix/>
          </a:blip>
          <a:stretch>
            <a:fillRect/>
          </a:stretch>
        </p:blipFill>
        <p:spPr>
          <a:xfrm>
            <a:off x="5783613" y="3390522"/>
            <a:ext cx="2945425" cy="162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7"/>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Database Migration Service</a:t>
            </a:r>
            <a:endParaRPr sz="1200">
              <a:solidFill>
                <a:srgbClr val="999999"/>
              </a:solidFill>
              <a:latin typeface="Proxima Nova"/>
              <a:ea typeface="Proxima Nova"/>
              <a:cs typeface="Proxima Nova"/>
              <a:sym typeface="Proxima Nova"/>
            </a:endParaRPr>
          </a:p>
        </p:txBody>
      </p:sp>
      <p:pic>
        <p:nvPicPr>
          <p:cNvPr id="314" name="Google Shape;314;p17"/>
          <p:cNvPicPr preferRelativeResize="0"/>
          <p:nvPr/>
        </p:nvPicPr>
        <p:blipFill>
          <a:blip r:embed="rId3">
            <a:alphaModFix/>
          </a:blip>
          <a:stretch>
            <a:fillRect/>
          </a:stretch>
        </p:blipFill>
        <p:spPr>
          <a:xfrm>
            <a:off x="4333825" y="113475"/>
            <a:ext cx="2794325" cy="1023275"/>
          </a:xfrm>
          <a:prstGeom prst="rect">
            <a:avLst/>
          </a:prstGeom>
          <a:noFill/>
          <a:ln>
            <a:noFill/>
          </a:ln>
        </p:spPr>
      </p:pic>
      <p:sp>
        <p:nvSpPr>
          <p:cNvPr id="315" name="Google Shape;315;p17"/>
          <p:cNvSpPr txBox="1"/>
          <p:nvPr/>
        </p:nvSpPr>
        <p:spPr>
          <a:xfrm>
            <a:off x="66375" y="1260650"/>
            <a:ext cx="5342700" cy="2882400"/>
          </a:xfrm>
          <a:prstGeom prst="rect">
            <a:avLst/>
          </a:prstGeom>
          <a:noFill/>
          <a:ln>
            <a:noFill/>
          </a:ln>
        </p:spPr>
        <p:txBody>
          <a:bodyPr anchorCtr="0" anchor="t" bIns="91425" lIns="0" spcFirstLastPara="1" rIns="91425" wrap="square" tIns="91425">
            <a:noAutofit/>
          </a:bodyPr>
          <a:lstStyle/>
          <a:p>
            <a:pPr indent="-102870" lvl="0" marL="274320" rtl="0" algn="l">
              <a:lnSpc>
                <a:spcPct val="115000"/>
              </a:lnSpc>
              <a:spcBef>
                <a:spcPts val="0"/>
              </a:spcBef>
              <a:spcAft>
                <a:spcPts val="0"/>
              </a:spcAft>
              <a:buClr>
                <a:srgbClr val="4A86E8"/>
              </a:buClr>
              <a:buSzPts val="900"/>
              <a:buFont typeface="Roboto Mono"/>
              <a:buChar char="●"/>
            </a:pPr>
            <a:r>
              <a:rPr lang="en" sz="900">
                <a:solidFill>
                  <a:srgbClr val="4A86E8"/>
                </a:solidFill>
                <a:latin typeface="Roboto Mono"/>
                <a:ea typeface="Roboto Mono"/>
                <a:cs typeface="Roboto Mono"/>
                <a:sym typeface="Roboto Mono"/>
              </a:rPr>
              <a:t>AWS DMS is a server in AWS that runs replication software. </a:t>
            </a:r>
            <a:endParaRPr sz="900">
              <a:solidFill>
                <a:srgbClr val="4A86E8"/>
              </a:solidFill>
              <a:latin typeface="Roboto Mono"/>
              <a:ea typeface="Roboto Mono"/>
              <a:cs typeface="Roboto Mono"/>
              <a:sym typeface="Roboto Mono"/>
            </a:endParaRPr>
          </a:p>
          <a:p>
            <a:pPr indent="-102870" lvl="0" marL="274320" rtl="0" algn="l">
              <a:lnSpc>
                <a:spcPct val="115000"/>
              </a:lnSpc>
              <a:spcBef>
                <a:spcPts val="0"/>
              </a:spcBef>
              <a:spcAft>
                <a:spcPts val="0"/>
              </a:spcAft>
              <a:buClr>
                <a:srgbClr val="4A86E8"/>
              </a:buClr>
              <a:buSzPts val="900"/>
              <a:buFont typeface="Roboto Mono"/>
              <a:buChar char="●"/>
            </a:pPr>
            <a:r>
              <a:rPr lang="en" sz="900">
                <a:solidFill>
                  <a:srgbClr val="4A86E8"/>
                </a:solidFill>
                <a:latin typeface="Roboto Mono"/>
                <a:ea typeface="Roboto Mono"/>
                <a:cs typeface="Roboto Mono"/>
                <a:sym typeface="Roboto Mono"/>
              </a:rPr>
              <a:t>You create a source and target connection to tell AWS DMS where to extract from and load to. </a:t>
            </a:r>
            <a:endParaRPr sz="900">
              <a:solidFill>
                <a:srgbClr val="4A86E8"/>
              </a:solidFill>
              <a:latin typeface="Roboto Mono"/>
              <a:ea typeface="Roboto Mono"/>
              <a:cs typeface="Roboto Mono"/>
              <a:sym typeface="Roboto Mono"/>
            </a:endParaRPr>
          </a:p>
          <a:p>
            <a:pPr indent="-102870" lvl="0" marL="274320" rtl="0" algn="l">
              <a:lnSpc>
                <a:spcPct val="115000"/>
              </a:lnSpc>
              <a:spcBef>
                <a:spcPts val="0"/>
              </a:spcBef>
              <a:spcAft>
                <a:spcPts val="0"/>
              </a:spcAft>
              <a:buClr>
                <a:srgbClr val="4A86E8"/>
              </a:buClr>
              <a:buSzPts val="900"/>
              <a:buFont typeface="Roboto Mono"/>
              <a:buChar char="●"/>
            </a:pPr>
            <a:r>
              <a:rPr lang="en" sz="900">
                <a:solidFill>
                  <a:srgbClr val="4A86E8"/>
                </a:solidFill>
                <a:latin typeface="Roboto Mono"/>
                <a:ea typeface="Roboto Mono"/>
                <a:cs typeface="Roboto Mono"/>
                <a:sym typeface="Roboto Mono"/>
              </a:rPr>
              <a:t>Then you schedule a task that runs on this server to move data. </a:t>
            </a:r>
            <a:endParaRPr sz="900">
              <a:solidFill>
                <a:srgbClr val="4A86E8"/>
              </a:solidFill>
              <a:latin typeface="Roboto Mono"/>
              <a:ea typeface="Roboto Mono"/>
              <a:cs typeface="Roboto Mono"/>
              <a:sym typeface="Roboto Mono"/>
            </a:endParaRPr>
          </a:p>
          <a:p>
            <a:pPr indent="-102870" lvl="0" marL="274320" rtl="0" algn="l">
              <a:lnSpc>
                <a:spcPct val="115000"/>
              </a:lnSpc>
              <a:spcBef>
                <a:spcPts val="0"/>
              </a:spcBef>
              <a:spcAft>
                <a:spcPts val="0"/>
              </a:spcAft>
              <a:buClr>
                <a:srgbClr val="4A86E8"/>
              </a:buClr>
              <a:buSzPts val="900"/>
              <a:buFont typeface="Roboto Mono"/>
              <a:buChar char="●"/>
            </a:pPr>
            <a:r>
              <a:rPr lang="en" sz="900">
                <a:solidFill>
                  <a:srgbClr val="4A86E8"/>
                </a:solidFill>
                <a:latin typeface="Roboto Mono"/>
                <a:ea typeface="Roboto Mono"/>
                <a:cs typeface="Roboto Mono"/>
                <a:sym typeface="Roboto Mono"/>
              </a:rPr>
              <a:t>DMS creates the tables and associated primary keys if they don't exist on the target. </a:t>
            </a:r>
            <a:endParaRPr sz="900">
              <a:solidFill>
                <a:srgbClr val="4A86E8"/>
              </a:solidFill>
              <a:latin typeface="Roboto Mono"/>
              <a:ea typeface="Roboto Mono"/>
              <a:cs typeface="Roboto Mono"/>
              <a:sym typeface="Roboto Mono"/>
            </a:endParaRPr>
          </a:p>
          <a:p>
            <a:pPr indent="-102870" lvl="0" marL="274320" rtl="0" algn="l">
              <a:lnSpc>
                <a:spcPct val="115000"/>
              </a:lnSpc>
              <a:spcBef>
                <a:spcPts val="0"/>
              </a:spcBef>
              <a:spcAft>
                <a:spcPts val="0"/>
              </a:spcAft>
              <a:buClr>
                <a:srgbClr val="4A86E8"/>
              </a:buClr>
              <a:buSzPts val="900"/>
              <a:buFont typeface="Roboto Mono"/>
              <a:buChar char="●"/>
            </a:pPr>
            <a:r>
              <a:rPr lang="en" sz="900">
                <a:solidFill>
                  <a:srgbClr val="4A86E8"/>
                </a:solidFill>
                <a:latin typeface="Roboto Mono"/>
                <a:ea typeface="Roboto Mono"/>
                <a:cs typeface="Roboto Mono"/>
                <a:sym typeface="Roboto Mono"/>
              </a:rPr>
              <a:t>You can precreate the target tables manually, if you prefer. </a:t>
            </a:r>
            <a:endParaRPr sz="900">
              <a:solidFill>
                <a:srgbClr val="4A86E8"/>
              </a:solidFill>
              <a:latin typeface="Roboto Mono"/>
              <a:ea typeface="Roboto Mono"/>
              <a:cs typeface="Roboto Mono"/>
              <a:sym typeface="Roboto Mono"/>
            </a:endParaRPr>
          </a:p>
          <a:p>
            <a:pPr indent="-102870" lvl="0" marL="274320" rtl="0" algn="l">
              <a:lnSpc>
                <a:spcPct val="115000"/>
              </a:lnSpc>
              <a:spcBef>
                <a:spcPts val="0"/>
              </a:spcBef>
              <a:spcAft>
                <a:spcPts val="0"/>
              </a:spcAft>
              <a:buClr>
                <a:srgbClr val="4A86E8"/>
              </a:buClr>
              <a:buSzPts val="900"/>
              <a:buFont typeface="Roboto Mono"/>
              <a:buChar char="●"/>
            </a:pPr>
            <a:r>
              <a:rPr lang="en" sz="900">
                <a:solidFill>
                  <a:srgbClr val="4A86E8"/>
                </a:solidFill>
                <a:latin typeface="Roboto Mono"/>
                <a:ea typeface="Roboto Mono"/>
                <a:cs typeface="Roboto Mono"/>
                <a:sym typeface="Roboto Mono"/>
              </a:rPr>
              <a:t>AWS DMS doesn't perform schema or code conversion. You can use tools such as Oracle SQL Developer, MySQL Workbench, or pgAdmin III to move your schema if your source and target are the same database engine.</a:t>
            </a:r>
            <a:endParaRPr sz="900">
              <a:solidFill>
                <a:srgbClr val="4A86E8"/>
              </a:solidFill>
              <a:latin typeface="Roboto Mono"/>
              <a:ea typeface="Roboto Mono"/>
              <a:cs typeface="Roboto Mono"/>
              <a:sym typeface="Roboto Mono"/>
            </a:endParaRPr>
          </a:p>
          <a:p>
            <a:pPr indent="-102870" lvl="0" marL="274320" rtl="0" algn="l">
              <a:lnSpc>
                <a:spcPct val="115000"/>
              </a:lnSpc>
              <a:spcBef>
                <a:spcPts val="0"/>
              </a:spcBef>
              <a:spcAft>
                <a:spcPts val="0"/>
              </a:spcAft>
              <a:buClr>
                <a:srgbClr val="4A86E8"/>
              </a:buClr>
              <a:buSzPts val="900"/>
              <a:buFont typeface="Roboto Mono"/>
              <a:buChar char="●"/>
            </a:pPr>
            <a:r>
              <a:rPr lang="en" sz="900">
                <a:solidFill>
                  <a:srgbClr val="4A86E8"/>
                </a:solidFill>
                <a:latin typeface="Roboto Mono"/>
                <a:ea typeface="Roboto Mono"/>
                <a:cs typeface="Roboto Mono"/>
                <a:sym typeface="Roboto Mono"/>
              </a:rPr>
              <a:t>If you want to change database engines, you can use the AWS Schema Conversion Tool (AWS SCT) to create some or all of the target tables, indexes, views, triggers. You then use DMS to migrate the data.</a:t>
            </a:r>
            <a:endParaRPr sz="900">
              <a:solidFill>
                <a:srgbClr val="4A86E8"/>
              </a:solidFill>
              <a:latin typeface="Roboto Mono"/>
              <a:ea typeface="Roboto Mono"/>
              <a:cs typeface="Roboto Mono"/>
              <a:sym typeface="Roboto Mono"/>
            </a:endParaRPr>
          </a:p>
          <a:p>
            <a:pPr indent="-102870" lvl="0" marL="274320" rtl="0" algn="l">
              <a:lnSpc>
                <a:spcPct val="115000"/>
              </a:lnSpc>
              <a:spcBef>
                <a:spcPts val="0"/>
              </a:spcBef>
              <a:spcAft>
                <a:spcPts val="0"/>
              </a:spcAft>
              <a:buClr>
                <a:srgbClr val="4A86E8"/>
              </a:buClr>
              <a:buSzPts val="900"/>
              <a:buFont typeface="Roboto Mono"/>
              <a:buChar char="●"/>
            </a:pPr>
            <a:r>
              <a:rPr lang="en" sz="900">
                <a:solidFill>
                  <a:srgbClr val="4A86E8"/>
                </a:solidFill>
                <a:latin typeface="Roboto Mono"/>
                <a:ea typeface="Roboto Mono"/>
                <a:cs typeface="Roboto Mono"/>
                <a:sym typeface="Roboto Mono"/>
              </a:rPr>
              <a:t>Support for data validation, to ensure that your data was migrated accurately from the source to the target.</a:t>
            </a:r>
            <a:endParaRPr sz="900">
              <a:solidFill>
                <a:srgbClr val="4A86E8"/>
              </a:solidFill>
              <a:latin typeface="Roboto Mono"/>
              <a:ea typeface="Roboto Mono"/>
              <a:cs typeface="Roboto Mono"/>
              <a:sym typeface="Roboto Mono"/>
            </a:endParaRPr>
          </a:p>
        </p:txBody>
      </p:sp>
      <p:sp>
        <p:nvSpPr>
          <p:cNvPr id="316" name="Google Shape;316;p17"/>
          <p:cNvSpPr txBox="1"/>
          <p:nvPr/>
        </p:nvSpPr>
        <p:spPr>
          <a:xfrm>
            <a:off x="7091025" y="149225"/>
            <a:ext cx="2061000" cy="7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Mono"/>
                <a:ea typeface="Roboto Mono"/>
                <a:cs typeface="Roboto Mono"/>
                <a:sym typeface="Roboto Mono"/>
              </a:rPr>
              <a:t>Supports </a:t>
            </a:r>
            <a:r>
              <a:rPr b="1" lang="en" sz="1000">
                <a:latin typeface="Roboto Mono"/>
                <a:ea typeface="Roboto Mono"/>
                <a:cs typeface="Roboto Mono"/>
                <a:sym typeface="Roboto Mono"/>
              </a:rPr>
              <a:t>one-time migrations</a:t>
            </a:r>
            <a:r>
              <a:rPr lang="en" sz="1000">
                <a:latin typeface="Roboto Mono"/>
                <a:ea typeface="Roboto Mono"/>
                <a:cs typeface="Roboto Mono"/>
                <a:sym typeface="Roboto Mono"/>
              </a:rPr>
              <a:t> AND </a:t>
            </a:r>
            <a:r>
              <a:rPr b="1" lang="en" sz="1000">
                <a:latin typeface="Roboto Mono"/>
                <a:ea typeface="Roboto Mono"/>
                <a:cs typeface="Roboto Mono"/>
                <a:sym typeface="Roboto Mono"/>
              </a:rPr>
              <a:t>ongoing changes to keep sources and targets in sync</a:t>
            </a:r>
            <a:r>
              <a:rPr lang="en" sz="1000">
                <a:latin typeface="Roboto Mono"/>
                <a:ea typeface="Roboto Mono"/>
                <a:cs typeface="Roboto Mono"/>
                <a:sym typeface="Roboto Mono"/>
              </a:rPr>
              <a:t>. </a:t>
            </a:r>
            <a:endParaRPr/>
          </a:p>
        </p:txBody>
      </p:sp>
      <p:sp>
        <p:nvSpPr>
          <p:cNvPr id="317" name="Google Shape;317;p17"/>
          <p:cNvSpPr txBox="1"/>
          <p:nvPr/>
        </p:nvSpPr>
        <p:spPr>
          <a:xfrm>
            <a:off x="130025" y="3841625"/>
            <a:ext cx="2137200" cy="1217400"/>
          </a:xfrm>
          <a:prstGeom prst="rect">
            <a:avLst/>
          </a:prstGeom>
          <a:solidFill>
            <a:srgbClr val="F3F3F3"/>
          </a:solidFill>
          <a:ln cap="flat" cmpd="sng" w="9525">
            <a:solidFill>
              <a:srgbClr val="6D9EEB"/>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Supported sources:</a:t>
            </a:r>
            <a:endParaRPr sz="12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Oracle, SQL Server, MySQL, MariaDB, PostgreSQL, Db2 LUW, SAP, MongoDB, Aurora, S3,RDS,  Azure SQL</a:t>
            </a:r>
            <a:endParaRPr sz="1000">
              <a:latin typeface="Roboto Mono"/>
              <a:ea typeface="Roboto Mono"/>
              <a:cs typeface="Roboto Mono"/>
              <a:sym typeface="Roboto Mono"/>
            </a:endParaRPr>
          </a:p>
        </p:txBody>
      </p:sp>
      <p:sp>
        <p:nvSpPr>
          <p:cNvPr id="318" name="Google Shape;318;p17"/>
          <p:cNvSpPr txBox="1"/>
          <p:nvPr/>
        </p:nvSpPr>
        <p:spPr>
          <a:xfrm>
            <a:off x="3101825" y="3689225"/>
            <a:ext cx="2137200" cy="1369800"/>
          </a:xfrm>
          <a:prstGeom prst="rect">
            <a:avLst/>
          </a:prstGeom>
          <a:solidFill>
            <a:srgbClr val="F3F3F3"/>
          </a:solidFill>
          <a:ln cap="flat" cmpd="sng" w="9525">
            <a:solidFill>
              <a:srgbClr val="6D9EEB"/>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Supported targets:</a:t>
            </a:r>
            <a:endParaRPr sz="12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Oracle, SQL Server, PostgreSQL, MySQL, Redshift, SAP ASE, S3, DynamoDB, RDS, AWS ElasticSearch, Kinesis, DocumentDB (w/ Mongo), Aurora (w/ Mysql &amp; pg)</a:t>
            </a:r>
            <a:endParaRPr sz="1000">
              <a:latin typeface="Roboto Mono"/>
              <a:ea typeface="Roboto Mono"/>
              <a:cs typeface="Roboto Mono"/>
              <a:sym typeface="Roboto Mono"/>
            </a:endParaRPr>
          </a:p>
        </p:txBody>
      </p:sp>
      <p:sp>
        <p:nvSpPr>
          <p:cNvPr id="319" name="Google Shape;319;p17"/>
          <p:cNvSpPr/>
          <p:nvPr/>
        </p:nvSpPr>
        <p:spPr>
          <a:xfrm>
            <a:off x="2481925" y="4353725"/>
            <a:ext cx="418200" cy="38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txBox="1"/>
          <p:nvPr/>
        </p:nvSpPr>
        <p:spPr>
          <a:xfrm>
            <a:off x="0" y="610575"/>
            <a:ext cx="45720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FF"/>
                </a:solidFill>
                <a:latin typeface="Roboto Mono"/>
                <a:ea typeface="Roboto Mono"/>
                <a:cs typeface="Roboto Mono"/>
                <a:sym typeface="Roboto Mono"/>
              </a:rPr>
              <a:t>U</a:t>
            </a:r>
            <a:r>
              <a:rPr lang="en" sz="1000">
                <a:solidFill>
                  <a:srgbClr val="FF00FF"/>
                </a:solidFill>
                <a:latin typeface="Roboto Mono"/>
                <a:ea typeface="Roboto Mono"/>
                <a:cs typeface="Roboto Mono"/>
                <a:sym typeface="Roboto Mono"/>
              </a:rPr>
              <a:t>se DMS to migrate your data into AWS, between on-premises instances (through an AWS Cloud setup), or between combinations of cloud and on-premises setups.</a:t>
            </a:r>
            <a:endParaRPr sz="1000">
              <a:solidFill>
                <a:srgbClr val="FF00FF"/>
              </a:solidFill>
              <a:latin typeface="Roboto Mono"/>
              <a:ea typeface="Roboto Mono"/>
              <a:cs typeface="Roboto Mono"/>
              <a:sym typeface="Roboto Mono"/>
            </a:endParaRPr>
          </a:p>
        </p:txBody>
      </p:sp>
      <p:sp>
        <p:nvSpPr>
          <p:cNvPr id="321" name="Google Shape;321;p17"/>
          <p:cNvSpPr txBox="1"/>
          <p:nvPr/>
        </p:nvSpPr>
        <p:spPr>
          <a:xfrm>
            <a:off x="5232975" y="1184450"/>
            <a:ext cx="3882300" cy="1993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High-Level Steps of AWS DMS</a:t>
            </a:r>
            <a:endParaRPr sz="1200">
              <a:solidFill>
                <a:srgbClr val="0000FF"/>
              </a:solidFill>
              <a:latin typeface="Roboto Mono"/>
              <a:ea typeface="Roboto Mono"/>
              <a:cs typeface="Roboto Mono"/>
              <a:sym typeface="Roboto Mono"/>
            </a:endParaRPr>
          </a:p>
          <a:p>
            <a:pPr indent="-109220" lvl="0" marL="274320" rtl="0" algn="l">
              <a:spcBef>
                <a:spcPts val="0"/>
              </a:spcBef>
              <a:spcAft>
                <a:spcPts val="0"/>
              </a:spcAft>
              <a:buSzPts val="1000"/>
              <a:buFont typeface="Roboto Mono"/>
              <a:buAutoNum type="arabicPeriod"/>
            </a:pPr>
            <a:r>
              <a:rPr lang="en" sz="1000">
                <a:latin typeface="Roboto Mono"/>
                <a:ea typeface="Roboto Mono"/>
                <a:cs typeface="Roboto Mono"/>
                <a:sym typeface="Roboto Mono"/>
              </a:rPr>
              <a:t>Create a </a:t>
            </a:r>
            <a:r>
              <a:rPr lang="en" sz="1000">
                <a:solidFill>
                  <a:srgbClr val="FF0000"/>
                </a:solidFill>
                <a:latin typeface="Roboto Mono"/>
                <a:ea typeface="Roboto Mono"/>
                <a:cs typeface="Roboto Mono"/>
                <a:sym typeface="Roboto Mono"/>
              </a:rPr>
              <a:t>replication server (managed EC2)</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AutoNum type="arabicPeriod"/>
            </a:pPr>
            <a:r>
              <a:rPr lang="en" sz="1000">
                <a:latin typeface="Roboto Mono"/>
                <a:ea typeface="Roboto Mono"/>
                <a:cs typeface="Roboto Mono"/>
                <a:sym typeface="Roboto Mono"/>
              </a:rPr>
              <a:t>Create </a:t>
            </a:r>
            <a:r>
              <a:rPr lang="en" sz="1000">
                <a:solidFill>
                  <a:srgbClr val="FF0000"/>
                </a:solidFill>
                <a:latin typeface="Roboto Mono"/>
                <a:ea typeface="Roboto Mono"/>
                <a:cs typeface="Roboto Mono"/>
                <a:sym typeface="Roboto Mono"/>
              </a:rPr>
              <a:t>source and target endpoints</a:t>
            </a:r>
            <a:r>
              <a:rPr lang="en" sz="1000">
                <a:latin typeface="Roboto Mono"/>
                <a:ea typeface="Roboto Mono"/>
                <a:cs typeface="Roboto Mono"/>
                <a:sym typeface="Roboto Mono"/>
              </a:rPr>
              <a:t> that have connection information about your data stores. </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AutoNum type="arabicPeriod"/>
            </a:pPr>
            <a:r>
              <a:rPr lang="en" sz="1000">
                <a:latin typeface="Roboto Mono"/>
                <a:ea typeface="Roboto Mono"/>
                <a:cs typeface="Roboto Mono"/>
                <a:sym typeface="Roboto Mono"/>
              </a:rPr>
              <a:t>Create </a:t>
            </a:r>
            <a:r>
              <a:rPr lang="en" sz="1000">
                <a:solidFill>
                  <a:srgbClr val="FF0000"/>
                </a:solidFill>
                <a:latin typeface="Roboto Mono"/>
                <a:ea typeface="Roboto Mono"/>
                <a:cs typeface="Roboto Mono"/>
                <a:sym typeface="Roboto Mono"/>
              </a:rPr>
              <a:t>one or more migration tasks</a:t>
            </a:r>
            <a:r>
              <a:rPr lang="en" sz="1000">
                <a:latin typeface="Roboto Mono"/>
                <a:ea typeface="Roboto Mono"/>
                <a:cs typeface="Roboto Mono"/>
                <a:sym typeface="Roboto Mono"/>
              </a:rPr>
              <a:t> to migrate data between the source and target data stores. A task can consist of 3 major phases: </a:t>
            </a:r>
            <a:endParaRPr sz="1000">
              <a:latin typeface="Roboto Mono"/>
              <a:ea typeface="Roboto Mono"/>
              <a:cs typeface="Roboto Mono"/>
              <a:sym typeface="Roboto Mono"/>
            </a:endParaRPr>
          </a:p>
          <a:p>
            <a:pPr indent="-292100" lvl="0" marL="457200" rtl="0" algn="l">
              <a:spcBef>
                <a:spcPts val="1000"/>
              </a:spcBef>
              <a:spcAft>
                <a:spcPts val="0"/>
              </a:spcAft>
              <a:buClr>
                <a:srgbClr val="0000FF"/>
              </a:buClr>
              <a:buSzPts val="1000"/>
              <a:buFont typeface="Roboto Mono"/>
              <a:buChar char="-"/>
            </a:pPr>
            <a:r>
              <a:rPr lang="en" sz="1000">
                <a:solidFill>
                  <a:srgbClr val="0000FF"/>
                </a:solidFill>
                <a:latin typeface="Roboto Mono"/>
                <a:ea typeface="Roboto Mono"/>
                <a:cs typeface="Roboto Mono"/>
                <a:sym typeface="Roboto Mono"/>
              </a:rPr>
              <a:t>Full load (migrate existing data) </a:t>
            </a:r>
            <a:endParaRPr sz="1000">
              <a:solidFill>
                <a:srgbClr val="0000FF"/>
              </a:solidFill>
              <a:latin typeface="Roboto Mono"/>
              <a:ea typeface="Roboto Mono"/>
              <a:cs typeface="Roboto Mono"/>
              <a:sym typeface="Roboto Mono"/>
            </a:endParaRPr>
          </a:p>
          <a:p>
            <a:pPr indent="0" lvl="0" marL="457200" rtl="0" algn="l">
              <a:spcBef>
                <a:spcPts val="0"/>
              </a:spcBef>
              <a:spcAft>
                <a:spcPts val="0"/>
              </a:spcAft>
              <a:buNone/>
            </a:pPr>
            <a:r>
              <a:rPr i="1" lang="en" sz="900">
                <a:latin typeface="Roboto Mono"/>
                <a:ea typeface="Roboto Mono"/>
                <a:cs typeface="Roboto Mono"/>
                <a:sym typeface="Roboto Mono"/>
              </a:rPr>
              <a:t>Typically used if you can bear downtime</a:t>
            </a:r>
            <a:endParaRPr i="1" sz="900">
              <a:latin typeface="Roboto Mono"/>
              <a:ea typeface="Roboto Mono"/>
              <a:cs typeface="Roboto Mono"/>
              <a:sym typeface="Roboto Mono"/>
            </a:endParaRPr>
          </a:p>
          <a:p>
            <a:pPr indent="-292100" lvl="0" marL="457200" rtl="0" algn="l">
              <a:spcBef>
                <a:spcPts val="1000"/>
              </a:spcBef>
              <a:spcAft>
                <a:spcPts val="0"/>
              </a:spcAft>
              <a:buClr>
                <a:srgbClr val="0000FF"/>
              </a:buClr>
              <a:buSzPts val="1000"/>
              <a:buFont typeface="Roboto Mono"/>
              <a:buChar char="-"/>
            </a:pPr>
            <a:r>
              <a:rPr lang="en" sz="1000">
                <a:solidFill>
                  <a:srgbClr val="0000FF"/>
                </a:solidFill>
                <a:latin typeface="Roboto Mono"/>
                <a:ea typeface="Roboto Mono"/>
                <a:cs typeface="Roboto Mono"/>
                <a:sym typeface="Roboto Mono"/>
              </a:rPr>
              <a:t>Full load + CDC </a:t>
            </a:r>
            <a:r>
              <a:rPr lang="en" sz="1000">
                <a:solidFill>
                  <a:srgbClr val="0000FF"/>
                </a:solidFill>
                <a:latin typeface="Roboto Mono"/>
                <a:ea typeface="Roboto Mono"/>
                <a:cs typeface="Roboto Mono"/>
                <a:sym typeface="Roboto Mono"/>
              </a:rPr>
              <a:t>(Migrate existing data and replicate ongoing changes)</a:t>
            </a:r>
            <a:r>
              <a:rPr lang="en" sz="1000">
                <a:solidFill>
                  <a:srgbClr val="0000FF"/>
                </a:solidFill>
                <a:latin typeface="Roboto Mono"/>
                <a:ea typeface="Roboto Mono"/>
                <a:cs typeface="Roboto Mono"/>
                <a:sym typeface="Roboto Mono"/>
              </a:rPr>
              <a:t> </a:t>
            </a:r>
            <a:endParaRPr sz="1000">
              <a:solidFill>
                <a:srgbClr val="0000FF"/>
              </a:solidFill>
              <a:latin typeface="Roboto Mono"/>
              <a:ea typeface="Roboto Mono"/>
              <a:cs typeface="Roboto Mono"/>
              <a:sym typeface="Roboto Mono"/>
            </a:endParaRPr>
          </a:p>
          <a:p>
            <a:pPr indent="-292100" lvl="0" marL="457200" rtl="0" algn="l">
              <a:spcBef>
                <a:spcPts val="1000"/>
              </a:spcBef>
              <a:spcAft>
                <a:spcPts val="0"/>
              </a:spcAft>
              <a:buClr>
                <a:srgbClr val="0000FF"/>
              </a:buClr>
              <a:buSzPts val="1000"/>
              <a:buFont typeface="Roboto Mono"/>
              <a:buChar char="-"/>
            </a:pPr>
            <a:r>
              <a:rPr lang="en" sz="1000">
                <a:solidFill>
                  <a:srgbClr val="0000FF"/>
                </a:solidFill>
                <a:latin typeface="Roboto Mono"/>
                <a:ea typeface="Roboto Mono"/>
                <a:cs typeface="Roboto Mono"/>
                <a:sym typeface="Roboto Mono"/>
              </a:rPr>
              <a:t>CDC only (Replicate data changes only)</a:t>
            </a:r>
            <a:endParaRPr sz="1000">
              <a:solidFill>
                <a:srgbClr val="0000FF"/>
              </a:solidFill>
              <a:latin typeface="Roboto Mono"/>
              <a:ea typeface="Roboto Mono"/>
              <a:cs typeface="Roboto Mono"/>
              <a:sym typeface="Roboto Mono"/>
            </a:endParaRPr>
          </a:p>
          <a:p>
            <a:pPr indent="0" lvl="0" marL="457200" marR="0" rtl="0" algn="l">
              <a:lnSpc>
                <a:spcPct val="100000"/>
              </a:lnSpc>
              <a:spcBef>
                <a:spcPts val="0"/>
              </a:spcBef>
              <a:spcAft>
                <a:spcPts val="1000"/>
              </a:spcAft>
              <a:buNone/>
            </a:pPr>
            <a:r>
              <a:rPr i="1" lang="en" sz="900">
                <a:latin typeface="Roboto Mono"/>
                <a:ea typeface="Roboto Mono"/>
                <a:cs typeface="Roboto Mono"/>
                <a:sym typeface="Roboto Mono"/>
              </a:rPr>
              <a:t>Initial load could be done by using native tools, only changes are then applied using DMS </a:t>
            </a:r>
            <a:endParaRPr i="1" sz="900">
              <a:latin typeface="Roboto Mono"/>
              <a:ea typeface="Roboto Mono"/>
              <a:cs typeface="Roboto Mono"/>
              <a:sym typeface="Roboto Mono"/>
            </a:endParaRPr>
          </a:p>
        </p:txBody>
      </p:sp>
      <p:sp>
        <p:nvSpPr>
          <p:cNvPr id="322" name="Google Shape;322;p17"/>
          <p:cNvSpPr txBox="1"/>
          <p:nvPr/>
        </p:nvSpPr>
        <p:spPr>
          <a:xfrm>
            <a:off x="5232975" y="3794375"/>
            <a:ext cx="3882300" cy="12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0000"/>
                </a:solidFill>
                <a:latin typeface="Roboto Mono"/>
                <a:ea typeface="Roboto Mono"/>
                <a:cs typeface="Roboto Mono"/>
                <a:sym typeface="Roboto Mono"/>
              </a:rPr>
              <a:t>Monitoring AWS DMS Tasks </a:t>
            </a:r>
            <a:endParaRPr sz="11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Task status (</a:t>
            </a:r>
            <a:r>
              <a:rPr lang="en" sz="1000">
                <a:latin typeface="Roboto Mono"/>
                <a:ea typeface="Roboto Mono"/>
                <a:cs typeface="Roboto Mono"/>
                <a:sym typeface="Roboto Mono"/>
              </a:rPr>
              <a:t>running/ stopped/failed</a:t>
            </a:r>
            <a:r>
              <a:rPr lang="en" sz="1000">
                <a:latin typeface="Roboto Mono"/>
                <a:ea typeface="Roboto Mono"/>
                <a:cs typeface="Roboto Mono"/>
                <a:sym typeface="Roboto Mono"/>
              </a:rPr>
              <a:t>), percent complete, elapsed time and table statistics (</a:t>
            </a:r>
            <a:r>
              <a:rPr lang="en" sz="1000">
                <a:latin typeface="Roboto Mono"/>
                <a:ea typeface="Roboto Mono"/>
                <a:cs typeface="Roboto Mono"/>
                <a:sym typeface="Roboto Mono"/>
              </a:rPr>
              <a:t># of inserts, deletions, and updates)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Metrics by Host, Task and Table</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Replication logs to CloudWatch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AWS DMS API Calls with AWS CloudTrail</a:t>
            </a:r>
            <a:endParaRPr sz="10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18"/>
          <p:cNvPicPr preferRelativeResize="0"/>
          <p:nvPr/>
        </p:nvPicPr>
        <p:blipFill>
          <a:blip r:embed="rId3">
            <a:alphaModFix/>
          </a:blip>
          <a:stretch>
            <a:fillRect/>
          </a:stretch>
        </p:blipFill>
        <p:spPr>
          <a:xfrm>
            <a:off x="152400" y="152400"/>
            <a:ext cx="8839201" cy="42649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19"/>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Migrating Large Data Stores Using AWS Database Migration Service and AWS Snowball Edge</a:t>
            </a:r>
            <a:endParaRPr sz="1400"/>
          </a:p>
          <a:p>
            <a:pPr indent="0" lvl="0" marL="0" marR="0" rtl="0" algn="l">
              <a:lnSpc>
                <a:spcPct val="115000"/>
              </a:lnSpc>
              <a:spcBef>
                <a:spcPts val="0"/>
              </a:spcBef>
              <a:spcAft>
                <a:spcPts val="0"/>
              </a:spcAft>
              <a:buNone/>
            </a:pPr>
            <a:r>
              <a:rPr b="0" lang="en" sz="1100" u="sng">
                <a:solidFill>
                  <a:schemeClr val="hlink"/>
                </a:solidFill>
                <a:latin typeface="Roboto Mono"/>
                <a:ea typeface="Roboto Mono"/>
                <a:cs typeface="Roboto Mono"/>
                <a:sym typeface="Roboto Mono"/>
                <a:hlinkClick r:id="rId3"/>
              </a:rPr>
              <a:t>https://docs.aws.amazon.com/dms/latest/userguide/CHAP_LargeDBs.html</a:t>
            </a:r>
            <a:endParaRPr sz="1400">
              <a:latin typeface="Roboto Mono"/>
              <a:ea typeface="Roboto Mono"/>
              <a:cs typeface="Roboto Mono"/>
              <a:sym typeface="Roboto Mono"/>
            </a:endParaRPr>
          </a:p>
        </p:txBody>
      </p:sp>
      <p:sp>
        <p:nvSpPr>
          <p:cNvPr id="333" name="Google Shape;333;p19"/>
          <p:cNvSpPr txBox="1"/>
          <p:nvPr/>
        </p:nvSpPr>
        <p:spPr>
          <a:xfrm>
            <a:off x="294925" y="817450"/>
            <a:ext cx="8392500" cy="21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44444"/>
                </a:solidFill>
                <a:highlight>
                  <a:srgbClr val="FFFFFF"/>
                </a:highlight>
                <a:latin typeface="Roboto Mono"/>
                <a:ea typeface="Roboto Mono"/>
                <a:cs typeface="Roboto Mono"/>
                <a:sym typeface="Roboto Mono"/>
              </a:rPr>
              <a:t>Larger data migrations can include many terabytes of information. This process can be cumbersome due to network bandwidth limits or just the sheer amount of data. DMS can use </a:t>
            </a:r>
            <a:r>
              <a:rPr lang="en" sz="900">
                <a:solidFill>
                  <a:srgbClr val="E48700"/>
                </a:solidFill>
                <a:highlight>
                  <a:srgbClr val="FFFFFF"/>
                </a:highlight>
                <a:uFill>
                  <a:noFill/>
                </a:uFill>
                <a:latin typeface="Roboto Mono"/>
                <a:ea typeface="Roboto Mono"/>
                <a:cs typeface="Roboto Mono"/>
                <a:sym typeface="Roboto Mono"/>
                <a:hlinkClick r:id="rId4"/>
              </a:rPr>
              <a:t>Snowball Edge</a:t>
            </a:r>
            <a:r>
              <a:rPr lang="en" sz="900">
                <a:solidFill>
                  <a:srgbClr val="444444"/>
                </a:solidFill>
                <a:highlight>
                  <a:srgbClr val="FFFFFF"/>
                </a:highlight>
                <a:latin typeface="Roboto Mono"/>
                <a:ea typeface="Roboto Mono"/>
                <a:cs typeface="Roboto Mono"/>
                <a:sym typeface="Roboto Mono"/>
              </a:rPr>
              <a:t> and S3 to migrate large databases more quickly than by other methods.</a:t>
            </a:r>
            <a:endParaRPr sz="900">
              <a:solidFill>
                <a:srgbClr val="444444"/>
              </a:solidFill>
              <a:highlight>
                <a:srgbClr val="FFFFFF"/>
              </a:highlight>
              <a:latin typeface="Roboto Mono"/>
              <a:ea typeface="Roboto Mono"/>
              <a:cs typeface="Roboto Mono"/>
              <a:sym typeface="Roboto Mono"/>
            </a:endParaRPr>
          </a:p>
          <a:p>
            <a:pPr indent="0" lvl="0" marL="0" rtl="0" algn="l">
              <a:lnSpc>
                <a:spcPct val="150000"/>
              </a:lnSpc>
              <a:spcBef>
                <a:spcPts val="1200"/>
              </a:spcBef>
              <a:spcAft>
                <a:spcPts val="0"/>
              </a:spcAft>
              <a:buNone/>
            </a:pPr>
            <a:r>
              <a:rPr lang="en" sz="900">
                <a:solidFill>
                  <a:srgbClr val="444444"/>
                </a:solidFill>
                <a:highlight>
                  <a:srgbClr val="FFFFFF"/>
                </a:highlight>
                <a:latin typeface="Roboto Mono"/>
                <a:ea typeface="Roboto Mono"/>
                <a:cs typeface="Roboto Mono"/>
                <a:sym typeface="Roboto Mono"/>
              </a:rPr>
              <a:t>When you're using an Edge device, the data migration process has the following stages:</a:t>
            </a:r>
            <a:endParaRPr sz="900">
              <a:solidFill>
                <a:srgbClr val="444444"/>
              </a:solidFill>
              <a:highlight>
                <a:srgbClr val="FFFFFF"/>
              </a:highlight>
              <a:latin typeface="Roboto Mono"/>
              <a:ea typeface="Roboto Mono"/>
              <a:cs typeface="Roboto Mono"/>
              <a:sym typeface="Roboto Mono"/>
            </a:endParaRPr>
          </a:p>
          <a:p>
            <a:pPr indent="-57150" lvl="0" marL="182880" marR="91440" rtl="0" algn="l">
              <a:lnSpc>
                <a:spcPct val="15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You use the AWS Schema Conversion Tool (AWS SCT) to extract the data locally and move it to an Edge device.</a:t>
            </a:r>
            <a:endParaRPr sz="900">
              <a:solidFill>
                <a:srgbClr val="444444"/>
              </a:solidFill>
              <a:highlight>
                <a:srgbClr val="FFFFFF"/>
              </a:highlight>
              <a:latin typeface="Roboto Mono"/>
              <a:ea typeface="Roboto Mono"/>
              <a:cs typeface="Roboto Mono"/>
              <a:sym typeface="Roboto Mono"/>
            </a:endParaRPr>
          </a:p>
          <a:p>
            <a:pPr indent="-57150" lvl="0" marL="182880" marR="91440" rtl="0" algn="l">
              <a:lnSpc>
                <a:spcPct val="15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You ship the Edge device or devices back to AWS.</a:t>
            </a:r>
            <a:endParaRPr sz="900">
              <a:solidFill>
                <a:srgbClr val="444444"/>
              </a:solidFill>
              <a:highlight>
                <a:srgbClr val="FFFFFF"/>
              </a:highlight>
              <a:latin typeface="Roboto Mono"/>
              <a:ea typeface="Roboto Mono"/>
              <a:cs typeface="Roboto Mono"/>
              <a:sym typeface="Roboto Mono"/>
            </a:endParaRPr>
          </a:p>
          <a:p>
            <a:pPr indent="-57150" lvl="0" marL="182880" marR="91440" rtl="0" algn="l">
              <a:lnSpc>
                <a:spcPct val="15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After AWS receives your shipment, the Edge device automatically loads its data into an Amazon S3 bucket.</a:t>
            </a:r>
            <a:endParaRPr sz="900">
              <a:solidFill>
                <a:srgbClr val="444444"/>
              </a:solidFill>
              <a:highlight>
                <a:srgbClr val="FFFFFF"/>
              </a:highlight>
              <a:latin typeface="Roboto Mono"/>
              <a:ea typeface="Roboto Mono"/>
              <a:cs typeface="Roboto Mono"/>
              <a:sym typeface="Roboto Mono"/>
            </a:endParaRPr>
          </a:p>
          <a:p>
            <a:pPr indent="-57150" lvl="0" marL="182880" marR="91440" rtl="0" algn="l">
              <a:lnSpc>
                <a:spcPct val="150000"/>
              </a:lnSpc>
              <a:spcBef>
                <a:spcPts val="0"/>
              </a:spcBef>
              <a:spcAft>
                <a:spcPts val="0"/>
              </a:spcAft>
              <a:buClr>
                <a:srgbClr val="444444"/>
              </a:buClr>
              <a:buSzPts val="900"/>
              <a:buFont typeface="Roboto Mono"/>
              <a:buAutoNum type="arabicPeriod"/>
            </a:pPr>
            <a:r>
              <a:rPr lang="en" sz="900">
                <a:solidFill>
                  <a:srgbClr val="444444"/>
                </a:solidFill>
                <a:highlight>
                  <a:srgbClr val="FFFFFF"/>
                </a:highlight>
                <a:latin typeface="Roboto Mono"/>
                <a:ea typeface="Roboto Mono"/>
                <a:cs typeface="Roboto Mono"/>
                <a:sym typeface="Roboto Mono"/>
              </a:rPr>
              <a:t>AWS DMS takes the files and migrates the data to the target data store. If you are using change data capture (CDC), those updates are written to the Amazon S3 bucket and then applied to the target data store.</a:t>
            </a:r>
            <a:endParaRPr sz="900">
              <a:solidFill>
                <a:srgbClr val="444444"/>
              </a:solidFill>
              <a:highlight>
                <a:srgbClr val="FFFFFF"/>
              </a:highlight>
              <a:latin typeface="Roboto Mono"/>
              <a:ea typeface="Roboto Mono"/>
              <a:cs typeface="Roboto Mono"/>
              <a:sym typeface="Roboto Mono"/>
            </a:endParaRPr>
          </a:p>
          <a:p>
            <a:pPr indent="0" lvl="0" marL="182880" marR="91440" rtl="0" algn="l">
              <a:spcBef>
                <a:spcPts val="1200"/>
              </a:spcBef>
              <a:spcAft>
                <a:spcPts val="0"/>
              </a:spcAft>
              <a:buNone/>
            </a:pPr>
            <a:r>
              <a:t/>
            </a:r>
            <a:endParaRPr sz="900">
              <a:solidFill>
                <a:srgbClr val="444444"/>
              </a:solidFill>
              <a:highlight>
                <a:srgbClr val="FFFFFF"/>
              </a:highlight>
              <a:latin typeface="Roboto Mono"/>
              <a:ea typeface="Roboto Mono"/>
              <a:cs typeface="Roboto Mono"/>
              <a:sym typeface="Roboto Mono"/>
            </a:endParaRPr>
          </a:p>
        </p:txBody>
      </p:sp>
      <p:pic>
        <p:nvPicPr>
          <p:cNvPr id="334" name="Google Shape;334;p19"/>
          <p:cNvPicPr preferRelativeResize="0"/>
          <p:nvPr/>
        </p:nvPicPr>
        <p:blipFill>
          <a:blip r:embed="rId5">
            <a:alphaModFix/>
          </a:blip>
          <a:stretch>
            <a:fillRect/>
          </a:stretch>
        </p:blipFill>
        <p:spPr>
          <a:xfrm>
            <a:off x="609600" y="2780950"/>
            <a:ext cx="6333374" cy="225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0"/>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Best Practices for AWS Database Migration Service</a:t>
            </a:r>
            <a:endParaRPr sz="1400"/>
          </a:p>
          <a:p>
            <a:pPr indent="0" lvl="0" marL="0" marR="0" rtl="0" algn="l">
              <a:lnSpc>
                <a:spcPct val="115000"/>
              </a:lnSpc>
              <a:spcBef>
                <a:spcPts val="0"/>
              </a:spcBef>
              <a:spcAft>
                <a:spcPts val="0"/>
              </a:spcAft>
              <a:buNone/>
            </a:pPr>
            <a:r>
              <a:rPr b="0" lang="en" sz="1100" u="sng">
                <a:solidFill>
                  <a:schemeClr val="hlink"/>
                </a:solidFill>
                <a:latin typeface="Roboto Mono"/>
                <a:ea typeface="Roboto Mono"/>
                <a:cs typeface="Roboto Mono"/>
                <a:sym typeface="Roboto Mono"/>
                <a:hlinkClick r:id="rId3"/>
              </a:rPr>
              <a:t>https://docs.aws.amazon.com/dms/latest/userguide/CHAP_BestPractices.html</a:t>
            </a:r>
            <a:endParaRPr sz="1400">
              <a:latin typeface="Roboto Mono"/>
              <a:ea typeface="Roboto Mono"/>
              <a:cs typeface="Roboto Mono"/>
              <a:sym typeface="Roboto Mono"/>
            </a:endParaRPr>
          </a:p>
        </p:txBody>
      </p:sp>
      <p:sp>
        <p:nvSpPr>
          <p:cNvPr id="340" name="Google Shape;340;p20"/>
          <p:cNvSpPr txBox="1"/>
          <p:nvPr/>
        </p:nvSpPr>
        <p:spPr>
          <a:xfrm>
            <a:off x="76200" y="838200"/>
            <a:ext cx="7635600" cy="30000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4"/>
              </a:rPr>
              <a:t>Improving the Performance of an AWS DMS Migration</a:t>
            </a:r>
            <a:endParaRPr sz="1100">
              <a:solidFill>
                <a:srgbClr val="E48700"/>
              </a:solidFill>
              <a:highlight>
                <a:srgbClr val="FFFFFF"/>
              </a:highlight>
              <a:latin typeface="Roboto Mono"/>
              <a:ea typeface="Roboto Mono"/>
              <a:cs typeface="Roboto Mono"/>
              <a:sym typeface="Roboto Mono"/>
            </a:endParaRPr>
          </a:p>
          <a:p>
            <a:pPr indent="-292100" lvl="1" marL="914400" rtl="0" algn="l">
              <a:lnSpc>
                <a:spcPct val="100000"/>
              </a:lnSpc>
              <a:spcBef>
                <a:spcPts val="0"/>
              </a:spcBef>
              <a:spcAft>
                <a:spcPts val="0"/>
              </a:spcAft>
              <a:buClr>
                <a:srgbClr val="E48700"/>
              </a:buClr>
              <a:buSzPts val="1000"/>
              <a:buFont typeface="Cambria"/>
              <a:buAutoNum type="alphaLcPeriod"/>
            </a:pPr>
            <a:r>
              <a:rPr lang="en" sz="1000">
                <a:solidFill>
                  <a:srgbClr val="444444"/>
                </a:solidFill>
                <a:highlight>
                  <a:srgbClr val="FFFFFF"/>
                </a:highlight>
                <a:latin typeface="Cambria"/>
                <a:ea typeface="Cambria"/>
                <a:cs typeface="Cambria"/>
                <a:sym typeface="Cambria"/>
              </a:rPr>
              <a:t>Load Multiple Tables in Parallel (8 default)</a:t>
            </a:r>
            <a:endParaRPr sz="1000">
              <a:solidFill>
                <a:srgbClr val="444444"/>
              </a:solidFill>
              <a:highlight>
                <a:srgbClr val="FFFFFF"/>
              </a:highlight>
              <a:latin typeface="Cambria"/>
              <a:ea typeface="Cambria"/>
              <a:cs typeface="Cambria"/>
              <a:sym typeface="Cambria"/>
            </a:endParaRPr>
          </a:p>
          <a:p>
            <a:pPr indent="-292100" lvl="1" marL="914400" marR="0" rtl="0" algn="l">
              <a:lnSpc>
                <a:spcPct val="100000"/>
              </a:lnSpc>
              <a:spcBef>
                <a:spcPts val="0"/>
              </a:spcBef>
              <a:spcAft>
                <a:spcPts val="0"/>
              </a:spcAft>
              <a:buClr>
                <a:srgbClr val="E48700"/>
              </a:buClr>
              <a:buSzPts val="1000"/>
              <a:buFont typeface="Cambria"/>
              <a:buAutoNum type="alphaLcPeriod"/>
            </a:pPr>
            <a:r>
              <a:rPr lang="en" sz="1000">
                <a:solidFill>
                  <a:srgbClr val="444444"/>
                </a:solidFill>
                <a:highlight>
                  <a:srgbClr val="FFFFFF"/>
                </a:highlight>
                <a:latin typeface="Cambria"/>
                <a:ea typeface="Cambria"/>
                <a:cs typeface="Cambria"/>
                <a:sym typeface="Cambria"/>
              </a:rPr>
              <a:t>Working with Indexes, Triggers and Referential Integrity Constraints</a:t>
            </a:r>
            <a:endParaRPr sz="1000">
              <a:solidFill>
                <a:srgbClr val="444444"/>
              </a:solidFill>
              <a:highlight>
                <a:srgbClr val="FFFFFF"/>
              </a:highlight>
              <a:latin typeface="Cambria"/>
              <a:ea typeface="Cambria"/>
              <a:cs typeface="Cambria"/>
              <a:sym typeface="Cambria"/>
            </a:endParaRPr>
          </a:p>
          <a:p>
            <a:pPr indent="-292100" lvl="2" marL="1371600" marR="0" rtl="0" algn="l">
              <a:lnSpc>
                <a:spcPct val="100000"/>
              </a:lnSpc>
              <a:spcBef>
                <a:spcPts val="0"/>
              </a:spcBef>
              <a:spcAft>
                <a:spcPts val="0"/>
              </a:spcAft>
              <a:buClr>
                <a:srgbClr val="444444"/>
              </a:buClr>
              <a:buSzPts val="1000"/>
              <a:buFont typeface="Cambria"/>
              <a:buAutoNum type="romanLcPeriod"/>
            </a:pPr>
            <a:r>
              <a:rPr lang="en" sz="1000">
                <a:solidFill>
                  <a:srgbClr val="444444"/>
                </a:solidFill>
                <a:highlight>
                  <a:srgbClr val="FFFFFF"/>
                </a:highlight>
                <a:latin typeface="Cambria"/>
                <a:ea typeface="Cambria"/>
                <a:cs typeface="Cambria"/>
                <a:sym typeface="Cambria"/>
              </a:rPr>
              <a:t>For full load &gt; disable all, For full load + CDC &gt; Add secondary indexes before load</a:t>
            </a:r>
            <a:endParaRPr sz="1000">
              <a:solidFill>
                <a:srgbClr val="444444"/>
              </a:solidFill>
              <a:highlight>
                <a:srgbClr val="FFFFFF"/>
              </a:highlight>
              <a:latin typeface="Cambria"/>
              <a:ea typeface="Cambria"/>
              <a:cs typeface="Cambria"/>
              <a:sym typeface="Cambria"/>
            </a:endParaRPr>
          </a:p>
          <a:p>
            <a:pPr indent="-292100" lvl="1" marL="914400" marR="0" rtl="0" algn="l">
              <a:lnSpc>
                <a:spcPct val="100000"/>
              </a:lnSpc>
              <a:spcBef>
                <a:spcPts val="0"/>
              </a:spcBef>
              <a:spcAft>
                <a:spcPts val="0"/>
              </a:spcAft>
              <a:buClr>
                <a:srgbClr val="E48700"/>
              </a:buClr>
              <a:buSzPts val="1000"/>
              <a:buFont typeface="Cambria"/>
              <a:buAutoNum type="alphaLcPeriod"/>
            </a:pPr>
            <a:r>
              <a:rPr lang="en" sz="1000">
                <a:solidFill>
                  <a:srgbClr val="444444"/>
                </a:solidFill>
                <a:highlight>
                  <a:srgbClr val="FFFFFF"/>
                </a:highlight>
                <a:latin typeface="Cambria"/>
                <a:ea typeface="Cambria"/>
                <a:cs typeface="Cambria"/>
                <a:sym typeface="Cambria"/>
              </a:rPr>
              <a:t>Disable Backups and Transaction Logging</a:t>
            </a:r>
            <a:endParaRPr sz="1000">
              <a:solidFill>
                <a:srgbClr val="444444"/>
              </a:solidFill>
              <a:highlight>
                <a:srgbClr val="FFFFFF"/>
              </a:highlight>
              <a:latin typeface="Cambria"/>
              <a:ea typeface="Cambria"/>
              <a:cs typeface="Cambria"/>
              <a:sym typeface="Cambria"/>
            </a:endParaRPr>
          </a:p>
          <a:p>
            <a:pPr indent="-292100" lvl="1" marL="914400" marR="0" rtl="0" algn="l">
              <a:lnSpc>
                <a:spcPct val="100000"/>
              </a:lnSpc>
              <a:spcBef>
                <a:spcPts val="0"/>
              </a:spcBef>
              <a:spcAft>
                <a:spcPts val="0"/>
              </a:spcAft>
              <a:buClr>
                <a:srgbClr val="E48700"/>
              </a:buClr>
              <a:buSzPts val="1000"/>
              <a:buFont typeface="Cambria"/>
              <a:buAutoNum type="alphaLcPeriod"/>
            </a:pPr>
            <a:r>
              <a:rPr lang="en" sz="1000">
                <a:solidFill>
                  <a:srgbClr val="444444"/>
                </a:solidFill>
                <a:highlight>
                  <a:srgbClr val="FFFFFF"/>
                </a:highlight>
                <a:latin typeface="Cambria"/>
                <a:ea typeface="Cambria"/>
                <a:cs typeface="Cambria"/>
                <a:sym typeface="Cambria"/>
              </a:rPr>
              <a:t>Use Multiple Tasks (Migrate tables in multiple tasks in parallel that are not related to each other )</a:t>
            </a:r>
            <a:endParaRPr sz="1000">
              <a:solidFill>
                <a:srgbClr val="444444"/>
              </a:solidFill>
              <a:highlight>
                <a:srgbClr val="FFFFFF"/>
              </a:highlight>
              <a:latin typeface="Cambria"/>
              <a:ea typeface="Cambria"/>
              <a:cs typeface="Cambria"/>
              <a:sym typeface="Cambria"/>
            </a:endParaRPr>
          </a:p>
          <a:p>
            <a:pPr indent="-292100" lvl="1" marL="914400" marR="0" rtl="0" algn="l">
              <a:lnSpc>
                <a:spcPct val="100000"/>
              </a:lnSpc>
              <a:spcBef>
                <a:spcPts val="0"/>
              </a:spcBef>
              <a:spcAft>
                <a:spcPts val="0"/>
              </a:spcAft>
              <a:buClr>
                <a:srgbClr val="E48700"/>
              </a:buClr>
              <a:buSzPts val="1000"/>
              <a:buFont typeface="Cambria"/>
              <a:buAutoNum type="alphaLcPeriod"/>
            </a:pPr>
            <a:r>
              <a:rPr lang="en" sz="1000">
                <a:solidFill>
                  <a:srgbClr val="444444"/>
                </a:solidFill>
                <a:highlight>
                  <a:srgbClr val="FFFFFF"/>
                </a:highlight>
                <a:latin typeface="Cambria"/>
                <a:ea typeface="Cambria"/>
                <a:cs typeface="Cambria"/>
                <a:sym typeface="Cambria"/>
              </a:rPr>
              <a:t>Optimizing Change Processing (use batch optimised, disable referential integrity)</a:t>
            </a:r>
            <a:endParaRPr sz="1000">
              <a:solidFill>
                <a:srgbClr val="444444"/>
              </a:solidFill>
              <a:highlight>
                <a:srgbClr val="FFFFFF"/>
              </a:highlight>
              <a:latin typeface="Cambria"/>
              <a:ea typeface="Cambria"/>
              <a:cs typeface="Cambria"/>
              <a:sym typeface="Cambria"/>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5"/>
              </a:rPr>
              <a:t>Choosing the Optimum Size for a Replication Instance</a:t>
            </a:r>
            <a:endParaRPr sz="1100">
              <a:solidFill>
                <a:srgbClr val="E48700"/>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6"/>
              </a:rPr>
              <a:t>Reducing the Load on Your Source Database</a:t>
            </a:r>
            <a:endParaRPr sz="1100">
              <a:solidFill>
                <a:srgbClr val="E48700"/>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7"/>
              </a:rPr>
              <a:t>Using the Task Log to Troubleshoot Migration Issues</a:t>
            </a:r>
            <a:endParaRPr sz="1100">
              <a:solidFill>
                <a:srgbClr val="E48700"/>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8"/>
              </a:rPr>
              <a:t>Converting Schema</a:t>
            </a:r>
            <a:endParaRPr sz="1100">
              <a:solidFill>
                <a:srgbClr val="E48700"/>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9"/>
              </a:rPr>
              <a:t>Migrating Large Binary Objects (LOBs)</a:t>
            </a:r>
            <a:endParaRPr sz="1100">
              <a:solidFill>
                <a:srgbClr val="E48700"/>
              </a:solidFill>
              <a:highlight>
                <a:srgbClr val="FFFFFF"/>
              </a:highlight>
              <a:latin typeface="Roboto Mono"/>
              <a:ea typeface="Roboto Mono"/>
              <a:cs typeface="Roboto Mono"/>
              <a:sym typeface="Roboto Mono"/>
            </a:endParaRPr>
          </a:p>
          <a:p>
            <a:pPr indent="-298450" lvl="1" marL="914400" rtl="0" algn="l">
              <a:lnSpc>
                <a:spcPct val="100000"/>
              </a:lnSpc>
              <a:spcBef>
                <a:spcPts val="0"/>
              </a:spcBef>
              <a:spcAft>
                <a:spcPts val="0"/>
              </a:spcAft>
              <a:buClr>
                <a:srgbClr val="E48700"/>
              </a:buClr>
              <a:buSzPts val="1100"/>
              <a:buFont typeface="Roboto Mono"/>
              <a:buAutoNum type="alphaLcPeriod"/>
            </a:pPr>
            <a:r>
              <a:rPr lang="en" sz="1000">
                <a:solidFill>
                  <a:srgbClr val="444444"/>
                </a:solidFill>
                <a:highlight>
                  <a:srgbClr val="FFFFFF"/>
                </a:highlight>
                <a:latin typeface="Cambria"/>
                <a:ea typeface="Cambria"/>
                <a:cs typeface="Cambria"/>
                <a:sym typeface="Cambria"/>
              </a:rPr>
              <a:t>Limited LOB (default) or Full LOB mode</a:t>
            </a:r>
            <a:endParaRPr sz="1000">
              <a:solidFill>
                <a:srgbClr val="444444"/>
              </a:solidFill>
              <a:highlight>
                <a:srgbClr val="FFFFFF"/>
              </a:highlight>
              <a:latin typeface="Cambria"/>
              <a:ea typeface="Cambria"/>
              <a:cs typeface="Cambria"/>
              <a:sym typeface="Cambria"/>
            </a:endParaRPr>
          </a:p>
          <a:p>
            <a:pPr indent="-292100" lvl="1" marL="914400" rtl="0" algn="l">
              <a:lnSpc>
                <a:spcPct val="100000"/>
              </a:lnSpc>
              <a:spcBef>
                <a:spcPts val="0"/>
              </a:spcBef>
              <a:spcAft>
                <a:spcPts val="0"/>
              </a:spcAft>
              <a:buClr>
                <a:srgbClr val="444444"/>
              </a:buClr>
              <a:buSzPts val="1000"/>
              <a:buFont typeface="Cambria"/>
              <a:buAutoNum type="alphaLcPeriod"/>
            </a:pPr>
            <a:r>
              <a:rPr lang="en" sz="1000">
                <a:solidFill>
                  <a:srgbClr val="444444"/>
                </a:solidFill>
                <a:highlight>
                  <a:srgbClr val="FFFFFF"/>
                </a:highlight>
                <a:latin typeface="Cambria"/>
                <a:ea typeface="Cambria"/>
                <a:cs typeface="Cambria"/>
                <a:sym typeface="Cambria"/>
              </a:rPr>
              <a:t>Full load supported by Oracle, SQL Server, ODBC (Source)→ Oracle, SQL Server (Target)</a:t>
            </a:r>
            <a:endParaRPr sz="1000">
              <a:solidFill>
                <a:srgbClr val="444444"/>
              </a:solidFill>
              <a:highlight>
                <a:srgbClr val="FFFFFF"/>
              </a:highlight>
              <a:latin typeface="Cambria"/>
              <a:ea typeface="Cambria"/>
              <a:cs typeface="Cambria"/>
              <a:sym typeface="Cambria"/>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10"/>
              </a:rPr>
              <a:t>Ongoing Replication</a:t>
            </a:r>
            <a:endParaRPr sz="1100">
              <a:solidFill>
                <a:srgbClr val="E48700"/>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11"/>
              </a:rPr>
              <a:t>Changing the User and Schema for an Oracle Target</a:t>
            </a:r>
            <a:endParaRPr sz="1100">
              <a:solidFill>
                <a:srgbClr val="E48700"/>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12"/>
              </a:rPr>
              <a:t>Changing Table and Index Tablespaces for an Oracle Target</a:t>
            </a:r>
            <a:endParaRPr sz="1100">
              <a:solidFill>
                <a:srgbClr val="E48700"/>
              </a:solidFill>
              <a:highlight>
                <a:srgbClr val="FFFFFF"/>
              </a:highlight>
              <a:latin typeface="Roboto Mono"/>
              <a:ea typeface="Roboto Mono"/>
              <a:cs typeface="Roboto Mono"/>
              <a:sym typeface="Roboto Mono"/>
            </a:endParaRPr>
          </a:p>
          <a:p>
            <a:pPr indent="-298450" lvl="0" marL="457200" rtl="0" algn="l">
              <a:lnSpc>
                <a:spcPct val="100000"/>
              </a:lnSpc>
              <a:spcBef>
                <a:spcPts val="0"/>
              </a:spcBef>
              <a:spcAft>
                <a:spcPts val="0"/>
              </a:spcAft>
              <a:buClr>
                <a:srgbClr val="444444"/>
              </a:buClr>
              <a:buSzPts val="1100"/>
              <a:buFont typeface="Roboto Mono"/>
              <a:buChar char="●"/>
            </a:pPr>
            <a:r>
              <a:rPr lang="en" sz="1100">
                <a:solidFill>
                  <a:srgbClr val="E48700"/>
                </a:solidFill>
                <a:highlight>
                  <a:srgbClr val="FFFFFF"/>
                </a:highlight>
                <a:uFill>
                  <a:noFill/>
                </a:uFill>
                <a:latin typeface="Roboto Mono"/>
                <a:ea typeface="Roboto Mono"/>
                <a:cs typeface="Roboto Mono"/>
                <a:sym typeface="Roboto Mono"/>
                <a:hlinkClick r:id="rId13"/>
              </a:rPr>
              <a:t>Improving Performance When Migrating Large Tables</a:t>
            </a:r>
            <a:endParaRPr sz="1100">
              <a:solidFill>
                <a:srgbClr val="E48700"/>
              </a:solidFill>
              <a:highlight>
                <a:srgbClr val="FFFFFF"/>
              </a:highlight>
              <a:latin typeface="Roboto Mono"/>
              <a:ea typeface="Roboto Mono"/>
              <a:cs typeface="Roboto Mono"/>
              <a:sym typeface="Roboto Mono"/>
            </a:endParaRPr>
          </a:p>
          <a:p>
            <a:pPr indent="-292100" lvl="1" marL="914400" rtl="0" algn="l">
              <a:lnSpc>
                <a:spcPct val="100000"/>
              </a:lnSpc>
              <a:spcBef>
                <a:spcPts val="0"/>
              </a:spcBef>
              <a:spcAft>
                <a:spcPts val="0"/>
              </a:spcAft>
              <a:buClr>
                <a:srgbClr val="E48700"/>
              </a:buClr>
              <a:buSzPts val="1000"/>
              <a:buFont typeface="Cambria"/>
              <a:buAutoNum type="alphaLcPeriod"/>
            </a:pPr>
            <a:r>
              <a:rPr lang="en" sz="1000">
                <a:solidFill>
                  <a:srgbClr val="444444"/>
                </a:solidFill>
                <a:highlight>
                  <a:srgbClr val="FFFFFF"/>
                </a:highlight>
                <a:latin typeface="Cambria"/>
                <a:ea typeface="Cambria"/>
                <a:cs typeface="Cambria"/>
                <a:sym typeface="Cambria"/>
              </a:rPr>
              <a:t>If you want to improve the performance when migrating a large table, you can break the migration into more than one task. To break the migration into multiple tasks using row filtering, use a key or a partition key. For example, if you have an integer primary key ID from 1 to 8,000,000, you can create eight tasks using row filtering to migrate 1 million records each.</a:t>
            </a:r>
            <a:endParaRPr sz="1000">
              <a:solidFill>
                <a:srgbClr val="E48700"/>
              </a:solidFill>
              <a:highlight>
                <a:srgbClr val="FFFFFF"/>
              </a:highlight>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311700" y="250800"/>
            <a:ext cx="86358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Application Discovery Service</a:t>
            </a:r>
            <a:endParaRPr sz="1800"/>
          </a:p>
          <a:p>
            <a:pPr indent="0" lvl="0" marL="0" marR="0" rtl="0" algn="l">
              <a:lnSpc>
                <a:spcPct val="115000"/>
              </a:lnSpc>
              <a:spcBef>
                <a:spcPts val="0"/>
              </a:spcBef>
              <a:spcAft>
                <a:spcPts val="0"/>
              </a:spcAft>
              <a:buNone/>
            </a:pPr>
            <a:r>
              <a:rPr b="0" lang="en" sz="1100" u="sng">
                <a:solidFill>
                  <a:schemeClr val="hlink"/>
                </a:solidFill>
                <a:latin typeface="Roboto Mono"/>
                <a:ea typeface="Roboto Mono"/>
                <a:cs typeface="Roboto Mono"/>
                <a:sym typeface="Roboto Mono"/>
                <a:hlinkClick r:id="rId3"/>
              </a:rPr>
              <a:t>https://docs.aws.amazon.com/application-discovery/latest/userguide/appdiscovery-ug.pdf</a:t>
            </a:r>
            <a:endParaRPr sz="1800">
              <a:latin typeface="Roboto Mono"/>
              <a:ea typeface="Roboto Mono"/>
              <a:cs typeface="Roboto Mono"/>
              <a:sym typeface="Roboto Mono"/>
            </a:endParaRPr>
          </a:p>
        </p:txBody>
      </p:sp>
      <p:sp>
        <p:nvSpPr>
          <p:cNvPr id="346" name="Google Shape;346;p21"/>
          <p:cNvSpPr txBox="1"/>
          <p:nvPr/>
        </p:nvSpPr>
        <p:spPr>
          <a:xfrm>
            <a:off x="0" y="762000"/>
            <a:ext cx="4174500" cy="1915200"/>
          </a:xfrm>
          <a:prstGeom prst="rect">
            <a:avLst/>
          </a:prstGeom>
          <a:noFill/>
          <a:ln>
            <a:noFill/>
          </a:ln>
        </p:spPr>
        <p:txBody>
          <a:bodyPr anchorCtr="0" anchor="t" bIns="91425" lIns="91425" spcFirstLastPara="1" rIns="91425" wrap="square" tIns="91425">
            <a:noAutofit/>
          </a:bodyPr>
          <a:lstStyle/>
          <a:p>
            <a:pPr indent="-102870" lvl="0" marL="274320" rtl="0" algn="l">
              <a:lnSpc>
                <a:spcPct val="115000"/>
              </a:lnSpc>
              <a:spcBef>
                <a:spcPts val="0"/>
              </a:spcBef>
              <a:spcAft>
                <a:spcPts val="0"/>
              </a:spcAft>
              <a:buSzPts val="900"/>
              <a:buFont typeface="Roboto Mono"/>
              <a:buChar char="●"/>
            </a:pPr>
            <a:r>
              <a:rPr lang="en" sz="900">
                <a:latin typeface="Roboto Mono"/>
                <a:ea typeface="Roboto Mono"/>
                <a:cs typeface="Roboto Mono"/>
                <a:sym typeface="Roboto Mono"/>
              </a:rPr>
              <a:t>Helps in c</a:t>
            </a:r>
            <a:r>
              <a:rPr lang="en" sz="900">
                <a:latin typeface="Roboto Mono"/>
                <a:ea typeface="Roboto Mono"/>
                <a:cs typeface="Roboto Mono"/>
                <a:sym typeface="Roboto Mono"/>
              </a:rPr>
              <a:t>ollect</a:t>
            </a:r>
            <a:r>
              <a:rPr lang="en" sz="900">
                <a:latin typeface="Roboto Mono"/>
                <a:ea typeface="Roboto Mono"/>
                <a:cs typeface="Roboto Mono"/>
                <a:sym typeface="Roboto Mono"/>
              </a:rPr>
              <a:t>ing</a:t>
            </a:r>
            <a:r>
              <a:rPr lang="en" sz="900">
                <a:latin typeface="Roboto Mono"/>
                <a:ea typeface="Roboto Mono"/>
                <a:cs typeface="Roboto Mono"/>
                <a:sym typeface="Roboto Mono"/>
              </a:rPr>
              <a:t> </a:t>
            </a:r>
            <a:r>
              <a:rPr b="1" lang="en" sz="900">
                <a:solidFill>
                  <a:srgbClr val="9900FF"/>
                </a:solidFill>
                <a:latin typeface="Roboto Mono"/>
                <a:ea typeface="Roboto Mono"/>
                <a:cs typeface="Roboto Mono"/>
                <a:sym typeface="Roboto Mono"/>
              </a:rPr>
              <a:t>usage and configuration data</a:t>
            </a:r>
            <a:r>
              <a:rPr b="1" lang="en" sz="900">
                <a:latin typeface="Roboto Mono"/>
                <a:ea typeface="Roboto Mono"/>
                <a:cs typeface="Roboto Mono"/>
                <a:sym typeface="Roboto Mono"/>
              </a:rPr>
              <a:t> </a:t>
            </a:r>
            <a:r>
              <a:rPr lang="en" sz="900">
                <a:latin typeface="Roboto Mono"/>
                <a:ea typeface="Roboto Mono"/>
                <a:cs typeface="Roboto Mono"/>
                <a:sym typeface="Roboto Mono"/>
              </a:rPr>
              <a:t>about your on-premises servers. </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Char char="●"/>
            </a:pPr>
            <a:r>
              <a:rPr lang="en" sz="900">
                <a:latin typeface="Roboto Mono"/>
                <a:ea typeface="Roboto Mono"/>
                <a:cs typeface="Roboto Mono"/>
                <a:sym typeface="Roboto Mono"/>
              </a:rPr>
              <a:t>Its’ </a:t>
            </a:r>
            <a:r>
              <a:rPr b="1" lang="en" sz="900">
                <a:solidFill>
                  <a:srgbClr val="9900FF"/>
                </a:solidFill>
                <a:latin typeface="Roboto Mono"/>
                <a:ea typeface="Roboto Mono"/>
                <a:cs typeface="Roboto Mono"/>
                <a:sym typeface="Roboto Mono"/>
              </a:rPr>
              <a:t>integrated with AWS Migration Hub</a:t>
            </a:r>
            <a:r>
              <a:rPr lang="en" sz="900">
                <a:latin typeface="Roboto Mono"/>
                <a:ea typeface="Roboto Mono"/>
                <a:cs typeface="Roboto Mono"/>
                <a:sym typeface="Roboto Mono"/>
              </a:rPr>
              <a:t>, which simplifies your migration tracking.</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Char char="●"/>
            </a:pPr>
            <a:r>
              <a:rPr lang="en" sz="900">
                <a:latin typeface="Roboto Mono"/>
                <a:ea typeface="Roboto Mono"/>
                <a:cs typeface="Roboto Mono"/>
                <a:sym typeface="Roboto Mono"/>
              </a:rPr>
              <a:t>After discovery, you can </a:t>
            </a:r>
            <a:r>
              <a:rPr b="1" lang="en" sz="900">
                <a:solidFill>
                  <a:srgbClr val="9900FF"/>
                </a:solidFill>
                <a:latin typeface="Roboto Mono"/>
                <a:ea typeface="Roboto Mono"/>
                <a:cs typeface="Roboto Mono"/>
                <a:sym typeface="Roboto Mono"/>
              </a:rPr>
              <a:t>view the discovered servers</a:t>
            </a:r>
            <a:r>
              <a:rPr lang="en" sz="900">
                <a:solidFill>
                  <a:srgbClr val="9900FF"/>
                </a:solidFill>
                <a:latin typeface="Roboto Mono"/>
                <a:ea typeface="Roboto Mono"/>
                <a:cs typeface="Roboto Mono"/>
                <a:sym typeface="Roboto Mono"/>
              </a:rPr>
              <a:t>, </a:t>
            </a:r>
            <a:r>
              <a:rPr b="1" lang="en" sz="900">
                <a:solidFill>
                  <a:srgbClr val="9900FF"/>
                </a:solidFill>
                <a:latin typeface="Roboto Mono"/>
                <a:ea typeface="Roboto Mono"/>
                <a:cs typeface="Roboto Mono"/>
                <a:sym typeface="Roboto Mono"/>
              </a:rPr>
              <a:t>group them into applications</a:t>
            </a:r>
            <a:r>
              <a:rPr lang="en" sz="900">
                <a:latin typeface="Roboto Mono"/>
                <a:ea typeface="Roboto Mono"/>
                <a:cs typeface="Roboto Mono"/>
                <a:sym typeface="Roboto Mono"/>
              </a:rPr>
              <a:t>, and </a:t>
            </a:r>
            <a:r>
              <a:rPr b="1" lang="en" sz="900">
                <a:solidFill>
                  <a:srgbClr val="9900FF"/>
                </a:solidFill>
                <a:latin typeface="Roboto Mono"/>
                <a:ea typeface="Roboto Mono"/>
                <a:cs typeface="Roboto Mono"/>
                <a:sym typeface="Roboto Mono"/>
              </a:rPr>
              <a:t>track the migration status </a:t>
            </a:r>
            <a:r>
              <a:rPr lang="en" sz="900">
                <a:latin typeface="Roboto Mono"/>
                <a:ea typeface="Roboto Mono"/>
                <a:cs typeface="Roboto Mono"/>
                <a:sym typeface="Roboto Mono"/>
              </a:rPr>
              <a:t>of applications from the Migration Hub console.</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Char char="●"/>
            </a:pPr>
            <a:r>
              <a:rPr lang="en" sz="900">
                <a:latin typeface="Roboto Mono"/>
                <a:ea typeface="Roboto Mono"/>
                <a:cs typeface="Roboto Mono"/>
                <a:sym typeface="Roboto Mono"/>
              </a:rPr>
              <a:t>The discovered data can be exported for </a:t>
            </a:r>
            <a:r>
              <a:rPr b="1" lang="en" sz="900">
                <a:latin typeface="Roboto Mono"/>
                <a:ea typeface="Roboto Mono"/>
                <a:cs typeface="Roboto Mono"/>
                <a:sym typeface="Roboto Mono"/>
              </a:rPr>
              <a:t>analysis in Microsoft Excel </a:t>
            </a:r>
            <a:r>
              <a:rPr lang="en" sz="900">
                <a:latin typeface="Roboto Mono"/>
                <a:ea typeface="Roboto Mono"/>
                <a:cs typeface="Roboto Mono"/>
                <a:sym typeface="Roboto Mono"/>
              </a:rPr>
              <a:t>or AWS analysis tools such as </a:t>
            </a:r>
            <a:r>
              <a:rPr b="1" lang="en" sz="900">
                <a:latin typeface="Roboto Mono"/>
                <a:ea typeface="Roboto Mono"/>
                <a:cs typeface="Roboto Mono"/>
                <a:sym typeface="Roboto Mono"/>
              </a:rPr>
              <a:t>Athena </a:t>
            </a:r>
            <a:r>
              <a:rPr lang="en" sz="900">
                <a:latin typeface="Roboto Mono"/>
                <a:ea typeface="Roboto Mono"/>
                <a:cs typeface="Roboto Mono"/>
                <a:sym typeface="Roboto Mono"/>
              </a:rPr>
              <a:t>and </a:t>
            </a:r>
            <a:r>
              <a:rPr b="1" lang="en" sz="900">
                <a:latin typeface="Roboto Mono"/>
                <a:ea typeface="Roboto Mono"/>
                <a:cs typeface="Roboto Mono"/>
                <a:sym typeface="Roboto Mono"/>
              </a:rPr>
              <a:t>QuickSight</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Char char="●"/>
            </a:pPr>
            <a:r>
              <a:rPr lang="en" sz="900">
                <a:latin typeface="Roboto Mono"/>
                <a:ea typeface="Roboto Mono"/>
                <a:cs typeface="Roboto Mono"/>
                <a:sym typeface="Roboto Mono"/>
              </a:rPr>
              <a:t>E</a:t>
            </a:r>
            <a:r>
              <a:rPr lang="en" sz="900">
                <a:latin typeface="Roboto Mono"/>
                <a:ea typeface="Roboto Mono"/>
                <a:cs typeface="Roboto Mono"/>
                <a:sym typeface="Roboto Mono"/>
              </a:rPr>
              <a:t>xport the </a:t>
            </a:r>
            <a:r>
              <a:rPr b="1" lang="en" sz="900">
                <a:solidFill>
                  <a:srgbClr val="9900FF"/>
                </a:solidFill>
                <a:latin typeface="Roboto Mono"/>
                <a:ea typeface="Roboto Mono"/>
                <a:cs typeface="Roboto Mono"/>
                <a:sym typeface="Roboto Mono"/>
              </a:rPr>
              <a:t>system performance </a:t>
            </a:r>
            <a:r>
              <a:rPr lang="en" sz="900">
                <a:latin typeface="Roboto Mono"/>
                <a:ea typeface="Roboto Mono"/>
                <a:cs typeface="Roboto Mono"/>
                <a:sym typeface="Roboto Mono"/>
              </a:rPr>
              <a:t>and </a:t>
            </a:r>
            <a:r>
              <a:rPr b="1" lang="en" sz="900">
                <a:solidFill>
                  <a:srgbClr val="9900FF"/>
                </a:solidFill>
                <a:latin typeface="Roboto Mono"/>
                <a:ea typeface="Roboto Mono"/>
                <a:cs typeface="Roboto Mono"/>
                <a:sym typeface="Roboto Mono"/>
              </a:rPr>
              <a:t>utilization data</a:t>
            </a:r>
            <a:r>
              <a:rPr b="1" lang="en" sz="900">
                <a:latin typeface="Roboto Mono"/>
                <a:ea typeface="Roboto Mono"/>
                <a:cs typeface="Roboto Mono"/>
                <a:sym typeface="Roboto Mono"/>
              </a:rPr>
              <a:t> </a:t>
            </a:r>
            <a:r>
              <a:rPr lang="en" sz="900">
                <a:latin typeface="Roboto Mono"/>
                <a:ea typeface="Roboto Mono"/>
                <a:cs typeface="Roboto Mono"/>
                <a:sym typeface="Roboto Mono"/>
              </a:rPr>
              <a:t>for your discovered servers. </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Char char="●"/>
            </a:pPr>
            <a:r>
              <a:rPr lang="en" sz="900">
                <a:latin typeface="Roboto Mono"/>
                <a:ea typeface="Roboto Mono"/>
                <a:cs typeface="Roboto Mono"/>
                <a:sym typeface="Roboto Mono"/>
              </a:rPr>
              <a:t>You can input this data into your </a:t>
            </a:r>
            <a:r>
              <a:rPr b="1" lang="en" sz="900">
                <a:solidFill>
                  <a:srgbClr val="9900FF"/>
                </a:solidFill>
                <a:latin typeface="Roboto Mono"/>
                <a:ea typeface="Roboto Mono"/>
                <a:cs typeface="Roboto Mono"/>
                <a:sym typeface="Roboto Mono"/>
              </a:rPr>
              <a:t>cost model</a:t>
            </a:r>
            <a:r>
              <a:rPr lang="en" sz="900">
                <a:solidFill>
                  <a:srgbClr val="9900FF"/>
                </a:solidFill>
                <a:latin typeface="Roboto Mono"/>
                <a:ea typeface="Roboto Mono"/>
                <a:cs typeface="Roboto Mono"/>
                <a:sym typeface="Roboto Mono"/>
              </a:rPr>
              <a:t> </a:t>
            </a:r>
            <a:r>
              <a:rPr lang="en" sz="900">
                <a:latin typeface="Roboto Mono"/>
                <a:ea typeface="Roboto Mono"/>
                <a:cs typeface="Roboto Mono"/>
                <a:sym typeface="Roboto Mono"/>
              </a:rPr>
              <a:t>to compute the expected cost.</a:t>
            </a:r>
            <a:endParaRPr sz="900">
              <a:latin typeface="Roboto Mono"/>
              <a:ea typeface="Roboto Mono"/>
              <a:cs typeface="Roboto Mono"/>
              <a:sym typeface="Roboto Mono"/>
            </a:endParaRPr>
          </a:p>
          <a:p>
            <a:pPr indent="-102870" lvl="0" marL="274320" rtl="0" algn="l">
              <a:lnSpc>
                <a:spcPct val="115000"/>
              </a:lnSpc>
              <a:spcBef>
                <a:spcPts val="0"/>
              </a:spcBef>
              <a:spcAft>
                <a:spcPts val="0"/>
              </a:spcAft>
              <a:buSzPts val="900"/>
              <a:buFont typeface="Roboto Mono"/>
              <a:buChar char="●"/>
            </a:pPr>
            <a:r>
              <a:rPr b="1" lang="en" sz="900">
                <a:solidFill>
                  <a:srgbClr val="9900FF"/>
                </a:solidFill>
                <a:latin typeface="Roboto Mono"/>
                <a:ea typeface="Roboto Mono"/>
                <a:cs typeface="Roboto Mono"/>
                <a:sym typeface="Roboto Mono"/>
              </a:rPr>
              <a:t>Export the network connections </a:t>
            </a:r>
            <a:r>
              <a:rPr lang="en" sz="900">
                <a:latin typeface="Roboto Mono"/>
                <a:ea typeface="Roboto Mono"/>
                <a:cs typeface="Roboto Mono"/>
                <a:sym typeface="Roboto Mono"/>
              </a:rPr>
              <a:t>and </a:t>
            </a:r>
            <a:r>
              <a:rPr b="1" lang="en" sz="900">
                <a:solidFill>
                  <a:srgbClr val="9900FF"/>
                </a:solidFill>
                <a:latin typeface="Roboto Mono"/>
                <a:ea typeface="Roboto Mono"/>
                <a:cs typeface="Roboto Mono"/>
                <a:sym typeface="Roboto Mono"/>
              </a:rPr>
              <a:t>process data </a:t>
            </a:r>
            <a:r>
              <a:rPr lang="en" sz="900">
                <a:latin typeface="Roboto Mono"/>
                <a:ea typeface="Roboto Mono"/>
                <a:cs typeface="Roboto Mono"/>
                <a:sym typeface="Roboto Mono"/>
              </a:rPr>
              <a:t>that exist between servers. This will help you determine the network dependencies between servers and group them into applications for migration planning. </a:t>
            </a:r>
            <a:endParaRPr sz="900">
              <a:latin typeface="Roboto Mono"/>
              <a:ea typeface="Roboto Mono"/>
              <a:cs typeface="Roboto Mono"/>
              <a:sym typeface="Roboto Mono"/>
            </a:endParaRPr>
          </a:p>
        </p:txBody>
      </p:sp>
      <p:sp>
        <p:nvSpPr>
          <p:cNvPr id="347" name="Google Shape;347;p21"/>
          <p:cNvSpPr txBox="1"/>
          <p:nvPr/>
        </p:nvSpPr>
        <p:spPr>
          <a:xfrm>
            <a:off x="4426725" y="914400"/>
            <a:ext cx="4673100" cy="42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Roboto Mono"/>
                <a:ea typeface="Roboto Mono"/>
                <a:cs typeface="Roboto Mono"/>
                <a:sym typeface="Roboto Mono"/>
              </a:rPr>
              <a:t>Agentless discovery - </a:t>
            </a:r>
            <a:endParaRPr>
              <a:solidFill>
                <a:srgbClr val="0000FF"/>
              </a:solidFill>
              <a:latin typeface="Roboto Mono"/>
              <a:ea typeface="Roboto Mono"/>
              <a:cs typeface="Roboto Mono"/>
              <a:sym typeface="Roboto Mono"/>
            </a:endParaRPr>
          </a:p>
          <a:p>
            <a:pPr indent="-109220" lvl="0" marL="274320" rtl="0" algn="l">
              <a:spcBef>
                <a:spcPts val="0"/>
              </a:spcBef>
              <a:spcAft>
                <a:spcPts val="0"/>
              </a:spcAft>
              <a:buSzPts val="1000"/>
              <a:buFont typeface="Roboto Mono"/>
              <a:buChar char="-"/>
            </a:pPr>
            <a:r>
              <a:rPr lang="en" sz="1000">
                <a:latin typeface="Roboto Mono"/>
                <a:ea typeface="Roboto Mono"/>
                <a:cs typeface="Roboto Mono"/>
                <a:sym typeface="Roboto Mono"/>
              </a:rPr>
              <a:t>Deploy the AWS </a:t>
            </a:r>
            <a:r>
              <a:rPr b="1" lang="en" sz="1000">
                <a:solidFill>
                  <a:srgbClr val="FF0000"/>
                </a:solidFill>
                <a:latin typeface="Roboto Mono"/>
                <a:ea typeface="Roboto Mono"/>
                <a:cs typeface="Roboto Mono"/>
                <a:sym typeface="Roboto Mono"/>
              </a:rPr>
              <a:t>Agentless Discovery Connector </a:t>
            </a:r>
            <a:r>
              <a:rPr lang="en" sz="1000">
                <a:latin typeface="Roboto Mono"/>
                <a:ea typeface="Roboto Mono"/>
                <a:cs typeface="Roboto Mono"/>
                <a:sym typeface="Roboto Mono"/>
              </a:rPr>
              <a:t>(OVA file) through your </a:t>
            </a:r>
            <a:r>
              <a:rPr b="1" lang="en" sz="1000">
                <a:solidFill>
                  <a:srgbClr val="FF0000"/>
                </a:solidFill>
                <a:latin typeface="Roboto Mono"/>
                <a:ea typeface="Roboto Mono"/>
                <a:cs typeface="Roboto Mono"/>
                <a:sym typeface="Roboto Mono"/>
              </a:rPr>
              <a:t>VMware vCenter</a:t>
            </a:r>
            <a:r>
              <a:rPr lang="en" sz="1000">
                <a:latin typeface="Roboto Mono"/>
                <a:ea typeface="Roboto Mono"/>
                <a:cs typeface="Roboto Mono"/>
                <a:sym typeface="Roboto Mono"/>
              </a:rPr>
              <a:t>. It identifies virtual machines (VMs) and hosts associated with vCenter. </a:t>
            </a:r>
            <a:endParaRPr sz="1000">
              <a:latin typeface="Roboto Mono"/>
              <a:ea typeface="Roboto Mono"/>
              <a:cs typeface="Roboto Mono"/>
              <a:sym typeface="Roboto Mono"/>
            </a:endParaRPr>
          </a:p>
          <a:p>
            <a:pPr indent="-109220" lvl="0" marL="274320" rtl="0" algn="l">
              <a:spcBef>
                <a:spcPts val="1000"/>
              </a:spcBef>
              <a:spcAft>
                <a:spcPts val="0"/>
              </a:spcAft>
              <a:buSzPts val="1000"/>
              <a:buFont typeface="Roboto Mono"/>
              <a:buChar char="-"/>
            </a:pPr>
            <a:r>
              <a:rPr lang="en" sz="1000">
                <a:latin typeface="Roboto Mono"/>
                <a:ea typeface="Roboto Mono"/>
                <a:cs typeface="Roboto Mono"/>
                <a:sym typeface="Roboto Mono"/>
              </a:rPr>
              <a:t>Data collected: </a:t>
            </a:r>
            <a:r>
              <a:rPr b="1" lang="en" sz="1000">
                <a:solidFill>
                  <a:srgbClr val="FF0000"/>
                </a:solidFill>
                <a:latin typeface="Roboto Mono"/>
                <a:ea typeface="Roboto Mono"/>
                <a:cs typeface="Roboto Mono"/>
                <a:sym typeface="Roboto Mono"/>
              </a:rPr>
              <a:t>Server hostnames, IP &amp; MAC addresses, disk allocations</a:t>
            </a:r>
            <a:r>
              <a:rPr lang="en" sz="1000">
                <a:latin typeface="Roboto Mono"/>
                <a:ea typeface="Roboto Mono"/>
                <a:cs typeface="Roboto Mono"/>
                <a:sym typeface="Roboto Mono"/>
              </a:rPr>
              <a:t>. Additionally, it collects </a:t>
            </a:r>
            <a:r>
              <a:rPr b="1" lang="en" sz="1000">
                <a:latin typeface="Roboto Mono"/>
                <a:ea typeface="Roboto Mono"/>
                <a:cs typeface="Roboto Mono"/>
                <a:sym typeface="Roboto Mono"/>
              </a:rPr>
              <a:t>utilization data </a:t>
            </a:r>
            <a:r>
              <a:rPr lang="en" sz="1000">
                <a:latin typeface="Roboto Mono"/>
                <a:ea typeface="Roboto Mono"/>
                <a:cs typeface="Roboto Mono"/>
                <a:sym typeface="Roboto Mono"/>
              </a:rPr>
              <a:t>for each VM and </a:t>
            </a:r>
            <a:r>
              <a:rPr b="1" lang="en" sz="1000">
                <a:solidFill>
                  <a:srgbClr val="FF0000"/>
                </a:solidFill>
                <a:latin typeface="Roboto Mono"/>
                <a:ea typeface="Roboto Mono"/>
                <a:cs typeface="Roboto Mono"/>
                <a:sym typeface="Roboto Mono"/>
              </a:rPr>
              <a:t>computes average and peak utilization</a:t>
            </a:r>
            <a:r>
              <a:rPr b="1" lang="en" sz="1000">
                <a:latin typeface="Roboto Mono"/>
                <a:ea typeface="Roboto Mono"/>
                <a:cs typeface="Roboto Mono"/>
                <a:sym typeface="Roboto Mono"/>
              </a:rPr>
              <a:t> </a:t>
            </a:r>
            <a:r>
              <a:rPr lang="en" sz="1000">
                <a:latin typeface="Roboto Mono"/>
                <a:ea typeface="Roboto Mono"/>
                <a:cs typeface="Roboto Mono"/>
                <a:sym typeface="Roboto Mono"/>
              </a:rPr>
              <a:t>for metrics such as CPU, RAM, and Disk I/O. </a:t>
            </a:r>
            <a:endParaRPr sz="1000">
              <a:latin typeface="Roboto Mono"/>
              <a:ea typeface="Roboto Mono"/>
              <a:cs typeface="Roboto Mono"/>
              <a:sym typeface="Roboto Mono"/>
            </a:endParaRPr>
          </a:p>
          <a:p>
            <a:pPr indent="-109220" lvl="0" marL="274320" rtl="0" algn="l">
              <a:spcBef>
                <a:spcPts val="1000"/>
              </a:spcBef>
              <a:spcAft>
                <a:spcPts val="0"/>
              </a:spcAft>
              <a:buSzPts val="1000"/>
              <a:buFont typeface="Roboto Mono"/>
              <a:buChar char="-"/>
            </a:pPr>
            <a:r>
              <a:rPr lang="en" sz="1000">
                <a:latin typeface="Roboto Mono"/>
                <a:ea typeface="Roboto Mono"/>
                <a:cs typeface="Roboto Mono"/>
                <a:sym typeface="Roboto Mono"/>
              </a:rPr>
              <a:t>Export a summary of the system performance information for all the VMs associated with a given VM host and perform a </a:t>
            </a:r>
            <a:r>
              <a:rPr lang="en" sz="1000">
                <a:solidFill>
                  <a:srgbClr val="FF0000"/>
                </a:solidFill>
                <a:latin typeface="Roboto Mono"/>
                <a:ea typeface="Roboto Mono"/>
                <a:cs typeface="Roboto Mono"/>
                <a:sym typeface="Roboto Mono"/>
              </a:rPr>
              <a:t>cost analysis </a:t>
            </a:r>
            <a:r>
              <a:rPr lang="en" sz="1000">
                <a:latin typeface="Roboto Mono"/>
                <a:ea typeface="Roboto Mono"/>
                <a:cs typeface="Roboto Mono"/>
                <a:sym typeface="Roboto Mono"/>
              </a:rPr>
              <a:t>of running them in AWS.</a:t>
            </a:r>
            <a:endParaRPr sz="1000">
              <a:latin typeface="Roboto Mono"/>
              <a:ea typeface="Roboto Mono"/>
              <a:cs typeface="Roboto Mono"/>
              <a:sym typeface="Roboto Mono"/>
            </a:endParaRPr>
          </a:p>
          <a:p>
            <a:pPr indent="0" lvl="0" marL="0" rtl="0" algn="l">
              <a:spcBef>
                <a:spcPts val="1000"/>
              </a:spcBef>
              <a:spcAft>
                <a:spcPts val="0"/>
              </a:spcAft>
              <a:buNone/>
            </a:pPr>
            <a:r>
              <a:rPr lang="en">
                <a:solidFill>
                  <a:srgbClr val="0000FF"/>
                </a:solidFill>
                <a:latin typeface="Roboto Mono"/>
                <a:ea typeface="Roboto Mono"/>
                <a:cs typeface="Roboto Mono"/>
                <a:sym typeface="Roboto Mono"/>
              </a:rPr>
              <a:t>Agent based discovery - </a:t>
            </a:r>
            <a:endParaRPr>
              <a:solidFill>
                <a:srgbClr val="0000FF"/>
              </a:solidFill>
              <a:latin typeface="Roboto Mono"/>
              <a:ea typeface="Roboto Mono"/>
              <a:cs typeface="Roboto Mono"/>
              <a:sym typeface="Roboto Mono"/>
            </a:endParaRPr>
          </a:p>
          <a:p>
            <a:pPr indent="-109220" lvl="0" marL="274320" marR="0" rtl="0" algn="l">
              <a:lnSpc>
                <a:spcPct val="100000"/>
              </a:lnSpc>
              <a:spcBef>
                <a:spcPts val="0"/>
              </a:spcBef>
              <a:spcAft>
                <a:spcPts val="0"/>
              </a:spcAft>
              <a:buSzPts val="1000"/>
              <a:buFont typeface="Roboto Mono"/>
              <a:buChar char="-"/>
            </a:pPr>
            <a:r>
              <a:rPr lang="en" sz="1000">
                <a:latin typeface="Roboto Mono"/>
                <a:ea typeface="Roboto Mono"/>
                <a:cs typeface="Roboto Mono"/>
                <a:sym typeface="Roboto Mono"/>
              </a:rPr>
              <a:t>Deploy the AWS </a:t>
            </a:r>
            <a:r>
              <a:rPr b="1" lang="en" sz="1000">
                <a:solidFill>
                  <a:srgbClr val="FF0000"/>
                </a:solidFill>
                <a:latin typeface="Roboto Mono"/>
                <a:ea typeface="Roboto Mono"/>
                <a:cs typeface="Roboto Mono"/>
                <a:sym typeface="Roboto Mono"/>
              </a:rPr>
              <a:t>Application Discovery Agent</a:t>
            </a:r>
            <a:r>
              <a:rPr b="1" lang="en" sz="1000">
                <a:latin typeface="Roboto Mono"/>
                <a:ea typeface="Roboto Mono"/>
                <a:cs typeface="Roboto Mono"/>
                <a:sym typeface="Roboto Mono"/>
              </a:rPr>
              <a:t> </a:t>
            </a:r>
            <a:r>
              <a:rPr lang="en" sz="1000">
                <a:latin typeface="Roboto Mono"/>
                <a:ea typeface="Roboto Mono"/>
                <a:cs typeface="Roboto Mono"/>
                <a:sym typeface="Roboto Mono"/>
              </a:rPr>
              <a:t>on each of your VMs and physical servers. The agent installer is available for both Windows and Linux.</a:t>
            </a:r>
            <a:endParaRPr sz="1000">
              <a:latin typeface="Roboto Mono"/>
              <a:ea typeface="Roboto Mono"/>
              <a:cs typeface="Roboto Mono"/>
              <a:sym typeface="Roboto Mono"/>
            </a:endParaRPr>
          </a:p>
          <a:p>
            <a:pPr indent="-109220" lvl="0" marL="274320" marR="0" rtl="0" algn="l">
              <a:lnSpc>
                <a:spcPct val="100000"/>
              </a:lnSpc>
              <a:spcBef>
                <a:spcPts val="1000"/>
              </a:spcBef>
              <a:spcAft>
                <a:spcPts val="0"/>
              </a:spcAft>
              <a:buSzPts val="1000"/>
              <a:buFont typeface="Roboto Mono"/>
              <a:buChar char="-"/>
            </a:pPr>
            <a:r>
              <a:rPr lang="en" sz="1000">
                <a:latin typeface="Roboto Mono"/>
                <a:ea typeface="Roboto Mono"/>
                <a:cs typeface="Roboto Mono"/>
                <a:sym typeface="Roboto Mono"/>
              </a:rPr>
              <a:t>Data collected: </a:t>
            </a:r>
            <a:r>
              <a:rPr lang="en" sz="1000">
                <a:solidFill>
                  <a:srgbClr val="FF0000"/>
                </a:solidFill>
                <a:latin typeface="Roboto Mono"/>
                <a:ea typeface="Roboto Mono"/>
                <a:cs typeface="Roboto Mono"/>
                <a:sym typeface="Roboto Mono"/>
              </a:rPr>
              <a:t>static configuration data</a:t>
            </a:r>
            <a:r>
              <a:rPr lang="en" sz="1000">
                <a:latin typeface="Roboto Mono"/>
                <a:ea typeface="Roboto Mono"/>
                <a:cs typeface="Roboto Mono"/>
                <a:sym typeface="Roboto Mono"/>
              </a:rPr>
              <a:t>, detailed </a:t>
            </a:r>
            <a:r>
              <a:rPr b="1" lang="en" sz="1000">
                <a:solidFill>
                  <a:srgbClr val="FF0000"/>
                </a:solidFill>
                <a:latin typeface="Roboto Mono"/>
                <a:ea typeface="Roboto Mono"/>
                <a:cs typeface="Roboto Mono"/>
                <a:sym typeface="Roboto Mono"/>
              </a:rPr>
              <a:t>time-series system-performance information</a:t>
            </a:r>
            <a:r>
              <a:rPr lang="en" sz="1000">
                <a:solidFill>
                  <a:srgbClr val="FF0000"/>
                </a:solidFill>
                <a:latin typeface="Roboto Mono"/>
                <a:ea typeface="Roboto Mono"/>
                <a:cs typeface="Roboto Mono"/>
                <a:sym typeface="Roboto Mono"/>
              </a:rPr>
              <a:t>, </a:t>
            </a:r>
            <a:r>
              <a:rPr b="1" lang="en" sz="1000">
                <a:solidFill>
                  <a:srgbClr val="FF0000"/>
                </a:solidFill>
                <a:latin typeface="Roboto Mono"/>
                <a:ea typeface="Roboto Mono"/>
                <a:cs typeface="Roboto Mono"/>
                <a:sym typeface="Roboto Mono"/>
              </a:rPr>
              <a:t>inbound and outbound network connections</a:t>
            </a:r>
            <a:r>
              <a:rPr lang="en" sz="1000">
                <a:solidFill>
                  <a:srgbClr val="FF0000"/>
                </a:solidFill>
                <a:latin typeface="Roboto Mono"/>
                <a:ea typeface="Roboto Mono"/>
                <a:cs typeface="Roboto Mono"/>
                <a:sym typeface="Roboto Mono"/>
              </a:rPr>
              <a:t>, and </a:t>
            </a:r>
            <a:r>
              <a:rPr b="1" lang="en" sz="1000">
                <a:solidFill>
                  <a:srgbClr val="FF0000"/>
                </a:solidFill>
                <a:latin typeface="Roboto Mono"/>
                <a:ea typeface="Roboto Mono"/>
                <a:cs typeface="Roboto Mono"/>
                <a:sym typeface="Roboto Mono"/>
              </a:rPr>
              <a:t>processes</a:t>
            </a:r>
            <a:r>
              <a:rPr b="1" lang="en" sz="1000">
                <a:latin typeface="Roboto Mono"/>
                <a:ea typeface="Roboto Mono"/>
                <a:cs typeface="Roboto Mono"/>
                <a:sym typeface="Roboto Mono"/>
              </a:rPr>
              <a:t> </a:t>
            </a:r>
            <a:r>
              <a:rPr lang="en" sz="1000">
                <a:latin typeface="Roboto Mono"/>
                <a:ea typeface="Roboto Mono"/>
                <a:cs typeface="Roboto Mono"/>
                <a:sym typeface="Roboto Mono"/>
              </a:rPr>
              <a:t>that are running. </a:t>
            </a:r>
            <a:endParaRPr sz="1000">
              <a:latin typeface="Roboto Mono"/>
              <a:ea typeface="Roboto Mono"/>
              <a:cs typeface="Roboto Mono"/>
              <a:sym typeface="Roboto Mono"/>
            </a:endParaRPr>
          </a:p>
          <a:p>
            <a:pPr indent="-109220" lvl="0" marL="274320" marR="0" rtl="0" algn="l">
              <a:lnSpc>
                <a:spcPct val="100000"/>
              </a:lnSpc>
              <a:spcBef>
                <a:spcPts val="1000"/>
              </a:spcBef>
              <a:spcAft>
                <a:spcPts val="1000"/>
              </a:spcAft>
              <a:buSzPts val="1000"/>
              <a:buFont typeface="Roboto Mono"/>
              <a:buChar char="-"/>
            </a:pPr>
            <a:r>
              <a:rPr lang="en" sz="1000">
                <a:latin typeface="Roboto Mono"/>
                <a:ea typeface="Roboto Mono"/>
                <a:cs typeface="Roboto Mono"/>
                <a:sym typeface="Roboto Mono"/>
              </a:rPr>
              <a:t>Export this data to perform a detailed </a:t>
            </a:r>
            <a:r>
              <a:rPr lang="en" sz="1000">
                <a:solidFill>
                  <a:srgbClr val="FF0000"/>
                </a:solidFill>
                <a:latin typeface="Roboto Mono"/>
                <a:ea typeface="Roboto Mono"/>
                <a:cs typeface="Roboto Mono"/>
                <a:sym typeface="Roboto Mono"/>
              </a:rPr>
              <a:t>cost analysis</a:t>
            </a:r>
            <a:r>
              <a:rPr lang="en" sz="1000">
                <a:latin typeface="Roboto Mono"/>
                <a:ea typeface="Roboto Mono"/>
                <a:cs typeface="Roboto Mono"/>
                <a:sym typeface="Roboto Mono"/>
              </a:rPr>
              <a:t> and to identify </a:t>
            </a:r>
            <a:r>
              <a:rPr lang="en" sz="1000">
                <a:solidFill>
                  <a:srgbClr val="FF0000"/>
                </a:solidFill>
                <a:latin typeface="Roboto Mono"/>
                <a:ea typeface="Roboto Mono"/>
                <a:cs typeface="Roboto Mono"/>
                <a:sym typeface="Roboto Mono"/>
              </a:rPr>
              <a:t>network connections between servers</a:t>
            </a:r>
            <a:r>
              <a:rPr lang="en" sz="1000">
                <a:latin typeface="Roboto Mono"/>
                <a:ea typeface="Roboto Mono"/>
                <a:cs typeface="Roboto Mono"/>
                <a:sym typeface="Roboto Mono"/>
              </a:rPr>
              <a:t> for grouping servers as applications.</a:t>
            </a:r>
            <a:endParaRPr sz="1000">
              <a:latin typeface="Roboto Mono"/>
              <a:ea typeface="Roboto Mono"/>
              <a:cs typeface="Roboto Mono"/>
              <a:sym typeface="Roboto Mono"/>
            </a:endParaRPr>
          </a:p>
        </p:txBody>
      </p:sp>
      <p:sp>
        <p:nvSpPr>
          <p:cNvPr id="348" name="Google Shape;348;p21"/>
          <p:cNvSpPr txBox="1"/>
          <p:nvPr/>
        </p:nvSpPr>
        <p:spPr>
          <a:xfrm>
            <a:off x="6995650" y="142825"/>
            <a:ext cx="15531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Simple discovery on VMware?</a:t>
            </a:r>
            <a:endParaRPr b="1" sz="1200">
              <a:latin typeface="Nunito"/>
              <a:ea typeface="Nunito"/>
              <a:cs typeface="Nunito"/>
              <a:sym typeface="Nunito"/>
            </a:endParaRPr>
          </a:p>
        </p:txBody>
      </p:sp>
      <p:cxnSp>
        <p:nvCxnSpPr>
          <p:cNvPr id="349" name="Google Shape;349;p21"/>
          <p:cNvCxnSpPr>
            <a:stCxn id="348" idx="2"/>
          </p:cNvCxnSpPr>
          <p:nvPr/>
        </p:nvCxnSpPr>
        <p:spPr>
          <a:xfrm rot="5400000">
            <a:off x="6884950" y="208375"/>
            <a:ext cx="506700" cy="1267800"/>
          </a:xfrm>
          <a:prstGeom prst="curvedConnector2">
            <a:avLst/>
          </a:prstGeom>
          <a:noFill/>
          <a:ln cap="flat" cmpd="sng" w="9525">
            <a:solidFill>
              <a:schemeClr val="dk2"/>
            </a:solidFill>
            <a:prstDash val="solid"/>
            <a:round/>
            <a:headEnd len="med" w="med" type="none"/>
            <a:tailEnd len="med" w="med" type="none"/>
          </a:ln>
        </p:spPr>
      </p:cxnSp>
      <p:sp>
        <p:nvSpPr>
          <p:cNvPr id="350" name="Google Shape;350;p21"/>
          <p:cNvSpPr txBox="1"/>
          <p:nvPr/>
        </p:nvSpPr>
        <p:spPr>
          <a:xfrm>
            <a:off x="7681450" y="676225"/>
            <a:ext cx="15531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Detailed </a:t>
            </a:r>
            <a:r>
              <a:rPr b="1" lang="en" sz="1200">
                <a:latin typeface="Nunito"/>
                <a:ea typeface="Nunito"/>
                <a:cs typeface="Nunito"/>
                <a:sym typeface="Nunito"/>
              </a:rPr>
              <a:t>discovery on windows /linux?</a:t>
            </a:r>
            <a:endParaRPr b="1" sz="1200">
              <a:latin typeface="Nunito"/>
              <a:ea typeface="Nunito"/>
              <a:cs typeface="Nunito"/>
              <a:sym typeface="Nunito"/>
            </a:endParaRPr>
          </a:p>
        </p:txBody>
      </p:sp>
      <p:cxnSp>
        <p:nvCxnSpPr>
          <p:cNvPr id="351" name="Google Shape;351;p21"/>
          <p:cNvCxnSpPr>
            <a:stCxn id="350" idx="2"/>
          </p:cNvCxnSpPr>
          <p:nvPr/>
        </p:nvCxnSpPr>
        <p:spPr>
          <a:xfrm rot="5400000">
            <a:off x="6643150" y="1454275"/>
            <a:ext cx="2146800" cy="14829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352" name="Google Shape;352;p21"/>
          <p:cNvSpPr txBox="1"/>
          <p:nvPr/>
        </p:nvSpPr>
        <p:spPr>
          <a:xfrm>
            <a:off x="0" y="3886200"/>
            <a:ext cx="4897800" cy="12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Mono"/>
                <a:ea typeface="Roboto Mono"/>
                <a:cs typeface="Roboto Mono"/>
                <a:sym typeface="Roboto Mono"/>
              </a:rPr>
              <a:t>IAM - </a:t>
            </a:r>
            <a:r>
              <a:rPr lang="en" sz="900">
                <a:latin typeface="Roboto Mono"/>
                <a:ea typeface="Roboto Mono"/>
                <a:cs typeface="Roboto Mono"/>
                <a:sym typeface="Roboto Mono"/>
              </a:rPr>
              <a:t>An administrator account will by default inherit all the policies required for accessing ADS. For non-administrative account, you need to add below policies: </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 S</a:t>
            </a:r>
            <a:r>
              <a:rPr b="1" lang="en" sz="1000">
                <a:latin typeface="Roboto Mono"/>
                <a:ea typeface="Roboto Mono"/>
                <a:cs typeface="Roboto Mono"/>
                <a:sym typeface="Roboto Mono"/>
              </a:rPr>
              <a:t>ervice-linked role </a:t>
            </a:r>
            <a:r>
              <a:rPr lang="en" sz="1000">
                <a:latin typeface="Roboto Mono"/>
                <a:ea typeface="Roboto Mono"/>
                <a:cs typeface="Roboto Mono"/>
                <a:sym typeface="Roboto Mono"/>
              </a:rPr>
              <a:t>is a unique type of IAM role that is linked directly to ADS. Service-linked roles are predefined by ADS and include all the permissions that the service requires to call other AWS services on your behalf.</a:t>
            </a:r>
            <a:endParaRPr sz="9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