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
      <p:font typeface="Lato"/>
      <p:regular r:id="rId26"/>
      <p:bold r:id="rId27"/>
      <p:italic r:id="rId28"/>
      <p:boldItalic r:id="rId29"/>
    </p:embeddedFont>
    <p:embeddedFont>
      <p:font typeface="Roboto Mono"/>
      <p:regular r:id="rId30"/>
      <p:bold r:id="rId31"/>
      <p:italic r:id="rId32"/>
      <p:boldItalic r:id="rId33"/>
    </p:embeddedFont>
    <p:embeddedFont>
      <p:font typeface="Bree Serif"/>
      <p:regular r:id="rId34"/>
    </p:embeddedFont>
    <p:embeddedFont>
      <p:font typeface="Merriweather"/>
      <p:regular r:id="rId35"/>
      <p:bold r:id="rId36"/>
      <p:italic r:id="rId37"/>
      <p:boldItalic r:id="rId38"/>
    </p:embeddedFont>
    <p:embeddedFont>
      <p:font typeface="Alfa Slab One"/>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EBB279D-90AD-4A92-BEDC-CF97514F4575}">
  <a:tblStyle styleId="{CEBB279D-90AD-4A92-BEDC-CF97514F45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91E3474-C013-4452-B56B-4D48A889924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ProximaNova-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5.xml"/><Relationship Id="rId33" Type="http://schemas.openxmlformats.org/officeDocument/2006/relationships/font" Target="fonts/RobotoMono-boldItalic.fntdata"/><Relationship Id="rId10" Type="http://schemas.openxmlformats.org/officeDocument/2006/relationships/slide" Target="slides/slide4.xml"/><Relationship Id="rId32" Type="http://schemas.openxmlformats.org/officeDocument/2006/relationships/font" Target="fonts/RobotoMono-italic.fntdata"/><Relationship Id="rId13" Type="http://schemas.openxmlformats.org/officeDocument/2006/relationships/slide" Target="slides/slide7.xml"/><Relationship Id="rId35" Type="http://schemas.openxmlformats.org/officeDocument/2006/relationships/font" Target="fonts/Merriweather-regular.fntdata"/><Relationship Id="rId12" Type="http://schemas.openxmlformats.org/officeDocument/2006/relationships/slide" Target="slides/slide6.xml"/><Relationship Id="rId34" Type="http://schemas.openxmlformats.org/officeDocument/2006/relationships/font" Target="fonts/BreeSerif-regular.fntdata"/><Relationship Id="rId15" Type="http://schemas.openxmlformats.org/officeDocument/2006/relationships/slide" Target="slides/slide9.xml"/><Relationship Id="rId37" Type="http://schemas.openxmlformats.org/officeDocument/2006/relationships/font" Target="fonts/Merriweather-italic.fntdata"/><Relationship Id="rId14" Type="http://schemas.openxmlformats.org/officeDocument/2006/relationships/slide" Target="slides/slide8.xml"/><Relationship Id="rId36" Type="http://schemas.openxmlformats.org/officeDocument/2006/relationships/font" Target="fonts/Merriweather-bold.fntdata"/><Relationship Id="rId17" Type="http://schemas.openxmlformats.org/officeDocument/2006/relationships/slide" Target="slides/slide11.xml"/><Relationship Id="rId39" Type="http://schemas.openxmlformats.org/officeDocument/2006/relationships/font" Target="fonts/AlfaSlabOne-regular.fntdata"/><Relationship Id="rId16" Type="http://schemas.openxmlformats.org/officeDocument/2006/relationships/slide" Target="slides/slide10.xml"/><Relationship Id="rId38" Type="http://schemas.openxmlformats.org/officeDocument/2006/relationships/font" Target="fonts/Merriweather-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a63e1d9e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a63e1d9e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1a266749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1a26674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936d029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936d029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944404e7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944404e7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944404e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944404e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76ccc40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76ccc40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937a33f6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937a33f6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800">
              <a:latin typeface="Roboto Mono"/>
              <a:ea typeface="Roboto Mono"/>
              <a:cs typeface="Roboto Mono"/>
              <a:sym typeface="Roboto Mon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4765fc29f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4765fc29f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eb9fde18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eb9fde18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84537530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84537530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4537530c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4537530c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4537530c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4537530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84537530c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84537530c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84537530c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84537530c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d1.awsstatic.com/whitepapers/architecture/AWS-Reliability-Pillar.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d0.awsstatic.com/whitepapers/aws-web-hosting-best-practices.pdf" TargetMode="External"/><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hyperlink" Target="https://docs.aws.amazon.com/autoscaling/ec2/userguide/as-using-sqs-queu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0" Type="http://schemas.openxmlformats.org/officeDocument/2006/relationships/hyperlink" Target="https://docs.aws.amazon.com/AWSEC2/latest/UserGuide/network_mtu.html#jumbo_frame_instances" TargetMode="External"/><Relationship Id="rId11" Type="http://schemas.openxmlformats.org/officeDocument/2006/relationships/hyperlink" Target="https://docs.aws.amazon.com/AmazonCloudFront/latest/DeveloperGuide/AccessLogs.html" TargetMode="External"/><Relationship Id="rId22" Type="http://schemas.openxmlformats.org/officeDocument/2006/relationships/hyperlink" Target="https://docs.aws.amazon.com/AmazonCloudFront/latest/DeveloperGuide/PrivateContent.html" TargetMode="External"/><Relationship Id="rId10" Type="http://schemas.openxmlformats.org/officeDocument/2006/relationships/hyperlink" Target="https://docs.aws.amazon.com/storagegateway/latest/userguide/WhatIsStorageGateway.html" TargetMode="External"/><Relationship Id="rId21" Type="http://schemas.openxmlformats.org/officeDocument/2006/relationships/hyperlink" Target="https://aws.amazon.com/blogs/aws/amazon-cloudfront-support-for-dynamic-content/" TargetMode="External"/><Relationship Id="rId13" Type="http://schemas.openxmlformats.org/officeDocument/2006/relationships/hyperlink" Target="https://docs.aws.amazon.com/AWSEC2/latest/UserGuide/placement-groups.html#placement-groups-cluster" TargetMode="External"/><Relationship Id="rId12" Type="http://schemas.openxmlformats.org/officeDocument/2006/relationships/hyperlink" Target="https://aws.amazon.com/ec2/vm-import/" TargetMode="External"/><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aws.amazon.com/blogs/security/how-to-detect-and-automatically-remediate-unintended-permissions-in-amazon-s3-object-acls-with-cloudwatch-events/" TargetMode="External"/><Relationship Id="rId4" Type="http://schemas.openxmlformats.org/officeDocument/2006/relationships/hyperlink" Target="https://aws.amazon.com/about-aws/whats-new/2013/10/15/amazon-cloudfront-now-supports-put-post-and-other-http-methods/" TargetMode="External"/><Relationship Id="rId9" Type="http://schemas.openxmlformats.org/officeDocument/2006/relationships/hyperlink" Target="https://docs.aws.amazon.com/amazondynamodb/latest/developerguide/WIF.html" TargetMode="External"/><Relationship Id="rId15" Type="http://schemas.openxmlformats.org/officeDocument/2006/relationships/hyperlink" Target="https://aws.amazon.com/solutions/streaming-analytics-pipeline/" TargetMode="External"/><Relationship Id="rId14" Type="http://schemas.openxmlformats.org/officeDocument/2006/relationships/hyperlink" Target="https://aws.amazon.com/premiumsupport/knowledge-center/enable-configure-enhanced-networking/" TargetMode="External"/><Relationship Id="rId17" Type="http://schemas.openxmlformats.org/officeDocument/2006/relationships/hyperlink" Target="https://docs.aws.amazon.com/organizations/latest/userguide/orgs_manage_policies_scp.html" TargetMode="External"/><Relationship Id="rId16" Type="http://schemas.openxmlformats.org/officeDocument/2006/relationships/hyperlink" Target="https://docs.aws.amazon.com/AWSEC2/latest/UserGuide/snapshot-lifecycle.html" TargetMode="External"/><Relationship Id="rId5" Type="http://schemas.openxmlformats.org/officeDocument/2006/relationships/hyperlink" Target="https://aws.amazon.com/tr/blogs/apn/amazon-vpc-for-on-premises-network-engineers-part-one/" TargetMode="External"/><Relationship Id="rId19" Type="http://schemas.openxmlformats.org/officeDocument/2006/relationships/hyperlink" Target="https://docs.aws.amazon.com/rekognition/latest/dg/celebrities.html" TargetMode="External"/><Relationship Id="rId6" Type="http://schemas.openxmlformats.org/officeDocument/2006/relationships/hyperlink" Target="https://docs.aws.amazon.com/amazondynamodb/latest/developerguide/WIF.html" TargetMode="External"/><Relationship Id="rId18" Type="http://schemas.openxmlformats.org/officeDocument/2006/relationships/hyperlink" Target="https://docs.aws.amazon.com/AWSCloudFormation/latest/UserGuide/example-templates-autoscaling.html" TargetMode="External"/><Relationship Id="rId7" Type="http://schemas.openxmlformats.org/officeDocument/2006/relationships/hyperlink" Target="https://d1.awsstatic.com/whitepapers/AWS_Securing_Data_at_Rest_with_Encryption.pdf" TargetMode="External"/><Relationship Id="rId8" Type="http://schemas.openxmlformats.org/officeDocument/2006/relationships/hyperlink" Target="https://aws.amazon.com/servicecatalo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aws.amazon.com/shield/" TargetMode="External"/><Relationship Id="rId5" Type="http://schemas.openxmlformats.org/officeDocument/2006/relationships/hyperlink" Target="https://aws.amazon.com/shiel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d1.awsstatic.com/whitepapers/architecture/AWS-Reliability-Pillar.pdf" TargetMode="External"/><Relationship Id="rId4" Type="http://schemas.openxmlformats.org/officeDocument/2006/relationships/hyperlink" Target="https://d1.awsstatic.com/whitepapers/architecture/AWS-Reliability-Pillar.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390900"/>
            <a:ext cx="8520600" cy="610800"/>
          </a:xfrm>
          <a:prstGeom prst="rect">
            <a:avLst/>
          </a:prstGeom>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800">
                <a:solidFill>
                  <a:srgbClr val="FFFFFF"/>
                </a:solidFill>
              </a:rPr>
              <a:t>AWS Certified Solutions Architect– Professional (SAP-C01)</a:t>
            </a:r>
            <a:endParaRPr sz="1800">
              <a:solidFill>
                <a:srgbClr val="FFFFFF"/>
              </a:solidFill>
            </a:endParaRPr>
          </a:p>
        </p:txBody>
      </p:sp>
      <p:sp>
        <p:nvSpPr>
          <p:cNvPr id="57" name="Google Shape;57;p13"/>
          <p:cNvSpPr txBox="1"/>
          <p:nvPr>
            <p:ph idx="1" type="subTitle"/>
          </p:nvPr>
        </p:nvSpPr>
        <p:spPr>
          <a:xfrm>
            <a:off x="311700" y="38516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erriweather"/>
                <a:ea typeface="Merriweather"/>
                <a:cs typeface="Merriweather"/>
                <a:sym typeface="Merriweather"/>
              </a:rPr>
              <a:t>Study Notes</a:t>
            </a:r>
            <a:endParaRPr sz="1800">
              <a:solidFill>
                <a:srgbClr val="FFFFFF"/>
              </a:solidFill>
              <a:latin typeface="Merriweather"/>
              <a:ea typeface="Merriweather"/>
              <a:cs typeface="Merriweather"/>
              <a:sym typeface="Merriweather"/>
            </a:endParaRPr>
          </a:p>
          <a:p>
            <a:pPr indent="0" lvl="0" marL="0" rtl="0" algn="ctr">
              <a:spcBef>
                <a:spcPts val="0"/>
              </a:spcBef>
              <a:spcAft>
                <a:spcPts val="0"/>
              </a:spcAft>
              <a:buNone/>
            </a:pPr>
            <a:r>
              <a:rPr lang="en" sz="1800">
                <a:solidFill>
                  <a:srgbClr val="FFFFFF"/>
                </a:solidFill>
                <a:latin typeface="Merriweather"/>
                <a:ea typeface="Merriweather"/>
                <a:cs typeface="Merriweather"/>
                <a:sym typeface="Merriweather"/>
              </a:rPr>
              <a:t>Last updated - Sep’19</a:t>
            </a:r>
            <a:endParaRPr sz="1800">
              <a:solidFill>
                <a:srgbClr val="FFFFFF"/>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174600"/>
            <a:ext cx="7367100" cy="755700"/>
          </a:xfrm>
          <a:prstGeom prst="rect">
            <a:avLst/>
          </a:prstGeom>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1400"/>
              <a:t>Reliability pillar - Example implementations for diff Availability goals</a:t>
            </a:r>
            <a:endParaRPr sz="1400"/>
          </a:p>
          <a:p>
            <a:pPr indent="0" lvl="0" marL="0" rtl="0" algn="l">
              <a:lnSpc>
                <a:spcPct val="115000"/>
              </a:lnSpc>
              <a:spcBef>
                <a:spcPts val="0"/>
              </a:spcBef>
              <a:spcAft>
                <a:spcPts val="0"/>
              </a:spcAft>
              <a:buNone/>
            </a:pPr>
            <a:r>
              <a:rPr lang="en" sz="1400">
                <a:solidFill>
                  <a:srgbClr val="999999"/>
                </a:solidFill>
                <a:uFill>
                  <a:noFill/>
                </a:uFill>
                <a:latin typeface="Proxima Nova"/>
                <a:ea typeface="Proxima Nova"/>
                <a:cs typeface="Proxima Nova"/>
                <a:sym typeface="Proxima Nova"/>
                <a:hlinkClick r:id="rId3"/>
              </a:rPr>
              <a:t>https://d1.awsstatic.com/whitepapers/architecture/AWS-Reliability-Pillar.pdf</a:t>
            </a:r>
            <a:endParaRPr sz="1400">
              <a:solidFill>
                <a:srgbClr val="999999"/>
              </a:solidFill>
              <a:latin typeface="Proxima Nova"/>
              <a:ea typeface="Proxima Nova"/>
              <a:cs typeface="Proxima Nova"/>
              <a:sym typeface="Proxima Nova"/>
            </a:endParaRPr>
          </a:p>
        </p:txBody>
      </p:sp>
      <p:graphicFrame>
        <p:nvGraphicFramePr>
          <p:cNvPr id="133" name="Google Shape;133;p22"/>
          <p:cNvGraphicFramePr/>
          <p:nvPr/>
        </p:nvGraphicFramePr>
        <p:xfrm>
          <a:off x="101300" y="997350"/>
          <a:ext cx="3000000" cy="3000000"/>
        </p:xfrm>
        <a:graphic>
          <a:graphicData uri="http://schemas.openxmlformats.org/drawingml/2006/table">
            <a:tbl>
              <a:tblPr>
                <a:noFill/>
                <a:tableStyleId>{CEBB279D-90AD-4A92-BEDC-CF97514F4575}</a:tableStyleId>
              </a:tblPr>
              <a:tblGrid>
                <a:gridCol w="946125"/>
                <a:gridCol w="1274675"/>
                <a:gridCol w="3570225"/>
                <a:gridCol w="1679300"/>
                <a:gridCol w="1469000"/>
              </a:tblGrid>
              <a:tr h="256450">
                <a:tc>
                  <a:txBody>
                    <a:bodyPr/>
                    <a:lstStyle/>
                    <a:p>
                      <a:pPr indent="0" lvl="0" marL="0" rtl="0" algn="l">
                        <a:spcBef>
                          <a:spcPts val="0"/>
                        </a:spcBef>
                        <a:spcAft>
                          <a:spcPts val="0"/>
                        </a:spcAft>
                        <a:buNone/>
                      </a:pPr>
                      <a:r>
                        <a:rPr lang="en" sz="800">
                          <a:solidFill>
                            <a:schemeClr val="dk1"/>
                          </a:solidFill>
                          <a:latin typeface="Roboto Mono"/>
                          <a:ea typeface="Roboto Mono"/>
                          <a:cs typeface="Roboto Mono"/>
                          <a:sym typeface="Roboto Mono"/>
                        </a:rPr>
                        <a:t>Availability -&gt;</a:t>
                      </a:r>
                      <a:endParaRPr sz="800">
                        <a:solidFill>
                          <a:schemeClr val="dk1"/>
                        </a:solidFill>
                        <a:latin typeface="Roboto Mono"/>
                        <a:ea typeface="Roboto Mono"/>
                        <a:cs typeface="Roboto Mono"/>
                        <a:sym typeface="Roboto Mono"/>
                      </a:endParaRPr>
                    </a:p>
                  </a:txBody>
                  <a:tcPr marT="45700" marB="45700"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800">
                          <a:solidFill>
                            <a:srgbClr val="FF0000"/>
                          </a:solidFill>
                          <a:latin typeface="Roboto Mono"/>
                          <a:ea typeface="Roboto Mono"/>
                          <a:cs typeface="Roboto Mono"/>
                          <a:sym typeface="Roboto Mono"/>
                        </a:rPr>
                        <a:t>99.9% (8 hrs 45 m)</a:t>
                      </a:r>
                      <a:endParaRPr sz="8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Single region</a:t>
                      </a:r>
                      <a:endParaRPr sz="800">
                        <a:solidFill>
                          <a:schemeClr val="dk1"/>
                        </a:solidFill>
                        <a:latin typeface="Roboto Mono"/>
                        <a:ea typeface="Roboto Mono"/>
                        <a:cs typeface="Roboto Mono"/>
                        <a:sym typeface="Roboto Mono"/>
                      </a:endParaRPr>
                    </a:p>
                  </a:txBody>
                  <a:tcPr marT="45700" marB="45700"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800">
                          <a:solidFill>
                            <a:srgbClr val="FF0000"/>
                          </a:solidFill>
                          <a:latin typeface="Roboto Mono"/>
                          <a:ea typeface="Roboto Mono"/>
                          <a:cs typeface="Roboto Mono"/>
                          <a:sym typeface="Roboto Mono"/>
                        </a:rPr>
                        <a:t>99.99% (52 mins)</a:t>
                      </a:r>
                      <a:endParaRPr sz="8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Single region</a:t>
                      </a:r>
                      <a:endParaRPr sz="800">
                        <a:solidFill>
                          <a:schemeClr val="dk1"/>
                        </a:solidFill>
                        <a:latin typeface="Roboto Mono"/>
                        <a:ea typeface="Roboto Mono"/>
                        <a:cs typeface="Roboto Mono"/>
                        <a:sym typeface="Roboto Mono"/>
                      </a:endParaRPr>
                    </a:p>
                  </a:txBody>
                  <a:tcPr marT="45700" marB="45700"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800">
                          <a:solidFill>
                            <a:srgbClr val="FF0000"/>
                          </a:solidFill>
                          <a:latin typeface="Roboto Mono"/>
                          <a:ea typeface="Roboto Mono"/>
                          <a:cs typeface="Roboto Mono"/>
                          <a:sym typeface="Roboto Mono"/>
                        </a:rPr>
                        <a:t>99.95% (4 hrs 22 m)</a:t>
                      </a:r>
                      <a:endParaRPr sz="8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RTO &lt; 30m</a:t>
                      </a:r>
                      <a:endParaRPr sz="8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Multi region</a:t>
                      </a:r>
                      <a:endParaRPr sz="800">
                        <a:solidFill>
                          <a:schemeClr val="dk1"/>
                        </a:solidFill>
                        <a:latin typeface="Roboto Mono"/>
                        <a:ea typeface="Roboto Mono"/>
                        <a:cs typeface="Roboto Mono"/>
                        <a:sym typeface="Roboto Mono"/>
                      </a:endParaRPr>
                    </a:p>
                  </a:txBody>
                  <a:tcPr marT="45700" marB="45700"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800">
                          <a:solidFill>
                            <a:srgbClr val="FF0000"/>
                          </a:solidFill>
                          <a:latin typeface="Roboto Mono"/>
                          <a:ea typeface="Roboto Mono"/>
                          <a:cs typeface="Roboto Mono"/>
                          <a:sym typeface="Roboto Mono"/>
                        </a:rPr>
                        <a:t>99.999% or higher </a:t>
                      </a:r>
                      <a:endParaRPr sz="8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800">
                          <a:solidFill>
                            <a:srgbClr val="FF0000"/>
                          </a:solidFill>
                          <a:latin typeface="Roboto Mono"/>
                          <a:ea typeface="Roboto Mono"/>
                          <a:cs typeface="Roboto Mono"/>
                          <a:sym typeface="Roboto Mono"/>
                        </a:rPr>
                        <a:t>(5 m)</a:t>
                      </a:r>
                      <a:endParaRPr sz="8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800">
                          <a:solidFill>
                            <a:schemeClr val="dk1"/>
                          </a:solidFill>
                          <a:latin typeface="Roboto Mono"/>
                          <a:ea typeface="Roboto Mono"/>
                          <a:cs typeface="Roboto Mono"/>
                          <a:sym typeface="Roboto Mono"/>
                        </a:rPr>
                        <a:t>Multi region</a:t>
                      </a:r>
                      <a:endParaRPr sz="800">
                        <a:solidFill>
                          <a:schemeClr val="dk1"/>
                        </a:solidFill>
                        <a:latin typeface="Roboto Mono"/>
                        <a:ea typeface="Roboto Mono"/>
                        <a:cs typeface="Roboto Mono"/>
                        <a:sym typeface="Roboto Mono"/>
                      </a:endParaRPr>
                    </a:p>
                  </a:txBody>
                  <a:tcPr marT="45700" marB="45700" marR="45700" marL="457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2CC"/>
                    </a:solidFill>
                  </a:tcPr>
                </a:tc>
              </a:tr>
              <a:tr h="334825">
                <a:tc>
                  <a:txBody>
                    <a:bodyPr/>
                    <a:lstStyle/>
                    <a:p>
                      <a:pPr indent="0" lvl="0" marL="0" rtl="0" algn="l">
                        <a:spcBef>
                          <a:spcPts val="0"/>
                        </a:spcBef>
                        <a:spcAft>
                          <a:spcPts val="0"/>
                        </a:spcAft>
                        <a:buNone/>
                      </a:pPr>
                      <a:r>
                        <a:rPr lang="en" sz="700">
                          <a:solidFill>
                            <a:srgbClr val="FFFFFF"/>
                          </a:solidFill>
                          <a:latin typeface="Roboto Mono"/>
                          <a:ea typeface="Roboto Mono"/>
                          <a:cs typeface="Roboto Mono"/>
                          <a:sym typeface="Roboto Mono"/>
                        </a:rPr>
                        <a:t>Adapting to changes in demand</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gridSpan="2">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ELB for web and auto scaling application tier; </a:t>
                      </a:r>
                      <a:endParaRPr sz="700">
                        <a:solidFill>
                          <a:srgbClr val="FFFFFF"/>
                        </a:solidFill>
                        <a:latin typeface="Roboto Mono"/>
                        <a:ea typeface="Roboto Mono"/>
                        <a:cs typeface="Roboto Mono"/>
                        <a:sym typeface="Roboto Mono"/>
                      </a:endParaRPr>
                    </a:p>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resizing Multi-AZ RDS</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hMerge="1"/>
                <a:tc gridSpan="2">
                  <a:txBody>
                    <a:bodyPr/>
                    <a:lstStyle/>
                    <a:p>
                      <a:pPr indent="0" lvl="0" marL="0" rtl="0" algn="ctr">
                        <a:spcBef>
                          <a:spcPts val="0"/>
                        </a:spcBef>
                        <a:spcAft>
                          <a:spcPts val="0"/>
                        </a:spcAft>
                        <a:buNone/>
                      </a:pPr>
                      <a:r>
                        <a:rPr i="1" lang="en" sz="700">
                          <a:solidFill>
                            <a:srgbClr val="00FFFF"/>
                          </a:solidFill>
                          <a:latin typeface="Roboto Mono"/>
                          <a:ea typeface="Roboto Mono"/>
                          <a:cs typeface="Roboto Mono"/>
                          <a:sym typeface="Roboto Mono"/>
                        </a:rPr>
                        <a:t>In addtion&gt;</a:t>
                      </a:r>
                      <a:endParaRPr i="1" sz="700">
                        <a:solidFill>
                          <a:srgbClr val="00FFFF"/>
                        </a:solidFill>
                        <a:latin typeface="Roboto Mono"/>
                        <a:ea typeface="Roboto Mono"/>
                        <a:cs typeface="Roboto Mono"/>
                        <a:sym typeface="Roboto Mono"/>
                      </a:endParaRPr>
                    </a:p>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this is synchronized between AWS Regions for static stability</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hMerge="1"/>
              </a:tr>
              <a:tr h="390650">
                <a:tc>
                  <a:txBody>
                    <a:bodyPr/>
                    <a:lstStyle/>
                    <a:p>
                      <a:pPr indent="0" lvl="0" marL="0" rtl="0" algn="l">
                        <a:spcBef>
                          <a:spcPts val="0"/>
                        </a:spcBef>
                        <a:spcAft>
                          <a:spcPts val="0"/>
                        </a:spcAft>
                        <a:buNone/>
                      </a:pPr>
                      <a:r>
                        <a:rPr lang="en" sz="700">
                          <a:solidFill>
                            <a:srgbClr val="FFFFFF"/>
                          </a:solidFill>
                          <a:latin typeface="Roboto Mono"/>
                          <a:ea typeface="Roboto Mono"/>
                          <a:cs typeface="Roboto Mono"/>
                          <a:sym typeface="Roboto Mono"/>
                        </a:rPr>
                        <a:t>Monitoring</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Site health check only; alerts sent when down</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Health checks at all layers and on KPIs; alerts sent when configured alarms are tripped; alerting on all failures. Operational meetings are rigorous to detect trends and manage to design goals.</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gridSpan="2">
                  <a:txBody>
                    <a:bodyPr/>
                    <a:lstStyle/>
                    <a:p>
                      <a:pPr indent="0" lvl="0" marL="0" rtl="0" algn="ctr">
                        <a:spcBef>
                          <a:spcPts val="0"/>
                        </a:spcBef>
                        <a:spcAft>
                          <a:spcPts val="0"/>
                        </a:spcAft>
                        <a:buNone/>
                      </a:pPr>
                      <a:r>
                        <a:rPr i="1" lang="en" sz="700">
                          <a:solidFill>
                            <a:srgbClr val="00FFFF"/>
                          </a:solidFill>
                          <a:latin typeface="Roboto Mono"/>
                          <a:ea typeface="Roboto Mono"/>
                          <a:cs typeface="Roboto Mono"/>
                          <a:sym typeface="Roboto Mono"/>
                        </a:rPr>
                        <a:t>In addtion&gt;</a:t>
                      </a:r>
                      <a:endParaRPr sz="700">
                        <a:solidFill>
                          <a:srgbClr val="00FFFF"/>
                        </a:solidFill>
                        <a:latin typeface="Roboto Mono"/>
                        <a:ea typeface="Roboto Mono"/>
                        <a:cs typeface="Roboto Mono"/>
                        <a:sym typeface="Roboto Mono"/>
                      </a:endParaRPr>
                    </a:p>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Health checks at all layers, including DNS health at AWS Region level, and on KPIs; </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hMerge="1"/>
              </a:tr>
              <a:tr h="390650">
                <a:tc>
                  <a:txBody>
                    <a:bodyPr/>
                    <a:lstStyle/>
                    <a:p>
                      <a:pPr indent="0" lvl="0" marL="0" rtl="0" algn="l">
                        <a:spcBef>
                          <a:spcPts val="0"/>
                        </a:spcBef>
                        <a:spcAft>
                          <a:spcPts val="0"/>
                        </a:spcAft>
                        <a:buNone/>
                      </a:pPr>
                      <a:r>
                        <a:rPr lang="en" sz="700">
                          <a:solidFill>
                            <a:srgbClr val="FFFFFF"/>
                          </a:solidFill>
                          <a:latin typeface="Roboto Mono"/>
                          <a:ea typeface="Roboto Mono"/>
                          <a:cs typeface="Roboto Mono"/>
                          <a:sym typeface="Roboto Mono"/>
                        </a:rPr>
                        <a:t>Deploying changes</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Automated deploy in place and runbook for rollback.</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Automated deploy via canary or blue/green and automated rollback when KPIs or alerts indicate undetected problems in application. Deployments are made by isolation zone.</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gridSpan="2">
                  <a:txBody>
                    <a:bodyPr/>
                    <a:lstStyle/>
                    <a:p>
                      <a:pPr indent="0" lvl="0" marL="0" rtl="0" algn="ctr">
                        <a:spcBef>
                          <a:spcPts val="0"/>
                        </a:spcBef>
                        <a:spcAft>
                          <a:spcPts val="0"/>
                        </a:spcAft>
                        <a:buNone/>
                      </a:pPr>
                      <a:r>
                        <a:rPr i="1" lang="en" sz="700">
                          <a:solidFill>
                            <a:srgbClr val="00FFFF"/>
                          </a:solidFill>
                          <a:latin typeface="Roboto Mono"/>
                          <a:ea typeface="Roboto Mono"/>
                          <a:cs typeface="Roboto Mono"/>
                          <a:sym typeface="Roboto Mono"/>
                        </a:rPr>
                        <a:t>In addtion&gt;</a:t>
                      </a:r>
                      <a:endParaRPr sz="700">
                        <a:solidFill>
                          <a:srgbClr val="00FFFF"/>
                        </a:solidFill>
                        <a:latin typeface="Roboto Mono"/>
                        <a:ea typeface="Roboto Mono"/>
                        <a:cs typeface="Roboto Mono"/>
                        <a:sym typeface="Roboto Mono"/>
                      </a:endParaRPr>
                    </a:p>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deployments are made to one isolation zone in one AWS Region at a time. </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hMerge="1"/>
              </a:tr>
              <a:tr h="256450">
                <a:tc>
                  <a:txBody>
                    <a:bodyPr/>
                    <a:lstStyle/>
                    <a:p>
                      <a:pPr indent="0" lvl="0" marL="0" rtl="0" algn="l">
                        <a:spcBef>
                          <a:spcPts val="0"/>
                        </a:spcBef>
                        <a:spcAft>
                          <a:spcPts val="0"/>
                        </a:spcAft>
                        <a:buNone/>
                      </a:pPr>
                      <a:r>
                        <a:rPr lang="en" sz="700">
                          <a:solidFill>
                            <a:srgbClr val="FFFFFF"/>
                          </a:solidFill>
                          <a:latin typeface="Roboto Mono"/>
                          <a:ea typeface="Roboto Mono"/>
                          <a:cs typeface="Roboto Mono"/>
                          <a:sym typeface="Roboto Mono"/>
                        </a:rPr>
                        <a:t>Backups</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Automated backups via RDS to meet RPO and runbook for restoring. </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Automated backups via RDS to meet RPO and automated restoration that is practiced regularly in a game day.</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gridSpan="2">
                  <a:txBody>
                    <a:bodyPr/>
                    <a:lstStyle/>
                    <a:p>
                      <a:pPr indent="0" lvl="0" marL="0" rtl="0" algn="ctr">
                        <a:spcBef>
                          <a:spcPts val="0"/>
                        </a:spcBef>
                        <a:spcAft>
                          <a:spcPts val="0"/>
                        </a:spcAft>
                        <a:buNone/>
                      </a:pPr>
                      <a:r>
                        <a:rPr i="1" lang="en" sz="700">
                          <a:solidFill>
                            <a:srgbClr val="00FFFF"/>
                          </a:solidFill>
                          <a:latin typeface="Roboto Mono"/>
                          <a:ea typeface="Roboto Mono"/>
                          <a:cs typeface="Roboto Mono"/>
                          <a:sym typeface="Roboto Mono"/>
                        </a:rPr>
                        <a:t>In addtion&gt;</a:t>
                      </a:r>
                      <a:endParaRPr sz="700">
                        <a:solidFill>
                          <a:srgbClr val="00FFFF"/>
                        </a:solidFill>
                        <a:latin typeface="Roboto Mono"/>
                        <a:ea typeface="Roboto Mono"/>
                        <a:cs typeface="Roboto Mono"/>
                        <a:sym typeface="Roboto Mono"/>
                      </a:endParaRPr>
                    </a:p>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Automated backups in each AWS Region </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hMerge="1"/>
              </a:tr>
              <a:tr h="341925">
                <a:tc>
                  <a:txBody>
                    <a:bodyPr/>
                    <a:lstStyle/>
                    <a:p>
                      <a:pPr indent="0" lvl="0" marL="0" rtl="0" algn="l">
                        <a:spcBef>
                          <a:spcPts val="0"/>
                        </a:spcBef>
                        <a:spcAft>
                          <a:spcPts val="0"/>
                        </a:spcAft>
                        <a:buNone/>
                      </a:pPr>
                      <a:r>
                        <a:rPr lang="en" sz="700">
                          <a:solidFill>
                            <a:srgbClr val="FFFFFF"/>
                          </a:solidFill>
                          <a:latin typeface="Roboto Mono"/>
                          <a:ea typeface="Roboto Mono"/>
                          <a:cs typeface="Roboto Mono"/>
                          <a:sym typeface="Roboto Mono"/>
                        </a:rPr>
                        <a:t>Implementing resiliency</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Auto scaling to provide self-healing web and application tier; RDS is Multi-AZ.</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Implemented fault isolation zones for the application; auto scaling to provide self-healing web and application tier; RDS is Multi-AZ.</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i="1" lang="en" sz="700">
                          <a:solidFill>
                            <a:srgbClr val="00FFFF"/>
                          </a:solidFill>
                          <a:latin typeface="Roboto Mono"/>
                          <a:ea typeface="Roboto Mono"/>
                          <a:cs typeface="Roboto Mono"/>
                          <a:sym typeface="Roboto Mono"/>
                        </a:rPr>
                        <a:t>In addtion&gt;</a:t>
                      </a:r>
                      <a:endParaRPr sz="700">
                        <a:solidFill>
                          <a:srgbClr val="00FFFF"/>
                        </a:solidFill>
                        <a:latin typeface="Roboto Mono"/>
                        <a:ea typeface="Roboto Mono"/>
                        <a:cs typeface="Roboto Mono"/>
                        <a:sym typeface="Roboto Mono"/>
                      </a:endParaRPr>
                    </a:p>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Regional failover is managed manually with static site presented while failing over.</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i="1" lang="en" sz="700">
                          <a:solidFill>
                            <a:srgbClr val="00FFFF"/>
                          </a:solidFill>
                          <a:latin typeface="Roboto Mono"/>
                          <a:ea typeface="Roboto Mono"/>
                          <a:cs typeface="Roboto Mono"/>
                          <a:sym typeface="Roboto Mono"/>
                        </a:rPr>
                        <a:t>In addtion&gt;</a:t>
                      </a:r>
                      <a:endParaRPr i="1" sz="700">
                        <a:solidFill>
                          <a:srgbClr val="00FFFF"/>
                        </a:solidFill>
                        <a:latin typeface="Roboto Mono"/>
                        <a:ea typeface="Roboto Mono"/>
                        <a:cs typeface="Roboto Mono"/>
                        <a:sym typeface="Roboto Mono"/>
                      </a:endParaRPr>
                    </a:p>
                    <a:p>
                      <a:pPr indent="0" lvl="0" marL="0" rtl="0" algn="ctr">
                        <a:spcBef>
                          <a:spcPts val="0"/>
                        </a:spcBef>
                        <a:spcAft>
                          <a:spcPts val="0"/>
                        </a:spcAft>
                        <a:buNone/>
                      </a:pPr>
                      <a:r>
                        <a:rPr i="1" lang="en" sz="700">
                          <a:solidFill>
                            <a:srgbClr val="FFFFFF"/>
                          </a:solidFill>
                          <a:latin typeface="Roboto Mono"/>
                          <a:ea typeface="Roboto Mono"/>
                          <a:cs typeface="Roboto Mono"/>
                          <a:sym typeface="Roboto Mono"/>
                        </a:rPr>
                        <a:t>Regional failover automated</a:t>
                      </a:r>
                      <a:endParaRPr i="1"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r>
              <a:tr h="512875">
                <a:tc>
                  <a:txBody>
                    <a:bodyPr/>
                    <a:lstStyle/>
                    <a:p>
                      <a:pPr indent="0" lvl="0" marL="0" rtl="0" algn="l">
                        <a:spcBef>
                          <a:spcPts val="0"/>
                        </a:spcBef>
                        <a:spcAft>
                          <a:spcPts val="0"/>
                        </a:spcAft>
                        <a:buNone/>
                      </a:pPr>
                      <a:r>
                        <a:rPr lang="en" sz="700">
                          <a:solidFill>
                            <a:srgbClr val="FFFFFF"/>
                          </a:solidFill>
                          <a:latin typeface="Roboto Mono"/>
                          <a:ea typeface="Roboto Mono"/>
                          <a:cs typeface="Roboto Mono"/>
                          <a:sym typeface="Roboto Mono"/>
                        </a:rPr>
                        <a:t>Testing resiliency</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ELB and application are self-healing; </a:t>
                      </a:r>
                      <a:endParaRPr sz="700">
                        <a:solidFill>
                          <a:srgbClr val="FFFFFF"/>
                        </a:solidFill>
                        <a:latin typeface="Roboto Mono"/>
                        <a:ea typeface="Roboto Mono"/>
                        <a:cs typeface="Roboto Mono"/>
                        <a:sym typeface="Roboto Mono"/>
                      </a:endParaRPr>
                    </a:p>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RDS is Multi-AZ; </a:t>
                      </a:r>
                      <a:endParaRPr sz="700">
                        <a:solidFill>
                          <a:srgbClr val="FFFFFF"/>
                        </a:solidFill>
                        <a:latin typeface="Roboto Mono"/>
                        <a:ea typeface="Roboto Mono"/>
                        <a:cs typeface="Roboto Mono"/>
                        <a:sym typeface="Roboto Mono"/>
                      </a:endParaRPr>
                    </a:p>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no explicit testing. </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Component and isolation zone fault testing is in pipeline and practiced with operational staff regularly in a game day; playbooks exist for diagnosing unknown problems; and a Root Cause Analysis process exists</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i="1" lang="en" sz="700">
                          <a:solidFill>
                            <a:srgbClr val="00FFFF"/>
                          </a:solidFill>
                          <a:latin typeface="Roboto Mono"/>
                          <a:ea typeface="Roboto Mono"/>
                          <a:cs typeface="Roboto Mono"/>
                          <a:sym typeface="Roboto Mono"/>
                        </a:rPr>
                        <a:t>In addtion&gt;</a:t>
                      </a:r>
                      <a:endParaRPr sz="700">
                        <a:solidFill>
                          <a:srgbClr val="00FFFF"/>
                        </a:solidFill>
                        <a:latin typeface="Roboto Mono"/>
                        <a:ea typeface="Roboto Mono"/>
                        <a:cs typeface="Roboto Mono"/>
                        <a:sym typeface="Roboto Mono"/>
                      </a:endParaRPr>
                    </a:p>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with communication paths for what the problem was, and how it was corrected or prevented.</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i="1" lang="en" sz="700">
                          <a:solidFill>
                            <a:srgbClr val="00FFFF"/>
                          </a:solidFill>
                          <a:latin typeface="Roboto Mono"/>
                          <a:ea typeface="Roboto Mono"/>
                          <a:cs typeface="Roboto Mono"/>
                          <a:sym typeface="Roboto Mono"/>
                        </a:rPr>
                        <a:t>In addtion&gt;</a:t>
                      </a:r>
                      <a:endParaRPr i="1" sz="700">
                        <a:solidFill>
                          <a:srgbClr val="00FFFF"/>
                        </a:solidFill>
                        <a:latin typeface="Roboto Mono"/>
                        <a:ea typeface="Roboto Mono"/>
                        <a:cs typeface="Roboto Mono"/>
                        <a:sym typeface="Roboto Mono"/>
                      </a:endParaRPr>
                    </a:p>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RCA correction is prioritized above feature releases for immediate implementation and deployment.</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r>
              <a:tr h="299175">
                <a:tc>
                  <a:txBody>
                    <a:bodyPr/>
                    <a:lstStyle/>
                    <a:p>
                      <a:pPr indent="0" lvl="0" marL="0" rtl="0" algn="l">
                        <a:spcBef>
                          <a:spcPts val="0"/>
                        </a:spcBef>
                        <a:spcAft>
                          <a:spcPts val="0"/>
                        </a:spcAft>
                        <a:buNone/>
                      </a:pPr>
                      <a:r>
                        <a:rPr lang="en" sz="700">
                          <a:solidFill>
                            <a:srgbClr val="FFFFFF"/>
                          </a:solidFill>
                          <a:latin typeface="Roboto Mono"/>
                          <a:ea typeface="Roboto Mono"/>
                          <a:cs typeface="Roboto Mono"/>
                          <a:sym typeface="Roboto Mono"/>
                        </a:rPr>
                        <a:t>Disaster recovery</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Encrypted backups via RDS to same AWS Region.</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Encrypted backups via RDS to same AWS Region that is practiced in a game day.</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gridSpan="2">
                  <a:txBody>
                    <a:bodyPr/>
                    <a:lstStyle/>
                    <a:p>
                      <a:pPr indent="0" lvl="0" marL="0" rtl="0" algn="ctr">
                        <a:spcBef>
                          <a:spcPts val="0"/>
                        </a:spcBef>
                        <a:spcAft>
                          <a:spcPts val="0"/>
                        </a:spcAft>
                        <a:buNone/>
                      </a:pPr>
                      <a:r>
                        <a:rPr lang="en" sz="700">
                          <a:solidFill>
                            <a:srgbClr val="FFFFFF"/>
                          </a:solidFill>
                          <a:latin typeface="Roboto Mono"/>
                          <a:ea typeface="Roboto Mono"/>
                          <a:cs typeface="Roboto Mono"/>
                          <a:sym typeface="Roboto Mono"/>
                        </a:rPr>
                        <a:t>Encrypted backups via RDS, with replication between two AWS Regions. Restoration is to the current active AWS Region, is practiced in a game day, and is coordinated with AWS.</a:t>
                      </a:r>
                      <a:endParaRPr sz="700">
                        <a:solidFill>
                          <a:srgbClr val="FFFFFF"/>
                        </a:solidFill>
                        <a:latin typeface="Roboto Mono"/>
                        <a:ea typeface="Roboto Mono"/>
                        <a:cs typeface="Roboto Mono"/>
                        <a:sym typeface="Roboto Mono"/>
                      </a:endParaRPr>
                    </a:p>
                  </a:txBody>
                  <a:tcPr marT="45700" marB="45700" marR="45700" marL="457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6D9EEB"/>
                    </a:solidFill>
                  </a:tcPr>
                </a:tc>
                <a:tc h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idx="1" type="body"/>
          </p:nvPr>
        </p:nvSpPr>
        <p:spPr>
          <a:xfrm>
            <a:off x="226650" y="652675"/>
            <a:ext cx="8543700" cy="344700"/>
          </a:xfrm>
          <a:prstGeom prst="rect">
            <a:avLst/>
          </a:prstGeom>
        </p:spPr>
        <p:txBody>
          <a:bodyPr anchorCtr="0" anchor="t" bIns="91425" lIns="91425" spcFirstLastPara="1" rIns="91425" wrap="square" tIns="91425">
            <a:noAutofit/>
          </a:bodyPr>
          <a:lstStyle/>
          <a:p>
            <a:pPr indent="0" lvl="0" marL="114300" rtl="0" algn="l">
              <a:spcBef>
                <a:spcPts val="800"/>
              </a:spcBef>
              <a:spcAft>
                <a:spcPts val="0"/>
              </a:spcAft>
              <a:buNone/>
            </a:pPr>
            <a:r>
              <a:t/>
            </a:r>
            <a:endParaRPr>
              <a:solidFill>
                <a:srgbClr val="172B4D"/>
              </a:solidFill>
            </a:endParaRPr>
          </a:p>
          <a:p>
            <a:pPr indent="0" lvl="0" marL="114300" rtl="0" algn="l">
              <a:spcBef>
                <a:spcPts val="800"/>
              </a:spcBef>
              <a:spcAft>
                <a:spcPts val="0"/>
              </a:spcAft>
              <a:buNone/>
            </a:pPr>
            <a:r>
              <a:rPr lang="en">
                <a:solidFill>
                  <a:srgbClr val="172B4D"/>
                </a:solidFill>
              </a:rPr>
              <a:t>Depending on RTO and RPO, AWS offers following 4 basic techniques for back-up and disaster recovery</a:t>
            </a:r>
            <a:endParaRPr>
              <a:solidFill>
                <a:srgbClr val="172B4D"/>
              </a:solidFill>
            </a:endParaRPr>
          </a:p>
          <a:p>
            <a:pPr indent="-279400" lvl="0" marL="457200" rtl="0" algn="l">
              <a:spcBef>
                <a:spcPts val="1600"/>
              </a:spcBef>
              <a:spcAft>
                <a:spcPts val="0"/>
              </a:spcAft>
              <a:buClr>
                <a:srgbClr val="172B4D"/>
              </a:buClr>
              <a:buSzPts val="800"/>
              <a:buFont typeface="Roboto Mono"/>
              <a:buChar char="❏"/>
            </a:pPr>
            <a:r>
              <a:rPr b="1" i="1" lang="en" sz="800">
                <a:solidFill>
                  <a:srgbClr val="172B4D"/>
                </a:solidFill>
                <a:latin typeface="Roboto Mono"/>
                <a:ea typeface="Roboto Mono"/>
                <a:cs typeface="Roboto Mono"/>
                <a:sym typeface="Roboto Mono"/>
              </a:rPr>
              <a:t>Backup and Restore</a:t>
            </a:r>
            <a:r>
              <a:rPr lang="en" sz="800">
                <a:solidFill>
                  <a:srgbClr val="172B4D"/>
                </a:solidFill>
                <a:latin typeface="Roboto Mono"/>
                <a:ea typeface="Roboto Mono"/>
                <a:cs typeface="Roboto Mono"/>
                <a:sym typeface="Roboto Mono"/>
              </a:rPr>
              <a:t> -  ideal for non-critical and applications and can endure higher degree of data loss and time for recovery. Back up application state into S3 or glacier, and then use the region replication feature of S3 to replicate to another region. In this scenario, data loss and recovery time is highest.</a:t>
            </a:r>
            <a:endParaRPr sz="800">
              <a:solidFill>
                <a:srgbClr val="172B4D"/>
              </a:solidFill>
              <a:latin typeface="Roboto Mono"/>
              <a:ea typeface="Roboto Mono"/>
              <a:cs typeface="Roboto Mono"/>
              <a:sym typeface="Roboto Mono"/>
            </a:endParaRPr>
          </a:p>
          <a:p>
            <a:pPr indent="-279400" lvl="0" marL="457200" rtl="0" algn="l">
              <a:spcBef>
                <a:spcPts val="0"/>
              </a:spcBef>
              <a:spcAft>
                <a:spcPts val="0"/>
              </a:spcAft>
              <a:buClr>
                <a:srgbClr val="172B4D"/>
              </a:buClr>
              <a:buSzPts val="800"/>
              <a:buFont typeface="Roboto Mono"/>
              <a:buChar char="❏"/>
            </a:pPr>
            <a:r>
              <a:rPr b="1" i="1" lang="en" sz="800">
                <a:solidFill>
                  <a:srgbClr val="172B4D"/>
                </a:solidFill>
                <a:latin typeface="Roboto Mono"/>
                <a:ea typeface="Roboto Mono"/>
                <a:cs typeface="Roboto Mono"/>
                <a:sym typeface="Roboto Mono"/>
              </a:rPr>
              <a:t>Pilot Light </a:t>
            </a:r>
            <a:r>
              <a:rPr lang="en" sz="800">
                <a:solidFill>
                  <a:srgbClr val="172B4D"/>
                </a:solidFill>
                <a:latin typeface="Roboto Mono"/>
                <a:ea typeface="Roboto Mono"/>
                <a:cs typeface="Roboto Mono"/>
                <a:sym typeface="Roboto Mono"/>
              </a:rPr>
              <a:t>- Recovery time is less than Backup &amp; Restore method. Data loss is in range of minutes and recovery time is in range of hours. Here the core piece of the system such as database is kept running in the secondary region and data replication is enabled. Server images are created and updated periodically and instances created by CF templates</a:t>
            </a:r>
            <a:endParaRPr sz="800">
              <a:solidFill>
                <a:srgbClr val="172B4D"/>
              </a:solidFill>
              <a:latin typeface="Roboto Mono"/>
              <a:ea typeface="Roboto Mono"/>
              <a:cs typeface="Roboto Mono"/>
              <a:sym typeface="Roboto Mono"/>
            </a:endParaRPr>
          </a:p>
          <a:p>
            <a:pPr indent="-279400" lvl="0" marL="457200" rtl="0" algn="l">
              <a:spcBef>
                <a:spcPts val="0"/>
              </a:spcBef>
              <a:spcAft>
                <a:spcPts val="0"/>
              </a:spcAft>
              <a:buClr>
                <a:srgbClr val="172B4D"/>
              </a:buClr>
              <a:buSzPts val="800"/>
              <a:buChar char="❏"/>
            </a:pPr>
            <a:r>
              <a:rPr b="1" i="1" lang="en" sz="800">
                <a:solidFill>
                  <a:srgbClr val="172B4D"/>
                </a:solidFill>
                <a:latin typeface="Roboto Mono"/>
                <a:ea typeface="Roboto Mono"/>
                <a:cs typeface="Roboto Mono"/>
                <a:sym typeface="Roboto Mono"/>
              </a:rPr>
              <a:t>Warm standby </a:t>
            </a:r>
            <a:r>
              <a:rPr lang="en" sz="800">
                <a:solidFill>
                  <a:srgbClr val="172B4D"/>
                </a:solidFill>
                <a:latin typeface="Roboto Mono"/>
                <a:ea typeface="Roboto Mono"/>
                <a:cs typeface="Roboto Mono"/>
                <a:sym typeface="Roboto Mono"/>
              </a:rPr>
              <a:t>- </a:t>
            </a:r>
            <a:r>
              <a:rPr lang="en" sz="800">
                <a:solidFill>
                  <a:srgbClr val="172B4D"/>
                </a:solidFill>
                <a:highlight>
                  <a:srgbClr val="FFFFFF"/>
                </a:highlight>
                <a:latin typeface="Roboto Mono"/>
                <a:ea typeface="Roboto Mono"/>
                <a:cs typeface="Roboto Mono"/>
                <a:sym typeface="Roboto Mono"/>
              </a:rPr>
              <a:t>For applications that are critical and can endure medium degree of data loss and time for recovery. Describes a DR scenario in which a scaled-down version of a fully functional environment is always running in a different AWS region </a:t>
            </a:r>
            <a:endParaRPr sz="800">
              <a:solidFill>
                <a:srgbClr val="172B4D"/>
              </a:solidFill>
              <a:latin typeface="Roboto Mono"/>
              <a:ea typeface="Roboto Mono"/>
              <a:cs typeface="Roboto Mono"/>
              <a:sym typeface="Roboto Mono"/>
            </a:endParaRPr>
          </a:p>
          <a:p>
            <a:pPr indent="-279400" lvl="0" marL="457200" rtl="0" algn="l">
              <a:spcBef>
                <a:spcPts val="0"/>
              </a:spcBef>
              <a:spcAft>
                <a:spcPts val="0"/>
              </a:spcAft>
              <a:buSzPts val="800"/>
              <a:buFont typeface="Roboto Mono"/>
              <a:buChar char="❏"/>
            </a:pPr>
            <a:r>
              <a:rPr b="1" i="1" lang="en" sz="800">
                <a:latin typeface="Roboto Mono"/>
                <a:ea typeface="Roboto Mono"/>
                <a:cs typeface="Roboto Mono"/>
                <a:sym typeface="Roboto Mono"/>
              </a:rPr>
              <a:t>Active-Active across regions </a:t>
            </a:r>
            <a:r>
              <a:rPr lang="en" sz="800">
                <a:latin typeface="Roboto Mono"/>
                <a:ea typeface="Roboto Mono"/>
                <a:cs typeface="Roboto Mono"/>
                <a:sym typeface="Roboto Mono"/>
              </a:rPr>
              <a:t>- </a:t>
            </a:r>
            <a:r>
              <a:rPr lang="en" sz="800">
                <a:solidFill>
                  <a:srgbClr val="172B4D"/>
                </a:solidFill>
                <a:highlight>
                  <a:srgbClr val="FFFFFF"/>
                </a:highlight>
                <a:latin typeface="Roboto Mono"/>
                <a:ea typeface="Roboto Mono"/>
                <a:cs typeface="Roboto Mono"/>
                <a:sym typeface="Roboto Mono"/>
              </a:rPr>
              <a:t> Applicable for applications that are highly critical and can endure only least degree of data loss (RPO &lt; 5 min) and minimal time for recovery (RTO &lt; 5 min). </a:t>
            </a:r>
            <a:endParaRPr sz="800">
              <a:latin typeface="Roboto Mono"/>
              <a:ea typeface="Roboto Mono"/>
              <a:cs typeface="Roboto Mono"/>
              <a:sym typeface="Roboto Mono"/>
            </a:endParaRPr>
          </a:p>
        </p:txBody>
      </p:sp>
      <p:sp>
        <p:nvSpPr>
          <p:cNvPr id="139" name="Google Shape;139;p23"/>
          <p:cNvSpPr txBox="1"/>
          <p:nvPr>
            <p:ph type="title"/>
          </p:nvPr>
        </p:nvSpPr>
        <p:spPr>
          <a:xfrm>
            <a:off x="311700" y="250800"/>
            <a:ext cx="7367100" cy="755700"/>
          </a:xfrm>
          <a:prstGeom prst="rect">
            <a:avLst/>
          </a:prstGeom>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1800"/>
              <a:t>Disaster Recovery</a:t>
            </a:r>
            <a:endParaRPr sz="1800"/>
          </a:p>
          <a:p>
            <a:pPr indent="0" lvl="0" marL="0" marR="0" rtl="0" algn="l">
              <a:lnSpc>
                <a:spcPct val="115000"/>
              </a:lnSpc>
              <a:spcBef>
                <a:spcPts val="0"/>
              </a:spcBef>
              <a:spcAft>
                <a:spcPts val="0"/>
              </a:spcAft>
              <a:buNone/>
            </a:pPr>
            <a:r>
              <a:t/>
            </a:r>
            <a:endParaRPr sz="1800"/>
          </a:p>
        </p:txBody>
      </p:sp>
      <p:graphicFrame>
        <p:nvGraphicFramePr>
          <p:cNvPr id="140" name="Google Shape;140;p23"/>
          <p:cNvGraphicFramePr/>
          <p:nvPr/>
        </p:nvGraphicFramePr>
        <p:xfrm>
          <a:off x="3804888" y="76200"/>
          <a:ext cx="3000000" cy="3000000"/>
        </p:xfrm>
        <a:graphic>
          <a:graphicData uri="http://schemas.openxmlformats.org/drawingml/2006/table">
            <a:tbl>
              <a:tblPr>
                <a:solidFill>
                  <a:srgbClr val="FFFFFF"/>
                </a:solidFill>
                <a:tableStyleId>{F91E3474-C013-4452-B56B-4D48A889924C}</a:tableStyleId>
              </a:tblPr>
              <a:tblGrid>
                <a:gridCol w="1890200"/>
                <a:gridCol w="1143325"/>
                <a:gridCol w="1456825"/>
              </a:tblGrid>
              <a:tr h="192575">
                <a:tc>
                  <a:txBody>
                    <a:bodyPr/>
                    <a:lstStyle/>
                    <a:p>
                      <a:pPr indent="0" lvl="0" marL="863600" rtl="0" algn="l">
                        <a:lnSpc>
                          <a:spcPct val="115000"/>
                        </a:lnSpc>
                        <a:spcBef>
                          <a:spcPts val="0"/>
                        </a:spcBef>
                        <a:spcAft>
                          <a:spcPts val="0"/>
                        </a:spcAft>
                        <a:buNone/>
                      </a:pPr>
                      <a:r>
                        <a:rPr b="1" lang="en" sz="700">
                          <a:solidFill>
                            <a:srgbClr val="172B4D"/>
                          </a:solidFill>
                          <a:highlight>
                            <a:srgbClr val="FFFFFF"/>
                          </a:highlight>
                          <a:latin typeface="Roboto Mono"/>
                          <a:ea typeface="Roboto Mono"/>
                          <a:cs typeface="Roboto Mono"/>
                          <a:sym typeface="Roboto Mono"/>
                        </a:rPr>
                        <a:t>Configuration</a:t>
                      </a:r>
                      <a:endParaRPr b="1"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solidFill>
                      <a:srgbClr val="DEEBFF"/>
                    </a:solidFill>
                  </a:tcPr>
                </a:tc>
                <a:tc>
                  <a:txBody>
                    <a:bodyPr/>
                    <a:lstStyle/>
                    <a:p>
                      <a:pPr indent="0" lvl="0" marL="0" rtl="0" algn="l">
                        <a:lnSpc>
                          <a:spcPct val="115000"/>
                        </a:lnSpc>
                        <a:spcBef>
                          <a:spcPts val="0"/>
                        </a:spcBef>
                        <a:spcAft>
                          <a:spcPts val="0"/>
                        </a:spcAft>
                        <a:buNone/>
                      </a:pPr>
                      <a:r>
                        <a:rPr b="1" lang="en" sz="700">
                          <a:solidFill>
                            <a:srgbClr val="172B4D"/>
                          </a:solidFill>
                          <a:highlight>
                            <a:srgbClr val="FFFFFF"/>
                          </a:highlight>
                          <a:latin typeface="Roboto Mono"/>
                          <a:ea typeface="Roboto Mono"/>
                          <a:cs typeface="Roboto Mono"/>
                          <a:sym typeface="Roboto Mono"/>
                        </a:rPr>
                        <a:t>Data loss (RPO)</a:t>
                      </a:r>
                      <a:endParaRPr b="1"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solidFill>
                      <a:srgbClr val="DEEBFF"/>
                    </a:solidFill>
                  </a:tcPr>
                </a:tc>
                <a:tc>
                  <a:txBody>
                    <a:bodyPr/>
                    <a:lstStyle/>
                    <a:p>
                      <a:pPr indent="0" lvl="0" marL="0" rtl="0" algn="l">
                        <a:lnSpc>
                          <a:spcPct val="115000"/>
                        </a:lnSpc>
                        <a:spcBef>
                          <a:spcPts val="0"/>
                        </a:spcBef>
                        <a:spcAft>
                          <a:spcPts val="0"/>
                        </a:spcAft>
                        <a:buNone/>
                      </a:pPr>
                      <a:r>
                        <a:rPr b="1" lang="en" sz="700">
                          <a:solidFill>
                            <a:srgbClr val="172B4D"/>
                          </a:solidFill>
                          <a:highlight>
                            <a:srgbClr val="FFFFFF"/>
                          </a:highlight>
                          <a:latin typeface="Roboto Mono"/>
                          <a:ea typeface="Roboto Mono"/>
                          <a:cs typeface="Roboto Mono"/>
                          <a:sym typeface="Roboto Mono"/>
                        </a:rPr>
                        <a:t>Recovery time (RTO)</a:t>
                      </a:r>
                      <a:endParaRPr b="1"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solidFill>
                      <a:srgbClr val="DEEBFF"/>
                    </a:solidFill>
                  </a:tcPr>
                </a:tc>
              </a:tr>
              <a:tr h="192575">
                <a:tc>
                  <a:txBody>
                    <a:bodyPr/>
                    <a:lstStyle/>
                    <a:p>
                      <a:pPr indent="0" lvl="0" marL="0" rtl="0" algn="l">
                        <a:lnSpc>
                          <a:spcPct val="115000"/>
                        </a:lnSpc>
                        <a:spcBef>
                          <a:spcPts val="0"/>
                        </a:spcBef>
                        <a:spcAft>
                          <a:spcPts val="0"/>
                        </a:spcAft>
                        <a:buNone/>
                      </a:pPr>
                      <a:r>
                        <a:rPr b="1" lang="en" sz="700">
                          <a:solidFill>
                            <a:srgbClr val="172B4D"/>
                          </a:solidFill>
                          <a:highlight>
                            <a:srgbClr val="FFFFFF"/>
                          </a:highlight>
                          <a:latin typeface="Roboto Mono"/>
                          <a:ea typeface="Roboto Mono"/>
                          <a:cs typeface="Roboto Mono"/>
                          <a:sym typeface="Roboto Mono"/>
                        </a:rPr>
                        <a:t>Backup &amp; Restore</a:t>
                      </a:r>
                      <a:endParaRPr b="1"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solidFill>
                            <a:srgbClr val="172B4D"/>
                          </a:solidFill>
                          <a:highlight>
                            <a:srgbClr val="FFFFFF"/>
                          </a:highlight>
                          <a:latin typeface="Roboto Mono"/>
                          <a:ea typeface="Roboto Mono"/>
                          <a:cs typeface="Roboto Mono"/>
                          <a:sym typeface="Roboto Mono"/>
                        </a:rPr>
                        <a:t>Few Hours</a:t>
                      </a:r>
                      <a:endParaRPr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solidFill>
                            <a:srgbClr val="172B4D"/>
                          </a:solidFill>
                          <a:highlight>
                            <a:srgbClr val="FFFFFF"/>
                          </a:highlight>
                          <a:latin typeface="Roboto Mono"/>
                          <a:ea typeface="Roboto Mono"/>
                          <a:cs typeface="Roboto Mono"/>
                          <a:sym typeface="Roboto Mono"/>
                        </a:rPr>
                        <a:t>&lt; 24 hrs</a:t>
                      </a:r>
                      <a:endParaRPr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tcPr>
                </a:tc>
              </a:tr>
              <a:tr h="192575">
                <a:tc>
                  <a:txBody>
                    <a:bodyPr/>
                    <a:lstStyle/>
                    <a:p>
                      <a:pPr indent="0" lvl="0" marL="0" rtl="0" algn="l">
                        <a:lnSpc>
                          <a:spcPct val="115000"/>
                        </a:lnSpc>
                        <a:spcBef>
                          <a:spcPts val="0"/>
                        </a:spcBef>
                        <a:spcAft>
                          <a:spcPts val="0"/>
                        </a:spcAft>
                        <a:buNone/>
                      </a:pPr>
                      <a:r>
                        <a:rPr b="1" lang="en" sz="700">
                          <a:solidFill>
                            <a:srgbClr val="172B4D"/>
                          </a:solidFill>
                          <a:highlight>
                            <a:srgbClr val="FFFFFF"/>
                          </a:highlight>
                          <a:latin typeface="Roboto Mono"/>
                          <a:ea typeface="Roboto Mono"/>
                          <a:cs typeface="Roboto Mono"/>
                          <a:sym typeface="Roboto Mono"/>
                        </a:rPr>
                        <a:t>Pilot Light</a:t>
                      </a:r>
                      <a:endParaRPr b="1"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solidFill>
                            <a:srgbClr val="172B4D"/>
                          </a:solidFill>
                          <a:highlight>
                            <a:srgbClr val="FFFFFF"/>
                          </a:highlight>
                          <a:latin typeface="Roboto Mono"/>
                          <a:ea typeface="Roboto Mono"/>
                          <a:cs typeface="Roboto Mono"/>
                          <a:sym typeface="Roboto Mono"/>
                        </a:rPr>
                        <a:t>Few Minutes</a:t>
                      </a:r>
                      <a:endParaRPr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solidFill>
                            <a:srgbClr val="172B4D"/>
                          </a:solidFill>
                          <a:highlight>
                            <a:srgbClr val="FFFFFF"/>
                          </a:highlight>
                          <a:latin typeface="Roboto Mono"/>
                          <a:ea typeface="Roboto Mono"/>
                          <a:cs typeface="Roboto Mono"/>
                          <a:sym typeface="Roboto Mono"/>
                        </a:rPr>
                        <a:t>&lt; 1 hour</a:t>
                      </a:r>
                      <a:endParaRPr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tcPr>
                </a:tc>
              </a:tr>
              <a:tr h="192575">
                <a:tc>
                  <a:txBody>
                    <a:bodyPr/>
                    <a:lstStyle/>
                    <a:p>
                      <a:pPr indent="0" lvl="0" marL="0" rtl="0" algn="l">
                        <a:lnSpc>
                          <a:spcPct val="115000"/>
                        </a:lnSpc>
                        <a:spcBef>
                          <a:spcPts val="0"/>
                        </a:spcBef>
                        <a:spcAft>
                          <a:spcPts val="0"/>
                        </a:spcAft>
                        <a:buNone/>
                      </a:pPr>
                      <a:r>
                        <a:rPr b="1" lang="en" sz="700">
                          <a:solidFill>
                            <a:srgbClr val="172B4D"/>
                          </a:solidFill>
                          <a:highlight>
                            <a:srgbClr val="FFFFFF"/>
                          </a:highlight>
                          <a:latin typeface="Roboto Mono"/>
                          <a:ea typeface="Roboto Mono"/>
                          <a:cs typeface="Roboto Mono"/>
                          <a:sym typeface="Roboto Mono"/>
                        </a:rPr>
                        <a:t>Warm standby</a:t>
                      </a:r>
                      <a:endParaRPr b="1"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solidFill>
                            <a:srgbClr val="172B4D"/>
                          </a:solidFill>
                          <a:highlight>
                            <a:srgbClr val="FFFFFF"/>
                          </a:highlight>
                          <a:latin typeface="Roboto Mono"/>
                          <a:ea typeface="Roboto Mono"/>
                          <a:cs typeface="Roboto Mono"/>
                          <a:sym typeface="Roboto Mono"/>
                        </a:rPr>
                        <a:t>&lt; 1 second</a:t>
                      </a:r>
                      <a:endParaRPr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solidFill>
                            <a:srgbClr val="172B4D"/>
                          </a:solidFill>
                          <a:highlight>
                            <a:srgbClr val="FFFFFF"/>
                          </a:highlight>
                          <a:latin typeface="Roboto Mono"/>
                          <a:ea typeface="Roboto Mono"/>
                          <a:cs typeface="Roboto Mono"/>
                          <a:sym typeface="Roboto Mono"/>
                        </a:rPr>
                        <a:t>Few minutes</a:t>
                      </a:r>
                      <a:endParaRPr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tcPr>
                </a:tc>
              </a:tr>
              <a:tr h="192575">
                <a:tc>
                  <a:txBody>
                    <a:bodyPr/>
                    <a:lstStyle/>
                    <a:p>
                      <a:pPr indent="0" lvl="0" marL="0" rtl="0" algn="l">
                        <a:lnSpc>
                          <a:spcPct val="115000"/>
                        </a:lnSpc>
                        <a:spcBef>
                          <a:spcPts val="0"/>
                        </a:spcBef>
                        <a:spcAft>
                          <a:spcPts val="0"/>
                        </a:spcAft>
                        <a:buNone/>
                      </a:pPr>
                      <a:r>
                        <a:rPr b="1" lang="en" sz="700">
                          <a:solidFill>
                            <a:srgbClr val="172B4D"/>
                          </a:solidFill>
                          <a:highlight>
                            <a:srgbClr val="FFFFFF"/>
                          </a:highlight>
                          <a:latin typeface="Roboto Mono"/>
                          <a:ea typeface="Roboto Mono"/>
                          <a:cs typeface="Roboto Mono"/>
                          <a:sym typeface="Roboto Mono"/>
                        </a:rPr>
                        <a:t>Hot standby (Active-Active)</a:t>
                      </a:r>
                      <a:endParaRPr b="1"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solidFill>
                            <a:srgbClr val="172B4D"/>
                          </a:solidFill>
                          <a:highlight>
                            <a:srgbClr val="FFFFFF"/>
                          </a:highlight>
                          <a:latin typeface="Roboto Mono"/>
                          <a:ea typeface="Roboto Mono"/>
                          <a:cs typeface="Roboto Mono"/>
                          <a:sym typeface="Roboto Mono"/>
                        </a:rPr>
                        <a:t>Zero data loss</a:t>
                      </a:r>
                      <a:endParaRPr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00">
                          <a:solidFill>
                            <a:srgbClr val="172B4D"/>
                          </a:solidFill>
                          <a:highlight>
                            <a:srgbClr val="FFFFFF"/>
                          </a:highlight>
                          <a:latin typeface="Roboto Mono"/>
                          <a:ea typeface="Roboto Mono"/>
                          <a:cs typeface="Roboto Mono"/>
                          <a:sym typeface="Roboto Mono"/>
                        </a:rPr>
                        <a:t>Instantaneous</a:t>
                      </a:r>
                      <a:endParaRPr sz="700">
                        <a:solidFill>
                          <a:srgbClr val="172B4D"/>
                        </a:solidFill>
                        <a:highlight>
                          <a:srgbClr val="FFFFFF"/>
                        </a:highlight>
                        <a:latin typeface="Roboto Mono"/>
                        <a:ea typeface="Roboto Mono"/>
                        <a:cs typeface="Roboto Mono"/>
                        <a:sym typeface="Roboto Mono"/>
                      </a:endParaRPr>
                    </a:p>
                  </a:txBody>
                  <a:tcPr marT="0" marB="0" marR="95250" marL="95250">
                    <a:lnL cap="flat" cmpd="sng" w="9525">
                      <a:solidFill>
                        <a:srgbClr val="C1C7D0"/>
                      </a:solidFill>
                      <a:prstDash val="solid"/>
                      <a:round/>
                      <a:headEnd len="sm" w="sm" type="none"/>
                      <a:tailEnd len="sm" w="sm" type="none"/>
                    </a:lnL>
                    <a:lnR cap="flat" cmpd="sng" w="9525">
                      <a:solidFill>
                        <a:srgbClr val="C1C7D0"/>
                      </a:solidFill>
                      <a:prstDash val="solid"/>
                      <a:round/>
                      <a:headEnd len="sm" w="sm" type="none"/>
                      <a:tailEnd len="sm" w="sm" type="none"/>
                    </a:lnR>
                    <a:lnT cap="flat" cmpd="sng" w="9525">
                      <a:solidFill>
                        <a:srgbClr val="C1C7D0"/>
                      </a:solidFill>
                      <a:prstDash val="solid"/>
                      <a:round/>
                      <a:headEnd len="sm" w="sm" type="none"/>
                      <a:tailEnd len="sm" w="sm" type="none"/>
                    </a:lnT>
                    <a:lnB cap="flat" cmpd="sng" w="9525">
                      <a:solidFill>
                        <a:srgbClr val="C1C7D0"/>
                      </a:solidFill>
                      <a:prstDash val="solid"/>
                      <a:round/>
                      <a:headEnd len="sm" w="sm" type="none"/>
                      <a:tailEnd len="sm" w="sm" type="none"/>
                    </a:lnB>
                  </a:tcPr>
                </a:tc>
              </a:tr>
            </a:tbl>
          </a:graphicData>
        </a:graphic>
      </p:graphicFrame>
      <p:pic>
        <p:nvPicPr>
          <p:cNvPr id="141" name="Google Shape;141;p23"/>
          <p:cNvPicPr preferRelativeResize="0"/>
          <p:nvPr/>
        </p:nvPicPr>
        <p:blipFill rotWithShape="1">
          <a:blip r:embed="rId3">
            <a:alphaModFix/>
          </a:blip>
          <a:srcRect b="0" l="0" r="3025" t="0"/>
          <a:stretch/>
        </p:blipFill>
        <p:spPr>
          <a:xfrm>
            <a:off x="0" y="3213225"/>
            <a:ext cx="2980945" cy="1707850"/>
          </a:xfrm>
          <a:prstGeom prst="rect">
            <a:avLst/>
          </a:prstGeom>
          <a:noFill/>
          <a:ln>
            <a:noFill/>
          </a:ln>
        </p:spPr>
      </p:pic>
      <p:pic>
        <p:nvPicPr>
          <p:cNvPr id="142" name="Google Shape;142;p23"/>
          <p:cNvPicPr preferRelativeResize="0"/>
          <p:nvPr/>
        </p:nvPicPr>
        <p:blipFill>
          <a:blip r:embed="rId4">
            <a:alphaModFix/>
          </a:blip>
          <a:stretch>
            <a:fillRect/>
          </a:stretch>
        </p:blipFill>
        <p:spPr>
          <a:xfrm>
            <a:off x="3081525" y="3200600"/>
            <a:ext cx="2980945" cy="1733106"/>
          </a:xfrm>
          <a:prstGeom prst="rect">
            <a:avLst/>
          </a:prstGeom>
          <a:noFill/>
          <a:ln>
            <a:noFill/>
          </a:ln>
        </p:spPr>
      </p:pic>
      <p:pic>
        <p:nvPicPr>
          <p:cNvPr id="143" name="Google Shape;143;p23"/>
          <p:cNvPicPr preferRelativeResize="0"/>
          <p:nvPr/>
        </p:nvPicPr>
        <p:blipFill>
          <a:blip r:embed="rId5">
            <a:alphaModFix/>
          </a:blip>
          <a:stretch>
            <a:fillRect/>
          </a:stretch>
        </p:blipFill>
        <p:spPr>
          <a:xfrm>
            <a:off x="6163050" y="3198700"/>
            <a:ext cx="2980945" cy="173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250800"/>
            <a:ext cx="7367100" cy="755700"/>
          </a:xfrm>
          <a:prstGeom prst="rect">
            <a:avLst/>
          </a:prstGeom>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1800"/>
              <a:t>Web Application Hosting in AWS</a:t>
            </a:r>
            <a:endParaRPr sz="1800"/>
          </a:p>
          <a:p>
            <a:pPr indent="0" lvl="0" marL="0" marR="0" rtl="0" algn="l">
              <a:lnSpc>
                <a:spcPct val="115000"/>
              </a:lnSpc>
              <a:spcBef>
                <a:spcPts val="0"/>
              </a:spcBef>
              <a:spcAft>
                <a:spcPts val="0"/>
              </a:spcAft>
              <a:buNone/>
            </a:pPr>
            <a:r>
              <a:rPr lang="en" sz="1200">
                <a:solidFill>
                  <a:srgbClr val="999999"/>
                </a:solidFill>
                <a:uFill>
                  <a:noFill/>
                </a:uFill>
                <a:latin typeface="Proxima Nova"/>
                <a:ea typeface="Proxima Nova"/>
                <a:cs typeface="Proxima Nova"/>
                <a:sym typeface="Proxima Nova"/>
                <a:hlinkClick r:id="rId3"/>
              </a:rPr>
              <a:t>https://d0.awsstatic.com/whitepapers/aws-web-hosting-best-practices.pdf</a:t>
            </a:r>
            <a:endParaRPr sz="1200">
              <a:solidFill>
                <a:srgbClr val="999999"/>
              </a:solidFill>
              <a:latin typeface="Proxima Nova"/>
              <a:ea typeface="Proxima Nova"/>
              <a:cs typeface="Proxima Nova"/>
              <a:sym typeface="Proxima Nova"/>
            </a:endParaRPr>
          </a:p>
        </p:txBody>
      </p:sp>
      <p:pic>
        <p:nvPicPr>
          <p:cNvPr id="149" name="Google Shape;149;p24"/>
          <p:cNvPicPr preferRelativeResize="0"/>
          <p:nvPr/>
        </p:nvPicPr>
        <p:blipFill>
          <a:blip r:embed="rId4">
            <a:alphaModFix/>
          </a:blip>
          <a:stretch>
            <a:fillRect/>
          </a:stretch>
        </p:blipFill>
        <p:spPr>
          <a:xfrm>
            <a:off x="152400" y="1158900"/>
            <a:ext cx="3377751" cy="3332776"/>
          </a:xfrm>
          <a:prstGeom prst="rect">
            <a:avLst/>
          </a:prstGeom>
          <a:noFill/>
          <a:ln>
            <a:noFill/>
          </a:ln>
        </p:spPr>
      </p:pic>
      <p:pic>
        <p:nvPicPr>
          <p:cNvPr id="150" name="Google Shape;150;p24"/>
          <p:cNvPicPr preferRelativeResize="0"/>
          <p:nvPr/>
        </p:nvPicPr>
        <p:blipFill>
          <a:blip r:embed="rId5">
            <a:alphaModFix/>
          </a:blip>
          <a:stretch>
            <a:fillRect/>
          </a:stretch>
        </p:blipFill>
        <p:spPr>
          <a:xfrm>
            <a:off x="3579102" y="1082700"/>
            <a:ext cx="3665700" cy="3044701"/>
          </a:xfrm>
          <a:prstGeom prst="rect">
            <a:avLst/>
          </a:prstGeom>
          <a:noFill/>
          <a:ln>
            <a:noFill/>
          </a:ln>
        </p:spPr>
      </p:pic>
      <p:pic>
        <p:nvPicPr>
          <p:cNvPr id="151" name="Google Shape;151;p24"/>
          <p:cNvPicPr preferRelativeResize="0"/>
          <p:nvPr/>
        </p:nvPicPr>
        <p:blipFill>
          <a:blip r:embed="rId6">
            <a:alphaModFix/>
          </a:blip>
          <a:stretch>
            <a:fillRect/>
          </a:stretch>
        </p:blipFill>
        <p:spPr>
          <a:xfrm>
            <a:off x="6871825" y="2133600"/>
            <a:ext cx="2272175" cy="269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B6D7A8"/>
        </a:solidFill>
      </p:bgPr>
    </p:bg>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Application Integration</a:t>
            </a:r>
            <a:endParaRPr sz="3000"/>
          </a:p>
          <a:p>
            <a:pPr indent="0" lvl="0" marL="0" rtl="0" algn="l">
              <a:spcBef>
                <a:spcPts val="0"/>
              </a:spcBef>
              <a:spcAft>
                <a:spcPts val="0"/>
              </a:spcAft>
              <a:buNone/>
            </a:pPr>
            <a:r>
              <a:rPr lang="en" sz="2400">
                <a:latin typeface="Merriweather"/>
                <a:ea typeface="Merriweather"/>
                <a:cs typeface="Merriweather"/>
                <a:sym typeface="Merriweather"/>
              </a:rPr>
              <a:t>SQS, SNS</a:t>
            </a:r>
            <a:endParaRPr sz="2400">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idx="4294967295"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SQS/SNS</a:t>
            </a:r>
            <a:endParaRPr sz="1800"/>
          </a:p>
        </p:txBody>
      </p:sp>
      <p:sp>
        <p:nvSpPr>
          <p:cNvPr id="162" name="Google Shape;162;p26"/>
          <p:cNvSpPr txBox="1"/>
          <p:nvPr/>
        </p:nvSpPr>
        <p:spPr>
          <a:xfrm>
            <a:off x="362625" y="762000"/>
            <a:ext cx="8488500" cy="43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Mono"/>
                <a:ea typeface="Roboto Mono"/>
                <a:cs typeface="Roboto Mono"/>
                <a:sym typeface="Roboto Mono"/>
              </a:rPr>
              <a:t>SQS offers two types of message queues:</a:t>
            </a:r>
            <a:endParaRPr sz="900">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Standard queues offer maximum throughput, best-effort ordering, and at-least-once delivery.</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FIFO queues are designed to guarantee that messages are processed exactly once, </a:t>
            </a:r>
            <a:endParaRPr sz="700">
              <a:solidFill>
                <a:srgbClr val="376092"/>
              </a:solidFill>
              <a:latin typeface="Roboto Mono"/>
              <a:ea typeface="Roboto Mono"/>
              <a:cs typeface="Roboto Mono"/>
              <a:sym typeface="Roboto Mono"/>
            </a:endParaRPr>
          </a:p>
          <a:p>
            <a:pPr indent="0" lvl="0" marL="457200" marR="0" rtl="0" algn="l">
              <a:lnSpc>
                <a:spcPct val="115000"/>
              </a:lnSpc>
              <a:spcBef>
                <a:spcPts val="0"/>
              </a:spcBef>
              <a:spcAft>
                <a:spcPts val="0"/>
              </a:spcAft>
              <a:buNone/>
            </a:pPr>
            <a:r>
              <a:rPr lang="en" sz="700">
                <a:solidFill>
                  <a:srgbClr val="376092"/>
                </a:solidFill>
                <a:latin typeface="Roboto Mono"/>
                <a:ea typeface="Roboto Mono"/>
                <a:cs typeface="Roboto Mono"/>
                <a:sym typeface="Roboto Mono"/>
              </a:rPr>
              <a:t>in the exact order that they are sent, with limited throughput. </a:t>
            </a:r>
            <a:endParaRPr sz="700">
              <a:solidFill>
                <a:srgbClr val="376092"/>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en" sz="800">
                <a:latin typeface="Roboto Mono"/>
                <a:ea typeface="Roboto Mono"/>
                <a:cs typeface="Roboto Mono"/>
                <a:sym typeface="Roboto Mono"/>
              </a:rPr>
              <a:t>Key Design decisions &amp; best practices</a:t>
            </a:r>
            <a:endParaRPr b="1" sz="800">
              <a:latin typeface="Roboto Mono"/>
              <a:ea typeface="Roboto Mono"/>
              <a:cs typeface="Roboto Mono"/>
              <a:sym typeface="Roboto Mono"/>
            </a:endParaRPr>
          </a:p>
          <a:p>
            <a:pPr indent="-96520" lvl="0" marL="91440" marR="0" rtl="0" algn="l">
              <a:lnSpc>
                <a:spcPct val="115000"/>
              </a:lnSpc>
              <a:spcBef>
                <a:spcPts val="200"/>
              </a:spcBef>
              <a:spcAft>
                <a:spcPts val="0"/>
              </a:spcAft>
              <a:buSzPts val="800"/>
              <a:buFont typeface="Roboto Mono"/>
              <a:buChar char="❏"/>
            </a:pPr>
            <a:r>
              <a:rPr lang="en" sz="800">
                <a:solidFill>
                  <a:srgbClr val="376092"/>
                </a:solidFill>
                <a:latin typeface="Roboto Mono"/>
                <a:ea typeface="Roboto Mono"/>
                <a:cs typeface="Roboto Mono"/>
                <a:sym typeface="Roboto Mono"/>
              </a:rPr>
              <a:t>Use Standard queue when high throughput is more important than message ordering.</a:t>
            </a:r>
            <a:endParaRPr sz="800">
              <a:solidFill>
                <a:srgbClr val="376092"/>
              </a:solidFill>
              <a:latin typeface="Roboto Mono"/>
              <a:ea typeface="Roboto Mono"/>
              <a:cs typeface="Roboto Mono"/>
              <a:sym typeface="Roboto Mono"/>
            </a:endParaRPr>
          </a:p>
          <a:p>
            <a:pPr indent="-96520" lvl="0" marL="91440" marR="0" rtl="0" algn="l">
              <a:lnSpc>
                <a:spcPct val="115000"/>
              </a:lnSpc>
              <a:spcBef>
                <a:spcPts val="0"/>
              </a:spcBef>
              <a:spcAft>
                <a:spcPts val="0"/>
              </a:spcAft>
              <a:buSzPts val="800"/>
              <a:buFont typeface="Roboto Mono"/>
              <a:buChar char="❏"/>
            </a:pPr>
            <a:r>
              <a:rPr lang="en" sz="800">
                <a:solidFill>
                  <a:srgbClr val="376092"/>
                </a:solidFill>
                <a:latin typeface="Roboto Mono"/>
                <a:ea typeface="Roboto Mono"/>
                <a:cs typeface="Roboto Mono"/>
                <a:sym typeface="Roboto Mono"/>
              </a:rPr>
              <a:t>Use FIFO queue when ordering is more important than throughput. It has throughput limit of 300 / 3000 TPS without and with batching respectively. To enable exactly-once processing, use content based or message deduplication Id</a:t>
            </a:r>
            <a:endParaRPr sz="800">
              <a:solidFill>
                <a:srgbClr val="376092"/>
              </a:solidFill>
              <a:latin typeface="Roboto Mono"/>
              <a:ea typeface="Roboto Mono"/>
              <a:cs typeface="Roboto Mono"/>
              <a:sym typeface="Roboto Mono"/>
            </a:endParaRPr>
          </a:p>
          <a:p>
            <a:pPr indent="-96520" lvl="0" marL="91440" marR="0" rtl="0" algn="l">
              <a:lnSpc>
                <a:spcPct val="115000"/>
              </a:lnSpc>
              <a:spcBef>
                <a:spcPts val="0"/>
              </a:spcBef>
              <a:spcAft>
                <a:spcPts val="0"/>
              </a:spcAft>
              <a:buSzPts val="800"/>
              <a:buFont typeface="Roboto Mono"/>
              <a:buChar char="❏"/>
            </a:pPr>
            <a:r>
              <a:rPr lang="en" sz="800">
                <a:solidFill>
                  <a:srgbClr val="376092"/>
                </a:solidFill>
                <a:latin typeface="Roboto Mono"/>
                <a:ea typeface="Roboto Mono"/>
                <a:cs typeface="Roboto Mono"/>
                <a:sym typeface="Roboto Mono"/>
              </a:rPr>
              <a:t>If using standard queues, delete each message from queue after consuming the same. If this is not done, message will again be eligible for consumption after the visibility timeout period.</a:t>
            </a: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96520" lvl="0" marL="91440" marR="0" rtl="0" algn="l">
              <a:lnSpc>
                <a:spcPct val="115000"/>
              </a:lnSpc>
              <a:spcBef>
                <a:spcPts val="0"/>
              </a:spcBef>
              <a:spcAft>
                <a:spcPts val="0"/>
              </a:spcAft>
              <a:buSzPts val="800"/>
              <a:buFont typeface="Roboto Mono"/>
              <a:buChar char="❏"/>
            </a:pPr>
            <a:r>
              <a:rPr lang="en" sz="800">
                <a:solidFill>
                  <a:srgbClr val="376092"/>
                </a:solidFill>
                <a:latin typeface="Roboto Mono"/>
                <a:ea typeface="Roboto Mono"/>
                <a:cs typeface="Roboto Mono"/>
                <a:sym typeface="Roboto Mono"/>
              </a:rPr>
              <a:t>SQS does not support multiple consumer applications reading the same set of messages from the same queue. Create a SNS topic and add appropriate subscribers for fanout scenario where messages need to be pushed to multiple subscribers. </a:t>
            </a:r>
            <a:endParaRPr sz="800">
              <a:solidFill>
                <a:srgbClr val="376092"/>
              </a:solidFill>
              <a:latin typeface="Roboto Mono"/>
              <a:ea typeface="Roboto Mono"/>
              <a:cs typeface="Roboto Mono"/>
              <a:sym typeface="Roboto Mono"/>
            </a:endParaRPr>
          </a:p>
          <a:p>
            <a:pPr indent="-96520" lvl="0" marL="91440" marR="0" rtl="0" algn="l">
              <a:lnSpc>
                <a:spcPct val="115000"/>
              </a:lnSpc>
              <a:spcBef>
                <a:spcPts val="0"/>
              </a:spcBef>
              <a:spcAft>
                <a:spcPts val="0"/>
              </a:spcAft>
              <a:buSzPts val="800"/>
              <a:buFont typeface="Roboto Mono"/>
              <a:buChar char="❏"/>
            </a:pPr>
            <a:r>
              <a:rPr lang="en" sz="800">
                <a:solidFill>
                  <a:srgbClr val="376092"/>
                </a:solidFill>
                <a:latin typeface="Roboto Mono"/>
                <a:ea typeface="Roboto Mono"/>
                <a:cs typeface="Roboto Mono"/>
                <a:sym typeface="Roboto Mono"/>
              </a:rPr>
              <a:t>Prefer long polling to short polling as it results in higher performance at reduced cost in most cases.</a:t>
            </a:r>
            <a:endParaRPr sz="800">
              <a:solidFill>
                <a:srgbClr val="376092"/>
              </a:solidFill>
              <a:latin typeface="Roboto Mono"/>
              <a:ea typeface="Roboto Mono"/>
              <a:cs typeface="Roboto Mono"/>
              <a:sym typeface="Roboto Mono"/>
            </a:endParaRPr>
          </a:p>
          <a:p>
            <a:pPr indent="-96520" lvl="0" marL="91440" marR="0" rtl="0" algn="l">
              <a:lnSpc>
                <a:spcPct val="115000"/>
              </a:lnSpc>
              <a:spcBef>
                <a:spcPts val="0"/>
              </a:spcBef>
              <a:spcAft>
                <a:spcPts val="0"/>
              </a:spcAft>
              <a:buSzPts val="800"/>
              <a:buFont typeface="Roboto Mono"/>
              <a:buChar char="❏"/>
            </a:pPr>
            <a:r>
              <a:rPr lang="en" sz="800">
                <a:solidFill>
                  <a:srgbClr val="376092"/>
                </a:solidFill>
                <a:latin typeface="Roboto Mono"/>
                <a:ea typeface="Roboto Mono"/>
                <a:cs typeface="Roboto Mono"/>
                <a:sym typeface="Roboto Mono"/>
              </a:rPr>
              <a:t>Message size is limited to 256KB (body &amp; attributes). To process larger messages upto 2GB, use SQS along with Amazon S3. </a:t>
            </a:r>
            <a:endParaRPr sz="800">
              <a:solidFill>
                <a:srgbClr val="376092"/>
              </a:solidFill>
              <a:latin typeface="Roboto Mono"/>
              <a:ea typeface="Roboto Mono"/>
              <a:cs typeface="Roboto Mono"/>
              <a:sym typeface="Roboto Mono"/>
            </a:endParaRPr>
          </a:p>
          <a:p>
            <a:pPr indent="-96520" lvl="0" marL="91440" marR="0" rtl="0" algn="l">
              <a:lnSpc>
                <a:spcPct val="115000"/>
              </a:lnSpc>
              <a:spcBef>
                <a:spcPts val="0"/>
              </a:spcBef>
              <a:spcAft>
                <a:spcPts val="0"/>
              </a:spcAft>
              <a:buSzPts val="800"/>
              <a:buFont typeface="Roboto Mono"/>
              <a:buChar char="❏"/>
            </a:pPr>
            <a:r>
              <a:rPr lang="en" sz="800">
                <a:solidFill>
                  <a:srgbClr val="376092"/>
                </a:solidFill>
                <a:latin typeface="Roboto Mono"/>
                <a:ea typeface="Roboto Mono"/>
                <a:cs typeface="Roboto Mono"/>
                <a:sym typeface="Roboto Mono"/>
              </a:rPr>
              <a:t>Use Dead letter queues to isolate and diagnose messages that can’t be processed correctly</a:t>
            </a:r>
            <a:endParaRPr sz="800">
              <a:solidFill>
                <a:srgbClr val="376092"/>
              </a:solidFill>
              <a:latin typeface="Roboto Mono"/>
              <a:ea typeface="Roboto Mono"/>
              <a:cs typeface="Roboto Mono"/>
              <a:sym typeface="Roboto Mono"/>
            </a:endParaRPr>
          </a:p>
          <a:p>
            <a:pPr indent="-96520" lvl="0" marL="91440" marR="0" rtl="0" algn="l">
              <a:lnSpc>
                <a:spcPct val="115000"/>
              </a:lnSpc>
              <a:spcBef>
                <a:spcPts val="0"/>
              </a:spcBef>
              <a:spcAft>
                <a:spcPts val="0"/>
              </a:spcAft>
              <a:buSzPts val="800"/>
              <a:buFont typeface="Roboto Mono"/>
              <a:buChar char="❏"/>
            </a:pPr>
            <a:r>
              <a:rPr lang="en" sz="800">
                <a:solidFill>
                  <a:srgbClr val="376092"/>
                </a:solidFill>
                <a:latin typeface="Roboto Mono"/>
                <a:ea typeface="Roboto Mono"/>
                <a:cs typeface="Roboto Mono"/>
                <a:sym typeface="Roboto Mono"/>
              </a:rPr>
              <a:t>Use Delay queues when you want to postpone delivery of new messages in queue. Currently delay can be set between 0 and 15 minutes</a:t>
            </a:r>
            <a:endParaRPr sz="800">
              <a:solidFill>
                <a:srgbClr val="376092"/>
              </a:solidFill>
              <a:latin typeface="Roboto Mono"/>
              <a:ea typeface="Roboto Mono"/>
              <a:cs typeface="Roboto Mono"/>
              <a:sym typeface="Roboto Mono"/>
            </a:endParaRPr>
          </a:p>
          <a:p>
            <a:pPr indent="-96520" lvl="0" marL="91440" marR="0" rtl="0" algn="l">
              <a:lnSpc>
                <a:spcPct val="115000"/>
              </a:lnSpc>
              <a:spcBef>
                <a:spcPts val="0"/>
              </a:spcBef>
              <a:spcAft>
                <a:spcPts val="0"/>
              </a:spcAft>
              <a:buSzPts val="800"/>
              <a:buFont typeface="Roboto Mono"/>
              <a:buChar char="❏"/>
            </a:pPr>
            <a:r>
              <a:rPr lang="en" sz="800">
                <a:solidFill>
                  <a:srgbClr val="376092"/>
                </a:solidFill>
                <a:latin typeface="Roboto Mono"/>
                <a:ea typeface="Roboto Mono"/>
                <a:cs typeface="Roboto Mono"/>
                <a:sym typeface="Roboto Mono"/>
              </a:rPr>
              <a:t>SQS uses HTTP REST protocol and a proprietary SDK. However, Amazon does offer a JMS implementation of the SQS SDK. </a:t>
            </a:r>
            <a:endParaRPr sz="800">
              <a:solidFill>
                <a:srgbClr val="376092"/>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en" sz="800">
                <a:latin typeface="Roboto Mono"/>
                <a:ea typeface="Roboto Mono"/>
                <a:cs typeface="Roboto Mono"/>
                <a:sym typeface="Roboto Mono"/>
              </a:rPr>
              <a:t>Service High Availability</a:t>
            </a:r>
            <a:endParaRPr b="1" sz="800">
              <a:latin typeface="Roboto Mono"/>
              <a:ea typeface="Roboto Mono"/>
              <a:cs typeface="Roboto Mono"/>
              <a:sym typeface="Roboto Mono"/>
            </a:endParaRPr>
          </a:p>
          <a:p>
            <a:pPr indent="0" lvl="0" marL="0" marR="0" rtl="0" algn="l">
              <a:lnSpc>
                <a:spcPct val="115000"/>
              </a:lnSpc>
              <a:spcBef>
                <a:spcPts val="200"/>
              </a:spcBef>
              <a:spcAft>
                <a:spcPts val="0"/>
              </a:spcAft>
              <a:buNone/>
            </a:pPr>
            <a:r>
              <a:rPr lang="en" sz="700">
                <a:latin typeface="Roboto Mono"/>
                <a:ea typeface="Roboto Mono"/>
                <a:cs typeface="Roboto Mono"/>
                <a:sym typeface="Roboto Mono"/>
              </a:rPr>
              <a:t>SQS is a highly available and distributed service which makes it reliable. Messages are replicated inside AWS, making message loss due to node failure virtually non-existent. But SQS is a regional service. There is no built-in multi-region availability method for guarding against region failure. If a region fails, your topic or queues will be inaccessible till the service is up. There isn't any standard way to handle them in a multi-region fashion. </a:t>
            </a:r>
            <a:endParaRPr sz="700">
              <a:solidFill>
                <a:srgbClr val="376092"/>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en" sz="800">
                <a:latin typeface="Roboto Mono"/>
                <a:ea typeface="Roboto Mono"/>
                <a:cs typeface="Roboto Mono"/>
                <a:sym typeface="Roboto Mono"/>
              </a:rPr>
              <a:t>Scalability</a:t>
            </a:r>
            <a:endParaRPr b="1" sz="800">
              <a:latin typeface="Roboto Mono"/>
              <a:ea typeface="Roboto Mono"/>
              <a:cs typeface="Roboto Mono"/>
              <a:sym typeface="Roboto Mono"/>
            </a:endParaRPr>
          </a:p>
          <a:p>
            <a:pPr indent="0" lvl="0" marL="0" rtl="0" algn="l">
              <a:spcBef>
                <a:spcPts val="200"/>
              </a:spcBef>
              <a:spcAft>
                <a:spcPts val="0"/>
              </a:spcAft>
              <a:buNone/>
            </a:pPr>
            <a:r>
              <a:rPr lang="en" sz="800">
                <a:latin typeface="Roboto Mono"/>
                <a:ea typeface="Roboto Mono"/>
                <a:cs typeface="Roboto Mono"/>
                <a:sym typeface="Roboto Mono"/>
              </a:rPr>
              <a:t>Scaling is achieved by increasing the number of message producers (making SendMessage requests) and consumers (making ReceiveMessage and DeleteMessage requests) in order to increase the overall queue throughput. You can scale horizontally by increasing the number of threads on a client, adding clients, or both.</a:t>
            </a:r>
            <a:endParaRPr sz="800">
              <a:latin typeface="Roboto Mono"/>
              <a:ea typeface="Roboto Mono"/>
              <a:cs typeface="Roboto Mono"/>
              <a:sym typeface="Roboto Mono"/>
            </a:endParaRPr>
          </a:p>
        </p:txBody>
      </p:sp>
      <p:pic>
        <p:nvPicPr>
          <p:cNvPr id="163" name="Google Shape;163;p26"/>
          <p:cNvPicPr preferRelativeResize="0"/>
          <p:nvPr/>
        </p:nvPicPr>
        <p:blipFill>
          <a:blip r:embed="rId3">
            <a:alphaModFix/>
          </a:blip>
          <a:stretch>
            <a:fillRect/>
          </a:stretch>
        </p:blipFill>
        <p:spPr>
          <a:xfrm>
            <a:off x="2966375" y="104775"/>
            <a:ext cx="4088524" cy="452100"/>
          </a:xfrm>
          <a:prstGeom prst="rect">
            <a:avLst/>
          </a:prstGeom>
          <a:noFill/>
          <a:ln>
            <a:noFill/>
          </a:ln>
        </p:spPr>
      </p:pic>
      <p:pic>
        <p:nvPicPr>
          <p:cNvPr id="164" name="Google Shape;164;p26"/>
          <p:cNvPicPr preferRelativeResize="0"/>
          <p:nvPr/>
        </p:nvPicPr>
        <p:blipFill>
          <a:blip r:embed="rId4">
            <a:alphaModFix/>
          </a:blip>
          <a:stretch>
            <a:fillRect/>
          </a:stretch>
        </p:blipFill>
        <p:spPr>
          <a:xfrm>
            <a:off x="5336550" y="625425"/>
            <a:ext cx="3861125" cy="1157100"/>
          </a:xfrm>
          <a:prstGeom prst="rect">
            <a:avLst/>
          </a:prstGeom>
          <a:noFill/>
          <a:ln>
            <a:noFill/>
          </a:ln>
        </p:spPr>
      </p:pic>
      <p:pic>
        <p:nvPicPr>
          <p:cNvPr id="165" name="Google Shape;165;p26"/>
          <p:cNvPicPr preferRelativeResize="0"/>
          <p:nvPr/>
        </p:nvPicPr>
        <p:blipFill>
          <a:blip r:embed="rId5">
            <a:alphaModFix/>
          </a:blip>
          <a:stretch>
            <a:fillRect/>
          </a:stretch>
        </p:blipFill>
        <p:spPr>
          <a:xfrm>
            <a:off x="2133600" y="133350"/>
            <a:ext cx="725125" cy="72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pic>
        <p:nvPicPr>
          <p:cNvPr id="170" name="Google Shape;170;p27"/>
          <p:cNvPicPr preferRelativeResize="0"/>
          <p:nvPr/>
        </p:nvPicPr>
        <p:blipFill>
          <a:blip r:embed="rId3">
            <a:alphaModFix/>
          </a:blip>
          <a:stretch>
            <a:fillRect/>
          </a:stretch>
        </p:blipFill>
        <p:spPr>
          <a:xfrm>
            <a:off x="152400" y="990600"/>
            <a:ext cx="3812776" cy="2256675"/>
          </a:xfrm>
          <a:prstGeom prst="rect">
            <a:avLst/>
          </a:prstGeom>
          <a:noFill/>
          <a:ln>
            <a:noFill/>
          </a:ln>
        </p:spPr>
      </p:pic>
      <p:sp>
        <p:nvSpPr>
          <p:cNvPr id="171" name="Google Shape;171;p27"/>
          <p:cNvSpPr txBox="1"/>
          <p:nvPr>
            <p:ph idx="4294967295" type="title"/>
          </p:nvPr>
        </p:nvSpPr>
        <p:spPr>
          <a:xfrm>
            <a:off x="311700" y="250800"/>
            <a:ext cx="7367100" cy="755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Scaling EC2 based on SQS </a:t>
            </a:r>
            <a:endParaRPr sz="1800"/>
          </a:p>
          <a:p>
            <a:pPr indent="0" lvl="0" marL="0" marR="0" rtl="0" algn="l">
              <a:lnSpc>
                <a:spcPct val="115000"/>
              </a:lnSpc>
              <a:spcBef>
                <a:spcPts val="0"/>
              </a:spcBef>
              <a:spcAft>
                <a:spcPts val="0"/>
              </a:spcAft>
              <a:buNone/>
            </a:pPr>
            <a:r>
              <a:rPr lang="en" sz="1100" u="sng">
                <a:solidFill>
                  <a:schemeClr val="hlink"/>
                </a:solidFill>
                <a:latin typeface="Roboto Mono"/>
                <a:ea typeface="Roboto Mono"/>
                <a:cs typeface="Roboto Mono"/>
                <a:sym typeface="Roboto Mono"/>
                <a:hlinkClick r:id="rId4"/>
              </a:rPr>
              <a:t>https://docs.aws.amazon.com/autoscaling/ec2/userguide/as-using-sqs-queue.html</a:t>
            </a:r>
            <a:endParaRPr sz="1800">
              <a:latin typeface="Roboto Mono"/>
              <a:ea typeface="Roboto Mono"/>
              <a:cs typeface="Roboto Mono"/>
              <a:sym typeface="Roboto Mono"/>
            </a:endParaRPr>
          </a:p>
        </p:txBody>
      </p:sp>
      <p:sp>
        <p:nvSpPr>
          <p:cNvPr id="172" name="Google Shape;172;p27"/>
          <p:cNvSpPr txBox="1"/>
          <p:nvPr/>
        </p:nvSpPr>
        <p:spPr>
          <a:xfrm>
            <a:off x="4096100" y="797125"/>
            <a:ext cx="5000100" cy="189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000">
                <a:solidFill>
                  <a:srgbClr val="444444"/>
                </a:solidFill>
                <a:highlight>
                  <a:srgbClr val="FFFFFF"/>
                </a:highlight>
                <a:latin typeface="Roboto Mono"/>
                <a:ea typeface="Roboto Mono"/>
                <a:cs typeface="Roboto Mono"/>
                <a:sym typeface="Roboto Mono"/>
              </a:rPr>
              <a:t>De</a:t>
            </a:r>
            <a:r>
              <a:rPr lang="en" sz="1000">
                <a:solidFill>
                  <a:srgbClr val="444444"/>
                </a:solidFill>
                <a:highlight>
                  <a:srgbClr val="FFFFFF"/>
                </a:highlight>
                <a:latin typeface="Roboto Mono"/>
                <a:ea typeface="Roboto Mono"/>
                <a:cs typeface="Roboto Mono"/>
                <a:sym typeface="Roboto Mono"/>
              </a:rPr>
              <a:t>fine parameters that control the scaling process. For example, you can create a policy that calls for enlarging your fleet of EC2 instances whenever the average number of messages reaches a certain level. This is useful for scaling in response to changing conditions, when you don't know when those conditions will change.There are 3 main parts to this confign:</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120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An Auto Scaling group to manage EC2 instances for the purposes of processing messages from an SQS queue.</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A custom metric to send to Amazon CloudWatch that measures the number of messages in the queue per EC2 instance in the Auto Scaling group.</a:t>
            </a:r>
            <a:endParaRPr sz="1000">
              <a:solidFill>
                <a:srgbClr val="444444"/>
              </a:solidFill>
              <a:highlight>
                <a:srgbClr val="FFFFFF"/>
              </a:highlight>
              <a:latin typeface="Roboto Mono"/>
              <a:ea typeface="Roboto Mono"/>
              <a:cs typeface="Roboto Mono"/>
              <a:sym typeface="Roboto Mono"/>
            </a:endParaRPr>
          </a:p>
          <a:p>
            <a:pPr indent="-292100" lvl="0" marL="457200" rtl="0" algn="l">
              <a:lnSpc>
                <a:spcPct val="100000"/>
              </a:lnSpc>
              <a:spcBef>
                <a:spcPts val="0"/>
              </a:spcBef>
              <a:spcAft>
                <a:spcPts val="0"/>
              </a:spcAft>
              <a:buClr>
                <a:srgbClr val="444444"/>
              </a:buClr>
              <a:buSzPts val="1000"/>
              <a:buFont typeface="Roboto Mono"/>
              <a:buChar char="●"/>
            </a:pPr>
            <a:r>
              <a:rPr lang="en" sz="1000">
                <a:solidFill>
                  <a:srgbClr val="444444"/>
                </a:solidFill>
                <a:highlight>
                  <a:srgbClr val="FFFFFF"/>
                </a:highlight>
                <a:latin typeface="Roboto Mono"/>
                <a:ea typeface="Roboto Mono"/>
                <a:cs typeface="Roboto Mono"/>
                <a:sym typeface="Roboto Mono"/>
              </a:rPr>
              <a:t>A target tracking policy that configures your Auto Scaling group to scale based on the custom metric and a set target value. CloudWatch alarms invoke the scaling policy.</a:t>
            </a:r>
            <a:endParaRPr sz="1000">
              <a:solidFill>
                <a:srgbClr val="444444"/>
              </a:solidFill>
              <a:highlight>
                <a:srgbClr val="FFFFFF"/>
              </a:highlight>
              <a:latin typeface="Roboto Mono"/>
              <a:ea typeface="Roboto Mono"/>
              <a:cs typeface="Roboto Mono"/>
              <a:sym typeface="Roboto Mono"/>
            </a:endParaRPr>
          </a:p>
        </p:txBody>
      </p:sp>
      <p:sp>
        <p:nvSpPr>
          <p:cNvPr id="173" name="Google Shape;173;p27"/>
          <p:cNvSpPr txBox="1"/>
          <p:nvPr/>
        </p:nvSpPr>
        <p:spPr>
          <a:xfrm>
            <a:off x="152400" y="3221325"/>
            <a:ext cx="8844000" cy="61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b="1" lang="en" sz="1000">
                <a:solidFill>
                  <a:srgbClr val="CC6600"/>
                </a:solidFill>
                <a:highlight>
                  <a:srgbClr val="FFFFFF"/>
                </a:highlight>
                <a:latin typeface="Roboto Mono"/>
                <a:ea typeface="Roboto Mono"/>
                <a:cs typeface="Roboto Mono"/>
                <a:sym typeface="Roboto Mono"/>
              </a:rPr>
              <a:t>Choosing an Effective Metric and Target Value</a:t>
            </a:r>
            <a:endParaRPr b="1" sz="900">
              <a:solidFill>
                <a:srgbClr val="CC6600"/>
              </a:solidFill>
              <a:highlight>
                <a:srgbClr val="FFFFFF"/>
              </a:highlight>
              <a:latin typeface="Roboto Mono"/>
              <a:ea typeface="Roboto Mono"/>
              <a:cs typeface="Roboto Mono"/>
              <a:sym typeface="Roboto Mono"/>
            </a:endParaRPr>
          </a:p>
          <a:p>
            <a:pPr indent="0" lvl="0" marL="0" rtl="0" algn="l">
              <a:lnSpc>
                <a:spcPct val="100000"/>
              </a:lnSpc>
              <a:spcBef>
                <a:spcPts val="1400"/>
              </a:spcBef>
              <a:spcAft>
                <a:spcPts val="0"/>
              </a:spcAft>
              <a:buNone/>
            </a:pPr>
            <a:r>
              <a:rPr lang="en" sz="900">
                <a:solidFill>
                  <a:srgbClr val="444444"/>
                </a:solidFill>
                <a:highlight>
                  <a:srgbClr val="FFFFFF"/>
                </a:highlight>
                <a:latin typeface="Roboto Mono"/>
                <a:ea typeface="Roboto Mono"/>
                <a:cs typeface="Roboto Mono"/>
                <a:sym typeface="Roboto Mono"/>
              </a:rPr>
              <a:t>The number of messages in your SQS queue does not solely define the number of instances needed. In fact, the number of instances in the fleet can be driven by multiple factors, including how long it takes to process a message and the acceptable amount of latency (queue delay).The solution is to use a </a:t>
            </a:r>
            <a:r>
              <a:rPr b="1" i="1" lang="en" sz="900">
                <a:solidFill>
                  <a:srgbClr val="0000FF"/>
                </a:solidFill>
                <a:highlight>
                  <a:srgbClr val="FFFFFF"/>
                </a:highlight>
                <a:latin typeface="Roboto Mono"/>
                <a:ea typeface="Roboto Mono"/>
                <a:cs typeface="Roboto Mono"/>
                <a:sym typeface="Roboto Mono"/>
              </a:rPr>
              <a:t>backlog per instance</a:t>
            </a:r>
            <a:r>
              <a:rPr b="1" lang="en" sz="900">
                <a:solidFill>
                  <a:srgbClr val="0000FF"/>
                </a:solidFill>
                <a:highlight>
                  <a:srgbClr val="FFFFFF"/>
                </a:highlight>
                <a:latin typeface="Roboto Mono"/>
                <a:ea typeface="Roboto Mono"/>
                <a:cs typeface="Roboto Mono"/>
                <a:sym typeface="Roboto Mono"/>
              </a:rPr>
              <a:t> metric </a:t>
            </a:r>
            <a:r>
              <a:rPr lang="en" sz="900">
                <a:solidFill>
                  <a:srgbClr val="444444"/>
                </a:solidFill>
                <a:highlight>
                  <a:srgbClr val="FFFFFF"/>
                </a:highlight>
                <a:latin typeface="Roboto Mono"/>
                <a:ea typeface="Roboto Mono"/>
                <a:cs typeface="Roboto Mono"/>
                <a:sym typeface="Roboto Mono"/>
              </a:rPr>
              <a:t>with the target value being the </a:t>
            </a:r>
            <a:r>
              <a:rPr i="1" lang="en" sz="900">
                <a:solidFill>
                  <a:srgbClr val="444444"/>
                </a:solidFill>
                <a:highlight>
                  <a:srgbClr val="FFFFFF"/>
                </a:highlight>
                <a:latin typeface="Roboto Mono"/>
                <a:ea typeface="Roboto Mono"/>
                <a:cs typeface="Roboto Mono"/>
                <a:sym typeface="Roboto Mono"/>
              </a:rPr>
              <a:t>acceptable backlog per instance</a:t>
            </a:r>
            <a:r>
              <a:rPr lang="en" sz="900">
                <a:solidFill>
                  <a:srgbClr val="444444"/>
                </a:solidFill>
                <a:highlight>
                  <a:srgbClr val="FFFFFF"/>
                </a:highlight>
                <a:latin typeface="Roboto Mono"/>
                <a:ea typeface="Roboto Mono"/>
                <a:cs typeface="Roboto Mono"/>
                <a:sym typeface="Roboto Mono"/>
              </a:rPr>
              <a:t> to maintain. </a:t>
            </a:r>
            <a:endParaRPr sz="900">
              <a:solidFill>
                <a:srgbClr val="444444"/>
              </a:solidFill>
              <a:highlight>
                <a:srgbClr val="FFFFFF"/>
              </a:highlight>
              <a:latin typeface="Roboto Mono"/>
              <a:ea typeface="Roboto Mono"/>
              <a:cs typeface="Roboto Mono"/>
              <a:sym typeface="Roboto Mono"/>
            </a:endParaRPr>
          </a:p>
          <a:p>
            <a:pPr indent="0" lvl="0" marL="0" rtl="0" algn="l">
              <a:lnSpc>
                <a:spcPct val="100000"/>
              </a:lnSpc>
              <a:spcBef>
                <a:spcPts val="1200"/>
              </a:spcBef>
              <a:spcAft>
                <a:spcPts val="1200"/>
              </a:spcAft>
              <a:buNone/>
            </a:pPr>
            <a:r>
              <a:rPr lang="en" sz="900">
                <a:solidFill>
                  <a:srgbClr val="444444"/>
                </a:solidFill>
                <a:highlight>
                  <a:srgbClr val="FFFFFF"/>
                </a:highlight>
                <a:latin typeface="Roboto Mono"/>
                <a:ea typeface="Roboto Mono"/>
                <a:cs typeface="Roboto Mono"/>
                <a:sym typeface="Roboto Mono"/>
              </a:rPr>
              <a:t>To illustrate, the current ApproximateNumberOfMessages is 1500 and the fleet's running capacity is 10. If the average processing time is 0.1 seconds for each message and the longest acceptable latency is 10 seconds, then the acceptable backlog per instance is 10 / 0.1, which equals 100. This means that 100 is the target value for your target tracking policy. Because the backlog per instance is currently at 150 (1500 / 10), your fleet scales out by five instances to maintain proportion to the target value.</a:t>
            </a:r>
            <a:endParaRPr sz="900">
              <a:solidFill>
                <a:srgbClr val="444444"/>
              </a:solidFill>
              <a:highlight>
                <a:srgbClr val="FFFFFF"/>
              </a:highlight>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98400"/>
            <a:ext cx="8635800" cy="489300"/>
          </a:xfrm>
          <a:prstGeom prst="rect">
            <a:avLst/>
          </a:prstGeom>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1800"/>
              <a:t>Study Topics</a:t>
            </a:r>
            <a:endParaRPr sz="1200">
              <a:solidFill>
                <a:srgbClr val="999999"/>
              </a:solidFill>
              <a:latin typeface="Proxima Nova"/>
              <a:ea typeface="Proxima Nova"/>
              <a:cs typeface="Proxima Nova"/>
              <a:sym typeface="Proxima Nova"/>
            </a:endParaRPr>
          </a:p>
        </p:txBody>
      </p:sp>
      <p:sp>
        <p:nvSpPr>
          <p:cNvPr id="63" name="Google Shape;63;p14"/>
          <p:cNvSpPr txBox="1"/>
          <p:nvPr/>
        </p:nvSpPr>
        <p:spPr>
          <a:xfrm>
            <a:off x="4877075" y="228600"/>
            <a:ext cx="4540800" cy="3000000"/>
          </a:xfrm>
          <a:prstGeom prst="rect">
            <a:avLst/>
          </a:prstGeom>
          <a:noFill/>
          <a:ln>
            <a:noFill/>
          </a:ln>
        </p:spPr>
        <p:txBody>
          <a:bodyPr anchorCtr="0" anchor="t" bIns="0" lIns="91425" spcFirstLastPara="1" rIns="91425" wrap="square" tIns="0">
            <a:noAutofit/>
          </a:bodyPr>
          <a:lstStyle/>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Serverless architectures using S3, API Gateway, Lambda, CloudFront, Cognito, DynamoDB </a:t>
            </a:r>
            <a:r>
              <a:rPr lang="en" sz="700">
                <a:solidFill>
                  <a:srgbClr val="0000FF"/>
                </a:solidFill>
                <a:latin typeface="Roboto Mono"/>
                <a:ea typeface="Roboto Mono"/>
                <a:cs typeface="Roboto Mono"/>
                <a:sym typeface="Roboto Mono"/>
              </a:rPr>
              <a:t>(Julian Pittas’ excellent Serverless courses would be useful)</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CloudFront caching behaviour</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Separation of business units and permissions using multiple AWS accounts, AWS Organizations, OUs, Service Control Policies in combination with IAM policies and roles</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Consolidated billing using AWS Organizations, Cost Explorer and use of tagging to assess costs across different business units</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0000FF"/>
                </a:solidFill>
                <a:latin typeface="Roboto Mono"/>
                <a:ea typeface="Roboto Mono"/>
                <a:cs typeface="Roboto Mono"/>
                <a:sym typeface="Roboto Mono"/>
              </a:rPr>
              <a:t>S3 encryption options</a:t>
            </a:r>
            <a:r>
              <a:rPr lang="en" sz="700">
                <a:solidFill>
                  <a:srgbClr val="566375"/>
                </a:solidFill>
                <a:latin typeface="Roboto Mono"/>
                <a:ea typeface="Roboto Mono"/>
                <a:cs typeface="Roboto Mono"/>
                <a:sym typeface="Roboto Mono"/>
              </a:rPr>
              <a:t>, versioning, S3 events triggering Lambda, S3 bucket policy vs IAM policy for S3 access</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VPC endpoint for S3</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Networking,VPC peering,routing,NAT instances,NAT gateways,Internet Gateways</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ELB, ALB, NLB</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Network capability of different EC2 instance sizes</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DirectConnect vs VPNs</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Elastic Beanstalk</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AWS Certificate Manager</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FF0000"/>
              </a:buClr>
              <a:buSzPts val="700"/>
              <a:buFont typeface="Roboto Mono"/>
              <a:buChar char="●"/>
            </a:pPr>
            <a:r>
              <a:rPr lang="en" sz="700">
                <a:solidFill>
                  <a:srgbClr val="FF0000"/>
                </a:solidFill>
                <a:latin typeface="Roboto Mono"/>
                <a:ea typeface="Roboto Mono"/>
                <a:cs typeface="Roboto Mono"/>
                <a:sym typeface="Roboto Mono"/>
              </a:rPr>
              <a:t>OpsWorks vs Systems Manager for software installation, patching and updates</a:t>
            </a:r>
            <a:endParaRPr sz="700">
              <a:solidFill>
                <a:srgbClr val="FF0000"/>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Migrations including data transfer from on prem to AWS</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Storage limits for Snowball and SnowMobile</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Storage Gateway, Stored Volume, Cached Volume, File and Tape Library modes</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VM Import / Export</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Cloudwatch Logs and Cloudwatch Logs Agent</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Kinesis Data Firehose vs Kinesis Data Streams</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SQS and SNS</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AWS RDS MySQL vs Aurora - database size, multi-AZ and multi-region capability</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Database Migration Service and Schema Conversion Tool</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Redis cluster - only supported in a single availability zone</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Elastic Map Reduce</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Athena and Quicksight</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Elasticache - Redis and Memcache options</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KMS, Key access policies, CloudHSM</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Integration with on premise Active Directory</a:t>
            </a:r>
            <a:endParaRPr sz="700">
              <a:solidFill>
                <a:srgbClr val="566375"/>
              </a:solidFill>
              <a:latin typeface="Roboto Mono"/>
              <a:ea typeface="Roboto Mono"/>
              <a:cs typeface="Roboto Mono"/>
              <a:sym typeface="Roboto Mono"/>
            </a:endParaRPr>
          </a:p>
        </p:txBody>
      </p:sp>
      <p:sp>
        <p:nvSpPr>
          <p:cNvPr id="64" name="Google Shape;64;p14"/>
          <p:cNvSpPr txBox="1"/>
          <p:nvPr/>
        </p:nvSpPr>
        <p:spPr>
          <a:xfrm>
            <a:off x="-58375" y="410625"/>
            <a:ext cx="4970100" cy="3000000"/>
          </a:xfrm>
          <a:prstGeom prst="rect">
            <a:avLst/>
          </a:prstGeom>
          <a:noFill/>
          <a:ln>
            <a:noFill/>
          </a:ln>
        </p:spPr>
        <p:txBody>
          <a:bodyPr anchorCtr="0" anchor="t" bIns="0" lIns="91425" spcFirstLastPara="1" rIns="91425" wrap="square" tIns="0">
            <a:noAutofit/>
          </a:bodyPr>
          <a:lstStyle/>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1. </a:t>
            </a:r>
            <a:r>
              <a:rPr lang="en" sz="700">
                <a:solidFill>
                  <a:srgbClr val="0000FF"/>
                </a:solidFill>
                <a:latin typeface="Roboto Mono"/>
                <a:ea typeface="Roboto Mono"/>
                <a:cs typeface="Roboto Mono"/>
                <a:sym typeface="Roboto Mono"/>
              </a:rPr>
              <a:t>Lots of AWS Organizations scenario (Multi AWS accounts)</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2. Difference between SCP vs IAM Policy</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3. AWS Organizations which has multiple Organizational Units (OU)</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FF0000"/>
              </a:buClr>
              <a:buSzPts val="700"/>
              <a:buFont typeface="Roboto Mono"/>
              <a:buChar char="●"/>
            </a:pPr>
            <a:r>
              <a:rPr lang="en" sz="700">
                <a:solidFill>
                  <a:srgbClr val="FF0000"/>
                </a:solidFill>
                <a:latin typeface="Roboto Mono"/>
                <a:ea typeface="Roboto Mono"/>
                <a:cs typeface="Roboto Mono"/>
                <a:sym typeface="Roboto Mono"/>
              </a:rPr>
              <a:t>4. All services within Systems Manager ( Automation, Run Command, Session Manager, State Manager, Patch Manager, Maintenance Window)</a:t>
            </a:r>
            <a:endParaRPr sz="700">
              <a:solidFill>
                <a:srgbClr val="FF0000"/>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5. When to use AWS Serverless Application Model (SAM) vs CloudFormation in deploying Lambda with DynamoDB</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6. Server Migration Service (SMS)+DMS+SCT - Can you migrate non-VM servers using SMS?</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7. AWS Rekognition</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8. AWS Mechanical Turk, AppStream?</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FF0000"/>
              </a:buClr>
              <a:buSzPts val="700"/>
              <a:buFont typeface="Roboto Mono"/>
              <a:buChar char="●"/>
            </a:pPr>
            <a:r>
              <a:rPr i="1" lang="en" sz="700" u="sng">
                <a:solidFill>
                  <a:srgbClr val="FF0000"/>
                </a:solidFill>
                <a:latin typeface="Roboto Mono"/>
                <a:ea typeface="Roboto Mono"/>
                <a:cs typeface="Roboto Mono"/>
                <a:sym typeface="Roboto Mono"/>
              </a:rPr>
              <a:t>9. AWS CI/CD Services (CodeCommit, CodeBuild, CodeDeploy, CodePipeline)</a:t>
            </a:r>
            <a:endParaRPr i="1" sz="700" u="sng">
              <a:solidFill>
                <a:srgbClr val="FF0000"/>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10. S3 Requester Pays</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11. AWS Config and its integration with other services. Like managing "approved" AMI.</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12. Managing S3 Bucket Permissions - Notify if there is a publicly accessible object in the bucket. Trusted Advisor vs AWS Config? CONFIG !!</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13. AWS WAF - applying rules for ELB, CloudFront, Amazon API Gateway and EC2</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14. AWS Shield Advanced vs AWS Shield Standard</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15. Amazon ES (Elasticsearch?) - Kibana</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16. Providing access to data and visualization tool: QuickSight vs Kibana</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17. Direct Connect, Direct Connect Gateway, VIFs and LAG</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18. Lambda accessing a database from outside your VPC.</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19. Transit VPC + Connecting hundreds of VPCs in your on-premise data center</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20. A difficult scenario on VPC Peering when one VPC is peered with 2 VPCs which uses Longest Prefix Match.</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21. Migration on-premise IBM MQ / WebSphere? Use Amazon MQ or EC2?</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22. Private Hosted Zone in Route 53 to connect the routing of your multiple VPCs..</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23. Lambda@edge when authenticating a website</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24. Improving CloudFront performance (Cache Hit Rate?)</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FF0000"/>
              </a:buClr>
              <a:buSzPts val="700"/>
              <a:buFont typeface="Roboto Mono"/>
              <a:buChar char="●"/>
            </a:pPr>
            <a:r>
              <a:rPr lang="en" sz="700">
                <a:solidFill>
                  <a:srgbClr val="FF0000"/>
                </a:solidFill>
                <a:latin typeface="Roboto Mono"/>
                <a:ea typeface="Roboto Mono"/>
                <a:cs typeface="Roboto Mono"/>
                <a:sym typeface="Roboto Mono"/>
              </a:rPr>
              <a:t>25. X-Ray vs Inspector vs Systems Manager</a:t>
            </a:r>
            <a:endParaRPr sz="700">
              <a:solidFill>
                <a:srgbClr val="FF0000"/>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26. Athena, S3 Select, Glacier Select differences</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27. EC2, EBS, provisioned IOPS vs GP2</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28. DynamoDB Streams </a:t>
            </a:r>
            <a:r>
              <a:rPr lang="en" sz="700">
                <a:solidFill>
                  <a:srgbClr val="566375"/>
                </a:solidFill>
                <a:latin typeface="Roboto Mono"/>
                <a:ea typeface="Roboto Mono"/>
                <a:cs typeface="Roboto Mono"/>
                <a:sym typeface="Roboto Mono"/>
              </a:rPr>
              <a:t>triggering Lambda</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29. AWS Batch,</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30. AWS Directory Service</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31. SWF vs Step Functions</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32. Cached Volume vs Stored Volume vs File vs Tape Gateway</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33. VPC Endpoint + Private vs Public VIF?</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34. 6 Rs of migration </a:t>
            </a:r>
            <a:endParaRPr sz="700">
              <a:solidFill>
                <a:srgbClr val="0000FF"/>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357125" y="685800"/>
            <a:ext cx="8393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0000"/>
                </a:solidFill>
                <a:latin typeface="Roboto Mono"/>
                <a:ea typeface="Roboto Mono"/>
                <a:cs typeface="Roboto Mono"/>
                <a:sym typeface="Roboto Mono"/>
              </a:rPr>
              <a:t>Opsworks, Config, </a:t>
            </a:r>
            <a:r>
              <a:rPr lang="en" sz="900">
                <a:solidFill>
                  <a:srgbClr val="38761D"/>
                </a:solidFill>
                <a:latin typeface="Roboto Mono"/>
                <a:ea typeface="Roboto Mono"/>
                <a:cs typeface="Roboto Mono"/>
                <a:sym typeface="Roboto Mono"/>
              </a:rPr>
              <a:t>SNS vs SQS, Use of SQS Q depth to autoscale EC2</a:t>
            </a:r>
            <a:r>
              <a:rPr lang="en" sz="900">
                <a:solidFill>
                  <a:srgbClr val="FF0000"/>
                </a:solidFill>
                <a:latin typeface="Roboto Mono"/>
                <a:ea typeface="Roboto Mono"/>
                <a:cs typeface="Roboto Mono"/>
                <a:sym typeface="Roboto Mono"/>
              </a:rPr>
              <a:t>, Redshift, AWS Media Services</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38761D"/>
                </a:solidFill>
                <a:latin typeface="Roboto Mono"/>
                <a:ea typeface="Roboto Mono"/>
                <a:cs typeface="Roboto Mono"/>
                <a:sym typeface="Roboto Mono"/>
                <a:hlinkClick r:id="rId3"/>
              </a:rPr>
              <a:t>https://aws.amazon.com/blogs/security/how-to-detect-and-automatically-remediate-unintended-permissions-in-amazon-s3-object-acls-with-cloudwatch-events/</a:t>
            </a:r>
            <a:endParaRPr sz="900">
              <a:solidFill>
                <a:srgbClr val="38761D"/>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FF0000"/>
                </a:solidFill>
                <a:latin typeface="Roboto Mono"/>
                <a:ea typeface="Roboto Mono"/>
                <a:cs typeface="Roboto Mono"/>
                <a:sym typeface="Roboto Mono"/>
                <a:hlinkClick r:id="rId4"/>
              </a:rPr>
              <a:t>https://aws.amazon.com/about-aws/whats-new/2013/10/15/amazon-cloudfront-now-supports-put-post-and-other-http-methods/</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FF0000"/>
                </a:solidFill>
                <a:latin typeface="Roboto Mono"/>
                <a:ea typeface="Roboto Mono"/>
                <a:cs typeface="Roboto Mono"/>
                <a:sym typeface="Roboto Mono"/>
              </a:rPr>
              <a:t>DDoS Mitigation Whitepaper</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FF0000"/>
                </a:solidFill>
                <a:latin typeface="Roboto Mono"/>
                <a:ea typeface="Roboto Mono"/>
                <a:cs typeface="Roboto Mono"/>
                <a:sym typeface="Roboto Mono"/>
                <a:hlinkClick r:id="rId5"/>
              </a:rPr>
              <a:t>https://aws.amazon.com/tr/blogs/apn/amazon-vpc-for-on-premises-network-engineers-part-one/</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FF0000"/>
                </a:solidFill>
                <a:latin typeface="Roboto Mono"/>
                <a:ea typeface="Roboto Mono"/>
                <a:cs typeface="Roboto Mono"/>
                <a:sym typeface="Roboto Mono"/>
              </a:rPr>
              <a:t>DynamoDB - </a:t>
            </a:r>
            <a:r>
              <a:rPr lang="en" sz="900" u="sng">
                <a:solidFill>
                  <a:srgbClr val="FF0000"/>
                </a:solidFill>
                <a:latin typeface="Roboto Mono"/>
                <a:ea typeface="Roboto Mono"/>
                <a:cs typeface="Roboto Mono"/>
                <a:sym typeface="Roboto Mono"/>
                <a:hlinkClick r:id="rId6"/>
              </a:rPr>
              <a:t>https://docs.aws.amazon.com/amazondynamodb/latest/developerguide/WIF.html</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8761D"/>
                </a:solidFill>
                <a:latin typeface="Roboto Mono"/>
                <a:ea typeface="Roboto Mono"/>
                <a:cs typeface="Roboto Mono"/>
                <a:sym typeface="Roboto Mono"/>
              </a:rPr>
              <a:t>Diff b/w RI and Spot instances</a:t>
            </a:r>
            <a:endParaRPr sz="900">
              <a:solidFill>
                <a:srgbClr val="38761D"/>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FF0000"/>
                </a:solidFill>
                <a:latin typeface="Roboto Mono"/>
                <a:ea typeface="Roboto Mono"/>
                <a:cs typeface="Roboto Mono"/>
                <a:sym typeface="Roboto Mono"/>
              </a:rPr>
              <a:t>DConnect Virtual Interfaces</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FF0000"/>
                </a:solidFill>
                <a:latin typeface="Roboto Mono"/>
                <a:ea typeface="Roboto Mono"/>
                <a:cs typeface="Roboto Mono"/>
                <a:sym typeface="Roboto Mono"/>
                <a:hlinkClick r:id="rId7"/>
              </a:rPr>
              <a:t>https://d1.awsstatic.com/whitepapers/AWS_Securing_Data_at_Rest_with_Encryption.pdf</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FF0000"/>
                </a:solidFill>
                <a:latin typeface="Roboto Mono"/>
                <a:ea typeface="Roboto Mono"/>
                <a:cs typeface="Roboto Mono"/>
                <a:sym typeface="Roboto Mono"/>
                <a:hlinkClick r:id="rId8"/>
              </a:rPr>
              <a:t>https://aws.amazon.com/servicecatalog/</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FF0000"/>
                </a:solidFill>
                <a:latin typeface="Roboto Mono"/>
                <a:ea typeface="Roboto Mono"/>
                <a:cs typeface="Roboto Mono"/>
                <a:sym typeface="Roboto Mono"/>
                <a:hlinkClick r:id="rId9"/>
              </a:rPr>
              <a:t>https://docs.aws.amazon.com/amazondynamodb/latest/developerguide/WIF.html</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FF0000"/>
                </a:solidFill>
                <a:latin typeface="Roboto Mono"/>
                <a:ea typeface="Roboto Mono"/>
                <a:cs typeface="Roboto Mono"/>
                <a:sym typeface="Roboto Mono"/>
              </a:rPr>
              <a:t>EMR</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38761D"/>
                </a:solidFill>
                <a:latin typeface="Roboto Mono"/>
                <a:ea typeface="Roboto Mono"/>
                <a:cs typeface="Roboto Mono"/>
                <a:sym typeface="Roboto Mono"/>
                <a:hlinkClick r:id="rId10"/>
              </a:rPr>
              <a:t>https://docs.aws.amazon.com/storagegateway/latest/userguide/WhatIsStorageGateway.html</a:t>
            </a:r>
            <a:endParaRPr sz="900">
              <a:solidFill>
                <a:srgbClr val="38761D"/>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FF0000"/>
                </a:solidFill>
                <a:latin typeface="Roboto Mono"/>
                <a:ea typeface="Roboto Mono"/>
                <a:cs typeface="Roboto Mono"/>
                <a:sym typeface="Roboto Mono"/>
              </a:rPr>
              <a:t>CloudHSM</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FF0000"/>
                </a:solidFill>
                <a:latin typeface="Roboto Mono"/>
                <a:ea typeface="Roboto Mono"/>
                <a:cs typeface="Roboto Mono"/>
                <a:sym typeface="Roboto Mono"/>
                <a:hlinkClick r:id="rId11"/>
              </a:rPr>
              <a:t>https://docs.aws.amazon.com/AmazonCloudFront/latest/DeveloperGuide/AccessLogs.html</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38761D"/>
                </a:solidFill>
                <a:latin typeface="Roboto Mono"/>
                <a:ea typeface="Roboto Mono"/>
                <a:cs typeface="Roboto Mono"/>
                <a:sym typeface="Roboto Mono"/>
                <a:hlinkClick r:id="rId12"/>
              </a:rPr>
              <a:t>https://aws.amazon.com/ec2/vm-import/</a:t>
            </a:r>
            <a:endParaRPr sz="900">
              <a:solidFill>
                <a:srgbClr val="38761D"/>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38761D"/>
                </a:solidFill>
                <a:latin typeface="Roboto Mono"/>
                <a:ea typeface="Roboto Mono"/>
                <a:cs typeface="Roboto Mono"/>
                <a:sym typeface="Roboto Mono"/>
                <a:hlinkClick r:id="rId13"/>
              </a:rPr>
              <a:t>https://docs.aws.amazon.com/AWSEC2/latest/UserGuide/placement-groups.html#placement-groups-cluster</a:t>
            </a:r>
            <a:endParaRPr sz="900">
              <a:solidFill>
                <a:srgbClr val="38761D"/>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38761D"/>
                </a:solidFill>
                <a:latin typeface="Roboto Mono"/>
                <a:ea typeface="Roboto Mono"/>
                <a:cs typeface="Roboto Mono"/>
                <a:sym typeface="Roboto Mono"/>
                <a:hlinkClick r:id="rId14"/>
              </a:rPr>
              <a:t>https://aws.amazon.com/premiumsupport/knowledge-center/enable-configure-enhanced-networking/</a:t>
            </a:r>
            <a:endParaRPr sz="900">
              <a:solidFill>
                <a:srgbClr val="38761D"/>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FF0000"/>
                </a:solidFill>
                <a:latin typeface="Roboto Mono"/>
                <a:ea typeface="Roboto Mono"/>
                <a:cs typeface="Roboto Mono"/>
                <a:sym typeface="Roboto Mono"/>
                <a:hlinkClick r:id="rId15"/>
              </a:rPr>
              <a:t>https://aws.amazon.com/solutions/streaming-analytics-pipeline/</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FF0000"/>
                </a:solidFill>
                <a:latin typeface="Roboto Mono"/>
                <a:ea typeface="Roboto Mono"/>
                <a:cs typeface="Roboto Mono"/>
                <a:sym typeface="Roboto Mono"/>
                <a:hlinkClick r:id="rId16"/>
              </a:rPr>
              <a:t>https://docs.aws.amazon.com/AWSEC2/latest/UserGuide/snapshot-lifecycle.html</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FF0000"/>
                </a:solidFill>
                <a:latin typeface="Roboto Mono"/>
                <a:ea typeface="Roboto Mono"/>
                <a:cs typeface="Roboto Mono"/>
                <a:sym typeface="Roboto Mono"/>
                <a:hlinkClick r:id="rId17"/>
              </a:rPr>
              <a:t>https://docs.aws.amazon.com/organizations/latest/userguide/orgs_manage_policies_scp.html</a:t>
            </a:r>
            <a:endParaRPr sz="900">
              <a:solidFill>
                <a:srgbClr val="FF0000"/>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38761D"/>
                </a:solidFill>
                <a:latin typeface="Roboto Mono"/>
                <a:ea typeface="Roboto Mono"/>
                <a:cs typeface="Roboto Mono"/>
                <a:sym typeface="Roboto Mono"/>
                <a:hlinkClick r:id="rId18"/>
              </a:rPr>
              <a:t>https://docs.aws.amazon.com/AWSCloudFormation/latest/UserGuide/example-templates-autoscaling.html</a:t>
            </a:r>
            <a:endParaRPr sz="900">
              <a:solidFill>
                <a:srgbClr val="38761D"/>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38761D"/>
                </a:solidFill>
                <a:latin typeface="Roboto Mono"/>
                <a:ea typeface="Roboto Mono"/>
                <a:cs typeface="Roboto Mono"/>
                <a:sym typeface="Roboto Mono"/>
                <a:hlinkClick r:id="rId19"/>
              </a:rPr>
              <a:t>https://docs.aws.amazon.com/rekognition/latest/dg/celebrities.html</a:t>
            </a:r>
            <a:endParaRPr sz="900">
              <a:solidFill>
                <a:srgbClr val="38761D"/>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38761D"/>
                </a:solidFill>
                <a:latin typeface="Roboto Mono"/>
                <a:ea typeface="Roboto Mono"/>
                <a:cs typeface="Roboto Mono"/>
                <a:sym typeface="Roboto Mono"/>
                <a:hlinkClick r:id="rId20"/>
              </a:rPr>
              <a:t>https://docs.aws.amazon.com/AWSEC2/latest/UserGuide/network_mtu.html#jumbo_frame_instances</a:t>
            </a:r>
            <a:endParaRPr sz="900">
              <a:solidFill>
                <a:srgbClr val="38761D"/>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38761D"/>
                </a:solidFill>
                <a:latin typeface="Roboto Mono"/>
                <a:ea typeface="Roboto Mono"/>
                <a:cs typeface="Roboto Mono"/>
                <a:sym typeface="Roboto Mono"/>
                <a:hlinkClick r:id="rId21"/>
              </a:rPr>
              <a:t>https://aws.amazon.com/blogs/aws/amazon-cloudfront-support-for-dynamic-content/</a:t>
            </a:r>
            <a:endParaRPr sz="900">
              <a:solidFill>
                <a:srgbClr val="38761D"/>
              </a:solidFill>
              <a:latin typeface="Roboto Mono"/>
              <a:ea typeface="Roboto Mono"/>
              <a:cs typeface="Roboto Mono"/>
              <a:sym typeface="Roboto Mono"/>
            </a:endParaRPr>
          </a:p>
          <a:p>
            <a:pPr indent="0" lvl="0" marL="0" rtl="0" algn="l">
              <a:spcBef>
                <a:spcPts val="0"/>
              </a:spcBef>
              <a:spcAft>
                <a:spcPts val="0"/>
              </a:spcAft>
              <a:buNone/>
            </a:pPr>
            <a:r>
              <a:rPr lang="en" sz="900" u="sng">
                <a:solidFill>
                  <a:srgbClr val="38761D"/>
                </a:solidFill>
                <a:latin typeface="Roboto Mono"/>
                <a:ea typeface="Roboto Mono"/>
                <a:cs typeface="Roboto Mono"/>
                <a:sym typeface="Roboto Mono"/>
                <a:hlinkClick r:id="rId22"/>
              </a:rPr>
              <a:t>https://docs.aws.amazon.com/AmazonCloudFront/latest/DeveloperGuide/PrivateContent.html</a:t>
            </a:r>
            <a:endParaRPr sz="900">
              <a:solidFill>
                <a:srgbClr val="38761D"/>
              </a:solidFill>
              <a:latin typeface="Roboto Mono"/>
              <a:ea typeface="Roboto Mono"/>
              <a:cs typeface="Roboto Mono"/>
              <a:sym typeface="Roboto Mono"/>
            </a:endParaRPr>
          </a:p>
          <a:p>
            <a:pPr indent="0" lvl="0" marL="0" rtl="0" algn="l">
              <a:spcBef>
                <a:spcPts val="0"/>
              </a:spcBef>
              <a:spcAft>
                <a:spcPts val="0"/>
              </a:spcAft>
              <a:buNone/>
            </a:pPr>
            <a:r>
              <a:t/>
            </a:r>
            <a:endParaRPr sz="900">
              <a:solidFill>
                <a:srgbClr val="38761D"/>
              </a:solidFill>
              <a:latin typeface="Roboto Mono"/>
              <a:ea typeface="Roboto Mono"/>
              <a:cs typeface="Roboto Mono"/>
              <a:sym typeface="Roboto Mono"/>
            </a:endParaRPr>
          </a:p>
          <a:p>
            <a:pPr indent="0" lvl="0" marL="0" rtl="0" algn="l">
              <a:spcBef>
                <a:spcPts val="0"/>
              </a:spcBef>
              <a:spcAft>
                <a:spcPts val="0"/>
              </a:spcAft>
              <a:buNone/>
            </a:pPr>
            <a:r>
              <a:rPr lang="en" sz="900">
                <a:latin typeface="Bree Serif"/>
                <a:ea typeface="Bree Serif"/>
                <a:cs typeface="Bree Serif"/>
                <a:sym typeface="Bree Serif"/>
              </a:rPr>
              <a:t>https://medium.com/containers-on-aws/designing-a-modern-serverless-application-with-aws-lambda-and-aws-fargate-83f4c5fac573</a:t>
            </a:r>
            <a:endParaRPr sz="900">
              <a:latin typeface="Bree Serif"/>
              <a:ea typeface="Bree Serif"/>
              <a:cs typeface="Bree Serif"/>
              <a:sym typeface="Bree Serif"/>
            </a:endParaRPr>
          </a:p>
          <a:p>
            <a:pPr indent="0" lvl="0" marL="0" rtl="0" algn="l">
              <a:spcBef>
                <a:spcPts val="0"/>
              </a:spcBef>
              <a:spcAft>
                <a:spcPts val="0"/>
              </a:spcAft>
              <a:buNone/>
            </a:pPr>
            <a:r>
              <a:t/>
            </a:r>
            <a:endParaRPr sz="900">
              <a:solidFill>
                <a:srgbClr val="38761D"/>
              </a:solidFill>
              <a:latin typeface="Roboto Mono"/>
              <a:ea typeface="Roboto Mono"/>
              <a:cs typeface="Roboto Mono"/>
              <a:sym typeface="Roboto Mono"/>
            </a:endParaRPr>
          </a:p>
          <a:p>
            <a:pPr indent="0" lvl="0" marL="0" rtl="0" algn="l">
              <a:spcBef>
                <a:spcPts val="0"/>
              </a:spcBef>
              <a:spcAft>
                <a:spcPts val="0"/>
              </a:spcAft>
              <a:buNone/>
            </a:pPr>
            <a:r>
              <a:t/>
            </a:r>
            <a:endParaRPr sz="900">
              <a:solidFill>
                <a:srgbClr val="FF0000"/>
              </a:solidFill>
              <a:latin typeface="Roboto Mono"/>
              <a:ea typeface="Roboto Mono"/>
              <a:cs typeface="Roboto Mono"/>
              <a:sym typeface="Roboto Mono"/>
            </a:endParaRPr>
          </a:p>
        </p:txBody>
      </p:sp>
      <p:sp>
        <p:nvSpPr>
          <p:cNvPr id="70" name="Google Shape;70;p15"/>
          <p:cNvSpPr txBox="1"/>
          <p:nvPr>
            <p:ph type="title"/>
          </p:nvPr>
        </p:nvSpPr>
        <p:spPr>
          <a:xfrm>
            <a:off x="311700" y="98400"/>
            <a:ext cx="8635800" cy="489300"/>
          </a:xfrm>
          <a:prstGeom prst="rect">
            <a:avLst/>
          </a:prstGeom>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1800"/>
              <a:t>Pending </a:t>
            </a:r>
            <a:r>
              <a:rPr lang="en" sz="1800"/>
              <a:t>Topics</a:t>
            </a:r>
            <a:endParaRPr sz="1200">
              <a:solidFill>
                <a:srgbClr val="999999"/>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98400"/>
            <a:ext cx="8635800" cy="489300"/>
          </a:xfrm>
          <a:prstGeom prst="rect">
            <a:avLst/>
          </a:prstGeom>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1800"/>
              <a:t>Study Topics</a:t>
            </a:r>
            <a:endParaRPr sz="1200">
              <a:solidFill>
                <a:srgbClr val="999999"/>
              </a:solidFill>
              <a:latin typeface="Proxima Nova"/>
              <a:ea typeface="Proxima Nova"/>
              <a:cs typeface="Proxima Nova"/>
              <a:sym typeface="Proxima Nova"/>
            </a:endParaRPr>
          </a:p>
        </p:txBody>
      </p:sp>
      <p:sp>
        <p:nvSpPr>
          <p:cNvPr id="76" name="Google Shape;76;p16"/>
          <p:cNvSpPr txBox="1"/>
          <p:nvPr/>
        </p:nvSpPr>
        <p:spPr>
          <a:xfrm>
            <a:off x="4877075" y="228600"/>
            <a:ext cx="4540800" cy="3000000"/>
          </a:xfrm>
          <a:prstGeom prst="rect">
            <a:avLst/>
          </a:prstGeom>
          <a:noFill/>
          <a:ln>
            <a:noFill/>
          </a:ln>
        </p:spPr>
        <p:txBody>
          <a:bodyPr anchorCtr="0" anchor="t" bIns="0" lIns="91425" spcFirstLastPara="1" rIns="91425" wrap="square" tIns="0">
            <a:noAutofit/>
          </a:bodyPr>
          <a:lstStyle/>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Serverless architectures using S3, API Gateway, Lambda, CloudFront, Cognito, DynamoDB (Julian Pittas’ excellent Serverless courses would be useful)</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CloudFront caching behaviour</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Separation of business units and permissions using multiple AWS accounts, AWS Organizations, OUs, Service Control Policies in combination with IAM policies and roles</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Consolidated billing using AWS Organizations, Cost Explorer and use of tagging to assess costs across different business units</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0000FF"/>
                </a:solidFill>
                <a:latin typeface="Roboto Mono"/>
                <a:ea typeface="Roboto Mono"/>
                <a:cs typeface="Roboto Mono"/>
                <a:sym typeface="Roboto Mono"/>
              </a:rPr>
              <a:t>S3 encryption options</a:t>
            </a:r>
            <a:r>
              <a:rPr lang="en" sz="700">
                <a:solidFill>
                  <a:srgbClr val="566375"/>
                </a:solidFill>
                <a:latin typeface="Roboto Mono"/>
                <a:ea typeface="Roboto Mono"/>
                <a:cs typeface="Roboto Mono"/>
                <a:sym typeface="Roboto Mono"/>
              </a:rPr>
              <a:t>, versioning, S3 events triggering Lambda, S3 bucket policy vs IAM policy for S3 access</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VPC endpoint for S3</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Networking,VPC peering,routing,NAT instances,NAT gateways,Internet Gateways</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ELB, ALB, NLB</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Network capability of different EC2 instance sizes</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DirectConnect vs VPNs</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Elastic Beanstalk</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AWS Certificate Manager</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OpsWorks vs Systems Manager for software installation, patching and updates</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Dynamo DB, Dynamo DB streams triggering Lambda</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Migrations including data transfer from on prem to AWS</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Storage limits for Snowball and SnowMobile</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Storage Gateway, Stored Volume, Cached Volume, File and Tape Library modes</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VM Import / Export</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Cloudwatch Logs and Cloudwatch Logs Agent</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Kinesis Data Firehose vs Kinesis Data Streams</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SQS and SNS</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AWS RDS MySQL vs Aurora - database size, multi-AZ and multi-region capability</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Database Migration Service and Schema Conversion Tool</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Redis cluster - only supported in a single availability zone</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Elastic Map Reduce</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Athena and Quicksight</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Elasticache - Redis and Memcache options</a:t>
            </a:r>
            <a:endParaRPr sz="700">
              <a:solidFill>
                <a:srgbClr val="0000FF"/>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KMS, Key access policies, CloudHSM</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Integration with on premise Active Directory</a:t>
            </a:r>
            <a:endParaRPr sz="700">
              <a:solidFill>
                <a:srgbClr val="566375"/>
              </a:solidFill>
              <a:latin typeface="Roboto Mono"/>
              <a:ea typeface="Roboto Mono"/>
              <a:cs typeface="Roboto Mono"/>
              <a:sym typeface="Roboto Mono"/>
            </a:endParaRPr>
          </a:p>
          <a:p>
            <a:pPr indent="-90170" lvl="0" marL="9144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AWS Directory Services options</a:t>
            </a:r>
            <a:endParaRPr sz="700">
              <a:solidFill>
                <a:srgbClr val="566375"/>
              </a:solidFill>
              <a:latin typeface="Roboto Mono"/>
              <a:ea typeface="Roboto Mono"/>
              <a:cs typeface="Roboto Mono"/>
              <a:sym typeface="Roboto Mono"/>
            </a:endParaRPr>
          </a:p>
        </p:txBody>
      </p:sp>
      <p:sp>
        <p:nvSpPr>
          <p:cNvPr id="77" name="Google Shape;77;p16"/>
          <p:cNvSpPr txBox="1"/>
          <p:nvPr/>
        </p:nvSpPr>
        <p:spPr>
          <a:xfrm>
            <a:off x="-58375" y="410625"/>
            <a:ext cx="4970100" cy="3000000"/>
          </a:xfrm>
          <a:prstGeom prst="rect">
            <a:avLst/>
          </a:prstGeom>
          <a:noFill/>
          <a:ln>
            <a:noFill/>
          </a:ln>
        </p:spPr>
        <p:txBody>
          <a:bodyPr anchorCtr="0" anchor="t" bIns="0" lIns="91425" spcFirstLastPara="1" rIns="91425" wrap="square" tIns="0">
            <a:noAutofit/>
          </a:bodyPr>
          <a:lstStyle/>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1. Lots of AWS Organizations scenario (Multi AWS accounts)</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2. Difference between SCP vs IAM Policy</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3. AWS Organizations which has multiple Organizational Units (OU)</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4. All services within Systems Manager ( Automation, Run Command, Session Manager, State Manager, Patch Manager, Maintenance Window)</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5. When to use AWS Serverless Application Model (SAM) vs CloudFormation in deploying Lambda with DynamoDB</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6. Server Migration Service (SMS)+DMS+SCT - Can you migrate non-VM servers using SMS?</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7. AWS Rekognition</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8. AWS Mechanical Turk, AppStream?</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9. AWS CI/CD Services (CodeCommit, CodeBuild, CodeDeploy, CodePipeline)</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10. S3 Requester Pays</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11. AWS Config and its integration with other services. Like managing "approved" AMI.</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12. Managing S3 Bucket Permissions - Notify if there is a publicly accessible object in the bucket. Trusted Advisor vs AWS Config?</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13. AWS WAF - applying rules for ELB, CloudFront, Amazon API Gateway and EC2</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14. AWS Shield Advanced vs AWS Shield Standard</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15. Amazon ES (Elasticsearch?) - Kibana</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16. Providing access to data and visualization tool: QuickSight vs Kibana</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17. Direct Connect, Direct Connect Gateway, VIFs and LAG</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18. Lambda accessing a database from outside your VPC.</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19. Transit VPC + Connecting hundreds of VPCs in your on-premise data center</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20. A difficult scenario on VPC Peering when one VPC is peered with 2 VPCs which uses Longest Prefix Match.</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21. Migration on-premise IBM MQ / WebSphere? Use Amazon MQ or EC2?</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22. Private Hosted Zone in Route 53 to connect the routing of your multiple VPCs..</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23. Lambda@edge when authenticating a website</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24. Improving CloudFront performance (Cache Hit Rate?)</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25. X-Ray vs Inspector vs Systems Manager</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26. Athena, S3 Select, Glacier Select differences</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27. EC2, EBS, provisioned IOPS vs GP2</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28. DynamoDB Streams</a:t>
            </a:r>
            <a:endParaRPr sz="700">
              <a:solidFill>
                <a:srgbClr val="0000FF"/>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29. AWS Batch,</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30. AWS Directory Service</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31. SWF vs Step Functions</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32. Cached Volume vs Stored Volume vs File vs Tape Gateway</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566375"/>
              </a:buClr>
              <a:buSzPts val="700"/>
              <a:buFont typeface="Roboto Mono"/>
              <a:buChar char="●"/>
            </a:pPr>
            <a:r>
              <a:rPr lang="en" sz="700">
                <a:solidFill>
                  <a:srgbClr val="566375"/>
                </a:solidFill>
                <a:latin typeface="Roboto Mono"/>
                <a:ea typeface="Roboto Mono"/>
                <a:cs typeface="Roboto Mono"/>
                <a:sym typeface="Roboto Mono"/>
              </a:rPr>
              <a:t>33. VPC Endpoint + Private vs Public VIF?</a:t>
            </a:r>
            <a:endParaRPr sz="700">
              <a:solidFill>
                <a:srgbClr val="566375"/>
              </a:solidFill>
              <a:latin typeface="Roboto Mono"/>
              <a:ea typeface="Roboto Mono"/>
              <a:cs typeface="Roboto Mono"/>
              <a:sym typeface="Roboto Mono"/>
            </a:endParaRPr>
          </a:p>
          <a:p>
            <a:pPr indent="-90169" lvl="0" marL="182880" marR="0" rtl="0" algn="l">
              <a:lnSpc>
                <a:spcPct val="115000"/>
              </a:lnSpc>
              <a:spcBef>
                <a:spcPts val="0"/>
              </a:spcBef>
              <a:spcAft>
                <a:spcPts val="0"/>
              </a:spcAft>
              <a:buClr>
                <a:srgbClr val="0000FF"/>
              </a:buClr>
              <a:buSzPts val="700"/>
              <a:buFont typeface="Roboto Mono"/>
              <a:buChar char="●"/>
            </a:pPr>
            <a:r>
              <a:rPr lang="en" sz="700">
                <a:solidFill>
                  <a:srgbClr val="0000FF"/>
                </a:solidFill>
                <a:latin typeface="Roboto Mono"/>
                <a:ea typeface="Roboto Mono"/>
                <a:cs typeface="Roboto Mono"/>
                <a:sym typeface="Roboto Mono"/>
              </a:rPr>
              <a:t>34. 6 Rs of migration </a:t>
            </a:r>
            <a:endParaRPr sz="700">
              <a:solidFill>
                <a:srgbClr val="0000FF"/>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471900" y="205325"/>
            <a:ext cx="8222100" cy="76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t>AWS Certified Solutions Architect– Professional (SAP-C01) Certification scope</a:t>
            </a:r>
            <a:endParaRPr sz="1400"/>
          </a:p>
          <a:p>
            <a:pPr indent="0" lvl="0" marL="0" rtl="0" algn="l">
              <a:lnSpc>
                <a:spcPct val="115000"/>
              </a:lnSpc>
              <a:spcBef>
                <a:spcPts val="0"/>
              </a:spcBef>
              <a:spcAft>
                <a:spcPts val="0"/>
              </a:spcAft>
              <a:buNone/>
            </a:pPr>
            <a:r>
              <a:rPr lang="en" sz="1200">
                <a:solidFill>
                  <a:srgbClr val="999999"/>
                </a:solidFill>
                <a:latin typeface="Proxima Nova"/>
                <a:ea typeface="Proxima Nova"/>
                <a:cs typeface="Proxima Nova"/>
                <a:sym typeface="Proxima Nova"/>
              </a:rPr>
              <a:t>https://d1.awsstatic.com/training-and-certification/docs-sa-pro/AWS%20Certified%20Solutions%20Architect-Professional_Exam%20Guide_2019.pdf</a:t>
            </a:r>
            <a:endParaRPr sz="1200">
              <a:solidFill>
                <a:srgbClr val="999999"/>
              </a:solidFill>
              <a:latin typeface="Proxima Nova"/>
              <a:ea typeface="Proxima Nova"/>
              <a:cs typeface="Proxima Nova"/>
              <a:sym typeface="Proxima Nova"/>
            </a:endParaRPr>
          </a:p>
        </p:txBody>
      </p:sp>
      <p:sp>
        <p:nvSpPr>
          <p:cNvPr id="83" name="Google Shape;83;p17"/>
          <p:cNvSpPr/>
          <p:nvPr/>
        </p:nvSpPr>
        <p:spPr>
          <a:xfrm>
            <a:off x="515050" y="1104750"/>
            <a:ext cx="4124100" cy="1146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900">
                <a:solidFill>
                  <a:srgbClr val="E46C0A"/>
                </a:solidFill>
                <a:latin typeface="Lato"/>
                <a:ea typeface="Lato"/>
                <a:cs typeface="Lato"/>
                <a:sym typeface="Lato"/>
              </a:rPr>
              <a:t>Domain 1: Design for Organizational Complexity</a:t>
            </a:r>
            <a:endParaRPr b="1" sz="900">
              <a:solidFill>
                <a:srgbClr val="E46C0A"/>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31859C"/>
                </a:solidFill>
                <a:latin typeface="Lato"/>
                <a:ea typeface="Lato"/>
                <a:cs typeface="Lato"/>
                <a:sym typeface="Lato"/>
              </a:rPr>
              <a:t>1.1 Determine cross-account authentication and access strategy for complex organizations (for example, an organization with varying compliance requirements, multiple business units, and varying scalability requirements).</a:t>
            </a:r>
            <a:endParaRPr sz="800">
              <a:solidFill>
                <a:srgbClr val="31859C"/>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31859C"/>
                </a:solidFill>
                <a:latin typeface="Lato"/>
                <a:ea typeface="Lato"/>
                <a:cs typeface="Lato"/>
                <a:sym typeface="Lato"/>
              </a:rPr>
              <a:t>1.2 Determine how to design networks for complex organizations</a:t>
            </a:r>
            <a:endParaRPr sz="800">
              <a:solidFill>
                <a:srgbClr val="31859C"/>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31859C"/>
                </a:solidFill>
                <a:latin typeface="Lato"/>
                <a:ea typeface="Lato"/>
                <a:cs typeface="Lato"/>
                <a:sym typeface="Lato"/>
              </a:rPr>
              <a:t>1.3 Determine how to design a multi-account AWS environment for complex organizations</a:t>
            </a:r>
            <a:endParaRPr sz="800">
              <a:solidFill>
                <a:srgbClr val="31859C"/>
              </a:solidFill>
              <a:latin typeface="Lato"/>
              <a:ea typeface="Lato"/>
              <a:cs typeface="Lato"/>
              <a:sym typeface="Lato"/>
            </a:endParaRPr>
          </a:p>
        </p:txBody>
      </p:sp>
      <p:sp>
        <p:nvSpPr>
          <p:cNvPr id="84" name="Google Shape;84;p17"/>
          <p:cNvSpPr/>
          <p:nvPr/>
        </p:nvSpPr>
        <p:spPr>
          <a:xfrm>
            <a:off x="515050" y="2366525"/>
            <a:ext cx="3964800" cy="15312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9900FF"/>
                </a:solidFill>
                <a:latin typeface="Lato"/>
                <a:ea typeface="Lato"/>
                <a:cs typeface="Lato"/>
                <a:sym typeface="Lato"/>
              </a:rPr>
              <a:t>Domain 2: Design for New Solutions</a:t>
            </a:r>
            <a:endParaRPr b="1" sz="1000">
              <a:solidFill>
                <a:srgbClr val="9900FF"/>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E46C0A"/>
                </a:solidFill>
                <a:latin typeface="Lato"/>
                <a:ea typeface="Lato"/>
                <a:cs typeface="Lato"/>
                <a:sym typeface="Lato"/>
              </a:rPr>
              <a:t>2.1. Determine security requirements and controls when designing and implementing a solution.</a:t>
            </a:r>
            <a:endParaRPr sz="800">
              <a:solidFill>
                <a:srgbClr val="E46C0A"/>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E46C0A"/>
                </a:solidFill>
                <a:latin typeface="Lato"/>
                <a:ea typeface="Lato"/>
                <a:cs typeface="Lato"/>
                <a:sym typeface="Lato"/>
              </a:rPr>
              <a:t>2.2. Determine a solution design and implementation strategy to meet reliability requirements.</a:t>
            </a:r>
            <a:endParaRPr sz="800">
              <a:solidFill>
                <a:srgbClr val="E46C0A"/>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E46C0A"/>
                </a:solidFill>
                <a:latin typeface="Lato"/>
                <a:ea typeface="Lato"/>
                <a:cs typeface="Lato"/>
                <a:sym typeface="Lato"/>
              </a:rPr>
              <a:t>2.3. Determine a solution design to ensure business continuity.</a:t>
            </a:r>
            <a:endParaRPr sz="800">
              <a:solidFill>
                <a:srgbClr val="E46C0A"/>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E46C0A"/>
                </a:solidFill>
                <a:latin typeface="Lato"/>
                <a:ea typeface="Lato"/>
                <a:cs typeface="Lato"/>
                <a:sym typeface="Lato"/>
              </a:rPr>
              <a:t>2.4. Determine a solution design to meet performance objectives.</a:t>
            </a:r>
            <a:endParaRPr sz="800">
              <a:solidFill>
                <a:srgbClr val="E46C0A"/>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E46C0A"/>
                </a:solidFill>
                <a:latin typeface="Lato"/>
                <a:ea typeface="Lato"/>
                <a:cs typeface="Lato"/>
                <a:sym typeface="Lato"/>
              </a:rPr>
              <a:t>2.5. Determine a deployment strategy to meet business requirements when designing and implementing a solution.</a:t>
            </a:r>
            <a:endParaRPr b="1" sz="700">
              <a:solidFill>
                <a:srgbClr val="31859C"/>
              </a:solidFill>
              <a:latin typeface="Lato"/>
              <a:ea typeface="Lato"/>
              <a:cs typeface="Lato"/>
              <a:sym typeface="Lato"/>
            </a:endParaRPr>
          </a:p>
        </p:txBody>
      </p:sp>
      <p:sp>
        <p:nvSpPr>
          <p:cNvPr id="85" name="Google Shape;85;p17"/>
          <p:cNvSpPr/>
          <p:nvPr/>
        </p:nvSpPr>
        <p:spPr>
          <a:xfrm>
            <a:off x="515050" y="4000350"/>
            <a:ext cx="4124100" cy="10653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DD7E6B"/>
                </a:solidFill>
                <a:latin typeface="Lato"/>
                <a:ea typeface="Lato"/>
                <a:cs typeface="Lato"/>
                <a:sym typeface="Lato"/>
              </a:rPr>
              <a:t>Domain 3: Migration Planning</a:t>
            </a:r>
            <a:endParaRPr b="1" sz="1000">
              <a:solidFill>
                <a:srgbClr val="DD7E6B"/>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558ED5"/>
                </a:solidFill>
                <a:latin typeface="Lato"/>
                <a:ea typeface="Lato"/>
                <a:cs typeface="Lato"/>
                <a:sym typeface="Lato"/>
              </a:rPr>
              <a:t>3.1. Select existing workloads and processes for potential migration to the cloud.</a:t>
            </a:r>
            <a:endParaRPr sz="800">
              <a:solidFill>
                <a:srgbClr val="558ED5"/>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558ED5"/>
                </a:solidFill>
                <a:latin typeface="Lato"/>
                <a:ea typeface="Lato"/>
                <a:cs typeface="Lato"/>
                <a:sym typeface="Lato"/>
              </a:rPr>
              <a:t>3.2. Select migration tools and/or services for new and migrated solutions based on detailed AWS knowledge.</a:t>
            </a:r>
            <a:endParaRPr sz="800">
              <a:solidFill>
                <a:srgbClr val="558ED5"/>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558ED5"/>
                </a:solidFill>
                <a:latin typeface="Lato"/>
                <a:ea typeface="Lato"/>
                <a:cs typeface="Lato"/>
                <a:sym typeface="Lato"/>
              </a:rPr>
              <a:t>3.3. Determine a new cloud architecture for an existing solution.</a:t>
            </a:r>
            <a:endParaRPr sz="800">
              <a:solidFill>
                <a:srgbClr val="558ED5"/>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558ED5"/>
                </a:solidFill>
                <a:latin typeface="Lato"/>
                <a:ea typeface="Lato"/>
                <a:cs typeface="Lato"/>
                <a:sym typeface="Lato"/>
              </a:rPr>
              <a:t>3.4. Determine a strategy for migrating existing on-premises workloads to the cloud.</a:t>
            </a:r>
            <a:endParaRPr sz="800">
              <a:latin typeface="Lato"/>
              <a:ea typeface="Lato"/>
              <a:cs typeface="Lato"/>
              <a:sym typeface="Lato"/>
            </a:endParaRPr>
          </a:p>
        </p:txBody>
      </p:sp>
      <p:sp>
        <p:nvSpPr>
          <p:cNvPr id="86" name="Google Shape;86;p17"/>
          <p:cNvSpPr/>
          <p:nvPr/>
        </p:nvSpPr>
        <p:spPr>
          <a:xfrm>
            <a:off x="4782250" y="1180950"/>
            <a:ext cx="4124100" cy="1146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E46C0A"/>
                </a:solidFill>
                <a:latin typeface="Lato"/>
                <a:ea typeface="Lato"/>
                <a:cs typeface="Lato"/>
                <a:sym typeface="Lato"/>
              </a:rPr>
              <a:t>Domain 4: Cost Control</a:t>
            </a:r>
            <a:endParaRPr sz="1000">
              <a:solidFill>
                <a:srgbClr val="E46C0A"/>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28B482"/>
                </a:solidFill>
                <a:latin typeface="Lato"/>
                <a:ea typeface="Lato"/>
                <a:cs typeface="Lato"/>
                <a:sym typeface="Lato"/>
              </a:rPr>
              <a:t>4.1. Select a cost-effective pricing model for a solution.</a:t>
            </a:r>
            <a:endParaRPr sz="800">
              <a:solidFill>
                <a:srgbClr val="28B482"/>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28B482"/>
                </a:solidFill>
                <a:latin typeface="Lato"/>
                <a:ea typeface="Lato"/>
                <a:cs typeface="Lato"/>
                <a:sym typeface="Lato"/>
              </a:rPr>
              <a:t>4.2. Determine which controls to design and implement that will ensure cost optimization.</a:t>
            </a:r>
            <a:endParaRPr sz="800">
              <a:solidFill>
                <a:srgbClr val="28B482"/>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28B482"/>
                </a:solidFill>
                <a:latin typeface="Lato"/>
                <a:ea typeface="Lato"/>
                <a:cs typeface="Lato"/>
                <a:sym typeface="Lato"/>
              </a:rPr>
              <a:t>4.3. Identify opportunities to reduce cost in an existing solution.</a:t>
            </a:r>
            <a:endParaRPr b="1" sz="700">
              <a:solidFill>
                <a:srgbClr val="31859C"/>
              </a:solidFill>
              <a:latin typeface="Lato"/>
              <a:ea typeface="Lato"/>
              <a:cs typeface="Lato"/>
              <a:sym typeface="Lato"/>
            </a:endParaRPr>
          </a:p>
        </p:txBody>
      </p:sp>
      <p:sp>
        <p:nvSpPr>
          <p:cNvPr id="87" name="Google Shape;87;p17"/>
          <p:cNvSpPr/>
          <p:nvPr/>
        </p:nvSpPr>
        <p:spPr>
          <a:xfrm>
            <a:off x="4782250" y="2933550"/>
            <a:ext cx="4124100" cy="11460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Domain 5: Continuous Improvement for Existing Solutions</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604A7B"/>
                </a:solidFill>
                <a:latin typeface="Lato"/>
                <a:ea typeface="Lato"/>
                <a:cs typeface="Lato"/>
                <a:sym typeface="Lato"/>
              </a:rPr>
              <a:t>5.1. Troubleshoot solution architectures.</a:t>
            </a:r>
            <a:endParaRPr sz="800">
              <a:solidFill>
                <a:srgbClr val="604A7B"/>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604A7B"/>
                </a:solidFill>
                <a:latin typeface="Lato"/>
                <a:ea typeface="Lato"/>
                <a:cs typeface="Lato"/>
                <a:sym typeface="Lato"/>
              </a:rPr>
              <a:t>5.2. Determine a strategy to improve an existing solution for operational excellence.</a:t>
            </a:r>
            <a:endParaRPr sz="800">
              <a:solidFill>
                <a:srgbClr val="604A7B"/>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604A7B"/>
                </a:solidFill>
                <a:latin typeface="Lato"/>
                <a:ea typeface="Lato"/>
                <a:cs typeface="Lato"/>
                <a:sym typeface="Lato"/>
              </a:rPr>
              <a:t>5.3. Determine a strategy to improve the reliability of an existing solution.</a:t>
            </a:r>
            <a:endParaRPr sz="800">
              <a:solidFill>
                <a:srgbClr val="604A7B"/>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604A7B"/>
                </a:solidFill>
                <a:latin typeface="Lato"/>
                <a:ea typeface="Lato"/>
                <a:cs typeface="Lato"/>
                <a:sym typeface="Lato"/>
              </a:rPr>
              <a:t>5.4. Determine a strategy to improve the performance of an existing solution.</a:t>
            </a:r>
            <a:endParaRPr sz="800">
              <a:solidFill>
                <a:srgbClr val="604A7B"/>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604A7B"/>
                </a:solidFill>
                <a:latin typeface="Lato"/>
                <a:ea typeface="Lato"/>
                <a:cs typeface="Lato"/>
                <a:sym typeface="Lato"/>
              </a:rPr>
              <a:t>5.5. Determine a strategy to improve the security of an existing solution.</a:t>
            </a:r>
            <a:endParaRPr sz="800">
              <a:solidFill>
                <a:srgbClr val="604A7B"/>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604A7B"/>
                </a:solidFill>
                <a:latin typeface="Lato"/>
                <a:ea typeface="Lato"/>
                <a:cs typeface="Lato"/>
                <a:sym typeface="Lato"/>
              </a:rPr>
              <a:t>5.6. Determine how to improve the deployment of an existing solution.</a:t>
            </a:r>
            <a:endParaRPr sz="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471900" y="205325"/>
            <a:ext cx="8222100" cy="76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Well architected framework</a:t>
            </a:r>
            <a:endParaRPr sz="1800"/>
          </a:p>
          <a:p>
            <a:pPr indent="0" lvl="0" marL="0" rtl="0" algn="l">
              <a:lnSpc>
                <a:spcPct val="115000"/>
              </a:lnSpc>
              <a:spcBef>
                <a:spcPts val="0"/>
              </a:spcBef>
              <a:spcAft>
                <a:spcPts val="0"/>
              </a:spcAft>
              <a:buNone/>
            </a:pPr>
            <a:r>
              <a:rPr lang="en" sz="1400">
                <a:solidFill>
                  <a:srgbClr val="999999"/>
                </a:solidFill>
                <a:latin typeface="Proxima Nova"/>
                <a:ea typeface="Proxima Nova"/>
                <a:cs typeface="Proxima Nova"/>
                <a:sym typeface="Proxima Nova"/>
              </a:rPr>
              <a:t>https://d1.awsstatic.com/whitepapers/architecture/AWS_Well-Architected_Framework.pdf</a:t>
            </a:r>
            <a:endParaRPr sz="1400">
              <a:solidFill>
                <a:srgbClr val="999999"/>
              </a:solidFill>
              <a:latin typeface="Proxima Nova"/>
              <a:ea typeface="Proxima Nova"/>
              <a:cs typeface="Proxima Nova"/>
              <a:sym typeface="Proxima Nova"/>
            </a:endParaRPr>
          </a:p>
        </p:txBody>
      </p:sp>
      <p:sp>
        <p:nvSpPr>
          <p:cNvPr id="93" name="Google Shape;93;p18"/>
          <p:cNvSpPr/>
          <p:nvPr/>
        </p:nvSpPr>
        <p:spPr>
          <a:xfrm>
            <a:off x="185825" y="1108350"/>
            <a:ext cx="2688000" cy="1041900"/>
          </a:xfrm>
          <a:prstGeom prst="round2SameRect">
            <a:avLst>
              <a:gd fmla="val 16667" name="adj1"/>
              <a:gd fmla="val 0" name="adj2"/>
            </a:avLst>
          </a:prstGeom>
          <a:solidFill>
            <a:schemeClr val="lt1"/>
          </a:solidFill>
          <a:ln cap="flat"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0000"/>
                </a:solidFill>
                <a:latin typeface="Roboto Mono"/>
                <a:ea typeface="Roboto Mono"/>
                <a:cs typeface="Roboto Mono"/>
                <a:sym typeface="Roboto Mono"/>
              </a:rPr>
              <a:t>General design principles:</a:t>
            </a:r>
            <a:endParaRPr sz="800">
              <a:solidFill>
                <a:srgbClr val="FF0000"/>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Stop guessing your capacity needs</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Test systems at production scale:</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Automate to make architectural experimentation easier</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Allow for evolutionary architectures</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Drive architectures using data</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Improve through game days</a:t>
            </a:r>
            <a:endParaRPr sz="700">
              <a:solidFill>
                <a:srgbClr val="376092"/>
              </a:solidFill>
              <a:latin typeface="Roboto Mono"/>
              <a:ea typeface="Roboto Mono"/>
              <a:cs typeface="Roboto Mono"/>
              <a:sym typeface="Roboto Mono"/>
            </a:endParaRPr>
          </a:p>
        </p:txBody>
      </p:sp>
      <p:sp>
        <p:nvSpPr>
          <p:cNvPr id="94" name="Google Shape;94;p18"/>
          <p:cNvSpPr/>
          <p:nvPr/>
        </p:nvSpPr>
        <p:spPr>
          <a:xfrm>
            <a:off x="254000" y="2632350"/>
            <a:ext cx="2233200" cy="1687800"/>
          </a:xfrm>
          <a:prstGeom prst="round2SameRect">
            <a:avLst>
              <a:gd fmla="val 16667" name="adj1"/>
              <a:gd fmla="val 0" name="adj2"/>
            </a:avLst>
          </a:prstGeom>
          <a:solidFill>
            <a:schemeClr val="lt1"/>
          </a:solidFill>
          <a:ln cap="flat"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0000"/>
                </a:solidFill>
                <a:latin typeface="Roboto Mono"/>
                <a:ea typeface="Roboto Mono"/>
                <a:cs typeface="Roboto Mono"/>
                <a:sym typeface="Roboto Mono"/>
              </a:rPr>
              <a:t>Oper. Excellence design principles:</a:t>
            </a:r>
            <a:endParaRPr sz="800">
              <a:solidFill>
                <a:srgbClr val="FF0000"/>
              </a:solidFill>
              <a:latin typeface="Roboto Mono"/>
              <a:ea typeface="Roboto Mono"/>
              <a:cs typeface="Roboto Mono"/>
              <a:sym typeface="Roboto Mono"/>
            </a:endParaRPr>
          </a:p>
          <a:p>
            <a:pPr indent="-90170" lvl="0" marL="9144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Perform operations as code</a:t>
            </a:r>
            <a:endParaRPr sz="700">
              <a:solidFill>
                <a:srgbClr val="376092"/>
              </a:solidFill>
              <a:latin typeface="Roboto Mono"/>
              <a:ea typeface="Roboto Mono"/>
              <a:cs typeface="Roboto Mono"/>
              <a:sym typeface="Roboto Mono"/>
            </a:endParaRPr>
          </a:p>
          <a:p>
            <a:pPr indent="-90170" lvl="0" marL="9144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Annotate documentation</a:t>
            </a:r>
            <a:endParaRPr sz="700">
              <a:solidFill>
                <a:srgbClr val="376092"/>
              </a:solidFill>
              <a:latin typeface="Roboto Mono"/>
              <a:ea typeface="Roboto Mono"/>
              <a:cs typeface="Roboto Mono"/>
              <a:sym typeface="Roboto Mono"/>
            </a:endParaRPr>
          </a:p>
          <a:p>
            <a:pPr indent="-90170" lvl="0" marL="9144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Make frequent, small, reversible changes</a:t>
            </a:r>
            <a:endParaRPr sz="700">
              <a:solidFill>
                <a:srgbClr val="376092"/>
              </a:solidFill>
              <a:latin typeface="Roboto Mono"/>
              <a:ea typeface="Roboto Mono"/>
              <a:cs typeface="Roboto Mono"/>
              <a:sym typeface="Roboto Mono"/>
            </a:endParaRPr>
          </a:p>
          <a:p>
            <a:pPr indent="-90170" lvl="0" marL="9144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Refine operations procedures frequently</a:t>
            </a:r>
            <a:endParaRPr sz="700">
              <a:solidFill>
                <a:srgbClr val="376092"/>
              </a:solidFill>
              <a:latin typeface="Roboto Mono"/>
              <a:ea typeface="Roboto Mono"/>
              <a:cs typeface="Roboto Mono"/>
              <a:sym typeface="Roboto Mono"/>
            </a:endParaRPr>
          </a:p>
          <a:p>
            <a:pPr indent="-90170" lvl="0" marL="9144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Anticipate failure</a:t>
            </a:r>
            <a:endParaRPr sz="700">
              <a:solidFill>
                <a:srgbClr val="376092"/>
              </a:solidFill>
              <a:latin typeface="Roboto Mono"/>
              <a:ea typeface="Roboto Mono"/>
              <a:cs typeface="Roboto Mono"/>
              <a:sym typeface="Roboto Mono"/>
            </a:endParaRPr>
          </a:p>
          <a:p>
            <a:pPr indent="-90170" lvl="0" marL="9144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Learn from all operational failures</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700">
              <a:latin typeface="Roboto Mono"/>
              <a:ea typeface="Roboto Mono"/>
              <a:cs typeface="Roboto Mono"/>
              <a:sym typeface="Roboto Mono"/>
            </a:endParaRPr>
          </a:p>
          <a:p>
            <a:pPr indent="0" lvl="0" marL="0" rtl="0" algn="l">
              <a:lnSpc>
                <a:spcPct val="115000"/>
              </a:lnSpc>
              <a:spcBef>
                <a:spcPts val="0"/>
              </a:spcBef>
              <a:spcAft>
                <a:spcPts val="0"/>
              </a:spcAft>
              <a:buNone/>
            </a:pPr>
            <a:r>
              <a:rPr lang="en" sz="700">
                <a:solidFill>
                  <a:srgbClr val="376092"/>
                </a:solidFill>
                <a:latin typeface="Roboto Mono"/>
                <a:ea typeface="Roboto Mono"/>
                <a:cs typeface="Roboto Mono"/>
                <a:sym typeface="Roboto Mono"/>
              </a:rPr>
              <a:t>Key AWS services:</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700">
                <a:latin typeface="Roboto Mono"/>
                <a:ea typeface="Roboto Mono"/>
                <a:cs typeface="Roboto Mono"/>
                <a:sym typeface="Roboto Mono"/>
              </a:rPr>
              <a:t>•</a:t>
            </a:r>
            <a:r>
              <a:rPr lang="en" sz="700">
                <a:solidFill>
                  <a:srgbClr val="376092"/>
                </a:solidFill>
                <a:latin typeface="Roboto Mono"/>
                <a:ea typeface="Roboto Mono"/>
                <a:cs typeface="Roboto Mono"/>
                <a:sym typeface="Roboto Mono"/>
              </a:rPr>
              <a:t>CloudFormation, Config, CloudWatch, ElasticSearch (log analysis)</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700">
              <a:solidFill>
                <a:srgbClr val="FF0000"/>
              </a:solidFill>
              <a:latin typeface="Roboto Mono"/>
              <a:ea typeface="Roboto Mono"/>
              <a:cs typeface="Roboto Mono"/>
              <a:sym typeface="Roboto Mono"/>
            </a:endParaRPr>
          </a:p>
        </p:txBody>
      </p:sp>
      <p:sp>
        <p:nvSpPr>
          <p:cNvPr id="95" name="Google Shape;95;p18"/>
          <p:cNvSpPr/>
          <p:nvPr/>
        </p:nvSpPr>
        <p:spPr>
          <a:xfrm>
            <a:off x="3081425" y="1032150"/>
            <a:ext cx="3129300" cy="2432100"/>
          </a:xfrm>
          <a:prstGeom prst="round2SameRect">
            <a:avLst>
              <a:gd fmla="val 16667" name="adj1"/>
              <a:gd fmla="val 0" name="adj2"/>
            </a:avLst>
          </a:prstGeom>
          <a:solidFill>
            <a:schemeClr val="lt1"/>
          </a:solidFill>
          <a:ln cap="flat"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0000"/>
                </a:solidFill>
                <a:latin typeface="Roboto Mono"/>
                <a:ea typeface="Roboto Mono"/>
                <a:cs typeface="Roboto Mono"/>
                <a:sym typeface="Roboto Mono"/>
              </a:rPr>
              <a:t>Security design principles:</a:t>
            </a:r>
            <a:endParaRPr sz="800">
              <a:solidFill>
                <a:srgbClr val="FF0000"/>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Implement a strong identity foundation</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Enable traceability</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Apply security at all layers (sec in depth)</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Automate security best practices</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Protect data in transit and at rest (data classification and add requisite controls)</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Keep people away from data</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Prepare for security events</a:t>
            </a:r>
            <a:endParaRPr sz="700">
              <a:solidFill>
                <a:srgbClr val="376092"/>
              </a:solidFill>
              <a:latin typeface="Roboto Mono"/>
              <a:ea typeface="Roboto Mono"/>
              <a:cs typeface="Roboto Mono"/>
              <a:sym typeface="Roboto Mono"/>
            </a:endParaRPr>
          </a:p>
          <a:p>
            <a:pPr indent="0" lvl="0" marL="457200" marR="0" rtl="0" algn="l">
              <a:lnSpc>
                <a:spcPct val="115000"/>
              </a:lnSpc>
              <a:spcBef>
                <a:spcPts val="0"/>
              </a:spcBef>
              <a:spcAft>
                <a:spcPts val="0"/>
              </a:spcAft>
              <a:buNone/>
            </a:pPr>
            <a:r>
              <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700">
                <a:solidFill>
                  <a:srgbClr val="376092"/>
                </a:solidFill>
                <a:latin typeface="Roboto Mono"/>
                <a:ea typeface="Roboto Mono"/>
                <a:cs typeface="Roboto Mono"/>
                <a:sym typeface="Roboto Mono"/>
              </a:rPr>
              <a:t>Key AWS services:</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700">
                <a:latin typeface="Roboto Mono"/>
                <a:ea typeface="Roboto Mono"/>
                <a:cs typeface="Roboto Mono"/>
                <a:sym typeface="Roboto Mono"/>
              </a:rPr>
              <a:t>•</a:t>
            </a:r>
            <a:r>
              <a:rPr lang="en" sz="700">
                <a:solidFill>
                  <a:srgbClr val="376092"/>
                </a:solidFill>
                <a:latin typeface="Roboto Mono"/>
                <a:ea typeface="Roboto Mono"/>
                <a:cs typeface="Roboto Mono"/>
                <a:sym typeface="Roboto Mono"/>
              </a:rPr>
              <a:t>IAM – AWS IAM</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700">
                <a:latin typeface="Roboto Mono"/>
                <a:ea typeface="Roboto Mono"/>
                <a:cs typeface="Roboto Mono"/>
                <a:sym typeface="Roboto Mono"/>
              </a:rPr>
              <a:t>•</a:t>
            </a:r>
            <a:r>
              <a:rPr lang="en" sz="700">
                <a:solidFill>
                  <a:srgbClr val="376092"/>
                </a:solidFill>
                <a:latin typeface="Roboto Mono"/>
                <a:ea typeface="Roboto Mono"/>
                <a:cs typeface="Roboto Mono"/>
                <a:sym typeface="Roboto Mono"/>
              </a:rPr>
              <a:t>Detective controls - CloudTrail</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700">
                <a:latin typeface="Roboto Mono"/>
                <a:ea typeface="Roboto Mono"/>
                <a:cs typeface="Roboto Mono"/>
                <a:sym typeface="Roboto Mono"/>
              </a:rPr>
              <a:t>•</a:t>
            </a:r>
            <a:r>
              <a:rPr lang="en" sz="700">
                <a:solidFill>
                  <a:srgbClr val="376092"/>
                </a:solidFill>
                <a:latin typeface="Roboto Mono"/>
                <a:ea typeface="Roboto Mono"/>
                <a:cs typeface="Roboto Mono"/>
                <a:sym typeface="Roboto Mono"/>
              </a:rPr>
              <a:t>Infra protection – VPC, CF (CDN), Advanced Shield (DDoS), WAF</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700">
                <a:latin typeface="Roboto Mono"/>
                <a:ea typeface="Roboto Mono"/>
                <a:cs typeface="Roboto Mono"/>
                <a:sym typeface="Roboto Mono"/>
              </a:rPr>
              <a:t>•</a:t>
            </a:r>
            <a:r>
              <a:rPr lang="en" sz="700">
                <a:solidFill>
                  <a:srgbClr val="376092"/>
                </a:solidFill>
                <a:latin typeface="Roboto Mono"/>
                <a:ea typeface="Roboto Mono"/>
                <a:cs typeface="Roboto Mono"/>
                <a:sym typeface="Roboto Mono"/>
              </a:rPr>
              <a:t>Data protection – S3, EBS, EFS, RDS encrypt with KMS</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700">
                <a:latin typeface="Roboto Mono"/>
                <a:ea typeface="Roboto Mono"/>
                <a:cs typeface="Roboto Mono"/>
                <a:sym typeface="Roboto Mono"/>
              </a:rPr>
              <a:t>•</a:t>
            </a:r>
            <a:r>
              <a:rPr lang="en" sz="700">
                <a:solidFill>
                  <a:srgbClr val="376092"/>
                </a:solidFill>
                <a:latin typeface="Roboto Mono"/>
                <a:ea typeface="Roboto Mono"/>
                <a:cs typeface="Roboto Mono"/>
                <a:sym typeface="Roboto Mono"/>
              </a:rPr>
              <a:t>Incident Response – CWatch Events with lambda</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700">
              <a:solidFill>
                <a:srgbClr val="FF0000"/>
              </a:solidFill>
              <a:latin typeface="Roboto Mono"/>
              <a:ea typeface="Roboto Mono"/>
              <a:cs typeface="Roboto Mono"/>
              <a:sym typeface="Roboto Mono"/>
            </a:endParaRPr>
          </a:p>
        </p:txBody>
      </p:sp>
      <p:sp>
        <p:nvSpPr>
          <p:cNvPr id="96" name="Google Shape;96;p18"/>
          <p:cNvSpPr/>
          <p:nvPr/>
        </p:nvSpPr>
        <p:spPr>
          <a:xfrm>
            <a:off x="2614650" y="3523375"/>
            <a:ext cx="2688000" cy="1567200"/>
          </a:xfrm>
          <a:prstGeom prst="round2SameRect">
            <a:avLst>
              <a:gd fmla="val 16667" name="adj1"/>
              <a:gd fmla="val 0" name="adj2"/>
            </a:avLst>
          </a:prstGeom>
          <a:solidFill>
            <a:schemeClr val="lt1"/>
          </a:solidFill>
          <a:ln cap="flat"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0000"/>
                </a:solidFill>
                <a:latin typeface="Roboto Mono"/>
                <a:ea typeface="Roboto Mono"/>
                <a:cs typeface="Roboto Mono"/>
                <a:sym typeface="Roboto Mono"/>
              </a:rPr>
              <a:t>Reliability design principles:</a:t>
            </a:r>
            <a:endParaRPr sz="800">
              <a:solidFill>
                <a:srgbClr val="FF0000"/>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Test recovery procedures</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Automatically recover from failure</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Scale horizontally to increase aggregate system availability</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Stop guessing capacity</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Manage change in automation</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700">
                <a:solidFill>
                  <a:srgbClr val="376092"/>
                </a:solidFill>
                <a:latin typeface="Roboto Mono"/>
                <a:ea typeface="Roboto Mono"/>
                <a:cs typeface="Roboto Mono"/>
                <a:sym typeface="Roboto Mono"/>
              </a:rPr>
              <a:t>Key AWS services:</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700">
                <a:solidFill>
                  <a:srgbClr val="376092"/>
                </a:solidFill>
                <a:latin typeface="Roboto Mono"/>
                <a:ea typeface="Roboto Mono"/>
                <a:cs typeface="Roboto Mono"/>
                <a:sym typeface="Roboto Mono"/>
              </a:rPr>
              <a:t>IAM , CloudTrail (Change mgmt), VPC,CloudWatch Events,  CF, S3, KMS</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700">
              <a:solidFill>
                <a:srgbClr val="FF0000"/>
              </a:solidFill>
              <a:latin typeface="Roboto Mono"/>
              <a:ea typeface="Roboto Mono"/>
              <a:cs typeface="Roboto Mono"/>
              <a:sym typeface="Roboto Mono"/>
            </a:endParaRPr>
          </a:p>
        </p:txBody>
      </p:sp>
      <p:sp>
        <p:nvSpPr>
          <p:cNvPr id="97" name="Google Shape;97;p18"/>
          <p:cNvSpPr/>
          <p:nvPr/>
        </p:nvSpPr>
        <p:spPr>
          <a:xfrm>
            <a:off x="6527125" y="1066300"/>
            <a:ext cx="2233200" cy="1893900"/>
          </a:xfrm>
          <a:prstGeom prst="round2SameRect">
            <a:avLst>
              <a:gd fmla="val 16667" name="adj1"/>
              <a:gd fmla="val 0" name="adj2"/>
            </a:avLst>
          </a:prstGeom>
          <a:solidFill>
            <a:schemeClr val="lt1"/>
          </a:solidFill>
          <a:ln cap="flat"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0000"/>
                </a:solidFill>
                <a:latin typeface="Roboto Mono"/>
                <a:ea typeface="Roboto Mono"/>
                <a:cs typeface="Roboto Mono"/>
                <a:sym typeface="Roboto Mono"/>
              </a:rPr>
              <a:t>Perf. Effi design principles:</a:t>
            </a:r>
            <a:endParaRPr sz="800">
              <a:solidFill>
                <a:srgbClr val="FF0000"/>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Democratize advanced technologies</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Go global in minutes</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Use serverless architectures</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Experiment more often</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Mechanical sympathy</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700">
                <a:solidFill>
                  <a:srgbClr val="376092"/>
                </a:solidFill>
                <a:latin typeface="Roboto Mono"/>
                <a:ea typeface="Roboto Mono"/>
                <a:cs typeface="Roboto Mono"/>
                <a:sym typeface="Roboto Mono"/>
              </a:rPr>
              <a:t>Key AWS services:</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700">
                <a:latin typeface="Roboto Mono"/>
                <a:ea typeface="Roboto Mono"/>
                <a:cs typeface="Roboto Mono"/>
                <a:sym typeface="Roboto Mono"/>
              </a:rPr>
              <a:t>•</a:t>
            </a:r>
            <a:r>
              <a:rPr lang="en" sz="700">
                <a:solidFill>
                  <a:srgbClr val="376092"/>
                </a:solidFill>
                <a:latin typeface="Roboto Mono"/>
                <a:ea typeface="Roboto Mono"/>
                <a:cs typeface="Roboto Mono"/>
                <a:sym typeface="Roboto Mono"/>
              </a:rPr>
              <a:t>Compute (Auto scaling), Storage – S3, EBS, Db –  RDS, DynamoDB, Network – R53, Monitoring – Cwatch, Tradeoffs – Elasticache, CloudFront, Snowball</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700">
              <a:solidFill>
                <a:srgbClr val="FF0000"/>
              </a:solidFill>
              <a:latin typeface="Roboto Mono"/>
              <a:ea typeface="Roboto Mono"/>
              <a:cs typeface="Roboto Mono"/>
              <a:sym typeface="Roboto Mono"/>
            </a:endParaRPr>
          </a:p>
        </p:txBody>
      </p:sp>
      <p:sp>
        <p:nvSpPr>
          <p:cNvPr id="98" name="Google Shape;98;p18"/>
          <p:cNvSpPr/>
          <p:nvPr/>
        </p:nvSpPr>
        <p:spPr>
          <a:xfrm>
            <a:off x="6560075" y="3110175"/>
            <a:ext cx="2233200" cy="1893900"/>
          </a:xfrm>
          <a:prstGeom prst="round2SameRect">
            <a:avLst>
              <a:gd fmla="val 16667" name="adj1"/>
              <a:gd fmla="val 0" name="adj2"/>
            </a:avLst>
          </a:prstGeom>
          <a:solidFill>
            <a:schemeClr val="lt1"/>
          </a:solidFill>
          <a:ln cap="flat"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0000"/>
                </a:solidFill>
                <a:latin typeface="Roboto Mono"/>
                <a:ea typeface="Roboto Mono"/>
                <a:cs typeface="Roboto Mono"/>
                <a:sym typeface="Roboto Mono"/>
              </a:rPr>
              <a:t>Cost Optimization design principles:</a:t>
            </a:r>
            <a:endParaRPr sz="800">
              <a:solidFill>
                <a:srgbClr val="FF0000"/>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Adopt a consumption model</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Measure overall efficiency</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Stop spending money on data center operations</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Analyze and attribute expenditure</a:t>
            </a:r>
            <a:endParaRPr sz="700">
              <a:solidFill>
                <a:srgbClr val="376092"/>
              </a:solidFill>
              <a:latin typeface="Roboto Mono"/>
              <a:ea typeface="Roboto Mono"/>
              <a:cs typeface="Roboto Mono"/>
              <a:sym typeface="Roboto Mono"/>
            </a:endParaRPr>
          </a:p>
          <a:p>
            <a:pPr indent="-90170" lvl="0" marL="91440" marR="0" rtl="0" algn="l">
              <a:lnSpc>
                <a:spcPct val="115000"/>
              </a:lnSpc>
              <a:spcBef>
                <a:spcPts val="0"/>
              </a:spcBef>
              <a:spcAft>
                <a:spcPts val="0"/>
              </a:spcAft>
              <a:buSzPts val="700"/>
              <a:buFont typeface="Roboto Mono"/>
              <a:buChar char="❏"/>
            </a:pPr>
            <a:r>
              <a:rPr lang="en" sz="700">
                <a:solidFill>
                  <a:srgbClr val="376092"/>
                </a:solidFill>
                <a:latin typeface="Roboto Mono"/>
                <a:ea typeface="Roboto Mono"/>
                <a:cs typeface="Roboto Mono"/>
                <a:sym typeface="Roboto Mono"/>
              </a:rPr>
              <a:t>Use managed and application level services to reduce cost of ownership</a:t>
            </a:r>
            <a:endParaRPr sz="700">
              <a:solidFill>
                <a:srgbClr val="376092"/>
              </a:solidFill>
              <a:latin typeface="Roboto Mono"/>
              <a:ea typeface="Roboto Mono"/>
              <a:cs typeface="Roboto Mono"/>
              <a:sym typeface="Roboto Mono"/>
            </a:endParaRPr>
          </a:p>
          <a:p>
            <a:pPr indent="0" lvl="0" marL="457200" marR="0" rtl="0" algn="l">
              <a:lnSpc>
                <a:spcPct val="115000"/>
              </a:lnSpc>
              <a:spcBef>
                <a:spcPts val="0"/>
              </a:spcBef>
              <a:spcAft>
                <a:spcPts val="0"/>
              </a:spcAft>
              <a:buNone/>
            </a:pPr>
            <a:r>
              <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700">
                <a:solidFill>
                  <a:srgbClr val="376092"/>
                </a:solidFill>
                <a:latin typeface="Roboto Mono"/>
                <a:ea typeface="Roboto Mono"/>
                <a:cs typeface="Roboto Mono"/>
                <a:sym typeface="Roboto Mono"/>
              </a:rPr>
              <a:t>Key AWS services:</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700">
                <a:latin typeface="Roboto Mono"/>
                <a:ea typeface="Roboto Mono"/>
                <a:cs typeface="Roboto Mono"/>
                <a:sym typeface="Roboto Mono"/>
              </a:rPr>
              <a:t>•</a:t>
            </a:r>
            <a:r>
              <a:rPr lang="en" sz="700">
                <a:solidFill>
                  <a:srgbClr val="376092"/>
                </a:solidFill>
                <a:latin typeface="Roboto Mono"/>
                <a:ea typeface="Roboto Mono"/>
                <a:cs typeface="Roboto Mono"/>
                <a:sym typeface="Roboto Mono"/>
              </a:rPr>
              <a:t>AWS Cost Explorer, Trusted Advisor, Auto scaling, News blog</a:t>
            </a:r>
            <a:endParaRPr sz="700">
              <a:solidFill>
                <a:srgbClr val="376092"/>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700">
              <a:solidFill>
                <a:srgbClr val="FF0000"/>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205325"/>
            <a:ext cx="8222100" cy="76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Security pillar – consists of following 5 areas</a:t>
            </a:r>
            <a:endParaRPr sz="1800"/>
          </a:p>
          <a:p>
            <a:pPr indent="0" lvl="0" marL="0" rtl="0" algn="l">
              <a:lnSpc>
                <a:spcPct val="115000"/>
              </a:lnSpc>
              <a:spcBef>
                <a:spcPts val="0"/>
              </a:spcBef>
              <a:spcAft>
                <a:spcPts val="0"/>
              </a:spcAft>
              <a:buNone/>
            </a:pPr>
            <a:r>
              <a:rPr lang="en" sz="1400">
                <a:solidFill>
                  <a:srgbClr val="999999"/>
                </a:solidFill>
                <a:latin typeface="Proxima Nova"/>
                <a:ea typeface="Proxima Nova"/>
                <a:cs typeface="Proxima Nova"/>
                <a:sym typeface="Proxima Nova"/>
              </a:rPr>
              <a:t>https://d1.awsstatic.com/whitepapers/architecture/AWS-Security-Pillar.pdf</a:t>
            </a:r>
            <a:endParaRPr sz="1400">
              <a:solidFill>
                <a:srgbClr val="999999"/>
              </a:solidFill>
              <a:latin typeface="Proxima Nova"/>
              <a:ea typeface="Proxima Nova"/>
              <a:cs typeface="Proxima Nova"/>
              <a:sym typeface="Proxima Nova"/>
            </a:endParaRPr>
          </a:p>
        </p:txBody>
      </p:sp>
      <p:sp>
        <p:nvSpPr>
          <p:cNvPr id="104" name="Google Shape;104;p19"/>
          <p:cNvSpPr/>
          <p:nvPr/>
        </p:nvSpPr>
        <p:spPr>
          <a:xfrm>
            <a:off x="141100" y="959550"/>
            <a:ext cx="1573500" cy="4085100"/>
          </a:xfrm>
          <a:prstGeom prst="rect">
            <a:avLst/>
          </a:prstGeom>
          <a:solidFill>
            <a:srgbClr val="EFEFE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F0000"/>
                </a:solidFill>
                <a:latin typeface="Lato"/>
                <a:ea typeface="Lato"/>
                <a:cs typeface="Lato"/>
                <a:sym typeface="Lato"/>
              </a:rPr>
              <a:t>IAM:</a:t>
            </a:r>
            <a:endParaRPr sz="800">
              <a:solidFill>
                <a:srgbClr val="FF0000"/>
              </a:solidFill>
              <a:latin typeface="Lato"/>
              <a:ea typeface="Lato"/>
              <a:cs typeface="Lato"/>
              <a:sym typeface="Lato"/>
            </a:endParaRPr>
          </a:p>
          <a:p>
            <a:pPr indent="0" lvl="0" marL="0" rtl="0" algn="l">
              <a:lnSpc>
                <a:spcPct val="115000"/>
              </a:lnSpc>
              <a:spcBef>
                <a:spcPts val="0"/>
              </a:spcBef>
              <a:spcAft>
                <a:spcPts val="0"/>
              </a:spcAft>
              <a:buNone/>
            </a:pPr>
            <a:r>
              <a:rPr b="1" lang="en" sz="650">
                <a:solidFill>
                  <a:srgbClr val="215968"/>
                </a:solidFill>
                <a:latin typeface="Lato"/>
                <a:ea typeface="Lato"/>
                <a:cs typeface="Lato"/>
                <a:sym typeface="Lato"/>
              </a:rPr>
              <a:t>Protecting AWS credentials:</a:t>
            </a:r>
            <a:endParaRPr b="1" sz="650">
              <a:solidFill>
                <a:srgbClr val="215968"/>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Protect root users with MFA</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Use root user for creating  additional IAM users which can then assume roles for actions in ur other accounts</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Use federated identities that is synced with org users, advantage is you dont need to create IAM users and leverage existing credentials and role setup</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Set strong pwd mgmt policies</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For CLI and SDK access, create Access key ID and access key</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For cases where federation or IAM roles is not feasible, use AWS STS to create temp credentials to authenticate to AWS APIs</a:t>
            </a:r>
            <a:endParaRPr sz="650">
              <a:solidFill>
                <a:srgbClr val="376092"/>
              </a:solidFill>
              <a:latin typeface="Lato"/>
              <a:ea typeface="Lato"/>
              <a:cs typeface="Lato"/>
              <a:sym typeface="Lato"/>
            </a:endParaRPr>
          </a:p>
          <a:p>
            <a:pPr indent="0" lvl="0" marL="457200" marR="0" rtl="0" algn="l">
              <a:lnSpc>
                <a:spcPct val="115000"/>
              </a:lnSpc>
              <a:spcBef>
                <a:spcPts val="0"/>
              </a:spcBef>
              <a:spcAft>
                <a:spcPts val="0"/>
              </a:spcAft>
              <a:buNone/>
            </a:pPr>
            <a:r>
              <a:t/>
            </a:r>
            <a:endParaRPr sz="650">
              <a:solidFill>
                <a:srgbClr val="376092"/>
              </a:solidFill>
              <a:latin typeface="Lato"/>
              <a:ea typeface="Lato"/>
              <a:cs typeface="Lato"/>
              <a:sym typeface="Lato"/>
            </a:endParaRPr>
          </a:p>
          <a:p>
            <a:pPr indent="0" lvl="0" marL="0" rtl="0" algn="l">
              <a:lnSpc>
                <a:spcPct val="115000"/>
              </a:lnSpc>
              <a:spcBef>
                <a:spcPts val="0"/>
              </a:spcBef>
              <a:spcAft>
                <a:spcPts val="0"/>
              </a:spcAft>
              <a:buNone/>
            </a:pPr>
            <a:r>
              <a:rPr b="1" lang="en" sz="650">
                <a:solidFill>
                  <a:srgbClr val="215968"/>
                </a:solidFill>
                <a:latin typeface="Lato"/>
                <a:ea typeface="Lato"/>
                <a:cs typeface="Lato"/>
                <a:sym typeface="Lato"/>
              </a:rPr>
              <a:t>Fine-grained authorization:</a:t>
            </a:r>
            <a:endParaRPr b="1" sz="650">
              <a:solidFill>
                <a:srgbClr val="215968"/>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Principle of least privilege</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Fine-grained authorization implemented using IAM roles &amp; policies</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IAM USER or an AWS SERVICE assumes ROLE which is an IAM PRINCIPLE and is assiged TEMPORARY CREDENTIALS scoped to a SET OF PERMISSIONS. POLICIES are attached to a user, group and roles</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AWS Organizations lets you centrally manage and enforce policies for multiple AWS accounts.</a:t>
            </a:r>
            <a:endParaRPr sz="650">
              <a:latin typeface="Lato"/>
              <a:ea typeface="Lato"/>
              <a:cs typeface="Lato"/>
              <a:sym typeface="Lato"/>
            </a:endParaRPr>
          </a:p>
        </p:txBody>
      </p:sp>
      <p:sp>
        <p:nvSpPr>
          <p:cNvPr id="105" name="Google Shape;105;p19"/>
          <p:cNvSpPr/>
          <p:nvPr/>
        </p:nvSpPr>
        <p:spPr>
          <a:xfrm>
            <a:off x="1831625" y="959550"/>
            <a:ext cx="1708800" cy="4085100"/>
          </a:xfrm>
          <a:prstGeom prst="rect">
            <a:avLst/>
          </a:prstGeom>
          <a:solidFill>
            <a:srgbClr val="FCE5CD"/>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FF0000"/>
                </a:solidFill>
                <a:latin typeface="Lato"/>
                <a:ea typeface="Lato"/>
                <a:cs typeface="Lato"/>
                <a:sym typeface="Lato"/>
              </a:rPr>
              <a:t>Detective controls:</a:t>
            </a:r>
            <a:endParaRPr sz="900">
              <a:solidFill>
                <a:srgbClr val="FF0000"/>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376092"/>
                </a:solidFill>
                <a:latin typeface="Lato"/>
                <a:ea typeface="Lato"/>
                <a:cs typeface="Lato"/>
                <a:sym typeface="Lato"/>
              </a:rPr>
              <a:t>Are used to identify a potential security threat or incident</a:t>
            </a:r>
            <a:endParaRPr sz="800">
              <a:solidFill>
                <a:srgbClr val="376092"/>
              </a:solidFill>
              <a:latin typeface="Lato"/>
              <a:ea typeface="Lato"/>
              <a:cs typeface="Lato"/>
              <a:sym typeface="Lato"/>
            </a:endParaRPr>
          </a:p>
          <a:p>
            <a:pPr indent="0" lvl="0" marL="0" rtl="0" algn="l">
              <a:lnSpc>
                <a:spcPct val="115000"/>
              </a:lnSpc>
              <a:spcBef>
                <a:spcPts val="0"/>
              </a:spcBef>
              <a:spcAft>
                <a:spcPts val="0"/>
              </a:spcAft>
              <a:buNone/>
            </a:pPr>
            <a:r>
              <a:rPr b="1" lang="en" sz="800">
                <a:solidFill>
                  <a:srgbClr val="376092"/>
                </a:solidFill>
                <a:latin typeface="Lato"/>
                <a:ea typeface="Lato"/>
                <a:cs typeface="Lato"/>
                <a:sym typeface="Lato"/>
              </a:rPr>
              <a:t>Capture and analyze logs:</a:t>
            </a:r>
            <a:endParaRPr b="1" sz="80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Use native Apis to collect, filter and analyze logs, no need for a logging infra</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E.g. use CloudTrail to consolidate all logs from compute, storage and applications to CloudWatch or other log systems</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For instances based applications, you can use agents for sending logs to Cwatch</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For Inte Threat detection, Use GuardDuty to  to continuously monitor events from CloudTrail, VPC Flow Logs, and DNS logs.</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Can use Athena for log analytics</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Use Config for resource inventory, config history and change notifications</a:t>
            </a:r>
            <a:endParaRPr sz="700">
              <a:solidFill>
                <a:srgbClr val="376092"/>
              </a:solidFill>
              <a:latin typeface="Lato"/>
              <a:ea typeface="Lato"/>
              <a:cs typeface="Lato"/>
              <a:sym typeface="Lato"/>
            </a:endParaRPr>
          </a:p>
          <a:p>
            <a:pPr indent="0" lvl="0" marL="0" rtl="0" algn="l">
              <a:lnSpc>
                <a:spcPct val="115000"/>
              </a:lnSpc>
              <a:spcBef>
                <a:spcPts val="0"/>
              </a:spcBef>
              <a:spcAft>
                <a:spcPts val="0"/>
              </a:spcAft>
              <a:buNone/>
            </a:pPr>
            <a:r>
              <a:rPr b="1" lang="en" sz="800">
                <a:solidFill>
                  <a:srgbClr val="376092"/>
                </a:solidFill>
                <a:latin typeface="Lato"/>
                <a:ea typeface="Lato"/>
                <a:cs typeface="Lato"/>
                <a:sym typeface="Lato"/>
              </a:rPr>
              <a:t>Integrate auditing controls with notification and workflow:</a:t>
            </a:r>
            <a:endParaRPr b="1" sz="80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Integrate the flow of security events and findings into a notification and workflow system such as a ticketing system, a bug/issue system, or SIEM</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Use CloudWatch events with native or custom event filters to push notifications to lambda, SNS, Slack, OpsGenie ?</a:t>
            </a:r>
            <a:endParaRPr sz="650">
              <a:solidFill>
                <a:srgbClr val="376092"/>
              </a:solidFill>
              <a:latin typeface="Lato"/>
              <a:ea typeface="Lato"/>
              <a:cs typeface="Lato"/>
              <a:sym typeface="Lato"/>
            </a:endParaRPr>
          </a:p>
          <a:p>
            <a:pPr indent="-86995" lvl="0" marL="91440" marR="0" rtl="0" algn="l">
              <a:lnSpc>
                <a:spcPct val="115000"/>
              </a:lnSpc>
              <a:spcBef>
                <a:spcPts val="0"/>
              </a:spcBef>
              <a:spcAft>
                <a:spcPts val="0"/>
              </a:spcAft>
              <a:buSzPts val="650"/>
              <a:buFont typeface="Lato"/>
              <a:buChar char="❏"/>
            </a:pPr>
            <a:r>
              <a:rPr lang="en" sz="650">
                <a:solidFill>
                  <a:srgbClr val="376092"/>
                </a:solidFill>
                <a:latin typeface="Lato"/>
                <a:ea typeface="Lato"/>
                <a:cs typeface="Lato"/>
                <a:sym typeface="Lato"/>
              </a:rPr>
              <a:t>Use Inspector to do assessment against known sec vulnerabilities &amp; notification</a:t>
            </a:r>
            <a:endParaRPr sz="700">
              <a:solidFill>
                <a:srgbClr val="376092"/>
              </a:solidFill>
              <a:latin typeface="Lato"/>
              <a:ea typeface="Lato"/>
              <a:cs typeface="Lato"/>
              <a:sym typeface="Lato"/>
            </a:endParaRPr>
          </a:p>
        </p:txBody>
      </p:sp>
      <p:sp>
        <p:nvSpPr>
          <p:cNvPr id="106" name="Google Shape;106;p19"/>
          <p:cNvSpPr/>
          <p:nvPr/>
        </p:nvSpPr>
        <p:spPr>
          <a:xfrm>
            <a:off x="3675925" y="959550"/>
            <a:ext cx="1741200" cy="4085100"/>
          </a:xfrm>
          <a:prstGeom prst="rect">
            <a:avLst/>
          </a:prstGeom>
          <a:solidFill>
            <a:srgbClr val="FFF2CC"/>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FF0000"/>
                </a:solidFill>
                <a:latin typeface="Lato"/>
                <a:ea typeface="Lato"/>
                <a:cs typeface="Lato"/>
                <a:sym typeface="Lato"/>
              </a:rPr>
              <a:t>Infrastructure protection:</a:t>
            </a:r>
            <a:endParaRPr sz="900">
              <a:solidFill>
                <a:srgbClr val="FF0000"/>
              </a:solidFill>
              <a:latin typeface="Lato"/>
              <a:ea typeface="Lato"/>
              <a:cs typeface="Lato"/>
              <a:sym typeface="Lato"/>
            </a:endParaRPr>
          </a:p>
          <a:p>
            <a:pPr indent="0" lvl="0" marL="0" rtl="0" algn="l">
              <a:lnSpc>
                <a:spcPct val="115000"/>
              </a:lnSpc>
              <a:spcBef>
                <a:spcPts val="0"/>
              </a:spcBef>
              <a:spcAft>
                <a:spcPts val="0"/>
              </a:spcAft>
              <a:buNone/>
            </a:pPr>
            <a:r>
              <a:rPr b="1" lang="en" sz="700">
                <a:solidFill>
                  <a:srgbClr val="376092"/>
                </a:solidFill>
                <a:latin typeface="Lato"/>
                <a:ea typeface="Lato"/>
                <a:cs typeface="Lato"/>
                <a:sym typeface="Lato"/>
              </a:rPr>
              <a:t>Protecting network and host-level boundaries</a:t>
            </a:r>
            <a:endParaRPr b="1" sz="700">
              <a:solidFill>
                <a:srgbClr val="376092"/>
              </a:solidFill>
              <a:latin typeface="Lato"/>
              <a:ea typeface="Lato"/>
              <a:cs typeface="Lato"/>
              <a:sym typeface="Lato"/>
            </a:endParaRPr>
          </a:p>
          <a:p>
            <a:pPr indent="-96520" lvl="0" marL="91440" marR="0" rtl="0" algn="l">
              <a:lnSpc>
                <a:spcPct val="115000"/>
              </a:lnSpc>
              <a:spcBef>
                <a:spcPts val="0"/>
              </a:spcBef>
              <a:spcAft>
                <a:spcPts val="0"/>
              </a:spcAft>
              <a:buSzPts val="800"/>
              <a:buFont typeface="Lato"/>
              <a:buChar char="❏"/>
            </a:pPr>
            <a:r>
              <a:rPr lang="en" sz="800">
                <a:solidFill>
                  <a:srgbClr val="376092"/>
                </a:solidFill>
                <a:latin typeface="Lato"/>
                <a:ea typeface="Lato"/>
                <a:cs typeface="Lato"/>
                <a:sym typeface="Lato"/>
              </a:rPr>
              <a:t>Create VPC with private and public subnets</a:t>
            </a:r>
            <a:endParaRPr sz="800">
              <a:solidFill>
                <a:srgbClr val="376092"/>
              </a:solidFill>
              <a:latin typeface="Lato"/>
              <a:ea typeface="Lato"/>
              <a:cs typeface="Lato"/>
              <a:sym typeface="Lato"/>
            </a:endParaRPr>
          </a:p>
          <a:p>
            <a:pPr indent="-96520" lvl="0" marL="91440" marR="0" rtl="0" algn="l">
              <a:lnSpc>
                <a:spcPct val="115000"/>
              </a:lnSpc>
              <a:spcBef>
                <a:spcPts val="0"/>
              </a:spcBef>
              <a:spcAft>
                <a:spcPts val="0"/>
              </a:spcAft>
              <a:buSzPts val="800"/>
              <a:buFont typeface="Lato"/>
              <a:buChar char="❏"/>
            </a:pPr>
            <a:r>
              <a:rPr lang="en" sz="800">
                <a:solidFill>
                  <a:srgbClr val="376092"/>
                </a:solidFill>
                <a:latin typeface="Lato"/>
                <a:ea typeface="Lato"/>
                <a:cs typeface="Lato"/>
                <a:sym typeface="Lato"/>
              </a:rPr>
              <a:t>Each subnet has attached NACLs (stateless firewall) to restrict traffic e.g. only DB port 3306</a:t>
            </a:r>
            <a:endParaRPr sz="800">
              <a:solidFill>
                <a:srgbClr val="376092"/>
              </a:solidFill>
              <a:latin typeface="Lato"/>
              <a:ea typeface="Lato"/>
              <a:cs typeface="Lato"/>
              <a:sym typeface="Lato"/>
            </a:endParaRPr>
          </a:p>
          <a:p>
            <a:pPr indent="-96520" lvl="0" marL="91440" marR="0" rtl="0" algn="l">
              <a:lnSpc>
                <a:spcPct val="115000"/>
              </a:lnSpc>
              <a:spcBef>
                <a:spcPts val="0"/>
              </a:spcBef>
              <a:spcAft>
                <a:spcPts val="0"/>
              </a:spcAft>
              <a:buSzPts val="800"/>
              <a:buFont typeface="Lato"/>
              <a:buChar char="❏"/>
            </a:pPr>
            <a:r>
              <a:rPr lang="en" sz="800">
                <a:solidFill>
                  <a:srgbClr val="376092"/>
                </a:solidFill>
                <a:latin typeface="Lato"/>
                <a:ea typeface="Lato"/>
                <a:cs typeface="Lato"/>
                <a:sym typeface="Lato"/>
              </a:rPr>
              <a:t>At host level, configure security groups (stateful firewall)</a:t>
            </a:r>
            <a:endParaRPr sz="800">
              <a:solidFill>
                <a:srgbClr val="376092"/>
              </a:solidFill>
              <a:latin typeface="Lato"/>
              <a:ea typeface="Lato"/>
              <a:cs typeface="Lato"/>
              <a:sym typeface="Lato"/>
            </a:endParaRPr>
          </a:p>
          <a:p>
            <a:pPr indent="0" lvl="0" marL="0" marR="0" rtl="0" algn="l">
              <a:lnSpc>
                <a:spcPct val="115000"/>
              </a:lnSpc>
              <a:spcBef>
                <a:spcPts val="0"/>
              </a:spcBef>
              <a:spcAft>
                <a:spcPts val="0"/>
              </a:spcAft>
              <a:buNone/>
            </a:pPr>
            <a:r>
              <a:t/>
            </a:r>
            <a:endParaRPr sz="800">
              <a:solidFill>
                <a:srgbClr val="376092"/>
              </a:solidFill>
              <a:latin typeface="Lato"/>
              <a:ea typeface="Lato"/>
              <a:cs typeface="Lato"/>
              <a:sym typeface="Lato"/>
            </a:endParaRPr>
          </a:p>
          <a:p>
            <a:pPr indent="0" lvl="0" marL="0" marR="0" rtl="0" algn="l">
              <a:lnSpc>
                <a:spcPct val="115000"/>
              </a:lnSpc>
              <a:spcBef>
                <a:spcPts val="0"/>
              </a:spcBef>
              <a:spcAft>
                <a:spcPts val="0"/>
              </a:spcAft>
              <a:buNone/>
            </a:pPr>
            <a:r>
              <a:rPr b="1" lang="en" sz="800">
                <a:solidFill>
                  <a:srgbClr val="376092"/>
                </a:solidFill>
                <a:latin typeface="Lato"/>
                <a:ea typeface="Lato"/>
                <a:cs typeface="Lato"/>
                <a:sym typeface="Lato"/>
              </a:rPr>
              <a:t>System security configuration</a:t>
            </a:r>
            <a:endParaRPr b="1" sz="800">
              <a:solidFill>
                <a:srgbClr val="376092"/>
              </a:solidFill>
              <a:latin typeface="Lato"/>
              <a:ea typeface="Lato"/>
              <a:cs typeface="Lato"/>
              <a:sym typeface="Lato"/>
            </a:endParaRPr>
          </a:p>
          <a:p>
            <a:pPr indent="-96520" lvl="0" marL="91440" marR="0" rtl="0" algn="l">
              <a:lnSpc>
                <a:spcPct val="115000"/>
              </a:lnSpc>
              <a:spcBef>
                <a:spcPts val="0"/>
              </a:spcBef>
              <a:spcAft>
                <a:spcPts val="0"/>
              </a:spcAft>
              <a:buSzPts val="800"/>
              <a:buFont typeface="Lato"/>
              <a:buChar char="❏"/>
            </a:pPr>
            <a:r>
              <a:rPr lang="en" sz="800">
                <a:solidFill>
                  <a:srgbClr val="376092"/>
                </a:solidFill>
                <a:latin typeface="Lato"/>
                <a:ea typeface="Lato"/>
                <a:cs typeface="Lato"/>
                <a:sym typeface="Lato"/>
              </a:rPr>
              <a:t>Secure Hosts with threat detection, anti-malware, vulnerability scans</a:t>
            </a:r>
            <a:endParaRPr sz="800">
              <a:solidFill>
                <a:srgbClr val="376092"/>
              </a:solidFill>
              <a:latin typeface="Lato"/>
              <a:ea typeface="Lato"/>
              <a:cs typeface="Lato"/>
              <a:sym typeface="Lato"/>
            </a:endParaRPr>
          </a:p>
          <a:p>
            <a:pPr indent="-96520" lvl="0" marL="91440" marR="0" rtl="0" algn="l">
              <a:lnSpc>
                <a:spcPct val="115000"/>
              </a:lnSpc>
              <a:spcBef>
                <a:spcPts val="0"/>
              </a:spcBef>
              <a:spcAft>
                <a:spcPts val="0"/>
              </a:spcAft>
              <a:buSzPts val="800"/>
              <a:buFont typeface="Lato"/>
              <a:buChar char="❏"/>
            </a:pPr>
            <a:r>
              <a:rPr lang="en" sz="800">
                <a:solidFill>
                  <a:srgbClr val="376092"/>
                </a:solidFill>
                <a:latin typeface="Lato"/>
                <a:ea typeface="Lato"/>
                <a:cs typeface="Lato"/>
                <a:sym typeface="Lato"/>
              </a:rPr>
              <a:t>Remove need for operator access</a:t>
            </a:r>
            <a:endParaRPr sz="800">
              <a:solidFill>
                <a:srgbClr val="376092"/>
              </a:solidFill>
              <a:latin typeface="Lato"/>
              <a:ea typeface="Lato"/>
              <a:cs typeface="Lato"/>
              <a:sym typeface="Lato"/>
            </a:endParaRPr>
          </a:p>
          <a:p>
            <a:pPr indent="-96520" lvl="0" marL="91440" marR="0" rtl="0" algn="l">
              <a:lnSpc>
                <a:spcPct val="115000"/>
              </a:lnSpc>
              <a:spcBef>
                <a:spcPts val="0"/>
              </a:spcBef>
              <a:spcAft>
                <a:spcPts val="0"/>
              </a:spcAft>
              <a:buSzPts val="800"/>
              <a:buFont typeface="Lato"/>
              <a:buChar char="❏"/>
            </a:pPr>
            <a:r>
              <a:rPr lang="en" sz="800">
                <a:solidFill>
                  <a:srgbClr val="376092"/>
                </a:solidFill>
                <a:latin typeface="Lato"/>
                <a:ea typeface="Lato"/>
                <a:cs typeface="Lato"/>
                <a:sym typeface="Lato"/>
              </a:rPr>
              <a:t>Use EC2 SSM and CF for automation</a:t>
            </a:r>
            <a:endParaRPr sz="800">
              <a:solidFill>
                <a:srgbClr val="376092"/>
              </a:solidFill>
              <a:latin typeface="Lato"/>
              <a:ea typeface="Lato"/>
              <a:cs typeface="Lato"/>
              <a:sym typeface="Lato"/>
            </a:endParaRPr>
          </a:p>
          <a:p>
            <a:pPr indent="-96520" lvl="0" marL="91440" marR="0" rtl="0" algn="l">
              <a:lnSpc>
                <a:spcPct val="115000"/>
              </a:lnSpc>
              <a:spcBef>
                <a:spcPts val="0"/>
              </a:spcBef>
              <a:spcAft>
                <a:spcPts val="0"/>
              </a:spcAft>
              <a:buSzPts val="800"/>
              <a:buFont typeface="Lato"/>
              <a:buChar char="❏"/>
            </a:pPr>
            <a:r>
              <a:rPr lang="en" sz="800">
                <a:solidFill>
                  <a:srgbClr val="376092"/>
                </a:solidFill>
                <a:latin typeface="Lato"/>
                <a:ea typeface="Lato"/>
                <a:cs typeface="Lato"/>
                <a:sym typeface="Lato"/>
              </a:rPr>
              <a:t>Use Inspector for scanning</a:t>
            </a:r>
            <a:endParaRPr sz="800">
              <a:solidFill>
                <a:srgbClr val="376092"/>
              </a:solidFill>
              <a:latin typeface="Lato"/>
              <a:ea typeface="Lato"/>
              <a:cs typeface="Lato"/>
              <a:sym typeface="Lato"/>
            </a:endParaRPr>
          </a:p>
          <a:p>
            <a:pPr indent="0" lvl="0" marL="0" marR="0" rtl="0" algn="l">
              <a:lnSpc>
                <a:spcPct val="115000"/>
              </a:lnSpc>
              <a:spcBef>
                <a:spcPts val="0"/>
              </a:spcBef>
              <a:spcAft>
                <a:spcPts val="0"/>
              </a:spcAft>
              <a:buNone/>
            </a:pPr>
            <a:r>
              <a:t/>
            </a:r>
            <a:endParaRPr b="1" sz="800">
              <a:solidFill>
                <a:srgbClr val="376092"/>
              </a:solidFill>
              <a:latin typeface="Lato"/>
              <a:ea typeface="Lato"/>
              <a:cs typeface="Lato"/>
              <a:sym typeface="Lato"/>
            </a:endParaRPr>
          </a:p>
          <a:p>
            <a:pPr indent="0" lvl="0" marL="0" marR="0" rtl="0" algn="l">
              <a:lnSpc>
                <a:spcPct val="115000"/>
              </a:lnSpc>
              <a:spcBef>
                <a:spcPts val="0"/>
              </a:spcBef>
              <a:spcAft>
                <a:spcPts val="0"/>
              </a:spcAft>
              <a:buNone/>
            </a:pPr>
            <a:r>
              <a:rPr b="1" lang="en" sz="800">
                <a:solidFill>
                  <a:srgbClr val="376092"/>
                </a:solidFill>
                <a:latin typeface="Lato"/>
                <a:ea typeface="Lato"/>
                <a:cs typeface="Lato"/>
                <a:sym typeface="Lato"/>
              </a:rPr>
              <a:t>Enforcing service-level protection</a:t>
            </a:r>
            <a:endParaRPr b="1" sz="800">
              <a:solidFill>
                <a:srgbClr val="376092"/>
              </a:solidFill>
              <a:latin typeface="Lato"/>
              <a:ea typeface="Lato"/>
              <a:cs typeface="Lato"/>
              <a:sym typeface="Lato"/>
            </a:endParaRPr>
          </a:p>
          <a:p>
            <a:pPr indent="-96520" lvl="0" marL="91440" marR="0" rtl="0" algn="l">
              <a:lnSpc>
                <a:spcPct val="115000"/>
              </a:lnSpc>
              <a:spcBef>
                <a:spcPts val="0"/>
              </a:spcBef>
              <a:spcAft>
                <a:spcPts val="0"/>
              </a:spcAft>
              <a:buSzPts val="800"/>
              <a:buFont typeface="Lato"/>
              <a:buChar char="❏"/>
            </a:pPr>
            <a:r>
              <a:rPr lang="en" sz="800">
                <a:solidFill>
                  <a:srgbClr val="376092"/>
                </a:solidFill>
                <a:latin typeface="Lato"/>
                <a:ea typeface="Lato"/>
                <a:cs typeface="Lato"/>
                <a:sym typeface="Lato"/>
              </a:rPr>
              <a:t>Protect AWS service endpoints by defining policies using IAM</a:t>
            </a:r>
            <a:endParaRPr sz="800">
              <a:solidFill>
                <a:srgbClr val="376092"/>
              </a:solidFill>
              <a:latin typeface="Lato"/>
              <a:ea typeface="Lato"/>
              <a:cs typeface="Lato"/>
              <a:sym typeface="Lato"/>
            </a:endParaRPr>
          </a:p>
          <a:p>
            <a:pPr indent="-96520" lvl="0" marL="91440" marR="0" rtl="0" algn="l">
              <a:lnSpc>
                <a:spcPct val="115000"/>
              </a:lnSpc>
              <a:spcBef>
                <a:spcPts val="0"/>
              </a:spcBef>
              <a:spcAft>
                <a:spcPts val="0"/>
              </a:spcAft>
              <a:buSzPts val="800"/>
              <a:buFont typeface="Lato"/>
              <a:buChar char="❏"/>
            </a:pPr>
            <a:r>
              <a:rPr lang="en" sz="800">
                <a:solidFill>
                  <a:srgbClr val="376092"/>
                </a:solidFill>
                <a:latin typeface="Lato"/>
                <a:ea typeface="Lato"/>
                <a:cs typeface="Lato"/>
                <a:sym typeface="Lato"/>
              </a:rPr>
              <a:t>Additionally use resource policies such as with S3 bucket policies and KMS for key mgmt</a:t>
            </a:r>
            <a:endParaRPr sz="800">
              <a:latin typeface="Lato"/>
              <a:ea typeface="Lato"/>
              <a:cs typeface="Lato"/>
              <a:sym typeface="Lato"/>
            </a:endParaRPr>
          </a:p>
        </p:txBody>
      </p:sp>
      <p:sp>
        <p:nvSpPr>
          <p:cNvPr id="107" name="Google Shape;107;p19"/>
          <p:cNvSpPr/>
          <p:nvPr/>
        </p:nvSpPr>
        <p:spPr>
          <a:xfrm>
            <a:off x="7380100" y="959550"/>
            <a:ext cx="1663800" cy="4085100"/>
          </a:xfrm>
          <a:prstGeom prst="rect">
            <a:avLst/>
          </a:prstGeom>
          <a:solidFill>
            <a:srgbClr val="EAD1DC"/>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rgbClr val="FF0000"/>
                </a:solidFill>
                <a:latin typeface="Lato"/>
                <a:ea typeface="Lato"/>
                <a:cs typeface="Lato"/>
                <a:sym typeface="Lato"/>
              </a:rPr>
              <a:t>Incident response:</a:t>
            </a:r>
            <a:endParaRPr sz="900">
              <a:solidFill>
                <a:srgbClr val="FF0000"/>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376092"/>
                </a:solidFill>
                <a:latin typeface="Lato"/>
                <a:ea typeface="Lato"/>
                <a:cs typeface="Lato"/>
                <a:sym typeface="Lato"/>
              </a:rPr>
              <a:t>Using tags to properly describe your AWS resources, incident responders can quickly determine the potential impact of an incident.</a:t>
            </a:r>
            <a:endParaRPr sz="800">
              <a:solidFill>
                <a:srgbClr val="376092"/>
              </a:solidFill>
              <a:latin typeface="Lato"/>
              <a:ea typeface="Lato"/>
              <a:cs typeface="Lato"/>
              <a:sym typeface="Lato"/>
            </a:endParaRPr>
          </a:p>
          <a:p>
            <a:pPr indent="0" lvl="0" marL="0" rtl="0" algn="l">
              <a:lnSpc>
                <a:spcPct val="115000"/>
              </a:lnSpc>
              <a:spcBef>
                <a:spcPts val="0"/>
              </a:spcBef>
              <a:spcAft>
                <a:spcPts val="0"/>
              </a:spcAft>
              <a:buNone/>
            </a:pPr>
            <a:r>
              <a:t/>
            </a:r>
            <a:endParaRPr sz="800">
              <a:solidFill>
                <a:srgbClr val="376092"/>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376092"/>
                </a:solidFill>
                <a:latin typeface="Lato"/>
                <a:ea typeface="Lato"/>
                <a:cs typeface="Lato"/>
                <a:sym typeface="Lato"/>
              </a:rPr>
              <a:t>Determine the access your team members need ahead of time, and then regularly verify the access is functional - or easily triggered—when needed.</a:t>
            </a:r>
            <a:endParaRPr sz="800">
              <a:solidFill>
                <a:srgbClr val="376092"/>
              </a:solidFill>
              <a:latin typeface="Lato"/>
              <a:ea typeface="Lato"/>
              <a:cs typeface="Lato"/>
              <a:sym typeface="Lato"/>
            </a:endParaRPr>
          </a:p>
          <a:p>
            <a:pPr indent="0" lvl="0" marL="0" rtl="0" algn="l">
              <a:lnSpc>
                <a:spcPct val="115000"/>
              </a:lnSpc>
              <a:spcBef>
                <a:spcPts val="0"/>
              </a:spcBef>
              <a:spcAft>
                <a:spcPts val="0"/>
              </a:spcAft>
              <a:buNone/>
            </a:pPr>
            <a:r>
              <a:t/>
            </a:r>
            <a:endParaRPr sz="800">
              <a:solidFill>
                <a:srgbClr val="376092"/>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376092"/>
                </a:solidFill>
                <a:latin typeface="Lato"/>
                <a:ea typeface="Lato"/>
                <a:cs typeface="Lato"/>
                <a:sym typeface="Lato"/>
              </a:rPr>
              <a:t>Use CloudFormation to</a:t>
            </a:r>
            <a:endParaRPr sz="800">
              <a:solidFill>
                <a:srgbClr val="376092"/>
              </a:solidFill>
              <a:latin typeface="Lato"/>
              <a:ea typeface="Lato"/>
              <a:cs typeface="Lato"/>
              <a:sym typeface="Lato"/>
            </a:endParaRPr>
          </a:p>
          <a:p>
            <a:pPr indent="0" lvl="0" marL="0" rtl="0" algn="l">
              <a:lnSpc>
                <a:spcPct val="115000"/>
              </a:lnSpc>
              <a:spcBef>
                <a:spcPts val="0"/>
              </a:spcBef>
              <a:spcAft>
                <a:spcPts val="0"/>
              </a:spcAft>
              <a:buNone/>
            </a:pPr>
            <a:r>
              <a:rPr lang="en" sz="800">
                <a:solidFill>
                  <a:srgbClr val="376092"/>
                </a:solidFill>
                <a:latin typeface="Lato"/>
                <a:ea typeface="Lato"/>
                <a:cs typeface="Lato"/>
                <a:sym typeface="Lato"/>
              </a:rPr>
              <a:t>quickly create a new, trusted environment in which to conduct deeper investigation. </a:t>
            </a:r>
            <a:endParaRPr sz="800">
              <a:solidFill>
                <a:srgbClr val="376092"/>
              </a:solidFill>
              <a:latin typeface="Lato"/>
              <a:ea typeface="Lato"/>
              <a:cs typeface="Lato"/>
              <a:sym typeface="Lato"/>
            </a:endParaRPr>
          </a:p>
        </p:txBody>
      </p:sp>
      <p:sp>
        <p:nvSpPr>
          <p:cNvPr id="108" name="Google Shape;108;p19"/>
          <p:cNvSpPr/>
          <p:nvPr/>
        </p:nvSpPr>
        <p:spPr>
          <a:xfrm>
            <a:off x="5520225" y="959550"/>
            <a:ext cx="1708800" cy="4085100"/>
          </a:xfrm>
          <a:prstGeom prst="rect">
            <a:avLst/>
          </a:prstGeom>
          <a:solidFill>
            <a:srgbClr val="CFE2F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750">
                <a:solidFill>
                  <a:srgbClr val="FF0000"/>
                </a:solidFill>
                <a:latin typeface="Lato"/>
                <a:ea typeface="Lato"/>
                <a:cs typeface="Lato"/>
                <a:sym typeface="Lato"/>
              </a:rPr>
              <a:t>Data protection:</a:t>
            </a:r>
            <a:endParaRPr sz="750">
              <a:solidFill>
                <a:srgbClr val="FF0000"/>
              </a:solidFill>
              <a:latin typeface="Lato"/>
              <a:ea typeface="Lato"/>
              <a:cs typeface="Lato"/>
              <a:sym typeface="Lato"/>
            </a:endParaRPr>
          </a:p>
          <a:p>
            <a:pPr indent="0" lvl="0" marL="0" rtl="0" algn="l">
              <a:lnSpc>
                <a:spcPct val="115000"/>
              </a:lnSpc>
              <a:spcBef>
                <a:spcPts val="0"/>
              </a:spcBef>
              <a:spcAft>
                <a:spcPts val="0"/>
              </a:spcAft>
              <a:buNone/>
            </a:pPr>
            <a:r>
              <a:rPr b="1" lang="en" sz="750">
                <a:solidFill>
                  <a:srgbClr val="376092"/>
                </a:solidFill>
                <a:latin typeface="Lato"/>
                <a:ea typeface="Lato"/>
                <a:cs typeface="Lato"/>
                <a:sym typeface="Lato"/>
              </a:rPr>
              <a:t>Data classification</a:t>
            </a:r>
            <a:endParaRPr b="1" sz="750">
              <a:solidFill>
                <a:srgbClr val="376092"/>
              </a:solidFill>
              <a:latin typeface="Lato"/>
              <a:ea typeface="Lato"/>
              <a:cs typeface="Lato"/>
              <a:sym typeface="Lato"/>
            </a:endParaRPr>
          </a:p>
          <a:p>
            <a:pPr indent="-93345" lvl="0" marL="91440" marR="0" rtl="0" algn="l">
              <a:lnSpc>
                <a:spcPct val="115000"/>
              </a:lnSpc>
              <a:spcBef>
                <a:spcPts val="0"/>
              </a:spcBef>
              <a:spcAft>
                <a:spcPts val="0"/>
              </a:spcAft>
              <a:buSzPts val="750"/>
              <a:buFont typeface="Lato"/>
              <a:buChar char="❏"/>
            </a:pPr>
            <a:r>
              <a:rPr lang="en" sz="750">
                <a:solidFill>
                  <a:srgbClr val="376092"/>
                </a:solidFill>
                <a:latin typeface="Lato"/>
                <a:ea typeface="Lato"/>
                <a:cs typeface="Lato"/>
                <a:sym typeface="Lato"/>
              </a:rPr>
              <a:t>Classify based on data location, access levels, data protection (like encryption at rest)</a:t>
            </a:r>
            <a:endParaRPr sz="750">
              <a:solidFill>
                <a:srgbClr val="376092"/>
              </a:solidFill>
              <a:latin typeface="Lato"/>
              <a:ea typeface="Lato"/>
              <a:cs typeface="Lato"/>
              <a:sym typeface="Lato"/>
            </a:endParaRPr>
          </a:p>
          <a:p>
            <a:pPr indent="-93345" lvl="0" marL="91440" marR="0" rtl="0" algn="l">
              <a:lnSpc>
                <a:spcPct val="115000"/>
              </a:lnSpc>
              <a:spcBef>
                <a:spcPts val="0"/>
              </a:spcBef>
              <a:spcAft>
                <a:spcPts val="0"/>
              </a:spcAft>
              <a:buSzPts val="750"/>
              <a:buFont typeface="Lato"/>
              <a:buChar char="❏"/>
            </a:pPr>
            <a:r>
              <a:rPr lang="en" sz="750">
                <a:solidFill>
                  <a:srgbClr val="376092"/>
                </a:solidFill>
                <a:latin typeface="Lato"/>
                <a:ea typeface="Lato"/>
                <a:cs typeface="Lato"/>
                <a:sym typeface="Lato"/>
              </a:rPr>
              <a:t>Use resource tags, IAM policies, CloudHSM along with d-in-depth</a:t>
            </a:r>
            <a:endParaRPr sz="750">
              <a:solidFill>
                <a:srgbClr val="376092"/>
              </a:solidFill>
              <a:latin typeface="Lato"/>
              <a:ea typeface="Lato"/>
              <a:cs typeface="Lato"/>
              <a:sym typeface="Lato"/>
            </a:endParaRPr>
          </a:p>
          <a:p>
            <a:pPr indent="0" lvl="0" marL="457200" marR="0" rtl="0" algn="l">
              <a:lnSpc>
                <a:spcPct val="115000"/>
              </a:lnSpc>
              <a:spcBef>
                <a:spcPts val="0"/>
              </a:spcBef>
              <a:spcAft>
                <a:spcPts val="0"/>
              </a:spcAft>
              <a:buNone/>
            </a:pPr>
            <a:r>
              <a:t/>
            </a:r>
            <a:endParaRPr sz="750">
              <a:solidFill>
                <a:srgbClr val="376092"/>
              </a:solidFill>
              <a:latin typeface="Lato"/>
              <a:ea typeface="Lato"/>
              <a:cs typeface="Lato"/>
              <a:sym typeface="Lato"/>
            </a:endParaRPr>
          </a:p>
          <a:p>
            <a:pPr indent="0" lvl="0" marL="0" rtl="0" algn="l">
              <a:lnSpc>
                <a:spcPct val="115000"/>
              </a:lnSpc>
              <a:spcBef>
                <a:spcPts val="0"/>
              </a:spcBef>
              <a:spcAft>
                <a:spcPts val="0"/>
              </a:spcAft>
              <a:buNone/>
            </a:pPr>
            <a:r>
              <a:rPr b="1" lang="en" sz="750">
                <a:solidFill>
                  <a:srgbClr val="376092"/>
                </a:solidFill>
                <a:latin typeface="Lato"/>
                <a:ea typeface="Lato"/>
                <a:cs typeface="Lato"/>
                <a:sym typeface="Lato"/>
              </a:rPr>
              <a:t>Encryption/tokenization</a:t>
            </a:r>
            <a:endParaRPr b="1" sz="750">
              <a:solidFill>
                <a:srgbClr val="376092"/>
              </a:solidFill>
              <a:latin typeface="Lato"/>
              <a:ea typeface="Lato"/>
              <a:cs typeface="Lato"/>
              <a:sym typeface="Lato"/>
            </a:endParaRPr>
          </a:p>
          <a:p>
            <a:pPr indent="0" lvl="0" marL="0" rtl="0" algn="l">
              <a:lnSpc>
                <a:spcPct val="115000"/>
              </a:lnSpc>
              <a:spcBef>
                <a:spcPts val="0"/>
              </a:spcBef>
              <a:spcAft>
                <a:spcPts val="0"/>
              </a:spcAft>
              <a:buNone/>
            </a:pPr>
            <a:r>
              <a:t/>
            </a:r>
            <a:endParaRPr b="1" sz="750">
              <a:solidFill>
                <a:srgbClr val="376092"/>
              </a:solidFill>
              <a:latin typeface="Lato"/>
              <a:ea typeface="Lato"/>
              <a:cs typeface="Lato"/>
              <a:sym typeface="Lato"/>
            </a:endParaRPr>
          </a:p>
          <a:p>
            <a:pPr indent="0" lvl="0" marL="0" rtl="0" algn="l">
              <a:lnSpc>
                <a:spcPct val="115000"/>
              </a:lnSpc>
              <a:spcBef>
                <a:spcPts val="0"/>
              </a:spcBef>
              <a:spcAft>
                <a:spcPts val="0"/>
              </a:spcAft>
              <a:buNone/>
            </a:pPr>
            <a:r>
              <a:rPr b="1" lang="en" sz="750">
                <a:solidFill>
                  <a:srgbClr val="376092"/>
                </a:solidFill>
                <a:latin typeface="Lato"/>
                <a:ea typeface="Lato"/>
                <a:cs typeface="Lato"/>
                <a:sym typeface="Lato"/>
              </a:rPr>
              <a:t>Protecting data at rest</a:t>
            </a:r>
            <a:endParaRPr b="1" sz="750">
              <a:solidFill>
                <a:srgbClr val="376092"/>
              </a:solidFill>
              <a:latin typeface="Lato"/>
              <a:ea typeface="Lato"/>
              <a:cs typeface="Lato"/>
              <a:sym typeface="Lato"/>
            </a:endParaRPr>
          </a:p>
          <a:p>
            <a:pPr indent="-93345" lvl="0" marL="91440" marR="0" rtl="0" algn="l">
              <a:lnSpc>
                <a:spcPct val="115000"/>
              </a:lnSpc>
              <a:spcBef>
                <a:spcPts val="0"/>
              </a:spcBef>
              <a:spcAft>
                <a:spcPts val="0"/>
              </a:spcAft>
              <a:buSzPts val="750"/>
              <a:buFont typeface="Lato"/>
              <a:buChar char="❏"/>
            </a:pPr>
            <a:r>
              <a:rPr lang="en" sz="750">
                <a:solidFill>
                  <a:srgbClr val="376092"/>
                </a:solidFill>
                <a:latin typeface="Lato"/>
                <a:ea typeface="Lato"/>
                <a:cs typeface="Lato"/>
                <a:sym typeface="Lato"/>
              </a:rPr>
              <a:t>Data in block /object storage, databases, archives, and any other storage medium</a:t>
            </a:r>
            <a:endParaRPr sz="750">
              <a:solidFill>
                <a:srgbClr val="376092"/>
              </a:solidFill>
              <a:latin typeface="Lato"/>
              <a:ea typeface="Lato"/>
              <a:cs typeface="Lato"/>
              <a:sym typeface="Lato"/>
            </a:endParaRPr>
          </a:p>
          <a:p>
            <a:pPr indent="-93345" lvl="0" marL="91440" marR="0" rtl="0" algn="l">
              <a:lnSpc>
                <a:spcPct val="115000"/>
              </a:lnSpc>
              <a:spcBef>
                <a:spcPts val="0"/>
              </a:spcBef>
              <a:spcAft>
                <a:spcPts val="0"/>
              </a:spcAft>
              <a:buSzPts val="750"/>
              <a:buFont typeface="Lato"/>
              <a:buChar char="❏"/>
            </a:pPr>
            <a:r>
              <a:rPr lang="en" sz="750">
                <a:solidFill>
                  <a:srgbClr val="376092"/>
                </a:solidFill>
                <a:latin typeface="Lato"/>
                <a:ea typeface="Lato"/>
                <a:cs typeface="Lato"/>
                <a:sym typeface="Lato"/>
              </a:rPr>
              <a:t>S3, EBS, RDS allows encryption by choosing your KMS key. S3 also allows storing encrypting objects or upload object with encryption key for on-the-fly encryption</a:t>
            </a:r>
            <a:endParaRPr sz="750">
              <a:solidFill>
                <a:srgbClr val="376092"/>
              </a:solidFill>
              <a:latin typeface="Lato"/>
              <a:ea typeface="Lato"/>
              <a:cs typeface="Lato"/>
              <a:sym typeface="Lato"/>
            </a:endParaRPr>
          </a:p>
          <a:p>
            <a:pPr indent="0" lvl="0" marL="457200" marR="0" rtl="0" algn="l">
              <a:lnSpc>
                <a:spcPct val="115000"/>
              </a:lnSpc>
              <a:spcBef>
                <a:spcPts val="0"/>
              </a:spcBef>
              <a:spcAft>
                <a:spcPts val="0"/>
              </a:spcAft>
              <a:buNone/>
            </a:pPr>
            <a:r>
              <a:t/>
            </a:r>
            <a:endParaRPr sz="750">
              <a:solidFill>
                <a:srgbClr val="376092"/>
              </a:solidFill>
              <a:latin typeface="Lato"/>
              <a:ea typeface="Lato"/>
              <a:cs typeface="Lato"/>
              <a:sym typeface="Lato"/>
            </a:endParaRPr>
          </a:p>
          <a:p>
            <a:pPr indent="0" lvl="0" marL="0" rtl="0" algn="l">
              <a:lnSpc>
                <a:spcPct val="115000"/>
              </a:lnSpc>
              <a:spcBef>
                <a:spcPts val="0"/>
              </a:spcBef>
              <a:spcAft>
                <a:spcPts val="0"/>
              </a:spcAft>
              <a:buNone/>
            </a:pPr>
            <a:r>
              <a:rPr b="1" lang="en" sz="750">
                <a:solidFill>
                  <a:srgbClr val="376092"/>
                </a:solidFill>
                <a:latin typeface="Lato"/>
                <a:ea typeface="Lato"/>
                <a:cs typeface="Lato"/>
                <a:sym typeface="Lato"/>
              </a:rPr>
              <a:t>Protecting data in transit</a:t>
            </a:r>
            <a:endParaRPr b="1" sz="750">
              <a:solidFill>
                <a:srgbClr val="376092"/>
              </a:solidFill>
              <a:latin typeface="Lato"/>
              <a:ea typeface="Lato"/>
              <a:cs typeface="Lato"/>
              <a:sym typeface="Lato"/>
            </a:endParaRPr>
          </a:p>
          <a:p>
            <a:pPr indent="-93345" lvl="0" marL="91440" rtl="0" algn="l">
              <a:lnSpc>
                <a:spcPct val="115000"/>
              </a:lnSpc>
              <a:spcBef>
                <a:spcPts val="0"/>
              </a:spcBef>
              <a:spcAft>
                <a:spcPts val="0"/>
              </a:spcAft>
              <a:buClr>
                <a:srgbClr val="376092"/>
              </a:buClr>
              <a:buSzPts val="750"/>
              <a:buFont typeface="Lato"/>
              <a:buChar char="❏"/>
            </a:pPr>
            <a:r>
              <a:rPr lang="en" sz="750">
                <a:solidFill>
                  <a:srgbClr val="376092"/>
                </a:solidFill>
                <a:latin typeface="Lato"/>
                <a:ea typeface="Lato"/>
                <a:cs typeface="Lato"/>
                <a:sym typeface="Lato"/>
              </a:rPr>
              <a:t>Https for Aws service &amp; application invocation. ACM used to manage and deploy public/private </a:t>
            </a:r>
            <a:r>
              <a:rPr lang="en" sz="750">
                <a:solidFill>
                  <a:srgbClr val="376092"/>
                </a:solidFill>
                <a:latin typeface="Lato"/>
                <a:ea typeface="Lato"/>
                <a:cs typeface="Lato"/>
                <a:sym typeface="Lato"/>
              </a:rPr>
              <a:t>c</a:t>
            </a:r>
            <a:r>
              <a:rPr lang="en" sz="750">
                <a:solidFill>
                  <a:srgbClr val="376092"/>
                </a:solidFill>
                <a:latin typeface="Lato"/>
                <a:ea typeface="Lato"/>
                <a:cs typeface="Lato"/>
                <a:sym typeface="Lato"/>
              </a:rPr>
              <a:t>ertificates</a:t>
            </a:r>
            <a:endParaRPr sz="750">
              <a:solidFill>
                <a:srgbClr val="376092"/>
              </a:solidFill>
              <a:latin typeface="Lato"/>
              <a:ea typeface="Lato"/>
              <a:cs typeface="Lato"/>
              <a:sym typeface="Lato"/>
            </a:endParaRPr>
          </a:p>
          <a:p>
            <a:pPr indent="0" lvl="0" marL="457200" rtl="0" algn="l">
              <a:lnSpc>
                <a:spcPct val="115000"/>
              </a:lnSpc>
              <a:spcBef>
                <a:spcPts val="0"/>
              </a:spcBef>
              <a:spcAft>
                <a:spcPts val="0"/>
              </a:spcAft>
              <a:buNone/>
            </a:pPr>
            <a:r>
              <a:t/>
            </a:r>
            <a:endParaRPr sz="750">
              <a:solidFill>
                <a:srgbClr val="376092"/>
              </a:solidFill>
              <a:latin typeface="Lato"/>
              <a:ea typeface="Lato"/>
              <a:cs typeface="Lato"/>
              <a:sym typeface="Lato"/>
            </a:endParaRPr>
          </a:p>
          <a:p>
            <a:pPr indent="0" lvl="0" marL="0" rtl="0" algn="l">
              <a:lnSpc>
                <a:spcPct val="115000"/>
              </a:lnSpc>
              <a:spcBef>
                <a:spcPts val="0"/>
              </a:spcBef>
              <a:spcAft>
                <a:spcPts val="0"/>
              </a:spcAft>
              <a:buNone/>
            </a:pPr>
            <a:r>
              <a:rPr b="1" lang="en" sz="750">
                <a:solidFill>
                  <a:srgbClr val="376092"/>
                </a:solidFill>
                <a:latin typeface="Lato"/>
                <a:ea typeface="Lato"/>
                <a:cs typeface="Lato"/>
                <a:sym typeface="Lato"/>
              </a:rPr>
              <a:t>Data backup/replication/recovery</a:t>
            </a:r>
            <a:endParaRPr b="1" sz="750">
              <a:solidFill>
                <a:srgbClr val="376092"/>
              </a:solidFill>
              <a:latin typeface="Lato"/>
              <a:ea typeface="Lato"/>
              <a:cs typeface="Lato"/>
              <a:sym typeface="Lato"/>
            </a:endParaRPr>
          </a:p>
          <a:p>
            <a:pPr indent="0" lvl="0" marL="0" rtl="0" algn="l">
              <a:lnSpc>
                <a:spcPct val="115000"/>
              </a:lnSpc>
              <a:spcBef>
                <a:spcPts val="0"/>
              </a:spcBef>
              <a:spcAft>
                <a:spcPts val="0"/>
              </a:spcAft>
              <a:buNone/>
            </a:pPr>
            <a:r>
              <a:rPr lang="en" sz="750">
                <a:solidFill>
                  <a:srgbClr val="376092"/>
                </a:solidFill>
                <a:latin typeface="Lato"/>
                <a:ea typeface="Lato"/>
                <a:cs typeface="Lato"/>
                <a:sym typeface="Lato"/>
              </a:rPr>
              <a:t>S3 Cross-region replication, EBS snapshots and copy across regions. Glacier for long term backup</a:t>
            </a:r>
            <a:endParaRPr sz="750">
              <a:solidFill>
                <a:srgbClr val="37609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AWS Best Practices for DDoS Resiliency</a:t>
            </a:r>
            <a:endParaRPr sz="1800"/>
          </a:p>
          <a:p>
            <a:pPr indent="0" lvl="0" marL="0" rtl="0" algn="l">
              <a:lnSpc>
                <a:spcPct val="115000"/>
              </a:lnSpc>
              <a:spcBef>
                <a:spcPts val="0"/>
              </a:spcBef>
              <a:spcAft>
                <a:spcPts val="0"/>
              </a:spcAft>
              <a:buNone/>
            </a:pPr>
            <a:r>
              <a:rPr lang="en" sz="1400">
                <a:solidFill>
                  <a:srgbClr val="999999"/>
                </a:solidFill>
                <a:latin typeface="Proxima Nova"/>
                <a:ea typeface="Proxima Nova"/>
                <a:cs typeface="Proxima Nova"/>
                <a:sym typeface="Proxima Nova"/>
              </a:rPr>
              <a:t>https://d1.awsstatic.com/whitepapers/Security/DDoS_White_Paper.pdf</a:t>
            </a:r>
            <a:endParaRPr sz="1400">
              <a:solidFill>
                <a:srgbClr val="999999"/>
              </a:solidFill>
              <a:latin typeface="Proxima Nova"/>
              <a:ea typeface="Proxima Nova"/>
              <a:cs typeface="Proxima Nova"/>
              <a:sym typeface="Proxima Nova"/>
            </a:endParaRPr>
          </a:p>
        </p:txBody>
      </p:sp>
      <p:pic>
        <p:nvPicPr>
          <p:cNvPr id="114" name="Google Shape;114;p20"/>
          <p:cNvPicPr preferRelativeResize="0"/>
          <p:nvPr/>
        </p:nvPicPr>
        <p:blipFill>
          <a:blip r:embed="rId3">
            <a:alphaModFix/>
          </a:blip>
          <a:stretch>
            <a:fillRect/>
          </a:stretch>
        </p:blipFill>
        <p:spPr>
          <a:xfrm>
            <a:off x="6430775" y="129900"/>
            <a:ext cx="2562225" cy="1219200"/>
          </a:xfrm>
          <a:prstGeom prst="rect">
            <a:avLst/>
          </a:prstGeom>
          <a:noFill/>
          <a:ln>
            <a:noFill/>
          </a:ln>
        </p:spPr>
      </p:pic>
      <p:sp>
        <p:nvSpPr>
          <p:cNvPr id="115" name="Google Shape;115;p20"/>
          <p:cNvSpPr txBox="1"/>
          <p:nvPr>
            <p:ph idx="1" type="body"/>
          </p:nvPr>
        </p:nvSpPr>
        <p:spPr>
          <a:xfrm>
            <a:off x="311700" y="1152475"/>
            <a:ext cx="3999900" cy="10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76092"/>
                </a:solidFill>
                <a:latin typeface="Lato"/>
                <a:ea typeface="Lato"/>
                <a:cs typeface="Lato"/>
                <a:sym typeface="Lato"/>
              </a:rPr>
              <a:t>Infra attacks (Layer 3 and 4 of OSI):</a:t>
            </a:r>
            <a:endParaRPr sz="900">
              <a:solidFill>
                <a:srgbClr val="376092"/>
              </a:solidFill>
              <a:latin typeface="Lato"/>
              <a:ea typeface="Lato"/>
              <a:cs typeface="Lato"/>
              <a:sym typeface="Lato"/>
            </a:endParaRPr>
          </a:p>
          <a:p>
            <a:pPr indent="0" lvl="0" marL="0" rtl="0" algn="l">
              <a:spcBef>
                <a:spcPts val="0"/>
              </a:spcBef>
              <a:spcAft>
                <a:spcPts val="0"/>
              </a:spcAft>
              <a:buNone/>
            </a:pPr>
            <a:r>
              <a:rPr lang="en" sz="900">
                <a:solidFill>
                  <a:srgbClr val="000000"/>
                </a:solidFill>
                <a:latin typeface="Lato"/>
                <a:ea typeface="Lato"/>
                <a:cs typeface="Lato"/>
                <a:sym typeface="Lato"/>
              </a:rPr>
              <a:t>•</a:t>
            </a:r>
            <a:r>
              <a:rPr lang="en" sz="900">
                <a:solidFill>
                  <a:srgbClr val="FF0000"/>
                </a:solidFill>
                <a:latin typeface="Lato"/>
                <a:ea typeface="Lato"/>
                <a:cs typeface="Lato"/>
                <a:sym typeface="Lato"/>
              </a:rPr>
              <a:t>UDP Reflection attack</a:t>
            </a:r>
            <a:r>
              <a:rPr lang="en" sz="900">
                <a:solidFill>
                  <a:srgbClr val="376092"/>
                </a:solidFill>
                <a:latin typeface="Lato"/>
                <a:ea typeface="Lato"/>
                <a:cs typeface="Lato"/>
                <a:sym typeface="Lato"/>
              </a:rPr>
              <a:t>: aka Src IP Spoofing</a:t>
            </a:r>
            <a:endParaRPr sz="900">
              <a:solidFill>
                <a:srgbClr val="376092"/>
              </a:solidFill>
              <a:latin typeface="Lato"/>
              <a:ea typeface="Lato"/>
              <a:cs typeface="Lato"/>
              <a:sym typeface="Lato"/>
            </a:endParaRPr>
          </a:p>
          <a:p>
            <a:pPr indent="0" lvl="0" marL="0" rtl="0" algn="l">
              <a:spcBef>
                <a:spcPts val="0"/>
              </a:spcBef>
              <a:spcAft>
                <a:spcPts val="0"/>
              </a:spcAft>
              <a:buNone/>
            </a:pPr>
            <a:r>
              <a:rPr i="1" lang="en" sz="600">
                <a:solidFill>
                  <a:srgbClr val="376092"/>
                </a:solidFill>
                <a:latin typeface="Lato"/>
                <a:ea typeface="Lato"/>
                <a:cs typeface="Lato"/>
                <a:sym typeface="Lato"/>
              </a:rPr>
              <a:t>  High volume attack with amplification factor</a:t>
            </a:r>
            <a:endParaRPr i="1" sz="600">
              <a:solidFill>
                <a:srgbClr val="376092"/>
              </a:solidFill>
              <a:latin typeface="Lato"/>
              <a:ea typeface="Lato"/>
              <a:cs typeface="Lato"/>
              <a:sym typeface="Lato"/>
            </a:endParaRPr>
          </a:p>
          <a:p>
            <a:pPr indent="0" lvl="0" marL="0" rtl="0" algn="l">
              <a:spcBef>
                <a:spcPts val="0"/>
              </a:spcBef>
              <a:spcAft>
                <a:spcPts val="0"/>
              </a:spcAft>
              <a:buNone/>
            </a:pPr>
            <a:r>
              <a:rPr lang="en" sz="900">
                <a:solidFill>
                  <a:srgbClr val="000000"/>
                </a:solidFill>
                <a:latin typeface="Lato"/>
                <a:ea typeface="Lato"/>
                <a:cs typeface="Lato"/>
                <a:sym typeface="Lato"/>
              </a:rPr>
              <a:t>•</a:t>
            </a:r>
            <a:r>
              <a:rPr lang="en" sz="900">
                <a:solidFill>
                  <a:srgbClr val="FF0000"/>
                </a:solidFill>
                <a:latin typeface="Lato"/>
                <a:ea typeface="Lato"/>
                <a:cs typeface="Lato"/>
                <a:sym typeface="Lato"/>
              </a:rPr>
              <a:t>SYN Flood attack</a:t>
            </a:r>
            <a:r>
              <a:rPr lang="en" sz="900">
                <a:solidFill>
                  <a:srgbClr val="376092"/>
                </a:solidFill>
                <a:latin typeface="Lato"/>
                <a:ea typeface="Lato"/>
                <a:cs typeface="Lato"/>
                <a:sym typeface="Lato"/>
              </a:rPr>
              <a:t>: choke server connections by sending SYN and not sending final Ack</a:t>
            </a:r>
            <a:endParaRPr sz="900">
              <a:solidFill>
                <a:srgbClr val="376092"/>
              </a:solidFill>
              <a:latin typeface="Lato"/>
              <a:ea typeface="Lato"/>
              <a:cs typeface="Lato"/>
              <a:sym typeface="Lato"/>
            </a:endParaRPr>
          </a:p>
          <a:p>
            <a:pPr indent="0" lvl="0" marL="0" rtl="0" algn="l">
              <a:spcBef>
                <a:spcPts val="0"/>
              </a:spcBef>
              <a:spcAft>
                <a:spcPts val="0"/>
              </a:spcAft>
              <a:buNone/>
            </a:pPr>
            <a:r>
              <a:rPr i="1" lang="en" sz="600">
                <a:solidFill>
                  <a:srgbClr val="376092"/>
                </a:solidFill>
                <a:latin typeface="Lato"/>
                <a:ea typeface="Lato"/>
                <a:cs typeface="Lato"/>
                <a:sym typeface="Lato"/>
              </a:rPr>
              <a:t>  Low volume attack</a:t>
            </a:r>
            <a:endParaRPr i="1" sz="600">
              <a:solidFill>
                <a:srgbClr val="376092"/>
              </a:solidFill>
              <a:latin typeface="Lato"/>
              <a:ea typeface="Lato"/>
              <a:cs typeface="Lato"/>
              <a:sym typeface="Lato"/>
            </a:endParaRPr>
          </a:p>
          <a:p>
            <a:pPr indent="0" lvl="0" marL="0" rtl="0" algn="l">
              <a:spcBef>
                <a:spcPts val="0"/>
              </a:spcBef>
              <a:spcAft>
                <a:spcPts val="1600"/>
              </a:spcAft>
              <a:buNone/>
            </a:pPr>
            <a:r>
              <a:t/>
            </a:r>
            <a:endParaRPr>
              <a:latin typeface="Lato"/>
              <a:ea typeface="Lato"/>
              <a:cs typeface="Lato"/>
              <a:sym typeface="Lato"/>
            </a:endParaRPr>
          </a:p>
        </p:txBody>
      </p:sp>
      <p:sp>
        <p:nvSpPr>
          <p:cNvPr id="116" name="Google Shape;116;p20"/>
          <p:cNvSpPr txBox="1"/>
          <p:nvPr>
            <p:ph idx="2" type="body"/>
          </p:nvPr>
        </p:nvSpPr>
        <p:spPr>
          <a:xfrm>
            <a:off x="4121425" y="1152475"/>
            <a:ext cx="4710900" cy="13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376092"/>
                </a:solidFill>
                <a:latin typeface="Lato"/>
                <a:ea typeface="Lato"/>
                <a:cs typeface="Lato"/>
                <a:sym typeface="Lato"/>
              </a:rPr>
              <a:t>Mitigation against Infra attacks:</a:t>
            </a:r>
            <a:endParaRPr sz="1100">
              <a:solidFill>
                <a:srgbClr val="376092"/>
              </a:solidFill>
              <a:latin typeface="Lato"/>
              <a:ea typeface="Lato"/>
              <a:cs typeface="Lato"/>
              <a:sym typeface="Lato"/>
            </a:endParaRPr>
          </a:p>
          <a:p>
            <a:pPr indent="-102870" lvl="0" marL="91440" rtl="0" algn="l">
              <a:spcBef>
                <a:spcPts val="0"/>
              </a:spcBef>
              <a:spcAft>
                <a:spcPts val="0"/>
              </a:spcAft>
              <a:buClr>
                <a:srgbClr val="376092"/>
              </a:buClr>
              <a:buSzPts val="900"/>
              <a:buFont typeface="Lato"/>
              <a:buChar char="★"/>
            </a:pPr>
            <a:r>
              <a:rPr lang="en" sz="900">
                <a:solidFill>
                  <a:srgbClr val="376092"/>
                </a:solidFill>
                <a:latin typeface="Lato"/>
                <a:ea typeface="Lato"/>
                <a:cs typeface="Lato"/>
                <a:sym typeface="Lato"/>
              </a:rPr>
              <a:t>AWS Shield Std – by default enabled for all services and region. Automatically baselines traffic, identifies anomalies and if necessary mitigates against common infra attacks</a:t>
            </a:r>
            <a:endParaRPr sz="900">
              <a:solidFill>
                <a:srgbClr val="376092"/>
              </a:solidFill>
              <a:latin typeface="Lato"/>
              <a:ea typeface="Lato"/>
              <a:cs typeface="Lato"/>
              <a:sym typeface="Lato"/>
            </a:endParaRPr>
          </a:p>
          <a:p>
            <a:pPr indent="-102870" lvl="0" marL="91440" rtl="0" algn="l">
              <a:spcBef>
                <a:spcPts val="0"/>
              </a:spcBef>
              <a:spcAft>
                <a:spcPts val="0"/>
              </a:spcAft>
              <a:buClr>
                <a:srgbClr val="376092"/>
              </a:buClr>
              <a:buSzPts val="900"/>
              <a:buFont typeface="Lato"/>
              <a:buChar char="★"/>
            </a:pPr>
            <a:r>
              <a:rPr lang="en" sz="900">
                <a:solidFill>
                  <a:srgbClr val="376092"/>
                </a:solidFill>
                <a:latin typeface="Lato"/>
                <a:ea typeface="Lato"/>
                <a:cs typeface="Lato"/>
                <a:sym typeface="Lato"/>
              </a:rPr>
              <a:t>Enable CloudFront &amp; R53 – protects with Shield Std, Stateless SYN flood attack, disperse or isolate Attack traffic, Application defense with WAF protection	</a:t>
            </a:r>
            <a:endParaRPr sz="900">
              <a:solidFill>
                <a:srgbClr val="376092"/>
              </a:solidFill>
              <a:latin typeface="Lato"/>
              <a:ea typeface="Lato"/>
              <a:cs typeface="Lato"/>
              <a:sym typeface="Lato"/>
            </a:endParaRPr>
          </a:p>
          <a:p>
            <a:pPr indent="-102870" lvl="0" marL="91440" rtl="0" algn="l">
              <a:spcBef>
                <a:spcPts val="0"/>
              </a:spcBef>
              <a:spcAft>
                <a:spcPts val="0"/>
              </a:spcAft>
              <a:buSzPts val="900"/>
              <a:buChar char="★"/>
            </a:pPr>
            <a:r>
              <a:rPr lang="en" sz="900">
                <a:solidFill>
                  <a:srgbClr val="376092"/>
                </a:solidFill>
                <a:latin typeface="Lato"/>
                <a:ea typeface="Lato"/>
                <a:cs typeface="Lato"/>
                <a:sym typeface="Lato"/>
              </a:rPr>
              <a:t>Enable Shield Advanced – optional DDoS mitigation service can be applied to  CF, R53, CLB, ALB, Elastic Ips  has many advanced features , see this link</a:t>
            </a:r>
            <a:r>
              <a:rPr lang="en" sz="900">
                <a:solidFill>
                  <a:srgbClr val="376092"/>
                </a:solidFill>
                <a:uFill>
                  <a:noFill/>
                </a:uFill>
                <a:latin typeface="Lato"/>
                <a:ea typeface="Lato"/>
                <a:cs typeface="Lato"/>
                <a:sym typeface="Lato"/>
                <a:hlinkClick r:id="rId4"/>
              </a:rPr>
              <a:t> </a:t>
            </a:r>
            <a:r>
              <a:rPr lang="en" sz="900" u="sng">
                <a:solidFill>
                  <a:schemeClr val="hlink"/>
                </a:solidFill>
                <a:latin typeface="Lato"/>
                <a:ea typeface="Lato"/>
                <a:cs typeface="Lato"/>
                <a:sym typeface="Lato"/>
                <a:hlinkClick r:id="rId5"/>
              </a:rPr>
              <a:t>https://aws.amazon.com/shield/</a:t>
            </a:r>
            <a:endParaRPr>
              <a:latin typeface="Lato"/>
              <a:ea typeface="Lato"/>
              <a:cs typeface="Lato"/>
              <a:sym typeface="Lato"/>
            </a:endParaRPr>
          </a:p>
        </p:txBody>
      </p:sp>
      <p:sp>
        <p:nvSpPr>
          <p:cNvPr id="117" name="Google Shape;117;p20"/>
          <p:cNvSpPr txBox="1"/>
          <p:nvPr>
            <p:ph idx="1" type="body"/>
          </p:nvPr>
        </p:nvSpPr>
        <p:spPr>
          <a:xfrm>
            <a:off x="311700" y="2219275"/>
            <a:ext cx="3999900" cy="10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1859C"/>
                </a:solidFill>
                <a:latin typeface="Lato"/>
                <a:ea typeface="Lato"/>
                <a:cs typeface="Lato"/>
                <a:sym typeface="Lato"/>
              </a:rPr>
              <a:t>Application attacks (Layer 6 and 7 of OSI):</a:t>
            </a:r>
            <a:endParaRPr sz="900">
              <a:solidFill>
                <a:srgbClr val="31859C"/>
              </a:solidFill>
              <a:latin typeface="Lato"/>
              <a:ea typeface="Lato"/>
              <a:cs typeface="Lato"/>
              <a:sym typeface="Lato"/>
            </a:endParaRPr>
          </a:p>
          <a:p>
            <a:pPr indent="0" lvl="0" marL="0" rtl="0" algn="l">
              <a:spcBef>
                <a:spcPts val="0"/>
              </a:spcBef>
              <a:spcAft>
                <a:spcPts val="0"/>
              </a:spcAft>
              <a:buNone/>
            </a:pPr>
            <a:r>
              <a:rPr lang="en" sz="900">
                <a:solidFill>
                  <a:srgbClr val="000000"/>
                </a:solidFill>
                <a:latin typeface="Lato"/>
                <a:ea typeface="Lato"/>
                <a:cs typeface="Lato"/>
                <a:sym typeface="Lato"/>
              </a:rPr>
              <a:t>•</a:t>
            </a:r>
            <a:r>
              <a:rPr lang="en" sz="900">
                <a:solidFill>
                  <a:srgbClr val="FF0066"/>
                </a:solidFill>
                <a:latin typeface="Lato"/>
                <a:ea typeface="Lato"/>
                <a:cs typeface="Lato"/>
                <a:sym typeface="Lato"/>
              </a:rPr>
              <a:t>Http flood attack</a:t>
            </a:r>
            <a:r>
              <a:rPr lang="en" sz="900">
                <a:solidFill>
                  <a:srgbClr val="31859C"/>
                </a:solidFill>
                <a:latin typeface="Lato"/>
                <a:ea typeface="Lato"/>
                <a:cs typeface="Lato"/>
                <a:sym typeface="Lato"/>
              </a:rPr>
              <a:t>: s</a:t>
            </a:r>
            <a:r>
              <a:rPr i="1" lang="en" sz="600">
                <a:solidFill>
                  <a:srgbClr val="31859C"/>
                </a:solidFill>
                <a:latin typeface="Lato"/>
                <a:ea typeface="Lato"/>
                <a:cs typeface="Lato"/>
                <a:sym typeface="Lato"/>
              </a:rPr>
              <a:t>imulate actual user traffic</a:t>
            </a:r>
            <a:endParaRPr i="1" sz="600">
              <a:solidFill>
                <a:srgbClr val="31859C"/>
              </a:solidFill>
              <a:latin typeface="Lato"/>
              <a:ea typeface="Lato"/>
              <a:cs typeface="Lato"/>
              <a:sym typeface="Lato"/>
            </a:endParaRPr>
          </a:p>
          <a:p>
            <a:pPr indent="0" lvl="0" marL="0" rtl="0" algn="l">
              <a:spcBef>
                <a:spcPts val="0"/>
              </a:spcBef>
              <a:spcAft>
                <a:spcPts val="0"/>
              </a:spcAft>
              <a:buNone/>
            </a:pPr>
            <a:r>
              <a:rPr lang="en" sz="900">
                <a:solidFill>
                  <a:srgbClr val="000000"/>
                </a:solidFill>
                <a:latin typeface="Lato"/>
                <a:ea typeface="Lato"/>
                <a:cs typeface="Lato"/>
                <a:sym typeface="Lato"/>
              </a:rPr>
              <a:t>•</a:t>
            </a:r>
            <a:r>
              <a:rPr lang="en" sz="900">
                <a:solidFill>
                  <a:srgbClr val="FF0066"/>
                </a:solidFill>
                <a:latin typeface="Lato"/>
                <a:ea typeface="Lato"/>
                <a:cs typeface="Lato"/>
                <a:sym typeface="Lato"/>
              </a:rPr>
              <a:t>Cache busting attack</a:t>
            </a:r>
            <a:r>
              <a:rPr lang="en" sz="900">
                <a:solidFill>
                  <a:srgbClr val="31859C"/>
                </a:solidFill>
                <a:latin typeface="Lato"/>
                <a:ea typeface="Lato"/>
                <a:cs typeface="Lato"/>
                <a:sym typeface="Lato"/>
              </a:rPr>
              <a:t>: </a:t>
            </a:r>
            <a:r>
              <a:rPr i="1" lang="en" sz="600">
                <a:solidFill>
                  <a:srgbClr val="31859C"/>
                </a:solidFill>
                <a:latin typeface="Lato"/>
                <a:ea typeface="Lato"/>
                <a:cs typeface="Lato"/>
                <a:sym typeface="Lato"/>
              </a:rPr>
              <a:t>add variations in query string to disable cache and send traffic to origin server</a:t>
            </a:r>
            <a:endParaRPr i="1" sz="600">
              <a:solidFill>
                <a:srgbClr val="31859C"/>
              </a:solidFill>
              <a:latin typeface="Lato"/>
              <a:ea typeface="Lato"/>
              <a:cs typeface="Lato"/>
              <a:sym typeface="Lato"/>
            </a:endParaRPr>
          </a:p>
          <a:p>
            <a:pPr indent="0" lvl="0" marL="0" rtl="0" algn="l">
              <a:spcBef>
                <a:spcPts val="0"/>
              </a:spcBef>
              <a:spcAft>
                <a:spcPts val="0"/>
              </a:spcAft>
              <a:buNone/>
            </a:pPr>
            <a:r>
              <a:rPr lang="en" sz="900">
                <a:solidFill>
                  <a:srgbClr val="000000"/>
                </a:solidFill>
                <a:latin typeface="Lato"/>
                <a:ea typeface="Lato"/>
                <a:cs typeface="Lato"/>
                <a:sym typeface="Lato"/>
              </a:rPr>
              <a:t>•</a:t>
            </a:r>
            <a:r>
              <a:rPr lang="en" sz="900">
                <a:solidFill>
                  <a:srgbClr val="FF0066"/>
                </a:solidFill>
                <a:latin typeface="Lato"/>
                <a:ea typeface="Lato"/>
                <a:cs typeface="Lato"/>
                <a:sym typeface="Lato"/>
              </a:rPr>
              <a:t>Wordpress XML-RPC flood attack</a:t>
            </a:r>
            <a:r>
              <a:rPr i="1" lang="en" sz="600">
                <a:solidFill>
                  <a:srgbClr val="31859C"/>
                </a:solidFill>
                <a:latin typeface="Lato"/>
                <a:ea typeface="Lato"/>
                <a:cs typeface="Lato"/>
                <a:sym typeface="Lato"/>
              </a:rPr>
              <a:t>: link site A to B</a:t>
            </a:r>
            <a:endParaRPr i="1" sz="600">
              <a:solidFill>
                <a:srgbClr val="31859C"/>
              </a:solidFill>
              <a:latin typeface="Lato"/>
              <a:ea typeface="Lato"/>
              <a:cs typeface="Lato"/>
              <a:sym typeface="Lato"/>
            </a:endParaRPr>
          </a:p>
          <a:p>
            <a:pPr indent="0" lvl="0" marL="0" rtl="0" algn="l">
              <a:spcBef>
                <a:spcPts val="0"/>
              </a:spcBef>
              <a:spcAft>
                <a:spcPts val="0"/>
              </a:spcAft>
              <a:buNone/>
            </a:pPr>
            <a:r>
              <a:rPr lang="en" sz="600">
                <a:solidFill>
                  <a:srgbClr val="000000"/>
                </a:solidFill>
                <a:latin typeface="Lato"/>
                <a:ea typeface="Lato"/>
                <a:cs typeface="Lato"/>
                <a:sym typeface="Lato"/>
              </a:rPr>
              <a:t>•</a:t>
            </a:r>
            <a:r>
              <a:rPr i="1" lang="en" sz="600">
                <a:solidFill>
                  <a:srgbClr val="31859C"/>
                </a:solidFill>
                <a:latin typeface="Lato"/>
                <a:ea typeface="Lato"/>
                <a:cs typeface="Lato"/>
                <a:sym typeface="Lato"/>
              </a:rPr>
              <a:t>Other attacks: DNS atack, TLS attack, scraper bots</a:t>
            </a:r>
            <a:endParaRPr i="1" sz="600">
              <a:solidFill>
                <a:srgbClr val="31859C"/>
              </a:solidFill>
              <a:latin typeface="Lato"/>
              <a:ea typeface="Lato"/>
              <a:cs typeface="Lato"/>
              <a:sym typeface="Lato"/>
            </a:endParaRPr>
          </a:p>
          <a:p>
            <a:pPr indent="0" lvl="0" marL="0" rtl="0" algn="l">
              <a:spcBef>
                <a:spcPts val="0"/>
              </a:spcBef>
              <a:spcAft>
                <a:spcPts val="1600"/>
              </a:spcAft>
              <a:buNone/>
            </a:pPr>
            <a:r>
              <a:t/>
            </a:r>
            <a:endParaRPr sz="900">
              <a:solidFill>
                <a:srgbClr val="376092"/>
              </a:solidFill>
              <a:latin typeface="Lato"/>
              <a:ea typeface="Lato"/>
              <a:cs typeface="Lato"/>
              <a:sym typeface="Lato"/>
            </a:endParaRPr>
          </a:p>
        </p:txBody>
      </p:sp>
      <p:sp>
        <p:nvSpPr>
          <p:cNvPr id="118" name="Google Shape;118;p20"/>
          <p:cNvSpPr txBox="1"/>
          <p:nvPr>
            <p:ph idx="2" type="body"/>
          </p:nvPr>
        </p:nvSpPr>
        <p:spPr>
          <a:xfrm>
            <a:off x="2847175" y="2924025"/>
            <a:ext cx="6198900" cy="16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CCC1DA"/>
                </a:solidFill>
                <a:latin typeface="Lato"/>
                <a:ea typeface="Lato"/>
                <a:cs typeface="Lato"/>
                <a:sym typeface="Lato"/>
              </a:rPr>
              <a:t>Infra layer defense - </a:t>
            </a:r>
            <a:r>
              <a:rPr lang="en" sz="900">
                <a:solidFill>
                  <a:srgbClr val="28B482"/>
                </a:solidFill>
                <a:latin typeface="Lato"/>
                <a:ea typeface="Lato"/>
                <a:cs typeface="Lato"/>
                <a:sym typeface="Lato"/>
              </a:rPr>
              <a:t>BP7 – Resize EC2 compute capacity, choose multiple regions</a:t>
            </a:r>
            <a:endParaRPr sz="900">
              <a:solidFill>
                <a:srgbClr val="28B482"/>
              </a:solidFill>
              <a:latin typeface="Lato"/>
              <a:ea typeface="Lato"/>
              <a:cs typeface="Lato"/>
              <a:sym typeface="Lato"/>
            </a:endParaRPr>
          </a:p>
          <a:p>
            <a:pPr indent="0" lvl="0" marL="0" rtl="0" algn="l">
              <a:spcBef>
                <a:spcPts val="0"/>
              </a:spcBef>
              <a:spcAft>
                <a:spcPts val="0"/>
              </a:spcAft>
              <a:buNone/>
            </a:pPr>
            <a:r>
              <a:rPr lang="en" sz="900">
                <a:solidFill>
                  <a:srgbClr val="CCC1DA"/>
                </a:solidFill>
                <a:latin typeface="Lato"/>
                <a:ea typeface="Lato"/>
                <a:cs typeface="Lato"/>
                <a:sym typeface="Lato"/>
              </a:rPr>
              <a:t>Infra layer defense - </a:t>
            </a:r>
            <a:r>
              <a:rPr lang="en" sz="900">
                <a:solidFill>
                  <a:srgbClr val="28B482"/>
                </a:solidFill>
                <a:latin typeface="Lato"/>
                <a:ea typeface="Lato"/>
                <a:cs typeface="Lato"/>
                <a:sym typeface="Lato"/>
              </a:rPr>
              <a:t>BP6 – Add ALB or NLB load balancers</a:t>
            </a:r>
            <a:endParaRPr sz="900">
              <a:solidFill>
                <a:srgbClr val="28B482"/>
              </a:solidFill>
              <a:latin typeface="Lato"/>
              <a:ea typeface="Lato"/>
              <a:cs typeface="Lato"/>
              <a:sym typeface="Lato"/>
            </a:endParaRPr>
          </a:p>
          <a:p>
            <a:pPr indent="0" lvl="0" marL="0" rtl="0" algn="l">
              <a:spcBef>
                <a:spcPts val="0"/>
              </a:spcBef>
              <a:spcAft>
                <a:spcPts val="0"/>
              </a:spcAft>
              <a:buNone/>
            </a:pPr>
            <a:r>
              <a:rPr lang="en" sz="900">
                <a:solidFill>
                  <a:srgbClr val="CCC1DA"/>
                </a:solidFill>
                <a:latin typeface="Lato"/>
                <a:ea typeface="Lato"/>
                <a:cs typeface="Lato"/>
                <a:sym typeface="Lato"/>
              </a:rPr>
              <a:t>Infra layer defense - </a:t>
            </a:r>
            <a:r>
              <a:rPr lang="en" sz="900">
                <a:solidFill>
                  <a:srgbClr val="28B482"/>
                </a:solidFill>
                <a:latin typeface="Lato"/>
                <a:ea typeface="Lato"/>
                <a:cs typeface="Lato"/>
                <a:sym typeface="Lato"/>
              </a:rPr>
              <a:t>BP1,3 – Use CloudFront and R53, also can protect S3 with R53</a:t>
            </a:r>
            <a:endParaRPr sz="900">
              <a:solidFill>
                <a:srgbClr val="28B482"/>
              </a:solidFill>
              <a:latin typeface="Lato"/>
              <a:ea typeface="Lato"/>
              <a:cs typeface="Lato"/>
              <a:sym typeface="Lato"/>
            </a:endParaRPr>
          </a:p>
          <a:p>
            <a:pPr indent="0" lvl="0" marL="0" rtl="0" algn="l">
              <a:spcBef>
                <a:spcPts val="0"/>
              </a:spcBef>
              <a:spcAft>
                <a:spcPts val="0"/>
              </a:spcAft>
              <a:buNone/>
            </a:pPr>
            <a:r>
              <a:rPr lang="en" sz="900">
                <a:solidFill>
                  <a:srgbClr val="CCC1DA"/>
                </a:solidFill>
                <a:latin typeface="Lato"/>
                <a:ea typeface="Lato"/>
                <a:cs typeface="Lato"/>
                <a:sym typeface="Lato"/>
              </a:rPr>
              <a:t>App layer defense – </a:t>
            </a:r>
            <a:r>
              <a:rPr lang="en" sz="900">
                <a:solidFill>
                  <a:srgbClr val="28B482"/>
                </a:solidFill>
                <a:latin typeface="Lato"/>
                <a:ea typeface="Lato"/>
                <a:cs typeface="Lato"/>
                <a:sym typeface="Lato"/>
              </a:rPr>
              <a:t>BP1,2 – Enable WAF with Web ACLs, Managed rules, rate based rules, enable logging,   engage with DRT to enable rules to mitigate attacks, use Firewall manager to manage WAF rules</a:t>
            </a:r>
            <a:endParaRPr sz="900">
              <a:solidFill>
                <a:srgbClr val="28B482"/>
              </a:solidFill>
              <a:latin typeface="Lato"/>
              <a:ea typeface="Lato"/>
              <a:cs typeface="Lato"/>
              <a:sym typeface="Lato"/>
            </a:endParaRPr>
          </a:p>
          <a:p>
            <a:pPr indent="0" lvl="0" marL="0" rtl="0" algn="l">
              <a:spcBef>
                <a:spcPts val="0"/>
              </a:spcBef>
              <a:spcAft>
                <a:spcPts val="0"/>
              </a:spcAft>
              <a:buNone/>
            </a:pPr>
            <a:r>
              <a:rPr lang="en" sz="900">
                <a:solidFill>
                  <a:srgbClr val="CCC1DA"/>
                </a:solidFill>
                <a:latin typeface="Lato"/>
                <a:ea typeface="Lato"/>
                <a:cs typeface="Lato"/>
                <a:sym typeface="Lato"/>
              </a:rPr>
              <a:t>App layer defense – </a:t>
            </a:r>
            <a:r>
              <a:rPr lang="en" sz="900">
                <a:solidFill>
                  <a:srgbClr val="28B482"/>
                </a:solidFill>
                <a:latin typeface="Lato"/>
                <a:ea typeface="Lato"/>
                <a:cs typeface="Lato"/>
                <a:sym typeface="Lato"/>
              </a:rPr>
              <a:t>BP6 – Scale EC2 compute to absorb increased traffic</a:t>
            </a:r>
            <a:endParaRPr sz="900">
              <a:solidFill>
                <a:srgbClr val="28B482"/>
              </a:solidFill>
              <a:latin typeface="Lato"/>
              <a:ea typeface="Lato"/>
              <a:cs typeface="Lato"/>
              <a:sym typeface="Lato"/>
            </a:endParaRPr>
          </a:p>
          <a:p>
            <a:pPr indent="0" lvl="0" marL="0" rtl="0" algn="l">
              <a:spcBef>
                <a:spcPts val="0"/>
              </a:spcBef>
              <a:spcAft>
                <a:spcPts val="0"/>
              </a:spcAft>
              <a:buNone/>
            </a:pPr>
            <a:r>
              <a:rPr lang="en" sz="900">
                <a:solidFill>
                  <a:srgbClr val="CCC1DA"/>
                </a:solidFill>
                <a:latin typeface="Lato"/>
                <a:ea typeface="Lato"/>
                <a:cs typeface="Lato"/>
                <a:sym typeface="Lato"/>
              </a:rPr>
              <a:t>Obfuscating AWS resources – </a:t>
            </a:r>
            <a:r>
              <a:rPr lang="en" sz="900">
                <a:solidFill>
                  <a:srgbClr val="28B482"/>
                </a:solidFill>
                <a:latin typeface="Lato"/>
                <a:ea typeface="Lato"/>
                <a:cs typeface="Lato"/>
                <a:sym typeface="Lato"/>
              </a:rPr>
              <a:t>BP5 -  Use EC2 security groups and Network ACLs</a:t>
            </a:r>
            <a:endParaRPr sz="900">
              <a:solidFill>
                <a:srgbClr val="28B482"/>
              </a:solidFill>
              <a:latin typeface="Lato"/>
              <a:ea typeface="Lato"/>
              <a:cs typeface="Lato"/>
              <a:sym typeface="Lato"/>
            </a:endParaRPr>
          </a:p>
          <a:p>
            <a:pPr indent="0" lvl="0" marL="0" rtl="0" algn="l">
              <a:spcBef>
                <a:spcPts val="0"/>
              </a:spcBef>
              <a:spcAft>
                <a:spcPts val="0"/>
              </a:spcAft>
              <a:buNone/>
            </a:pPr>
            <a:r>
              <a:rPr lang="en" sz="900">
                <a:solidFill>
                  <a:srgbClr val="CCC1DA"/>
                </a:solidFill>
                <a:latin typeface="Lato"/>
                <a:ea typeface="Lato"/>
                <a:cs typeface="Lato"/>
                <a:sym typeface="Lato"/>
              </a:rPr>
              <a:t>Obfuscating AWS resources – </a:t>
            </a:r>
            <a:r>
              <a:rPr lang="en" sz="900">
                <a:solidFill>
                  <a:srgbClr val="28B482"/>
                </a:solidFill>
                <a:latin typeface="Lato"/>
                <a:ea typeface="Lato"/>
                <a:cs typeface="Lato"/>
                <a:sym typeface="Lato"/>
              </a:rPr>
              <a:t>BP1,5 – Ensure traffic to origin only comes from CF, use request headers</a:t>
            </a:r>
            <a:endParaRPr sz="900">
              <a:solidFill>
                <a:srgbClr val="28B482"/>
              </a:solidFill>
              <a:latin typeface="Lato"/>
              <a:ea typeface="Lato"/>
              <a:cs typeface="Lato"/>
              <a:sym typeface="Lato"/>
            </a:endParaRPr>
          </a:p>
          <a:p>
            <a:pPr indent="0" lvl="0" marL="0" rtl="0" algn="l">
              <a:spcBef>
                <a:spcPts val="0"/>
              </a:spcBef>
              <a:spcAft>
                <a:spcPts val="0"/>
              </a:spcAft>
              <a:buNone/>
            </a:pPr>
            <a:r>
              <a:rPr lang="en" sz="900">
                <a:solidFill>
                  <a:srgbClr val="CCC1DA"/>
                </a:solidFill>
                <a:latin typeface="Lato"/>
                <a:ea typeface="Lato"/>
                <a:cs typeface="Lato"/>
                <a:sym typeface="Lato"/>
              </a:rPr>
              <a:t>Obfuscating AWS resources – </a:t>
            </a:r>
            <a:r>
              <a:rPr lang="en" sz="900">
                <a:solidFill>
                  <a:srgbClr val="28B482"/>
                </a:solidFill>
                <a:latin typeface="Lato"/>
                <a:ea typeface="Lato"/>
                <a:cs typeface="Lato"/>
                <a:sym typeface="Lato"/>
              </a:rPr>
              <a:t>BP4 – Use Api gateway to protect Apis, recommendation is to regional Api   gateway instead of edge optimised as we can use our own CF and enable WAF</a:t>
            </a:r>
            <a:endParaRPr sz="900">
              <a:solidFill>
                <a:srgbClr val="28B482"/>
              </a:solidFill>
              <a:latin typeface="Lato"/>
              <a:ea typeface="Lato"/>
              <a:cs typeface="Lato"/>
              <a:sym typeface="Lato"/>
            </a:endParaRPr>
          </a:p>
          <a:p>
            <a:pPr indent="0" lvl="0" marL="0" rtl="0" algn="l">
              <a:spcBef>
                <a:spcPts val="0"/>
              </a:spcBef>
              <a:spcAft>
                <a:spcPts val="0"/>
              </a:spcAft>
              <a:buNone/>
            </a:pPr>
            <a:r>
              <a:rPr lang="en" sz="900">
                <a:solidFill>
                  <a:srgbClr val="CCC1DA"/>
                </a:solidFill>
                <a:latin typeface="Lato"/>
                <a:ea typeface="Lato"/>
                <a:cs typeface="Lato"/>
                <a:sym typeface="Lato"/>
              </a:rPr>
              <a:t>Visibility – </a:t>
            </a:r>
            <a:r>
              <a:rPr lang="en" sz="900">
                <a:solidFill>
                  <a:srgbClr val="28B482"/>
                </a:solidFill>
                <a:latin typeface="Lato"/>
                <a:ea typeface="Lato"/>
                <a:cs typeface="Lato"/>
                <a:sym typeface="Lato"/>
              </a:rPr>
              <a:t>Use related CloudWatch metrics, Use AWS Shield console, or Api, Use AWS Global Threat Environment dashboard, Use VPC flow logs</a:t>
            </a:r>
            <a:endParaRPr sz="1100">
              <a:solidFill>
                <a:srgbClr val="37609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250800"/>
            <a:ext cx="7367100" cy="755700"/>
          </a:xfrm>
          <a:prstGeom prst="rect">
            <a:avLst/>
          </a:prstGeom>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1800"/>
              <a:t>Reliability pillar</a:t>
            </a:r>
            <a:endParaRPr sz="1800"/>
          </a:p>
          <a:p>
            <a:pPr indent="0" lvl="0" marL="0" rtl="0" algn="l">
              <a:lnSpc>
                <a:spcPct val="115000"/>
              </a:lnSpc>
              <a:spcBef>
                <a:spcPts val="0"/>
              </a:spcBef>
              <a:spcAft>
                <a:spcPts val="0"/>
              </a:spcAft>
              <a:buNone/>
            </a:pPr>
            <a:r>
              <a:rPr lang="en" sz="1400">
                <a:solidFill>
                  <a:srgbClr val="999999"/>
                </a:solidFill>
                <a:uFill>
                  <a:noFill/>
                </a:uFill>
                <a:latin typeface="Proxima Nova"/>
                <a:ea typeface="Proxima Nova"/>
                <a:cs typeface="Proxima Nova"/>
                <a:sym typeface="Proxima Nova"/>
                <a:hlinkClick r:id="rId3"/>
              </a:rPr>
              <a:t>https://d1.awsstatic.com/whitepapers/architecture/</a:t>
            </a:r>
            <a:endParaRPr>
              <a:latin typeface="Proxima Nova"/>
              <a:ea typeface="Proxima Nova"/>
              <a:cs typeface="Proxima Nova"/>
              <a:sym typeface="Proxima Nova"/>
            </a:endParaRPr>
          </a:p>
          <a:p>
            <a:pPr indent="0" lvl="0" marL="0" rtl="0" algn="l">
              <a:lnSpc>
                <a:spcPct val="115000"/>
              </a:lnSpc>
              <a:spcBef>
                <a:spcPts val="0"/>
              </a:spcBef>
              <a:spcAft>
                <a:spcPts val="0"/>
              </a:spcAft>
              <a:buNone/>
            </a:pPr>
            <a:r>
              <a:rPr lang="en" sz="1400">
                <a:solidFill>
                  <a:srgbClr val="999999"/>
                </a:solidFill>
                <a:uFill>
                  <a:noFill/>
                </a:uFill>
                <a:latin typeface="Proxima Nova"/>
                <a:ea typeface="Proxima Nova"/>
                <a:cs typeface="Proxima Nova"/>
                <a:sym typeface="Proxima Nova"/>
                <a:hlinkClick r:id="rId4"/>
              </a:rPr>
              <a:t>AWS-Reliability-Pillar.pdf</a:t>
            </a:r>
            <a:endParaRPr sz="1400">
              <a:solidFill>
                <a:srgbClr val="999999"/>
              </a:solidFill>
              <a:latin typeface="Proxima Nova"/>
              <a:ea typeface="Proxima Nova"/>
              <a:cs typeface="Proxima Nova"/>
              <a:sym typeface="Proxima Nova"/>
            </a:endParaRPr>
          </a:p>
        </p:txBody>
      </p:sp>
      <p:sp>
        <p:nvSpPr>
          <p:cNvPr id="124" name="Google Shape;124;p21"/>
          <p:cNvSpPr txBox="1"/>
          <p:nvPr>
            <p:ph idx="1" type="body"/>
          </p:nvPr>
        </p:nvSpPr>
        <p:spPr>
          <a:xfrm>
            <a:off x="5515150" y="0"/>
            <a:ext cx="3542700" cy="1491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700">
                <a:solidFill>
                  <a:srgbClr val="376092"/>
                </a:solidFill>
                <a:latin typeface="Roboto Mono"/>
                <a:ea typeface="Roboto Mono"/>
                <a:cs typeface="Roboto Mono"/>
                <a:sym typeface="Roboto Mono"/>
              </a:rPr>
              <a:t>Service Availability - 99,999 %</a:t>
            </a:r>
            <a:endParaRPr b="1" sz="700">
              <a:solidFill>
                <a:srgbClr val="376092"/>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700">
              <a:solidFill>
                <a:srgbClr val="376092"/>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700">
                <a:solidFill>
                  <a:srgbClr val="376092"/>
                </a:solidFill>
                <a:latin typeface="Roboto Mono"/>
                <a:ea typeface="Roboto Mono"/>
                <a:cs typeface="Roboto Mono"/>
                <a:sym typeface="Roboto Mono"/>
              </a:rPr>
              <a:t>Availability = Normal Operation Time / Total Time</a:t>
            </a:r>
            <a:endParaRPr sz="700">
              <a:solidFill>
                <a:srgbClr val="376092"/>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700">
              <a:solidFill>
                <a:srgbClr val="376092"/>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700">
                <a:solidFill>
                  <a:srgbClr val="376092"/>
                </a:solidFill>
                <a:latin typeface="Roboto Mono"/>
                <a:ea typeface="Roboto Mono"/>
                <a:cs typeface="Roboto Mono"/>
                <a:sym typeface="Roboto Mono"/>
              </a:rPr>
              <a:t>Availability </a:t>
            </a:r>
            <a:r>
              <a:rPr b="1" lang="en" sz="700">
                <a:solidFill>
                  <a:srgbClr val="376092"/>
                </a:solidFill>
                <a:latin typeface="Roboto Mono"/>
                <a:ea typeface="Roboto Mono"/>
                <a:cs typeface="Roboto Mono"/>
                <a:sym typeface="Roboto Mono"/>
              </a:rPr>
              <a:t>decreases </a:t>
            </a:r>
            <a:r>
              <a:rPr lang="en" sz="700">
                <a:solidFill>
                  <a:srgbClr val="376092"/>
                </a:solidFill>
                <a:latin typeface="Roboto Mono"/>
                <a:ea typeface="Roboto Mono"/>
                <a:cs typeface="Roboto Mono"/>
                <a:sym typeface="Roboto Mono"/>
              </a:rPr>
              <a:t>with hard dependencies </a:t>
            </a:r>
            <a:endParaRPr sz="700">
              <a:solidFill>
                <a:srgbClr val="376092"/>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lang="en" sz="700">
                <a:solidFill>
                  <a:srgbClr val="376092"/>
                </a:solidFill>
                <a:latin typeface="Roboto Mono"/>
                <a:ea typeface="Roboto Mono"/>
                <a:cs typeface="Roboto Mono"/>
                <a:sym typeface="Roboto Mono"/>
              </a:rPr>
              <a:t>invoking system * dependent 1 * dependent 2 = 99.99% * 99.99% * 99.99% = 99.97%</a:t>
            </a:r>
            <a:endParaRPr sz="700">
              <a:solidFill>
                <a:srgbClr val="376092"/>
              </a:solidFill>
              <a:latin typeface="Roboto Mono"/>
              <a:ea typeface="Roboto Mono"/>
              <a:cs typeface="Roboto Mono"/>
              <a:sym typeface="Roboto Mono"/>
            </a:endParaRPr>
          </a:p>
          <a:p>
            <a:pPr indent="0" lvl="0" marL="0" rtl="0" algn="l">
              <a:spcBef>
                <a:spcPts val="0"/>
              </a:spcBef>
              <a:spcAft>
                <a:spcPts val="0"/>
              </a:spcAft>
              <a:buNone/>
            </a:pPr>
            <a:r>
              <a:t/>
            </a:r>
            <a:endParaRPr sz="700">
              <a:solidFill>
                <a:srgbClr val="376092"/>
              </a:solidFill>
              <a:latin typeface="Roboto Mono"/>
              <a:ea typeface="Roboto Mono"/>
              <a:cs typeface="Roboto Mono"/>
              <a:sym typeface="Roboto Mono"/>
            </a:endParaRPr>
          </a:p>
          <a:p>
            <a:pPr indent="0" lvl="0" marL="0" rtl="0" algn="l">
              <a:spcBef>
                <a:spcPts val="0"/>
              </a:spcBef>
              <a:spcAft>
                <a:spcPts val="0"/>
              </a:spcAft>
              <a:buNone/>
            </a:pPr>
            <a:r>
              <a:rPr lang="en" sz="700">
                <a:solidFill>
                  <a:srgbClr val="376092"/>
                </a:solidFill>
                <a:latin typeface="Roboto Mono"/>
                <a:ea typeface="Roboto Mono"/>
                <a:cs typeface="Roboto Mono"/>
                <a:sym typeface="Roboto Mono"/>
              </a:rPr>
              <a:t>Availability </a:t>
            </a:r>
            <a:r>
              <a:rPr b="1" lang="en" sz="700">
                <a:solidFill>
                  <a:srgbClr val="376092"/>
                </a:solidFill>
                <a:latin typeface="Roboto Mono"/>
                <a:ea typeface="Roboto Mono"/>
                <a:cs typeface="Roboto Mono"/>
                <a:sym typeface="Roboto Mono"/>
              </a:rPr>
              <a:t>increases </a:t>
            </a:r>
            <a:r>
              <a:rPr lang="en" sz="700">
                <a:solidFill>
                  <a:srgbClr val="376092"/>
                </a:solidFill>
                <a:latin typeface="Roboto Mono"/>
                <a:ea typeface="Roboto Mono"/>
                <a:cs typeface="Roboto Mono"/>
                <a:sym typeface="Roboto Mono"/>
              </a:rPr>
              <a:t>with redundant components:</a:t>
            </a:r>
            <a:endParaRPr sz="700">
              <a:solidFill>
                <a:srgbClr val="376092"/>
              </a:solidFill>
              <a:latin typeface="Roboto Mono"/>
              <a:ea typeface="Roboto Mono"/>
              <a:cs typeface="Roboto Mono"/>
              <a:sym typeface="Roboto Mono"/>
            </a:endParaRPr>
          </a:p>
          <a:p>
            <a:pPr indent="0" lvl="0" marL="0" rtl="0" algn="l">
              <a:spcBef>
                <a:spcPts val="0"/>
              </a:spcBef>
              <a:spcAft>
                <a:spcPts val="0"/>
              </a:spcAft>
              <a:buNone/>
            </a:pPr>
            <a:r>
              <a:rPr lang="en" sz="700">
                <a:solidFill>
                  <a:srgbClr val="376092"/>
                </a:solidFill>
                <a:latin typeface="Roboto Mono"/>
                <a:ea typeface="Roboto Mono"/>
                <a:cs typeface="Roboto Mono"/>
                <a:sym typeface="Roboto Mono"/>
              </a:rPr>
              <a:t>maximum availability - ((downtime of dependent 1) * (downtime of dependent 2)) = 100% - (0.1% * 0.1%) = 99.9999% </a:t>
            </a:r>
            <a:endParaRPr sz="700">
              <a:solidFill>
                <a:srgbClr val="376092"/>
              </a:solidFill>
              <a:latin typeface="Roboto Mono"/>
              <a:ea typeface="Roboto Mono"/>
              <a:cs typeface="Roboto Mono"/>
              <a:sym typeface="Roboto Mono"/>
            </a:endParaRPr>
          </a:p>
          <a:p>
            <a:pPr indent="0" lvl="0" marL="0" rtl="0" algn="l">
              <a:spcBef>
                <a:spcPts val="0"/>
              </a:spcBef>
              <a:spcAft>
                <a:spcPts val="0"/>
              </a:spcAft>
              <a:buNone/>
            </a:pPr>
            <a:r>
              <a:t/>
            </a:r>
            <a:endParaRPr sz="700">
              <a:solidFill>
                <a:srgbClr val="376092"/>
              </a:solidFill>
              <a:latin typeface="Roboto Mono"/>
              <a:ea typeface="Roboto Mono"/>
              <a:cs typeface="Roboto Mono"/>
              <a:sym typeface="Roboto Mono"/>
            </a:endParaRPr>
          </a:p>
        </p:txBody>
      </p:sp>
      <p:sp>
        <p:nvSpPr>
          <p:cNvPr id="125" name="Google Shape;125;p21"/>
          <p:cNvSpPr txBox="1"/>
          <p:nvPr>
            <p:ph idx="1" type="body"/>
          </p:nvPr>
        </p:nvSpPr>
        <p:spPr>
          <a:xfrm>
            <a:off x="226650" y="957475"/>
            <a:ext cx="2808000" cy="34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Application design for High Availability</a:t>
            </a:r>
            <a:endParaRPr/>
          </a:p>
        </p:txBody>
      </p:sp>
      <p:sp>
        <p:nvSpPr>
          <p:cNvPr id="126" name="Google Shape;126;p21"/>
          <p:cNvSpPr txBox="1"/>
          <p:nvPr>
            <p:ph idx="1" type="body"/>
          </p:nvPr>
        </p:nvSpPr>
        <p:spPr>
          <a:xfrm>
            <a:off x="4194450" y="1795675"/>
            <a:ext cx="4738500" cy="307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solidFill>
                  <a:srgbClr val="000000"/>
                </a:solidFill>
                <a:latin typeface="Roboto Mono"/>
                <a:ea typeface="Roboto Mono"/>
                <a:cs typeface="Roboto Mono"/>
                <a:sym typeface="Roboto Mono"/>
              </a:rPr>
              <a:t>Operational considerations for Availability:</a:t>
            </a:r>
            <a:endParaRPr sz="1000">
              <a:solidFill>
                <a:srgbClr val="000000"/>
              </a:solidFill>
              <a:latin typeface="Roboto Mono"/>
              <a:ea typeface="Roboto Mono"/>
              <a:cs typeface="Roboto Mono"/>
              <a:sym typeface="Roboto Mono"/>
            </a:endParaRPr>
          </a:p>
          <a:p>
            <a:pPr indent="-96520" lvl="0" marL="91440" marR="0" rtl="0" algn="l">
              <a:lnSpc>
                <a:spcPct val="115000"/>
              </a:lnSpc>
              <a:spcBef>
                <a:spcPts val="0"/>
              </a:spcBef>
              <a:spcAft>
                <a:spcPts val="0"/>
              </a:spcAft>
              <a:buClr>
                <a:srgbClr val="000000"/>
              </a:buClr>
              <a:buSzPts val="800"/>
              <a:buFont typeface="Roboto Mono"/>
              <a:buChar char="❏"/>
            </a:pPr>
            <a:r>
              <a:rPr lang="en" sz="800">
                <a:solidFill>
                  <a:srgbClr val="376092"/>
                </a:solidFill>
                <a:latin typeface="Roboto Mono"/>
                <a:ea typeface="Roboto Mono"/>
                <a:cs typeface="Roboto Mono"/>
                <a:sym typeface="Roboto Mono"/>
              </a:rPr>
              <a:t>Automate Deployments to Eliminate Impact - Canary, BG, Feature toggles, </a:t>
            </a:r>
            <a:r>
              <a:rPr lang="en" sz="800">
                <a:solidFill>
                  <a:srgbClr val="FF0000"/>
                </a:solidFill>
                <a:latin typeface="Roboto Mono"/>
                <a:ea typeface="Roboto Mono"/>
                <a:cs typeface="Roboto Mono"/>
                <a:sym typeface="Roboto Mono"/>
              </a:rPr>
              <a:t>Failure isolation zone deployments</a:t>
            </a:r>
            <a:endParaRPr sz="800">
              <a:solidFill>
                <a:srgbClr val="FF0000"/>
              </a:solidFill>
              <a:latin typeface="Roboto Mono"/>
              <a:ea typeface="Roboto Mono"/>
              <a:cs typeface="Roboto Mono"/>
              <a:sym typeface="Roboto Mono"/>
            </a:endParaRPr>
          </a:p>
          <a:p>
            <a:pPr indent="-96520" lvl="0" marL="91440" marR="0" rtl="0" algn="l">
              <a:lnSpc>
                <a:spcPct val="115000"/>
              </a:lnSpc>
              <a:spcBef>
                <a:spcPts val="0"/>
              </a:spcBef>
              <a:spcAft>
                <a:spcPts val="0"/>
              </a:spcAft>
              <a:buClr>
                <a:srgbClr val="000000"/>
              </a:buClr>
              <a:buSzPts val="800"/>
              <a:buFont typeface="Roboto Mono"/>
              <a:buChar char="❏"/>
            </a:pPr>
            <a:r>
              <a:rPr lang="en" sz="800">
                <a:solidFill>
                  <a:srgbClr val="376092"/>
                </a:solidFill>
                <a:latin typeface="Roboto Mono"/>
                <a:ea typeface="Roboto Mono"/>
                <a:cs typeface="Roboto Mono"/>
                <a:sym typeface="Roboto Mono"/>
              </a:rPr>
              <a:t>Testing - perf, simian army</a:t>
            </a:r>
            <a:endParaRPr sz="800">
              <a:solidFill>
                <a:srgbClr val="376092"/>
              </a:solidFill>
              <a:latin typeface="Roboto Mono"/>
              <a:ea typeface="Roboto Mono"/>
              <a:cs typeface="Roboto Mono"/>
              <a:sym typeface="Roboto Mono"/>
            </a:endParaRPr>
          </a:p>
          <a:p>
            <a:pPr indent="-96520" lvl="0" marL="91440" marR="0" rtl="0" algn="l">
              <a:lnSpc>
                <a:spcPct val="115000"/>
              </a:lnSpc>
              <a:spcBef>
                <a:spcPts val="0"/>
              </a:spcBef>
              <a:spcAft>
                <a:spcPts val="0"/>
              </a:spcAft>
              <a:buClr>
                <a:srgbClr val="000000"/>
              </a:buClr>
              <a:buSzPts val="800"/>
              <a:buFont typeface="Roboto Mono"/>
              <a:buChar char="❏"/>
            </a:pPr>
            <a:r>
              <a:rPr lang="en" sz="800">
                <a:solidFill>
                  <a:srgbClr val="376092"/>
                </a:solidFill>
                <a:latin typeface="Roboto Mono"/>
                <a:ea typeface="Roboto Mono"/>
                <a:cs typeface="Roboto Mono"/>
                <a:sym typeface="Roboto Mono"/>
              </a:rPr>
              <a:t>Monitoring &amp; Alarming - measure latency, errors &amp; availability, Measure Percentile, user tasks testing</a:t>
            </a:r>
            <a:endParaRPr sz="800">
              <a:solidFill>
                <a:srgbClr val="376092"/>
              </a:solidFill>
              <a:latin typeface="Roboto Mono"/>
              <a:ea typeface="Roboto Mono"/>
              <a:cs typeface="Roboto Mono"/>
              <a:sym typeface="Roboto Mono"/>
            </a:endParaRPr>
          </a:p>
          <a:p>
            <a:pPr indent="0" lvl="0" marL="0" marR="0" rtl="0" algn="l">
              <a:lnSpc>
                <a:spcPct val="115000"/>
              </a:lnSpc>
              <a:spcBef>
                <a:spcPts val="0"/>
              </a:spcBef>
              <a:spcAft>
                <a:spcPts val="0"/>
              </a:spcAft>
              <a:buNone/>
            </a:pPr>
            <a:r>
              <a:t/>
            </a:r>
            <a:endParaRPr sz="800">
              <a:solidFill>
                <a:srgbClr val="376092"/>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b="1" lang="en" sz="800">
                <a:solidFill>
                  <a:srgbClr val="376092"/>
                </a:solidFill>
                <a:latin typeface="Roboto Mono"/>
                <a:ea typeface="Roboto Mono"/>
                <a:cs typeface="Roboto Mono"/>
                <a:sym typeface="Roboto Mono"/>
              </a:rPr>
              <a:t>Generation</a:t>
            </a:r>
            <a:endParaRPr b="1" sz="800">
              <a:solidFill>
                <a:srgbClr val="376092"/>
              </a:solidFill>
              <a:latin typeface="Roboto Mono"/>
              <a:ea typeface="Roboto Mono"/>
              <a:cs typeface="Roboto Mono"/>
              <a:sym typeface="Roboto Mono"/>
            </a:endParaRPr>
          </a:p>
          <a:p>
            <a:pPr indent="-96520" lvl="0" marL="91440" marR="0" rtl="0" algn="l">
              <a:lnSpc>
                <a:spcPct val="115000"/>
              </a:lnSpc>
              <a:spcBef>
                <a:spcPts val="0"/>
              </a:spcBef>
              <a:spcAft>
                <a:spcPts val="0"/>
              </a:spcAft>
              <a:buClr>
                <a:srgbClr val="000000"/>
              </a:buClr>
              <a:buSzPts val="800"/>
              <a:buFont typeface="Roboto Mono"/>
              <a:buChar char="❏"/>
            </a:pPr>
            <a:r>
              <a:rPr lang="en" sz="800">
                <a:solidFill>
                  <a:srgbClr val="376092"/>
                </a:solidFill>
                <a:latin typeface="Roboto Mono"/>
                <a:ea typeface="Roboto Mono"/>
                <a:cs typeface="Roboto Mono"/>
                <a:sym typeface="Roboto Mono"/>
              </a:rPr>
              <a:t>Identify which services to monitor and which metrics</a:t>
            </a:r>
            <a:endParaRPr sz="800">
              <a:solidFill>
                <a:srgbClr val="376092"/>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b="1" lang="en" sz="800">
                <a:solidFill>
                  <a:srgbClr val="376092"/>
                </a:solidFill>
                <a:latin typeface="Roboto Mono"/>
                <a:ea typeface="Roboto Mono"/>
                <a:cs typeface="Roboto Mono"/>
                <a:sym typeface="Roboto Mono"/>
              </a:rPr>
              <a:t>Aggregation</a:t>
            </a:r>
            <a:endParaRPr b="1" sz="800">
              <a:solidFill>
                <a:srgbClr val="376092"/>
              </a:solidFill>
              <a:latin typeface="Roboto Mono"/>
              <a:ea typeface="Roboto Mono"/>
              <a:cs typeface="Roboto Mono"/>
              <a:sym typeface="Roboto Mono"/>
            </a:endParaRPr>
          </a:p>
          <a:p>
            <a:pPr indent="-96520" lvl="0" marL="91440" rtl="0" algn="l">
              <a:spcBef>
                <a:spcPts val="0"/>
              </a:spcBef>
              <a:spcAft>
                <a:spcPts val="0"/>
              </a:spcAft>
              <a:buClr>
                <a:srgbClr val="000000"/>
              </a:buClr>
              <a:buSzPts val="800"/>
              <a:buFont typeface="Roboto Mono"/>
              <a:buChar char="❏"/>
            </a:pPr>
            <a:r>
              <a:rPr lang="en" sz="800">
                <a:solidFill>
                  <a:srgbClr val="376092"/>
                </a:solidFill>
                <a:latin typeface="Roboto Mono"/>
                <a:ea typeface="Roboto Mono"/>
                <a:cs typeface="Roboto Mono"/>
                <a:sym typeface="Roboto Mono"/>
              </a:rPr>
              <a:t>Event Logs are aggregated to CloudWatch then to 3rd party systems</a:t>
            </a:r>
            <a:endParaRPr sz="800">
              <a:solidFill>
                <a:srgbClr val="376092"/>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b="1" lang="en" sz="800">
                <a:solidFill>
                  <a:srgbClr val="376092"/>
                </a:solidFill>
                <a:latin typeface="Roboto Mono"/>
                <a:ea typeface="Roboto Mono"/>
                <a:cs typeface="Roboto Mono"/>
                <a:sym typeface="Roboto Mono"/>
              </a:rPr>
              <a:t>Real-time processing &amp; Alarming</a:t>
            </a:r>
            <a:endParaRPr b="1" sz="800">
              <a:solidFill>
                <a:srgbClr val="376092"/>
              </a:solidFill>
              <a:latin typeface="Roboto Mono"/>
              <a:ea typeface="Roboto Mono"/>
              <a:cs typeface="Roboto Mono"/>
              <a:sym typeface="Roboto Mono"/>
            </a:endParaRPr>
          </a:p>
          <a:p>
            <a:pPr indent="-96520" lvl="0" marL="91440" marR="0" rtl="0" algn="l">
              <a:lnSpc>
                <a:spcPct val="115000"/>
              </a:lnSpc>
              <a:spcBef>
                <a:spcPts val="0"/>
              </a:spcBef>
              <a:spcAft>
                <a:spcPts val="0"/>
              </a:spcAft>
              <a:buClr>
                <a:srgbClr val="376092"/>
              </a:buClr>
              <a:buSzPts val="800"/>
              <a:buFont typeface="Roboto Mono"/>
              <a:buChar char="❏"/>
            </a:pPr>
            <a:r>
              <a:rPr lang="en" sz="800">
                <a:solidFill>
                  <a:srgbClr val="376092"/>
                </a:solidFill>
                <a:latin typeface="Roboto Mono"/>
                <a:ea typeface="Roboto Mono"/>
                <a:cs typeface="Roboto Mono"/>
                <a:sym typeface="Roboto Mono"/>
              </a:rPr>
              <a:t>Use SQS, SNS, lambda, Opsgenie, Slack</a:t>
            </a:r>
            <a:endParaRPr sz="800">
              <a:solidFill>
                <a:srgbClr val="376092"/>
              </a:solidFill>
              <a:latin typeface="Roboto Mono"/>
              <a:ea typeface="Roboto Mono"/>
              <a:cs typeface="Roboto Mono"/>
              <a:sym typeface="Roboto Mono"/>
            </a:endParaRPr>
          </a:p>
          <a:p>
            <a:pPr indent="0" lvl="0" marL="0" marR="0" rtl="0" algn="l">
              <a:lnSpc>
                <a:spcPct val="115000"/>
              </a:lnSpc>
              <a:spcBef>
                <a:spcPts val="0"/>
              </a:spcBef>
              <a:spcAft>
                <a:spcPts val="0"/>
              </a:spcAft>
              <a:buNone/>
            </a:pPr>
            <a:r>
              <a:rPr b="1" lang="en" sz="800">
                <a:solidFill>
                  <a:srgbClr val="376092"/>
                </a:solidFill>
                <a:latin typeface="Roboto Mono"/>
                <a:ea typeface="Roboto Mono"/>
                <a:cs typeface="Roboto Mono"/>
                <a:sym typeface="Roboto Mono"/>
              </a:rPr>
              <a:t>Storage &amp; Analytics</a:t>
            </a:r>
            <a:endParaRPr b="1" sz="800">
              <a:solidFill>
                <a:srgbClr val="376092"/>
              </a:solidFill>
              <a:latin typeface="Roboto Mono"/>
              <a:ea typeface="Roboto Mono"/>
              <a:cs typeface="Roboto Mono"/>
              <a:sym typeface="Roboto Mono"/>
            </a:endParaRPr>
          </a:p>
          <a:p>
            <a:pPr indent="-96520" lvl="0" marL="91440" rtl="0" algn="l">
              <a:spcBef>
                <a:spcPts val="0"/>
              </a:spcBef>
              <a:spcAft>
                <a:spcPts val="0"/>
              </a:spcAft>
              <a:buClr>
                <a:srgbClr val="376092"/>
              </a:buClr>
              <a:buSzPts val="800"/>
              <a:buFont typeface="Roboto Mono"/>
              <a:buChar char="❏"/>
            </a:pPr>
            <a:r>
              <a:rPr lang="en" sz="800">
                <a:solidFill>
                  <a:srgbClr val="376092"/>
                </a:solidFill>
                <a:latin typeface="Roboto Mono"/>
                <a:ea typeface="Roboto Mono"/>
                <a:cs typeface="Roboto Mono"/>
                <a:sym typeface="Roboto Mono"/>
              </a:rPr>
              <a:t>CloudWatch to S3, or 3rd party Splunk, NewRelic, loggly etc.</a:t>
            </a:r>
            <a:endParaRPr sz="800">
              <a:solidFill>
                <a:srgbClr val="376092"/>
              </a:solidFill>
              <a:latin typeface="Roboto Mono"/>
              <a:ea typeface="Roboto Mono"/>
              <a:cs typeface="Roboto Mono"/>
              <a:sym typeface="Roboto Mono"/>
            </a:endParaRPr>
          </a:p>
          <a:p>
            <a:pPr indent="0" lvl="0" marL="0" rtl="0" algn="l">
              <a:spcBef>
                <a:spcPts val="0"/>
              </a:spcBef>
              <a:spcAft>
                <a:spcPts val="0"/>
              </a:spcAft>
              <a:buNone/>
            </a:pPr>
            <a:r>
              <a:t/>
            </a:r>
            <a:endParaRPr sz="800">
              <a:solidFill>
                <a:srgbClr val="376092"/>
              </a:solidFill>
              <a:latin typeface="Roboto Mono"/>
              <a:ea typeface="Roboto Mono"/>
              <a:cs typeface="Roboto Mono"/>
              <a:sym typeface="Roboto Mono"/>
            </a:endParaRPr>
          </a:p>
          <a:p>
            <a:pPr indent="0" lvl="0" marL="0" rtl="0" algn="l">
              <a:spcBef>
                <a:spcPts val="0"/>
              </a:spcBef>
              <a:spcAft>
                <a:spcPts val="0"/>
              </a:spcAft>
              <a:buNone/>
            </a:pPr>
            <a:r>
              <a:rPr lang="en" sz="800">
                <a:solidFill>
                  <a:srgbClr val="376092"/>
                </a:solidFill>
                <a:latin typeface="Roboto Mono"/>
                <a:ea typeface="Roboto Mono"/>
                <a:cs typeface="Roboto Mono"/>
                <a:sym typeface="Roboto Mono"/>
              </a:rPr>
              <a:t>Operational Readiness Review (ORR) - use ORR checklist</a:t>
            </a:r>
            <a:endParaRPr sz="800">
              <a:solidFill>
                <a:srgbClr val="376092"/>
              </a:solidFill>
              <a:latin typeface="Roboto Mono"/>
              <a:ea typeface="Roboto Mono"/>
              <a:cs typeface="Roboto Mono"/>
              <a:sym typeface="Roboto Mono"/>
            </a:endParaRPr>
          </a:p>
          <a:p>
            <a:pPr indent="0" lvl="0" marL="0" rtl="0" algn="l">
              <a:spcBef>
                <a:spcPts val="0"/>
              </a:spcBef>
              <a:spcAft>
                <a:spcPts val="0"/>
              </a:spcAft>
              <a:buNone/>
            </a:pPr>
            <a:r>
              <a:rPr lang="en" sz="800">
                <a:solidFill>
                  <a:srgbClr val="376092"/>
                </a:solidFill>
                <a:latin typeface="Roboto Mono"/>
                <a:ea typeface="Roboto Mono"/>
                <a:cs typeface="Roboto Mono"/>
                <a:sym typeface="Roboto Mono"/>
              </a:rPr>
              <a:t>Audit - CloudWatch logs, Config, CloudTrail</a:t>
            </a:r>
            <a:endParaRPr sz="800">
              <a:solidFill>
                <a:srgbClr val="376092"/>
              </a:solidFill>
              <a:latin typeface="Roboto Mono"/>
              <a:ea typeface="Roboto Mono"/>
              <a:cs typeface="Roboto Mono"/>
              <a:sym typeface="Roboto Mono"/>
            </a:endParaRPr>
          </a:p>
          <a:p>
            <a:pPr indent="0" lvl="0" marL="0" rtl="0" algn="l">
              <a:spcBef>
                <a:spcPts val="0"/>
              </a:spcBef>
              <a:spcAft>
                <a:spcPts val="1600"/>
              </a:spcAft>
              <a:buNone/>
            </a:pPr>
            <a:r>
              <a:t/>
            </a:r>
            <a:endParaRPr sz="800">
              <a:solidFill>
                <a:srgbClr val="000000"/>
              </a:solidFill>
              <a:latin typeface="Roboto Mono"/>
              <a:ea typeface="Roboto Mono"/>
              <a:cs typeface="Roboto Mono"/>
              <a:sym typeface="Roboto Mono"/>
            </a:endParaRPr>
          </a:p>
        </p:txBody>
      </p:sp>
      <p:graphicFrame>
        <p:nvGraphicFramePr>
          <p:cNvPr id="127" name="Google Shape;127;p21"/>
          <p:cNvGraphicFramePr/>
          <p:nvPr/>
        </p:nvGraphicFramePr>
        <p:xfrm>
          <a:off x="260450" y="1302150"/>
          <a:ext cx="3000000" cy="3000000"/>
        </p:xfrm>
        <a:graphic>
          <a:graphicData uri="http://schemas.openxmlformats.org/drawingml/2006/table">
            <a:tbl>
              <a:tblPr>
                <a:noFill/>
                <a:tableStyleId>{CEBB279D-90AD-4A92-BEDC-CF97514F4575}</a:tableStyleId>
              </a:tblPr>
              <a:tblGrid>
                <a:gridCol w="1079725"/>
                <a:gridCol w="2321650"/>
              </a:tblGrid>
              <a:tr h="350275">
                <a:tc>
                  <a:txBody>
                    <a:bodyPr/>
                    <a:lstStyle/>
                    <a:p>
                      <a:pPr indent="0" lvl="0" marL="0" rtl="0" algn="l">
                        <a:spcBef>
                          <a:spcPts val="0"/>
                        </a:spcBef>
                        <a:spcAft>
                          <a:spcPts val="0"/>
                        </a:spcAft>
                        <a:buNone/>
                      </a:pPr>
                      <a:r>
                        <a:rPr lang="en" sz="800">
                          <a:solidFill>
                            <a:srgbClr val="376092"/>
                          </a:solidFill>
                          <a:latin typeface="Roboto Mono"/>
                          <a:ea typeface="Roboto Mono"/>
                          <a:cs typeface="Roboto Mono"/>
                          <a:sym typeface="Roboto Mono"/>
                        </a:rPr>
                        <a:t>Fault Isolation zones</a:t>
                      </a:r>
                      <a:endParaRPr sz="800">
                        <a:solidFill>
                          <a:srgbClr val="376092"/>
                        </a:solidFill>
                        <a:latin typeface="Roboto Mono"/>
                        <a:ea typeface="Roboto Mono"/>
                        <a:cs typeface="Roboto Mono"/>
                        <a:sym typeface="Roboto Mono"/>
                      </a:endParaRPr>
                    </a:p>
                  </a:txBody>
                  <a:tcPr marT="0" marB="0"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376092"/>
                          </a:solidFill>
                          <a:latin typeface="Roboto Mono"/>
                          <a:ea typeface="Roboto Mono"/>
                          <a:cs typeface="Roboto Mono"/>
                          <a:sym typeface="Roboto Mono"/>
                        </a:rPr>
                        <a:t>Use Availability zones, Use AWS regions</a:t>
                      </a:r>
                      <a:endParaRPr sz="800">
                        <a:solidFill>
                          <a:srgbClr val="376092"/>
                        </a:solidFill>
                        <a:latin typeface="Roboto Mono"/>
                        <a:ea typeface="Roboto Mono"/>
                        <a:cs typeface="Roboto Mono"/>
                        <a:sym typeface="Roboto Mono"/>
                      </a:endParaRPr>
                    </a:p>
                  </a:txBody>
                  <a:tcPr marT="0" marB="0"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50275">
                <a:tc>
                  <a:txBody>
                    <a:bodyPr/>
                    <a:lstStyle/>
                    <a:p>
                      <a:pPr indent="0" lvl="0" marL="0" rtl="0" algn="l">
                        <a:spcBef>
                          <a:spcPts val="0"/>
                        </a:spcBef>
                        <a:spcAft>
                          <a:spcPts val="0"/>
                        </a:spcAft>
                        <a:buNone/>
                      </a:pPr>
                      <a:r>
                        <a:rPr lang="en" sz="800">
                          <a:solidFill>
                            <a:srgbClr val="376092"/>
                          </a:solidFill>
                          <a:latin typeface="Roboto Mono"/>
                          <a:ea typeface="Roboto Mono"/>
                          <a:cs typeface="Roboto Mono"/>
                          <a:sym typeface="Roboto Mono"/>
                        </a:rPr>
                        <a:t>Redundant components</a:t>
                      </a:r>
                      <a:endParaRPr sz="800">
                        <a:solidFill>
                          <a:srgbClr val="376092"/>
                        </a:solidFill>
                        <a:latin typeface="Roboto Mono"/>
                        <a:ea typeface="Roboto Mono"/>
                        <a:cs typeface="Roboto Mono"/>
                        <a:sym typeface="Roboto Mono"/>
                      </a:endParaRPr>
                    </a:p>
                  </a:txBody>
                  <a:tcPr marT="0" marB="0"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376092"/>
                          </a:solidFill>
                          <a:latin typeface="Roboto Mono"/>
                          <a:ea typeface="Roboto Mono"/>
                          <a:cs typeface="Roboto Mono"/>
                          <a:sym typeface="Roboto Mono"/>
                        </a:rPr>
                        <a:t>AWS internally uses redundant components </a:t>
                      </a:r>
                      <a:r>
                        <a:rPr lang="en" sz="800">
                          <a:solidFill>
                            <a:srgbClr val="376092"/>
                          </a:solidFill>
                          <a:latin typeface="Roboto Mono"/>
                          <a:ea typeface="Roboto Mono"/>
                          <a:cs typeface="Roboto Mono"/>
                          <a:sym typeface="Roboto Mono"/>
                        </a:rPr>
                        <a:t> to be resilient to failure of a single compute node, single storage volume, or single instance of a database</a:t>
                      </a:r>
                      <a:endParaRPr sz="800">
                        <a:solidFill>
                          <a:srgbClr val="376092"/>
                        </a:solidFill>
                        <a:latin typeface="Roboto Mono"/>
                        <a:ea typeface="Roboto Mono"/>
                        <a:cs typeface="Roboto Mono"/>
                        <a:sym typeface="Roboto Mono"/>
                      </a:endParaRPr>
                    </a:p>
                  </a:txBody>
                  <a:tcPr marT="0" marB="0"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50275">
                <a:tc>
                  <a:txBody>
                    <a:bodyPr/>
                    <a:lstStyle/>
                    <a:p>
                      <a:pPr indent="0" lvl="0" marL="0" rtl="0" algn="l">
                        <a:spcBef>
                          <a:spcPts val="0"/>
                        </a:spcBef>
                        <a:spcAft>
                          <a:spcPts val="0"/>
                        </a:spcAft>
                        <a:buNone/>
                      </a:pPr>
                      <a:r>
                        <a:rPr lang="en" sz="800">
                          <a:solidFill>
                            <a:srgbClr val="376092"/>
                          </a:solidFill>
                          <a:latin typeface="Roboto Mono"/>
                          <a:ea typeface="Roboto Mono"/>
                          <a:cs typeface="Roboto Mono"/>
                          <a:sym typeface="Roboto Mono"/>
                        </a:rPr>
                        <a:t>Micro-service architecture</a:t>
                      </a:r>
                      <a:endParaRPr sz="800">
                        <a:solidFill>
                          <a:srgbClr val="376092"/>
                        </a:solidFill>
                        <a:latin typeface="Roboto Mono"/>
                        <a:ea typeface="Roboto Mono"/>
                        <a:cs typeface="Roboto Mono"/>
                        <a:sym typeface="Roboto Mono"/>
                      </a:endParaRPr>
                    </a:p>
                  </a:txBody>
                  <a:tcPr marT="0" marB="0"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76092"/>
                          </a:solidFill>
                          <a:latin typeface="Roboto Mono"/>
                          <a:ea typeface="Roboto Mono"/>
                          <a:cs typeface="Roboto Mono"/>
                          <a:sym typeface="Roboto Mono"/>
                        </a:rPr>
                        <a:t>You know</a:t>
                      </a:r>
                      <a:endParaRPr sz="1000">
                        <a:solidFill>
                          <a:srgbClr val="376092"/>
                        </a:solidFill>
                        <a:latin typeface="Roboto Mono"/>
                        <a:ea typeface="Roboto Mono"/>
                        <a:cs typeface="Roboto Mono"/>
                        <a:sym typeface="Roboto Mono"/>
                      </a:endParaRPr>
                    </a:p>
                  </a:txBody>
                  <a:tcPr marT="0" marB="0"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350275">
                <a:tc>
                  <a:txBody>
                    <a:bodyPr/>
                    <a:lstStyle/>
                    <a:p>
                      <a:pPr indent="0" lvl="0" marL="0" rtl="0" algn="l">
                        <a:spcBef>
                          <a:spcPts val="0"/>
                        </a:spcBef>
                        <a:spcAft>
                          <a:spcPts val="0"/>
                        </a:spcAft>
                        <a:buNone/>
                      </a:pPr>
                      <a:r>
                        <a:rPr lang="en" sz="800">
                          <a:solidFill>
                            <a:srgbClr val="376092"/>
                          </a:solidFill>
                          <a:latin typeface="Roboto Mono"/>
                          <a:ea typeface="Roboto Mono"/>
                          <a:cs typeface="Roboto Mono"/>
                          <a:sym typeface="Roboto Mono"/>
                        </a:rPr>
                        <a:t>Recovery Oriented Computing</a:t>
                      </a:r>
                      <a:endParaRPr sz="800">
                        <a:solidFill>
                          <a:srgbClr val="376092"/>
                        </a:solidFill>
                        <a:latin typeface="Roboto Mono"/>
                        <a:ea typeface="Roboto Mono"/>
                        <a:cs typeface="Roboto Mono"/>
                        <a:sym typeface="Roboto Mono"/>
                      </a:endParaRPr>
                    </a:p>
                  </a:txBody>
                  <a:tcPr marT="0" marB="0"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376092"/>
                          </a:solidFill>
                          <a:latin typeface="Roboto Mono"/>
                          <a:ea typeface="Roboto Mono"/>
                          <a:cs typeface="Roboto Mono"/>
                          <a:sym typeface="Roboto Mono"/>
                        </a:rPr>
                        <a:t>Focus on right mechanisms to detect failures (such as ELB or Route53 health checks). After a failure occurs ROC would apply one of a small number of well-tested recovery paths. </a:t>
                      </a:r>
                      <a:endParaRPr sz="800">
                        <a:solidFill>
                          <a:srgbClr val="376092"/>
                        </a:solidFill>
                        <a:latin typeface="Roboto Mono"/>
                        <a:ea typeface="Roboto Mono"/>
                        <a:cs typeface="Roboto Mono"/>
                        <a:sym typeface="Roboto Mono"/>
                      </a:endParaRPr>
                    </a:p>
                    <a:p>
                      <a:pPr indent="0" lvl="0" marL="0" rtl="0" algn="l">
                        <a:spcBef>
                          <a:spcPts val="0"/>
                        </a:spcBef>
                        <a:spcAft>
                          <a:spcPts val="0"/>
                        </a:spcAft>
                        <a:buNone/>
                      </a:pPr>
                      <a:r>
                        <a:rPr lang="en" sz="800">
                          <a:solidFill>
                            <a:srgbClr val="376092"/>
                          </a:solidFill>
                          <a:latin typeface="Roboto Mono"/>
                          <a:ea typeface="Roboto Mono"/>
                          <a:cs typeface="Roboto Mono"/>
                          <a:sym typeface="Roboto Mono"/>
                        </a:rPr>
                        <a:t>Use common recovery path. Eg. </a:t>
                      </a:r>
                      <a:endParaRPr sz="800">
                        <a:solidFill>
                          <a:srgbClr val="376092"/>
                        </a:solidFill>
                        <a:latin typeface="Roboto Mono"/>
                        <a:ea typeface="Roboto Mono"/>
                        <a:cs typeface="Roboto Mono"/>
                        <a:sym typeface="Roboto Mono"/>
                      </a:endParaRPr>
                    </a:p>
                    <a:p>
                      <a:pPr indent="0" lvl="0" marL="0" rtl="0" algn="l">
                        <a:spcBef>
                          <a:spcPts val="0"/>
                        </a:spcBef>
                        <a:spcAft>
                          <a:spcPts val="0"/>
                        </a:spcAft>
                        <a:buNone/>
                      </a:pPr>
                      <a:r>
                        <a:rPr lang="en" sz="800">
                          <a:solidFill>
                            <a:srgbClr val="376092"/>
                          </a:solidFill>
                          <a:latin typeface="Roboto Mono"/>
                          <a:ea typeface="Roboto Mono"/>
                          <a:cs typeface="Roboto Mono"/>
                          <a:sym typeface="Roboto Mono"/>
                        </a:rPr>
                        <a:t>auto scale for any instance failure </a:t>
                      </a:r>
                      <a:endParaRPr sz="800">
                        <a:solidFill>
                          <a:srgbClr val="376092"/>
                        </a:solidFill>
                        <a:latin typeface="Roboto Mono"/>
                        <a:ea typeface="Roboto Mono"/>
                        <a:cs typeface="Roboto Mono"/>
                        <a:sym typeface="Roboto Mono"/>
                      </a:endParaRPr>
                    </a:p>
                    <a:p>
                      <a:pPr indent="0" lvl="0" marL="0" rtl="0" algn="l">
                        <a:spcBef>
                          <a:spcPts val="0"/>
                        </a:spcBef>
                        <a:spcAft>
                          <a:spcPts val="0"/>
                        </a:spcAft>
                        <a:buNone/>
                      </a:pPr>
                      <a:r>
                        <a:rPr lang="en" sz="800">
                          <a:solidFill>
                            <a:srgbClr val="376092"/>
                          </a:solidFill>
                          <a:latin typeface="Roboto Mono"/>
                          <a:ea typeface="Roboto Mono"/>
                          <a:cs typeface="Roboto Mono"/>
                          <a:sym typeface="Roboto Mono"/>
                        </a:rPr>
                        <a:t>Testing recovery paths is imp.</a:t>
                      </a:r>
                      <a:endParaRPr sz="800">
                        <a:solidFill>
                          <a:srgbClr val="376092"/>
                        </a:solidFill>
                        <a:latin typeface="Roboto Mono"/>
                        <a:ea typeface="Roboto Mono"/>
                        <a:cs typeface="Roboto Mono"/>
                        <a:sym typeface="Roboto Mono"/>
                      </a:endParaRPr>
                    </a:p>
                  </a:txBody>
                  <a:tcPr marT="0" marB="0"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51025">
                <a:tc>
                  <a:txBody>
                    <a:bodyPr/>
                    <a:lstStyle/>
                    <a:p>
                      <a:pPr indent="0" lvl="0" marL="0" rtl="0" algn="l">
                        <a:spcBef>
                          <a:spcPts val="0"/>
                        </a:spcBef>
                        <a:spcAft>
                          <a:spcPts val="0"/>
                        </a:spcAft>
                        <a:buNone/>
                      </a:pPr>
                      <a:r>
                        <a:rPr lang="en" sz="800">
                          <a:solidFill>
                            <a:srgbClr val="376092"/>
                          </a:solidFill>
                          <a:latin typeface="Roboto Mono"/>
                          <a:ea typeface="Roboto Mono"/>
                          <a:cs typeface="Roboto Mono"/>
                          <a:sym typeface="Roboto Mono"/>
                        </a:rPr>
                        <a:t>Distributed systems best practices</a:t>
                      </a:r>
                      <a:endParaRPr sz="800">
                        <a:solidFill>
                          <a:srgbClr val="376092"/>
                        </a:solidFill>
                        <a:latin typeface="Roboto Mono"/>
                        <a:ea typeface="Roboto Mono"/>
                        <a:cs typeface="Roboto Mono"/>
                        <a:sym typeface="Roboto Mono"/>
                      </a:endParaRPr>
                    </a:p>
                  </a:txBody>
                  <a:tcPr marT="0" marB="0"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800">
                          <a:solidFill>
                            <a:srgbClr val="376092"/>
                          </a:solidFill>
                          <a:latin typeface="Roboto Mono"/>
                          <a:ea typeface="Roboto Mono"/>
                          <a:cs typeface="Roboto Mono"/>
                          <a:sym typeface="Roboto Mono"/>
                        </a:rPr>
                        <a:t>Throttling,Retry with exponential backoff, Fail fast, Idempotency tokens, Constant work, Circuit breaker, Bi-modal behaviour</a:t>
                      </a:r>
                      <a:endParaRPr sz="800">
                        <a:solidFill>
                          <a:srgbClr val="376092"/>
                        </a:solidFill>
                        <a:latin typeface="Roboto Mono"/>
                        <a:ea typeface="Roboto Mono"/>
                        <a:cs typeface="Roboto Mono"/>
                        <a:sym typeface="Roboto Mono"/>
                      </a:endParaRPr>
                    </a:p>
                  </a:txBody>
                  <a:tcPr marT="0" marB="0"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