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7" r:id="rId1"/>
  </p:sldMasterIdLst>
  <p:notesMasterIdLst>
    <p:notesMasterId r:id="rId57"/>
  </p:notesMasterIdLst>
  <p:handoutMasterIdLst>
    <p:handoutMasterId r:id="rId58"/>
  </p:handoutMasterIdLst>
  <p:sldIdLst>
    <p:sldId id="589" r:id="rId2"/>
    <p:sldId id="619" r:id="rId3"/>
    <p:sldId id="618" r:id="rId4"/>
    <p:sldId id="617" r:id="rId5"/>
    <p:sldId id="564" r:id="rId6"/>
    <p:sldId id="565" r:id="rId7"/>
    <p:sldId id="556" r:id="rId8"/>
    <p:sldId id="557" r:id="rId9"/>
    <p:sldId id="558" r:id="rId10"/>
    <p:sldId id="608" r:id="rId11"/>
    <p:sldId id="609" r:id="rId12"/>
    <p:sldId id="610" r:id="rId13"/>
    <p:sldId id="611" r:id="rId14"/>
    <p:sldId id="606" r:id="rId15"/>
    <p:sldId id="561" r:id="rId16"/>
    <p:sldId id="612" r:id="rId17"/>
    <p:sldId id="613" r:id="rId18"/>
    <p:sldId id="562" r:id="rId19"/>
    <p:sldId id="501" r:id="rId20"/>
    <p:sldId id="553" r:id="rId21"/>
    <p:sldId id="555" r:id="rId22"/>
    <p:sldId id="554" r:id="rId23"/>
    <p:sldId id="603" r:id="rId24"/>
    <p:sldId id="604" r:id="rId25"/>
    <p:sldId id="616" r:id="rId26"/>
    <p:sldId id="595" r:id="rId27"/>
    <p:sldId id="596" r:id="rId28"/>
    <p:sldId id="569" r:id="rId29"/>
    <p:sldId id="570" r:id="rId30"/>
    <p:sldId id="614" r:id="rId31"/>
    <p:sldId id="524" r:id="rId32"/>
    <p:sldId id="572" r:id="rId33"/>
    <p:sldId id="573" r:id="rId34"/>
    <p:sldId id="505" r:id="rId35"/>
    <p:sldId id="574" r:id="rId36"/>
    <p:sldId id="576" r:id="rId37"/>
    <p:sldId id="526" r:id="rId38"/>
    <p:sldId id="575" r:id="rId39"/>
    <p:sldId id="585" r:id="rId40"/>
    <p:sldId id="577" r:id="rId41"/>
    <p:sldId id="586" r:id="rId42"/>
    <p:sldId id="578" r:id="rId43"/>
    <p:sldId id="579" r:id="rId44"/>
    <p:sldId id="580" r:id="rId45"/>
    <p:sldId id="587" r:id="rId46"/>
    <p:sldId id="581" r:id="rId47"/>
    <p:sldId id="582" r:id="rId48"/>
    <p:sldId id="583" r:id="rId49"/>
    <p:sldId id="584" r:id="rId50"/>
    <p:sldId id="588" r:id="rId51"/>
    <p:sldId id="530" r:id="rId52"/>
    <p:sldId id="535" r:id="rId53"/>
    <p:sldId id="531" r:id="rId54"/>
    <p:sldId id="601" r:id="rId55"/>
    <p:sldId id="594" r:id="rId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4">
          <p15:clr>
            <a:srgbClr val="A4A3A4"/>
          </p15:clr>
        </p15:guide>
        <p15:guide id="2" orient="horz" pos="2219">
          <p15:clr>
            <a:srgbClr val="A4A3A4"/>
          </p15:clr>
        </p15:guide>
        <p15:guide id="3" orient="horz" pos="14">
          <p15:clr>
            <a:srgbClr val="A4A3A4"/>
          </p15:clr>
        </p15:guide>
        <p15:guide id="4" pos="5759">
          <p15:clr>
            <a:srgbClr val="A4A3A4"/>
          </p15:clr>
        </p15:guide>
        <p15:guide id="5" pos="28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BA0C2F"/>
    <a:srgbClr val="535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08" autoAdjust="0"/>
    <p:restoredTop sz="99028" autoAdjust="0"/>
  </p:normalViewPr>
  <p:slideViewPr>
    <p:cSldViewPr snapToGrid="0" snapToObjects="1">
      <p:cViewPr>
        <p:scale>
          <a:sx n="95" d="100"/>
          <a:sy n="95" d="100"/>
        </p:scale>
        <p:origin x="456" y="44"/>
      </p:cViewPr>
      <p:guideLst>
        <p:guide orient="horz" pos="4034"/>
        <p:guide orient="horz" pos="2219"/>
        <p:guide orient="horz" pos="14"/>
        <p:guide pos="5759"/>
        <p:guide pos="28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F2216-3C6C-5242-8DB2-4752D4FEC615}" type="datetimeFigureOut">
              <a:rPr lang="en-US" smtClean="0">
                <a:latin typeface="Arial"/>
              </a:rPr>
              <a:pPr/>
              <a:t>10/13/2017</a:t>
            </a:fld>
            <a:endParaRPr lang="en-US" dirty="0">
              <a:latin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6E00F2-CC6B-3345-A584-44341337AE23}" type="slidenum">
              <a:rPr lang="en-US" smtClean="0">
                <a:latin typeface="Arial"/>
              </a:rPr>
              <a:pPr/>
              <a:t>‹#›</a:t>
            </a:fld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54263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fld id="{2CD6293C-6F3F-374D-A003-D3E152FC3744}" type="datetimeFigureOut">
              <a:rPr lang="en-US" smtClean="0"/>
              <a:pPr/>
              <a:t>10/13/2017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D389288A-BD78-EC48-81B6-C08E556E16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7602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order(r, q, p) ;</a:t>
            </a:r>
          </a:p>
          <a:p>
            <a:endParaRPr lang="en-US" dirty="0" smtClean="0"/>
          </a:p>
          <a:p>
            <a:r>
              <a:rPr lang="en-US" dirty="0" smtClean="0"/>
              <a:t>or(and(</a:t>
            </a:r>
            <a:r>
              <a:rPr lang="en-US" dirty="0" err="1" smtClean="0"/>
              <a:t>p,q,r</a:t>
            </a:r>
            <a:r>
              <a:rPr lang="en-US" dirty="0" smtClean="0"/>
              <a:t>), and(</a:t>
            </a:r>
            <a:r>
              <a:rPr lang="en-US" dirty="0" err="1" smtClean="0"/>
              <a:t>p,q,not</a:t>
            </a:r>
            <a:r>
              <a:rPr lang="en-US" dirty="0" smtClean="0"/>
              <a:t>(r))) ; </a:t>
            </a:r>
          </a:p>
          <a:p>
            <a:endParaRPr lang="en-US" dirty="0" smtClean="0"/>
          </a:p>
          <a:p>
            <a:r>
              <a:rPr lang="en-US" smtClean="0"/>
              <a:t>print($1) ;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9288A-BD78-EC48-81B6-C08E556E160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10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order(y2, y1, y0, x2, x1, x0) ;</a:t>
            </a:r>
          </a:p>
          <a:p>
            <a:endParaRPr lang="en-US" dirty="0" smtClean="0"/>
          </a:p>
          <a:p>
            <a:r>
              <a:rPr lang="en-US" dirty="0" smtClean="0"/>
              <a:t>or(</a:t>
            </a:r>
          </a:p>
          <a:p>
            <a:r>
              <a:rPr lang="en-US" dirty="0" smtClean="0"/>
              <a:t>  and(not(x0),not(x1),not(x2),not(y0),not(y1),y2),</a:t>
            </a:r>
          </a:p>
          <a:p>
            <a:r>
              <a:rPr lang="en-US" dirty="0" smtClean="0"/>
              <a:t>  and(not(x0),not(x1),x2,not(y0),y1,not(y2))</a:t>
            </a:r>
          </a:p>
          <a:p>
            <a:r>
              <a:rPr lang="en-US" dirty="0" smtClean="0"/>
              <a:t>) ; </a:t>
            </a:r>
          </a:p>
          <a:p>
            <a:endParaRPr lang="en-US" dirty="0" smtClean="0"/>
          </a:p>
          <a:p>
            <a:r>
              <a:rPr lang="en-US" dirty="0" smtClean="0"/>
              <a:t>print($1) 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9288A-BD78-EC48-81B6-C08E556E1607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9515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9288A-BD78-EC48-81B6-C08E556E1607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5745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9288A-BD78-EC48-81B6-C08E556E1607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5745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9288A-BD78-EC48-81B6-C08E556E1607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5745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9288A-BD78-EC48-81B6-C08E556E1607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5745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9288A-BD78-EC48-81B6-C08E556E1607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5745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9288A-BD78-EC48-81B6-C08E556E1607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5745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9288A-BD78-EC48-81B6-C08E556E1607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5745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9288A-BD78-EC48-81B6-C08E556E1607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5745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9288A-BD78-EC48-81B6-C08E556E1607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574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eecs.ceas.uc.edu</a:t>
            </a:r>
            <a:r>
              <a:rPr lang="en-US" dirty="0" smtClean="0"/>
              <a:t>/~</a:t>
            </a:r>
            <a:r>
              <a:rPr lang="en-US" dirty="0" err="1" smtClean="0"/>
              <a:t>weaversa</a:t>
            </a:r>
            <a:r>
              <a:rPr lang="en-US" dirty="0" smtClean="0"/>
              <a:t>/</a:t>
            </a:r>
            <a:r>
              <a:rPr lang="en-US" dirty="0" err="1" smtClean="0"/>
              <a:t>BDD_Visualizer.html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---</a:t>
            </a:r>
          </a:p>
          <a:p>
            <a:endParaRPr lang="en-US" dirty="0" smtClean="0"/>
          </a:p>
          <a:p>
            <a:r>
              <a:rPr lang="en-US" dirty="0" smtClean="0"/>
              <a:t>order(b2, b1, b0) ;</a:t>
            </a:r>
          </a:p>
          <a:p>
            <a:endParaRPr lang="en-US" dirty="0" smtClean="0"/>
          </a:p>
          <a:p>
            <a:r>
              <a:rPr lang="en-US" dirty="0" smtClean="0"/>
              <a:t>and(not(b0), not(b1), not(b2)) ; </a:t>
            </a:r>
          </a:p>
          <a:p>
            <a:endParaRPr lang="en-US" dirty="0" smtClean="0"/>
          </a:p>
          <a:p>
            <a:r>
              <a:rPr lang="en-US" dirty="0" smtClean="0"/>
              <a:t>print($1) ;</a:t>
            </a:r>
          </a:p>
          <a:p>
            <a:endParaRPr lang="en-US" dirty="0" smtClean="0"/>
          </a:p>
          <a:p>
            <a:r>
              <a:rPr lang="en-US" dirty="0" smtClean="0"/>
              <a:t>---</a:t>
            </a:r>
          </a:p>
          <a:p>
            <a:endParaRPr lang="en-US" dirty="0" smtClean="0"/>
          </a:p>
          <a:p>
            <a:r>
              <a:rPr lang="en-US" dirty="0" smtClean="0"/>
              <a:t>order(b2, b1, b0) ;</a:t>
            </a:r>
          </a:p>
          <a:p>
            <a:endParaRPr lang="en-US" dirty="0" smtClean="0"/>
          </a:p>
          <a:p>
            <a:r>
              <a:rPr lang="en-US" dirty="0" smtClean="0"/>
              <a:t>and(not(b0), not(b1), b2) ; </a:t>
            </a:r>
          </a:p>
          <a:p>
            <a:endParaRPr lang="en-US" dirty="0" smtClean="0"/>
          </a:p>
          <a:p>
            <a:r>
              <a:rPr lang="en-US" dirty="0" smtClean="0"/>
              <a:t>print($1) ;</a:t>
            </a:r>
          </a:p>
          <a:p>
            <a:endParaRPr lang="en-US" dirty="0" smtClean="0"/>
          </a:p>
          <a:p>
            <a:r>
              <a:rPr lang="en-US" dirty="0" smtClean="0"/>
              <a:t>---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order(b2, b1, b0) ;</a:t>
            </a:r>
          </a:p>
          <a:p>
            <a:endParaRPr lang="en-US" dirty="0" smtClean="0"/>
          </a:p>
          <a:p>
            <a:r>
              <a:rPr lang="en-US" dirty="0" smtClean="0"/>
              <a:t>and(not(b0), b1, not(b2)) ; </a:t>
            </a:r>
          </a:p>
          <a:p>
            <a:endParaRPr lang="en-US" dirty="0" smtClean="0"/>
          </a:p>
          <a:p>
            <a:r>
              <a:rPr lang="en-US" dirty="0" smtClean="0"/>
              <a:t>print($1) ;</a:t>
            </a:r>
          </a:p>
          <a:p>
            <a:endParaRPr lang="en-US" dirty="0" smtClean="0"/>
          </a:p>
          <a:p>
            <a:r>
              <a:rPr lang="en-US" dirty="0" smtClean="0"/>
              <a:t>---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order(b2, b1, b0) ;</a:t>
            </a:r>
          </a:p>
          <a:p>
            <a:endParaRPr lang="en-US" dirty="0" smtClean="0"/>
          </a:p>
          <a:p>
            <a:r>
              <a:rPr lang="en-US" dirty="0" smtClean="0"/>
              <a:t>and(not(b0), b1, b2) ; </a:t>
            </a:r>
          </a:p>
          <a:p>
            <a:endParaRPr lang="en-US" dirty="0" smtClean="0"/>
          </a:p>
          <a:p>
            <a:r>
              <a:rPr lang="en-US" dirty="0" smtClean="0"/>
              <a:t>print($1) 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9288A-BD78-EC48-81B6-C08E556E1607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7919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9288A-BD78-EC48-81B6-C08E556E1607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5745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9288A-BD78-EC48-81B6-C08E556E1607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5745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9288A-BD78-EC48-81B6-C08E556E1607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5745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9288A-BD78-EC48-81B6-C08E556E1607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574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order(b2, b1, b0) ;</a:t>
            </a:r>
          </a:p>
          <a:p>
            <a:endParaRPr lang="en-US" dirty="0" smtClean="0"/>
          </a:p>
          <a:p>
            <a:r>
              <a:rPr lang="en-US" dirty="0" smtClean="0"/>
              <a:t>or(</a:t>
            </a:r>
          </a:p>
          <a:p>
            <a:r>
              <a:rPr lang="en-US" dirty="0" smtClean="0"/>
              <a:t>  and(not(b0), not(b1), not(b2)),</a:t>
            </a:r>
          </a:p>
          <a:p>
            <a:r>
              <a:rPr lang="en-US" dirty="0" smtClean="0"/>
              <a:t>  and(not(b0), not(b1), b2),</a:t>
            </a:r>
          </a:p>
          <a:p>
            <a:r>
              <a:rPr lang="en-US" dirty="0" smtClean="0"/>
              <a:t>  and(not(b0), b1, not(b2))</a:t>
            </a:r>
          </a:p>
          <a:p>
            <a:r>
              <a:rPr lang="en-US" dirty="0" smtClean="0"/>
              <a:t>) ; </a:t>
            </a:r>
          </a:p>
          <a:p>
            <a:endParaRPr lang="en-US" dirty="0" smtClean="0"/>
          </a:p>
          <a:p>
            <a:r>
              <a:rPr lang="en-US" dirty="0" smtClean="0"/>
              <a:t>print($1) 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9288A-BD78-EC48-81B6-C08E556E1607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370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order(b2, b1, b0) ;</a:t>
            </a:r>
          </a:p>
          <a:p>
            <a:endParaRPr lang="en-US" dirty="0" smtClean="0"/>
          </a:p>
          <a:p>
            <a:r>
              <a:rPr lang="en-US" dirty="0" smtClean="0"/>
              <a:t>or(</a:t>
            </a:r>
          </a:p>
          <a:p>
            <a:r>
              <a:rPr lang="en-US" dirty="0" smtClean="0"/>
              <a:t>  and(not(b0), not(b1), not(b2)),</a:t>
            </a:r>
          </a:p>
          <a:p>
            <a:r>
              <a:rPr lang="en-US" dirty="0" smtClean="0"/>
              <a:t>  and(not(b0), not(b1), b2),</a:t>
            </a:r>
          </a:p>
          <a:p>
            <a:r>
              <a:rPr lang="en-US" dirty="0" smtClean="0"/>
              <a:t>  and(not(b0), b1, not(b2))</a:t>
            </a:r>
          </a:p>
          <a:p>
            <a:r>
              <a:rPr lang="en-US" dirty="0" smtClean="0"/>
              <a:t>) ; </a:t>
            </a:r>
          </a:p>
          <a:p>
            <a:endParaRPr lang="en-US" dirty="0" smtClean="0"/>
          </a:p>
          <a:p>
            <a:r>
              <a:rPr lang="en-US" dirty="0" smtClean="0"/>
              <a:t>print($1) 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9288A-BD78-EC48-81B6-C08E556E1607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370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order(b2, b1, b0) ;</a:t>
            </a:r>
          </a:p>
          <a:p>
            <a:endParaRPr lang="en-US" dirty="0" smtClean="0"/>
          </a:p>
          <a:p>
            <a:r>
              <a:rPr lang="en-US" dirty="0" smtClean="0"/>
              <a:t>or(</a:t>
            </a:r>
          </a:p>
          <a:p>
            <a:r>
              <a:rPr lang="en-US" dirty="0" smtClean="0"/>
              <a:t>  and(not(b0), not(b1), not(b2)),</a:t>
            </a:r>
          </a:p>
          <a:p>
            <a:r>
              <a:rPr lang="en-US" dirty="0" smtClean="0"/>
              <a:t>  and(not(b0), not(b1), b2),</a:t>
            </a:r>
          </a:p>
          <a:p>
            <a:r>
              <a:rPr lang="en-US" dirty="0" smtClean="0"/>
              <a:t>  and(not(b0), b1, not(b2))</a:t>
            </a:r>
          </a:p>
          <a:p>
            <a:r>
              <a:rPr lang="en-US" dirty="0" smtClean="0"/>
              <a:t>) ; </a:t>
            </a:r>
          </a:p>
          <a:p>
            <a:endParaRPr lang="en-US" dirty="0" smtClean="0"/>
          </a:p>
          <a:p>
            <a:r>
              <a:rPr lang="en-US" dirty="0" smtClean="0"/>
              <a:t>print($1) 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9288A-BD78-EC48-81B6-C08E556E1607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370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order(b2, b1, b0) ;</a:t>
            </a:r>
          </a:p>
          <a:p>
            <a:endParaRPr lang="en-US" dirty="0" smtClean="0"/>
          </a:p>
          <a:p>
            <a:r>
              <a:rPr lang="en-US" dirty="0" smtClean="0"/>
              <a:t>or(</a:t>
            </a:r>
          </a:p>
          <a:p>
            <a:r>
              <a:rPr lang="en-US" dirty="0" smtClean="0"/>
              <a:t>  and(not(b0), not(b1), not(b2)),</a:t>
            </a:r>
          </a:p>
          <a:p>
            <a:r>
              <a:rPr lang="en-US" dirty="0" smtClean="0"/>
              <a:t>  and(not(b0), not(b1), b2),</a:t>
            </a:r>
          </a:p>
          <a:p>
            <a:r>
              <a:rPr lang="en-US" dirty="0" smtClean="0"/>
              <a:t>  and(not(b0), b1, not(b2))</a:t>
            </a:r>
          </a:p>
          <a:p>
            <a:r>
              <a:rPr lang="en-US" dirty="0" smtClean="0"/>
              <a:t>) ; </a:t>
            </a:r>
          </a:p>
          <a:p>
            <a:endParaRPr lang="en-US" dirty="0" smtClean="0"/>
          </a:p>
          <a:p>
            <a:r>
              <a:rPr lang="en-US" dirty="0" smtClean="0"/>
              <a:t>print($1) 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9288A-BD78-EC48-81B6-C08E556E1607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370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order(y2, y1, y0, x2, x1, x0) ;</a:t>
            </a:r>
          </a:p>
          <a:p>
            <a:endParaRPr lang="en-US" dirty="0" smtClean="0"/>
          </a:p>
          <a:p>
            <a:r>
              <a:rPr lang="en-US" dirty="0" smtClean="0"/>
              <a:t>or(</a:t>
            </a:r>
          </a:p>
          <a:p>
            <a:r>
              <a:rPr lang="en-US" dirty="0" smtClean="0"/>
              <a:t>  and(not(x0),not(x1),not(x2),not(y0),not(y1),y2),</a:t>
            </a:r>
          </a:p>
          <a:p>
            <a:r>
              <a:rPr lang="en-US" dirty="0" smtClean="0"/>
              <a:t>  and(not(x0),not(x1),x2,not(y0),y1,not(y2))</a:t>
            </a:r>
          </a:p>
          <a:p>
            <a:r>
              <a:rPr lang="en-US" dirty="0" smtClean="0"/>
              <a:t>) ; </a:t>
            </a:r>
          </a:p>
          <a:p>
            <a:endParaRPr lang="en-US" dirty="0" smtClean="0"/>
          </a:p>
          <a:p>
            <a:r>
              <a:rPr lang="en-US" dirty="0" smtClean="0"/>
              <a:t>print($1) 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9288A-BD78-EC48-81B6-C08E556E1607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951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order(y2, y1, y0, x2, x1, x0) ;</a:t>
            </a:r>
          </a:p>
          <a:p>
            <a:endParaRPr lang="en-US" dirty="0" smtClean="0"/>
          </a:p>
          <a:p>
            <a:r>
              <a:rPr lang="en-US" dirty="0" smtClean="0"/>
              <a:t>or(</a:t>
            </a:r>
          </a:p>
          <a:p>
            <a:r>
              <a:rPr lang="en-US" dirty="0" smtClean="0"/>
              <a:t>  and(not(x0),not(x1),not(x2),not(y0),not(y1),y2),</a:t>
            </a:r>
          </a:p>
          <a:p>
            <a:r>
              <a:rPr lang="en-US" dirty="0" smtClean="0"/>
              <a:t>  and(not(x0),not(x1),x2,not(y0),y1,not(y2))</a:t>
            </a:r>
          </a:p>
          <a:p>
            <a:r>
              <a:rPr lang="en-US" dirty="0" smtClean="0"/>
              <a:t>) ; </a:t>
            </a:r>
          </a:p>
          <a:p>
            <a:endParaRPr lang="en-US" dirty="0" smtClean="0"/>
          </a:p>
          <a:p>
            <a:r>
              <a:rPr lang="en-US" dirty="0" smtClean="0"/>
              <a:t>print($1) 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9288A-BD78-EC48-81B6-C08E556E1607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9515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order(y2, y1, y0, x2, x1, x0) ;</a:t>
            </a:r>
          </a:p>
          <a:p>
            <a:endParaRPr lang="en-US" dirty="0" smtClean="0"/>
          </a:p>
          <a:p>
            <a:r>
              <a:rPr lang="en-US" dirty="0" smtClean="0"/>
              <a:t>or(</a:t>
            </a:r>
          </a:p>
          <a:p>
            <a:r>
              <a:rPr lang="en-US" dirty="0" smtClean="0"/>
              <a:t>  and(not(x0),not(x1),not(x2),not(y0),not(y1),y2),</a:t>
            </a:r>
          </a:p>
          <a:p>
            <a:r>
              <a:rPr lang="en-US" dirty="0" smtClean="0"/>
              <a:t>  and(not(x0),not(x1),x2,not(y0),y1,not(y2))</a:t>
            </a:r>
          </a:p>
          <a:p>
            <a:r>
              <a:rPr lang="en-US" dirty="0" smtClean="0"/>
              <a:t>) ; </a:t>
            </a:r>
          </a:p>
          <a:p>
            <a:endParaRPr lang="en-US" dirty="0" smtClean="0"/>
          </a:p>
          <a:p>
            <a:r>
              <a:rPr lang="en-US" dirty="0" smtClean="0"/>
              <a:t>print($1) 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9288A-BD78-EC48-81B6-C08E556E1607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951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1C9A7-5E50-ED48-AD8A-7C6CA75B8A77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5D50-C62B-4D4D-B973-D72E8B69EC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1C9A7-5E50-ED48-AD8A-7C6CA75B8A77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5D50-C62B-4D4D-B973-D72E8B69EC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1C9A7-5E50-ED48-AD8A-7C6CA75B8A77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5D50-C62B-4D4D-B973-D72E8B69EC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492875"/>
            <a:ext cx="1352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Date Goes Here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83833" y="6492875"/>
            <a:ext cx="546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6x Strategic Investments MMR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18917" y="6492875"/>
            <a:ext cx="1267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0B505-5A34-8746-A5A9-793D5E51FFC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474135" y="917222"/>
            <a:ext cx="8231188" cy="32790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000" baseline="0">
                <a:solidFill>
                  <a:srgbClr val="000000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en-US" dirty="0" smtClean="0"/>
              <a:t>Click to Edit Subhead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454026" y="454025"/>
            <a:ext cx="8232774" cy="43603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8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Header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457200" y="1476963"/>
            <a:ext cx="8248650" cy="4815887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5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492875"/>
            <a:ext cx="1352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Date Goes Here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83833" y="6492875"/>
            <a:ext cx="546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6x Strategic Investments MMR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18917" y="6492875"/>
            <a:ext cx="1267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0B505-5A34-8746-A5A9-793D5E51FFC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474135" y="917222"/>
            <a:ext cx="8231188" cy="32790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000" baseline="0">
                <a:solidFill>
                  <a:srgbClr val="000000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en-US" dirty="0" smtClean="0"/>
              <a:t>Click to Edit Subhead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454026" y="454025"/>
            <a:ext cx="8232774" cy="43603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8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Header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457200" y="1476963"/>
            <a:ext cx="8248650" cy="4815887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362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 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1206213" y="2914151"/>
            <a:ext cx="7524221" cy="430183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800" b="0" baseline="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Presentation Title</a:t>
            </a:r>
            <a:endParaRPr lang="en-US" dirty="0"/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1217330" y="4043798"/>
            <a:ext cx="7498993" cy="275169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aseline="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Name(s) of Presenter(s) or Author(s)</a:t>
            </a:r>
            <a:endParaRPr lang="en-US" dirty="0"/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20" hasCustomPrompt="1"/>
          </p:nvPr>
        </p:nvSpPr>
        <p:spPr>
          <a:xfrm>
            <a:off x="1217330" y="4318968"/>
            <a:ext cx="7498993" cy="28071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aseline="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Directorate, Division or Group Name</a:t>
            </a:r>
            <a:endParaRPr lang="en-US" dirty="0"/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1217330" y="4611772"/>
            <a:ext cx="7498993" cy="306959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aseline="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Date</a:t>
            </a:r>
            <a:endParaRPr lang="en-US" dirty="0"/>
          </a:p>
        </p:txBody>
      </p:sp>
      <p:pic>
        <p:nvPicPr>
          <p:cNvPr id="8" name="Picture 7" descr="JPL_StackedLogo_forLightBkg_cmyk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7514" y="1840087"/>
            <a:ext cx="1834823" cy="89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679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w 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1206213" y="2914151"/>
            <a:ext cx="7524221" cy="430183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800" b="0" baseline="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Presentation Title</a:t>
            </a:r>
            <a:endParaRPr lang="en-US" dirty="0"/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1217330" y="3392823"/>
            <a:ext cx="7498993" cy="354686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aseline="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1217330" y="4043798"/>
            <a:ext cx="7498993" cy="275169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aseline="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Name(s) of Presenter(s) or Author(s)</a:t>
            </a:r>
            <a:endParaRPr lang="en-US" dirty="0"/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20" hasCustomPrompt="1"/>
          </p:nvPr>
        </p:nvSpPr>
        <p:spPr>
          <a:xfrm>
            <a:off x="1217330" y="4318968"/>
            <a:ext cx="7498993" cy="28071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aseline="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Directorate, Division or Group Name</a:t>
            </a:r>
            <a:endParaRPr lang="en-US" dirty="0"/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1217330" y="4611772"/>
            <a:ext cx="7498993" cy="306959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aseline="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Date</a:t>
            </a:r>
            <a:endParaRPr lang="en-US" dirty="0"/>
          </a:p>
        </p:txBody>
      </p:sp>
      <p:pic>
        <p:nvPicPr>
          <p:cNvPr id="8" name="Picture 7" descr="JPL_StackedLogo_forLightBkg_cmyk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7514" y="1840087"/>
            <a:ext cx="1834823" cy="89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707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 Horizonta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4110181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 smtClean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1304986" y="4353272"/>
            <a:ext cx="7524221" cy="430183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800" b="0" baseline="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Presentation Title</a:t>
            </a:r>
            <a:endParaRPr lang="en-US" dirty="0"/>
          </a:p>
        </p:txBody>
      </p:sp>
      <p:sp>
        <p:nvSpPr>
          <p:cNvPr id="9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1316103" y="5482919"/>
            <a:ext cx="7498993" cy="275169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aseline="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Name(s) of Presenter(s) or Author(s)</a:t>
            </a:r>
            <a:endParaRPr lang="en-US" dirty="0"/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20" hasCustomPrompt="1"/>
          </p:nvPr>
        </p:nvSpPr>
        <p:spPr>
          <a:xfrm>
            <a:off x="1316103" y="5758089"/>
            <a:ext cx="7498993" cy="28071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aseline="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Directorate, Division or Group Name</a:t>
            </a:r>
            <a:endParaRPr lang="en-US" dirty="0"/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1316103" y="6050893"/>
            <a:ext cx="7498993" cy="306959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aseline="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Date</a:t>
            </a:r>
            <a:endParaRPr lang="en-US" dirty="0"/>
          </a:p>
        </p:txBody>
      </p:sp>
      <p:pic>
        <p:nvPicPr>
          <p:cNvPr id="12" name="Picture 11" descr="JPL_StackedLogo_forLightBkg_cmyk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8390" y="5432375"/>
            <a:ext cx="1834823" cy="89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684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w Horizonta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4110181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 smtClean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1304986" y="4353272"/>
            <a:ext cx="7524221" cy="430183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800" b="0" baseline="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Presentation Title</a:t>
            </a:r>
            <a:endParaRPr lang="en-US" dirty="0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1316103" y="4831944"/>
            <a:ext cx="7498993" cy="354686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aseline="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9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1316103" y="5482919"/>
            <a:ext cx="7498993" cy="275169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aseline="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Name(s) of Presenter(s) or Author(s)</a:t>
            </a:r>
            <a:endParaRPr lang="en-US" dirty="0"/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20" hasCustomPrompt="1"/>
          </p:nvPr>
        </p:nvSpPr>
        <p:spPr>
          <a:xfrm>
            <a:off x="1316103" y="5758089"/>
            <a:ext cx="7498993" cy="28071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aseline="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Directorate, Division or Group Name</a:t>
            </a:r>
            <a:endParaRPr lang="en-US" dirty="0"/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1316103" y="6050893"/>
            <a:ext cx="7498993" cy="306959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aseline="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Date</a:t>
            </a:r>
            <a:endParaRPr lang="en-US" dirty="0"/>
          </a:p>
        </p:txBody>
      </p:sp>
      <p:pic>
        <p:nvPicPr>
          <p:cNvPr id="12" name="Picture 11" descr="JPL_StackedLogo_forLightBkg_cmyk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8390" y="5432375"/>
            <a:ext cx="1834823" cy="89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0834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1" y="2995083"/>
            <a:ext cx="9144000" cy="867834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48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Chapter Divider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671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9119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1C9A7-5E50-ED48-AD8A-7C6CA75B8A77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5D50-C62B-4D4D-B973-D72E8B69EC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492875"/>
            <a:ext cx="1352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Date Goes Here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83833" y="6492875"/>
            <a:ext cx="546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Name of presentation or other info goes here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18917" y="6492875"/>
            <a:ext cx="1267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0B505-5A34-8746-A5A9-793D5E51FF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117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/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492875"/>
            <a:ext cx="1352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Date Goes Here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83833" y="6492875"/>
            <a:ext cx="546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Name of presentation or other info goes here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18917" y="6492875"/>
            <a:ext cx="1267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0B505-5A34-8746-A5A9-793D5E51FFC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454026" y="454025"/>
            <a:ext cx="8232774" cy="43603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8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3361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/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492875"/>
            <a:ext cx="1352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Date Goes Here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83833" y="6492875"/>
            <a:ext cx="546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Name of presentation or other info goes here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18917" y="6492875"/>
            <a:ext cx="1267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0B505-5A34-8746-A5A9-793D5E51FFC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74135" y="917222"/>
            <a:ext cx="8231188" cy="32790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000" baseline="0">
                <a:solidFill>
                  <a:srgbClr val="000000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en-US" dirty="0" smtClean="0"/>
              <a:t>Click to Edit Subhead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454026" y="454025"/>
            <a:ext cx="8232774" cy="43603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8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7216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492875"/>
            <a:ext cx="1352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Date Goes Here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83833" y="6492875"/>
            <a:ext cx="546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Name of presentation or other info goes here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18917" y="6492875"/>
            <a:ext cx="1267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0B505-5A34-8746-A5A9-793D5E51FFC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474135" y="917222"/>
            <a:ext cx="8231188" cy="32790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000" baseline="0">
                <a:solidFill>
                  <a:srgbClr val="000000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en-US" dirty="0" smtClean="0"/>
              <a:t>Click to Edit Subhead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454026" y="454025"/>
            <a:ext cx="8232774" cy="43603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8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Header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472242" y="1430565"/>
            <a:ext cx="8232775" cy="4862512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7581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492875"/>
            <a:ext cx="1352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Date Goes Here</a:t>
            </a:r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83833" y="6492875"/>
            <a:ext cx="546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Name of presentation or other info goes here</a:t>
            </a:r>
            <a:endParaRPr lang="en-US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18917" y="6492875"/>
            <a:ext cx="1267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0B505-5A34-8746-A5A9-793D5E51FFC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454026" y="454025"/>
            <a:ext cx="8232774" cy="43603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8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Header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678362" y="1476963"/>
            <a:ext cx="4008438" cy="4815887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0"/>
          </p:nvPr>
        </p:nvSpPr>
        <p:spPr>
          <a:xfrm>
            <a:off x="454025" y="1476375"/>
            <a:ext cx="4023901" cy="48164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4383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492875"/>
            <a:ext cx="1352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Date Goes Here</a:t>
            </a:r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83833" y="6492875"/>
            <a:ext cx="546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Name of presentation or other info goes here</a:t>
            </a:r>
            <a:endParaRPr lang="en-US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18917" y="6492875"/>
            <a:ext cx="1267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0B505-5A34-8746-A5A9-793D5E51FFC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474135" y="917222"/>
            <a:ext cx="8231188" cy="32790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000" baseline="0">
                <a:solidFill>
                  <a:srgbClr val="000000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en-US" dirty="0" smtClean="0"/>
              <a:t>Click to Edit Subhead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454026" y="454025"/>
            <a:ext cx="8232774" cy="43603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8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Header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678362" y="1476963"/>
            <a:ext cx="4008438" cy="4815887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0"/>
          </p:nvPr>
        </p:nvSpPr>
        <p:spPr>
          <a:xfrm>
            <a:off x="454025" y="1476375"/>
            <a:ext cx="4023901" cy="48164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7636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492875"/>
            <a:ext cx="1352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Date Goes Here</a:t>
            </a:r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83833" y="6492875"/>
            <a:ext cx="546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Name of presentation or other info goes here</a:t>
            </a:r>
            <a:endParaRPr lang="en-US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18917" y="6492875"/>
            <a:ext cx="1267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0B505-5A34-8746-A5A9-793D5E51FFC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454026" y="454025"/>
            <a:ext cx="8232774" cy="43603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8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Header</a:t>
            </a:r>
            <a:endParaRPr lang="en-US" dirty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1476374"/>
            <a:ext cx="9144000" cy="4816475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935595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492875"/>
            <a:ext cx="1352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Date Goes Here</a:t>
            </a:r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83833" y="6492875"/>
            <a:ext cx="546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Name of presentation or other info goes here</a:t>
            </a:r>
            <a:endParaRPr lang="en-US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18917" y="6492875"/>
            <a:ext cx="1267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0B505-5A34-8746-A5A9-793D5E51FFC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474135" y="917222"/>
            <a:ext cx="8231188" cy="32790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000" baseline="0">
                <a:solidFill>
                  <a:srgbClr val="000000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en-US" dirty="0" smtClean="0"/>
              <a:t>Click to Edit Subhead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454026" y="454025"/>
            <a:ext cx="8232774" cy="43603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8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Header</a:t>
            </a:r>
            <a:endParaRPr lang="en-US" dirty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1476374"/>
            <a:ext cx="9144000" cy="4816475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76449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492875"/>
            <a:ext cx="1352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Date Goes Here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83833" y="6492875"/>
            <a:ext cx="546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6x Strategic Investments MMR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18917" y="6492875"/>
            <a:ext cx="1267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0B505-5A34-8746-A5A9-793D5E51FFC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474135" y="917222"/>
            <a:ext cx="8231188" cy="32790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000" baseline="0">
                <a:solidFill>
                  <a:srgbClr val="000000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en-US" dirty="0" smtClean="0"/>
              <a:t>Click to Edit Subhead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454026" y="454025"/>
            <a:ext cx="8232774" cy="43603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8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Header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457200" y="1476963"/>
            <a:ext cx="8248650" cy="4815887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361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492875"/>
            <a:ext cx="1352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Date Goes Here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83833" y="6492875"/>
            <a:ext cx="546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6x Strategic Investments MMR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18917" y="6492875"/>
            <a:ext cx="1267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0B505-5A34-8746-A5A9-793D5E51FFC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474135" y="917222"/>
            <a:ext cx="8231188" cy="32790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000" baseline="0">
                <a:solidFill>
                  <a:srgbClr val="000000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en-US" dirty="0" smtClean="0"/>
              <a:t>Click to Edit Subhead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454026" y="454025"/>
            <a:ext cx="8232774" cy="43603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8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Header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457200" y="1476963"/>
            <a:ext cx="8248650" cy="4815887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36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1C9A7-5E50-ED48-AD8A-7C6CA75B8A77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5D50-C62B-4D4D-B973-D72E8B69EC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1C9A7-5E50-ED48-AD8A-7C6CA75B8A77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5D50-C62B-4D4D-B973-D72E8B69EC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1C9A7-5E50-ED48-AD8A-7C6CA75B8A77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5D50-C62B-4D4D-B973-D72E8B69EC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1C9A7-5E50-ED48-AD8A-7C6CA75B8A77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5D50-C62B-4D4D-B973-D72E8B69EC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1C9A7-5E50-ED48-AD8A-7C6CA75B8A77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5D50-C62B-4D4D-B973-D72E8B69EC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1C9A7-5E50-ED48-AD8A-7C6CA75B8A77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5D50-C62B-4D4D-B973-D72E8B69EC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1C9A7-5E50-ED48-AD8A-7C6CA75B8A77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5D50-C62B-4D4D-B973-D72E8B69EC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1C9A7-5E50-ED48-AD8A-7C6CA75B8A77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B5D50-C62B-4D4D-B973-D72E8B69E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36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92" r:id="rId12"/>
    <p:sldLayoutId id="2147483795" r:id="rId13"/>
    <p:sldLayoutId id="2147483694" r:id="rId14"/>
    <p:sldLayoutId id="2147483701" r:id="rId15"/>
    <p:sldLayoutId id="2147483699" r:id="rId16"/>
    <p:sldLayoutId id="2147483702" r:id="rId17"/>
    <p:sldLayoutId id="2147483697" r:id="rId18"/>
    <p:sldLayoutId id="2147483655" r:id="rId19"/>
    <p:sldLayoutId id="2147483700" r:id="rId20"/>
    <p:sldLayoutId id="2147483658" r:id="rId21"/>
    <p:sldLayoutId id="2147483703" r:id="rId22"/>
    <p:sldLayoutId id="2147483704" r:id="rId23"/>
    <p:sldLayoutId id="2147483651" r:id="rId24"/>
    <p:sldLayoutId id="2147483705" r:id="rId25"/>
    <p:sldLayoutId id="2147483698" r:id="rId26"/>
    <p:sldLayoutId id="2147483706" r:id="rId27"/>
    <p:sldLayoutId id="2147483711" r:id="rId28"/>
    <p:sldLayoutId id="2147483712" r:id="rId29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5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6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7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8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9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50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51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52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53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53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First </a:t>
            </a:r>
            <a:r>
              <a:rPr lang="en-US" dirty="0"/>
              <a:t>o</a:t>
            </a:r>
            <a:r>
              <a:rPr lang="en-US" dirty="0" smtClean="0"/>
              <a:t>rder </a:t>
            </a:r>
            <a:r>
              <a:rPr lang="en-US" dirty="0"/>
              <a:t>t</a:t>
            </a:r>
            <a:r>
              <a:rPr lang="en-US" dirty="0" smtClean="0"/>
              <a:t>emporal </a:t>
            </a:r>
            <a:r>
              <a:rPr lang="en-US" dirty="0"/>
              <a:t>l</a:t>
            </a:r>
            <a:r>
              <a:rPr lang="en-US" dirty="0" smtClean="0"/>
              <a:t>ogic </a:t>
            </a:r>
            <a:r>
              <a:rPr lang="en-US" dirty="0"/>
              <a:t>m</a:t>
            </a:r>
            <a:r>
              <a:rPr lang="en-US" dirty="0" smtClean="0"/>
              <a:t>onitoring </a:t>
            </a:r>
            <a:r>
              <a:rPr lang="en-US" dirty="0"/>
              <a:t>with BDDs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Klaus </a:t>
            </a:r>
            <a:r>
              <a:rPr lang="en-US" dirty="0" err="1" smtClean="0"/>
              <a:t>Havelund</a:t>
            </a:r>
            <a:r>
              <a:rPr lang="en-US" dirty="0" smtClean="0"/>
              <a:t> (NASA JPL, USA) </a:t>
            </a:r>
          </a:p>
          <a:p>
            <a:r>
              <a:rPr lang="en-US" b="1" dirty="0" err="1" smtClean="0"/>
              <a:t>Doron</a:t>
            </a:r>
            <a:r>
              <a:rPr lang="en-US" b="1" dirty="0" smtClean="0"/>
              <a:t> </a:t>
            </a:r>
            <a:r>
              <a:rPr lang="en-US" b="1" dirty="0" err="1" smtClean="0"/>
              <a:t>Peled</a:t>
            </a:r>
            <a:r>
              <a:rPr lang="en-US" b="1" dirty="0" smtClean="0"/>
              <a:t> </a:t>
            </a:r>
            <a:r>
              <a:rPr lang="en-US" dirty="0" smtClean="0"/>
              <a:t>(Bar </a:t>
            </a:r>
            <a:r>
              <a:rPr lang="en-US" dirty="0" err="1" smtClean="0"/>
              <a:t>Ilan</a:t>
            </a:r>
            <a:r>
              <a:rPr lang="en-US" dirty="0" smtClean="0"/>
              <a:t> University, Israel)</a:t>
            </a:r>
          </a:p>
          <a:p>
            <a:r>
              <a:rPr lang="en-US" dirty="0" err="1" smtClean="0"/>
              <a:t>Dogan</a:t>
            </a:r>
            <a:r>
              <a:rPr lang="en-US" dirty="0" smtClean="0"/>
              <a:t> </a:t>
            </a:r>
            <a:r>
              <a:rPr lang="en-US" dirty="0" err="1" smtClean="0"/>
              <a:t>Ulus</a:t>
            </a:r>
            <a:r>
              <a:rPr lang="en-US" dirty="0" smtClean="0"/>
              <a:t> (</a:t>
            </a:r>
            <a:r>
              <a:rPr lang="en-US" dirty="0" err="1"/>
              <a:t>Verimag</a:t>
            </a:r>
            <a:r>
              <a:rPr lang="en-US" dirty="0"/>
              <a:t>/</a:t>
            </a:r>
            <a:r>
              <a:rPr lang="en-US" dirty="0" err="1"/>
              <a:t>Universite</a:t>
            </a:r>
            <a:r>
              <a:rPr lang="en-US" dirty="0"/>
              <a:t> Grenoble-</a:t>
            </a:r>
            <a:r>
              <a:rPr lang="en-US" dirty="0" err="1" smtClean="0"/>
              <a:t>Alpes</a:t>
            </a:r>
            <a:r>
              <a:rPr lang="en-US" dirty="0" smtClean="0"/>
              <a:t>, France)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9986" y="5580965"/>
            <a:ext cx="957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Verimag</a:t>
            </a:r>
            <a:endParaRPr lang="en-US" dirty="0" smtClean="0"/>
          </a:p>
          <a:p>
            <a:pPr algn="ctr"/>
            <a:r>
              <a:rPr lang="en-US" dirty="0" smtClean="0"/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368599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look at a particular formula:</a:t>
            </a:r>
            <a:br>
              <a:rPr lang="en-US" dirty="0" smtClean="0"/>
            </a:br>
            <a:r>
              <a:rPr lang="en-US" dirty="0" smtClean="0">
                <a:sym typeface="Symbol"/>
              </a:rPr>
              <a:t>y x (</a:t>
            </a:r>
            <a:r>
              <a:rPr lang="en-US" smtClean="0">
                <a:sym typeface="Symbol"/>
              </a:rPr>
              <a:t>p(x</a:t>
            </a:r>
            <a:r>
              <a:rPr lang="en-US" smtClean="0">
                <a:sym typeface="Symbol"/>
              </a:rPr>
              <a:t>) </a:t>
            </a:r>
            <a:r>
              <a:rPr lang="en-US" b="1" i="1" dirty="0" smtClean="0">
                <a:sym typeface="Symbol"/>
              </a:rPr>
              <a:t>S</a:t>
            </a:r>
            <a:r>
              <a:rPr lang="en-US" dirty="0" smtClean="0">
                <a:sym typeface="Symbol"/>
              </a:rPr>
              <a:t> q(y))</a:t>
            </a:r>
            <a:endParaRPr lang="en-US" dirty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EF917-2F54-449E-B53A-4830C56A2847}" type="datetime1">
              <a:rPr lang="en-US" smtClean="0"/>
              <a:t>10/13/2017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5D50-C62B-4D4D-B973-D72E8B69ECE8}" type="slidenum">
              <a:rPr lang="en-US" smtClean="0"/>
              <a:t>10</a:t>
            </a:fld>
            <a:endParaRPr lang="en-US"/>
          </a:p>
        </p:txBody>
      </p:sp>
      <p:cxnSp>
        <p:nvCxnSpPr>
          <p:cNvPr id="6" name="Straight Arrow Connector 7"/>
          <p:cNvCxnSpPr/>
          <p:nvPr/>
        </p:nvCxnSpPr>
        <p:spPr bwMode="auto">
          <a:xfrm flipV="1">
            <a:off x="1312148" y="2692105"/>
            <a:ext cx="5979583" cy="211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Rectangle 9"/>
          <p:cNvSpPr/>
          <p:nvPr/>
        </p:nvSpPr>
        <p:spPr bwMode="auto">
          <a:xfrm>
            <a:off x="2907925" y="2649772"/>
            <a:ext cx="120650" cy="127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" name="Rectangle 9"/>
          <p:cNvSpPr/>
          <p:nvPr/>
        </p:nvSpPr>
        <p:spPr bwMode="auto">
          <a:xfrm>
            <a:off x="3728735" y="2649772"/>
            <a:ext cx="120650" cy="127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557643" y="2628605"/>
            <a:ext cx="120650" cy="127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" name="Rectangle 9"/>
          <p:cNvSpPr/>
          <p:nvPr/>
        </p:nvSpPr>
        <p:spPr bwMode="auto">
          <a:xfrm>
            <a:off x="5476238" y="2626198"/>
            <a:ext cx="120650" cy="127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30495" y="2752813"/>
            <a:ext cx="1126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p(6),P(7),p(8)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285951" y="1889560"/>
            <a:ext cx="1126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p(7),P(8),p(9)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054534" y="2848837"/>
            <a:ext cx="1126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P(8),p(9),p(10)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990465" y="1889560"/>
            <a:ext cx="121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P(9),p(10),p(11)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22884" y="3884103"/>
            <a:ext cx="7910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answer is </a:t>
            </a:r>
            <a:r>
              <a:rPr lang="en-US" sz="2400" b="1" dirty="0" smtClean="0"/>
              <a:t>F</a:t>
            </a:r>
            <a:r>
              <a:rPr lang="en-US" sz="2400" dirty="0" smtClean="0"/>
              <a:t>: there is no common value of p(x) since q(5). </a:t>
            </a:r>
            <a:endParaRPr lang="en-US" sz="2400" dirty="0"/>
          </a:p>
        </p:txBody>
      </p:sp>
      <p:sp>
        <p:nvSpPr>
          <p:cNvPr id="21" name="Up Arrow 12"/>
          <p:cNvSpPr/>
          <p:nvPr/>
        </p:nvSpPr>
        <p:spPr bwMode="auto">
          <a:xfrm>
            <a:off x="5462054" y="2928586"/>
            <a:ext cx="137583" cy="243417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1845385" y="2649772"/>
            <a:ext cx="115957" cy="127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583871" y="2848837"/>
            <a:ext cx="665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q(5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67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look at a particular formula:</a:t>
            </a:r>
            <a:br>
              <a:rPr lang="en-US" dirty="0" smtClean="0"/>
            </a:br>
            <a:r>
              <a:rPr lang="en-US" dirty="0" smtClean="0">
                <a:sym typeface="Symbol"/>
              </a:rPr>
              <a:t>y x (p(x) </a:t>
            </a:r>
            <a:r>
              <a:rPr lang="en-US" b="1" i="1" dirty="0" smtClean="0">
                <a:sym typeface="Symbol"/>
              </a:rPr>
              <a:t>S</a:t>
            </a:r>
            <a:r>
              <a:rPr lang="en-US" dirty="0" smtClean="0">
                <a:sym typeface="Symbol"/>
              </a:rPr>
              <a:t> q(y))</a:t>
            </a:r>
            <a:endParaRPr lang="en-US" dirty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EF917-2F54-449E-B53A-4830C56A2847}" type="datetime1">
              <a:rPr lang="en-US" smtClean="0"/>
              <a:t>10/13/2017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5D50-C62B-4D4D-B973-D72E8B69ECE8}" type="slidenum">
              <a:rPr lang="en-US" smtClean="0"/>
              <a:t>11</a:t>
            </a:fld>
            <a:endParaRPr lang="en-US"/>
          </a:p>
        </p:txBody>
      </p:sp>
      <p:cxnSp>
        <p:nvCxnSpPr>
          <p:cNvPr id="6" name="Straight Arrow Connector 7"/>
          <p:cNvCxnSpPr/>
          <p:nvPr/>
        </p:nvCxnSpPr>
        <p:spPr bwMode="auto">
          <a:xfrm flipV="1">
            <a:off x="1312148" y="2692105"/>
            <a:ext cx="5979583" cy="211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Rectangle 9"/>
          <p:cNvSpPr/>
          <p:nvPr/>
        </p:nvSpPr>
        <p:spPr bwMode="auto">
          <a:xfrm>
            <a:off x="2907925" y="2649772"/>
            <a:ext cx="120650" cy="127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" name="Rectangle 9"/>
          <p:cNvSpPr/>
          <p:nvPr/>
        </p:nvSpPr>
        <p:spPr bwMode="auto">
          <a:xfrm>
            <a:off x="3728735" y="2649772"/>
            <a:ext cx="120650" cy="127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557643" y="2628605"/>
            <a:ext cx="120650" cy="127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" name="Rectangle 9"/>
          <p:cNvSpPr/>
          <p:nvPr/>
        </p:nvSpPr>
        <p:spPr bwMode="auto">
          <a:xfrm>
            <a:off x="5476238" y="2626198"/>
            <a:ext cx="120650" cy="127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85951" y="1748346"/>
            <a:ext cx="1126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p(7),P(8),p(9)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054534" y="2928587"/>
            <a:ext cx="1126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P(8),p(9),p(10)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949505" y="1908756"/>
            <a:ext cx="121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P(9),p(10),p(11)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22884" y="3884103"/>
            <a:ext cx="7910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answer is </a:t>
            </a:r>
            <a:r>
              <a:rPr lang="en-US" sz="2400" b="1" dirty="0" smtClean="0"/>
              <a:t>T</a:t>
            </a:r>
            <a:r>
              <a:rPr lang="en-US" sz="2400" dirty="0" smtClean="0"/>
              <a:t>: there is a common value of p(9) since </a:t>
            </a:r>
            <a:r>
              <a:rPr lang="en-US" sz="2400" dirty="0" smtClean="0">
                <a:solidFill>
                  <a:srgbClr val="FF0000"/>
                </a:solidFill>
              </a:rPr>
              <a:t>q(3)</a:t>
            </a:r>
            <a:r>
              <a:rPr lang="en-US" sz="2400" dirty="0" smtClean="0"/>
              <a:t>. </a:t>
            </a:r>
            <a:endParaRPr lang="en-US" sz="2400" dirty="0"/>
          </a:p>
        </p:txBody>
      </p:sp>
      <p:sp>
        <p:nvSpPr>
          <p:cNvPr id="21" name="Up Arrow 12"/>
          <p:cNvSpPr/>
          <p:nvPr/>
        </p:nvSpPr>
        <p:spPr bwMode="auto">
          <a:xfrm>
            <a:off x="5462054" y="2928586"/>
            <a:ext cx="137583" cy="243417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465516" y="2776772"/>
            <a:ext cx="11268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q(3),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p(6),P(7),p(8)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583871" y="2791296"/>
            <a:ext cx="665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q(5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Rectangle 9"/>
          <p:cNvSpPr/>
          <p:nvPr/>
        </p:nvSpPr>
        <p:spPr bwMode="auto">
          <a:xfrm>
            <a:off x="1856532" y="2630218"/>
            <a:ext cx="120650" cy="127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58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Symbol"/>
              </a:rPr>
              <a:t>y x (p(x) </a:t>
            </a:r>
            <a:r>
              <a:rPr lang="en-US" b="1" i="1" dirty="0">
                <a:sym typeface="Symbol"/>
              </a:rPr>
              <a:t>S</a:t>
            </a:r>
            <a:r>
              <a:rPr lang="en-US" dirty="0">
                <a:sym typeface="Symbol"/>
              </a:rPr>
              <a:t> q(y</a:t>
            </a:r>
            <a:r>
              <a:rPr lang="en-US" dirty="0" smtClean="0">
                <a:sym typeface="Symbol"/>
              </a:rPr>
              <a:t>))</a:t>
            </a:r>
            <a:br>
              <a:rPr lang="en-US" dirty="0" smtClean="0">
                <a:sym typeface="Symbol"/>
              </a:rPr>
            </a:br>
            <a:r>
              <a:rPr lang="en-US" dirty="0" smtClean="0"/>
              <a:t>The “bookkeeping” is nontrivial:</a:t>
            </a:r>
            <a:endParaRPr lang="en-US" dirty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EF917-2F54-449E-B53A-4830C56A2847}" type="datetime1">
              <a:rPr lang="en-US" smtClean="0"/>
              <a:t>10/13/2017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5D50-C62B-4D4D-B973-D72E8B69ECE8}" type="slidenum">
              <a:rPr lang="en-US" smtClean="0"/>
              <a:t>12</a:t>
            </a:fld>
            <a:endParaRPr lang="en-US"/>
          </a:p>
        </p:txBody>
      </p:sp>
      <p:cxnSp>
        <p:nvCxnSpPr>
          <p:cNvPr id="6" name="Straight Arrow Connector 7"/>
          <p:cNvCxnSpPr/>
          <p:nvPr/>
        </p:nvCxnSpPr>
        <p:spPr bwMode="auto">
          <a:xfrm flipV="1">
            <a:off x="1312148" y="2692105"/>
            <a:ext cx="5979583" cy="211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Rectangle 9"/>
          <p:cNvSpPr/>
          <p:nvPr/>
        </p:nvSpPr>
        <p:spPr bwMode="auto">
          <a:xfrm>
            <a:off x="2907925" y="2649772"/>
            <a:ext cx="120650" cy="127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" name="Rectangle 9"/>
          <p:cNvSpPr/>
          <p:nvPr/>
        </p:nvSpPr>
        <p:spPr bwMode="auto">
          <a:xfrm>
            <a:off x="3728735" y="2649772"/>
            <a:ext cx="120650" cy="127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557643" y="2628605"/>
            <a:ext cx="120650" cy="127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" name="Rectangle 9"/>
          <p:cNvSpPr/>
          <p:nvPr/>
        </p:nvSpPr>
        <p:spPr bwMode="auto">
          <a:xfrm>
            <a:off x="5476238" y="2626198"/>
            <a:ext cx="120650" cy="127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85951" y="1748346"/>
            <a:ext cx="1126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p(7),P(8),p(9)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054534" y="2928587"/>
            <a:ext cx="1126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P(8),p(9),p(10)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949505" y="1908756"/>
            <a:ext cx="121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P(9),p(10),p(11)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22883" y="3884103"/>
            <a:ext cx="82142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answer is </a:t>
            </a:r>
            <a:r>
              <a:rPr lang="en-US" sz="2400" b="1" dirty="0" smtClean="0"/>
              <a:t>T</a:t>
            </a:r>
            <a:r>
              <a:rPr lang="en-US" sz="2400" dirty="0" smtClean="0"/>
              <a:t>: there is a common value of p(9) since </a:t>
            </a:r>
            <a:r>
              <a:rPr lang="en-US" sz="2400" dirty="0" smtClean="0">
                <a:solidFill>
                  <a:srgbClr val="FF0000"/>
                </a:solidFill>
              </a:rPr>
              <a:t>q(3)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 smtClean="0"/>
              <a:t>Keep common subsets of values of x in p(x) since you saw </a:t>
            </a:r>
            <a:r>
              <a:rPr lang="en-US" sz="2400" dirty="0" smtClean="0">
                <a:solidFill>
                  <a:srgbClr val="FF0000"/>
                </a:solidFill>
              </a:rPr>
              <a:t>q(5)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Keep common subsets of values of x in p(x) since you saw </a:t>
            </a:r>
            <a:r>
              <a:rPr lang="en-US" sz="2400" dirty="0" smtClean="0">
                <a:solidFill>
                  <a:srgbClr val="FF0000"/>
                </a:solidFill>
              </a:rPr>
              <a:t>q(3)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21" name="Up Arrow 12"/>
          <p:cNvSpPr/>
          <p:nvPr/>
        </p:nvSpPr>
        <p:spPr bwMode="auto">
          <a:xfrm>
            <a:off x="5462054" y="2928586"/>
            <a:ext cx="137583" cy="243417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465516" y="2776772"/>
            <a:ext cx="11268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q(3),</a:t>
            </a:r>
          </a:p>
          <a:p>
            <a:r>
              <a:rPr lang="en-US" dirty="0" smtClean="0"/>
              <a:t>p(6),P(7),p(8)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583871" y="2791296"/>
            <a:ext cx="665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q(5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Rectangle 9"/>
          <p:cNvSpPr/>
          <p:nvPr/>
        </p:nvSpPr>
        <p:spPr bwMode="auto">
          <a:xfrm>
            <a:off x="1856532" y="2630218"/>
            <a:ext cx="120650" cy="127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16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Symbol"/>
              </a:rPr>
              <a:t>y x (p(x) </a:t>
            </a:r>
            <a:r>
              <a:rPr lang="en-US" b="1" i="1" dirty="0">
                <a:sym typeface="Symbol"/>
              </a:rPr>
              <a:t>S</a:t>
            </a:r>
            <a:r>
              <a:rPr lang="en-US" dirty="0">
                <a:sym typeface="Symbol"/>
              </a:rPr>
              <a:t> q(y</a:t>
            </a:r>
            <a:r>
              <a:rPr lang="en-US" dirty="0" smtClean="0">
                <a:sym typeface="Symbol"/>
              </a:rPr>
              <a:t>))</a:t>
            </a:r>
            <a:br>
              <a:rPr lang="en-US" dirty="0" smtClean="0">
                <a:sym typeface="Symbol"/>
              </a:rPr>
            </a:br>
            <a:r>
              <a:rPr lang="en-US" dirty="0" smtClean="0"/>
              <a:t>The “bookkeeping” is nontrivial:</a:t>
            </a:r>
            <a:endParaRPr lang="en-US" dirty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EF917-2F54-449E-B53A-4830C56A2847}" type="datetime1">
              <a:rPr lang="en-US" smtClean="0"/>
              <a:t>10/13/2017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5D50-C62B-4D4D-B973-D72E8B69ECE8}" type="slidenum">
              <a:rPr lang="en-US" smtClean="0"/>
              <a:t>13</a:t>
            </a:fld>
            <a:endParaRPr lang="en-US"/>
          </a:p>
        </p:txBody>
      </p:sp>
      <p:cxnSp>
        <p:nvCxnSpPr>
          <p:cNvPr id="6" name="Straight Arrow Connector 7"/>
          <p:cNvCxnSpPr/>
          <p:nvPr/>
        </p:nvCxnSpPr>
        <p:spPr bwMode="auto">
          <a:xfrm flipV="1">
            <a:off x="1312148" y="2692105"/>
            <a:ext cx="5979583" cy="211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Rectangle 9"/>
          <p:cNvSpPr/>
          <p:nvPr/>
        </p:nvSpPr>
        <p:spPr bwMode="auto">
          <a:xfrm>
            <a:off x="3728735" y="2649772"/>
            <a:ext cx="120650" cy="127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557643" y="2628605"/>
            <a:ext cx="120650" cy="127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" name="Rectangle 9"/>
          <p:cNvSpPr/>
          <p:nvPr/>
        </p:nvSpPr>
        <p:spPr bwMode="auto">
          <a:xfrm>
            <a:off x="5476238" y="2626198"/>
            <a:ext cx="120650" cy="127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14644" y="2890349"/>
            <a:ext cx="962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p(7),P(8),</a:t>
            </a:r>
            <a:br>
              <a:rPr lang="en-US" sz="1600" dirty="0" smtClean="0"/>
            </a:br>
            <a:r>
              <a:rPr lang="en-US" sz="1600" dirty="0" smtClean="0"/>
              <a:t>p(9)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4118252" y="2900119"/>
            <a:ext cx="9994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P(8),p(9),</a:t>
            </a:r>
            <a:br>
              <a:rPr lang="en-US" sz="1600" dirty="0" smtClean="0"/>
            </a:br>
            <a:r>
              <a:rPr lang="en-US" sz="1600" dirty="0" smtClean="0"/>
              <a:t>p(10)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029847" y="2900119"/>
            <a:ext cx="1218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P(9),p(10),</a:t>
            </a:r>
            <a:br>
              <a:rPr lang="en-US" sz="1600" dirty="0" smtClean="0"/>
            </a:br>
            <a:r>
              <a:rPr lang="en-US" sz="1600" dirty="0" smtClean="0"/>
              <a:t>p(11)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722884" y="3718621"/>
            <a:ext cx="79108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answer is </a:t>
            </a:r>
            <a:r>
              <a:rPr lang="en-US" sz="2400" b="1" dirty="0" smtClean="0"/>
              <a:t>T</a:t>
            </a:r>
            <a:r>
              <a:rPr lang="en-US" sz="2400" dirty="0" smtClean="0"/>
              <a:t>: there is a common value of p(9) since </a:t>
            </a:r>
            <a:r>
              <a:rPr lang="en-US" sz="2400" dirty="0" smtClean="0">
                <a:solidFill>
                  <a:srgbClr val="FF0000"/>
                </a:solidFill>
              </a:rPr>
              <a:t>q(3)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 smtClean="0"/>
              <a:t>Keep common subsets of values of x in p(x) since you see </a:t>
            </a:r>
            <a:r>
              <a:rPr lang="en-US" sz="2400" dirty="0" smtClean="0">
                <a:solidFill>
                  <a:srgbClr val="FF0000"/>
                </a:solidFill>
              </a:rPr>
              <a:t>q(3)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Do the same with </a:t>
            </a:r>
            <a:r>
              <a:rPr lang="en-US" sz="2400" dirty="0" smtClean="0">
                <a:solidFill>
                  <a:srgbClr val="FF0000"/>
                </a:solidFill>
              </a:rPr>
              <a:t>y=5</a:t>
            </a:r>
          </a:p>
          <a:p>
            <a:r>
              <a:rPr lang="en-US" sz="2400" dirty="0" smtClean="0"/>
              <a:t>In general we keep track of sets of tuples of </a:t>
            </a:r>
            <a:r>
              <a:rPr lang="en-US" sz="2400" dirty="0" smtClean="0">
                <a:solidFill>
                  <a:srgbClr val="FF0000"/>
                </a:solidFill>
              </a:rPr>
              <a:t>y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FF0000"/>
                </a:solidFill>
              </a:rPr>
              <a:t>x</a:t>
            </a:r>
            <a:r>
              <a:rPr lang="en-US" sz="2400" dirty="0" smtClean="0"/>
              <a:t> values: {(3,7), (3,8), (5,7)…} at each point.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Standard semantics does not give a good intuition how to perform this bookkeeping!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35311" y="1937856"/>
            <a:ext cx="9829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y=3</a:t>
            </a:r>
            <a:r>
              <a:rPr lang="en-US" sz="1600" dirty="0" smtClean="0"/>
              <a:t> with x=7,8,9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4118252" y="1912689"/>
            <a:ext cx="9829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y=3</a:t>
            </a:r>
            <a:r>
              <a:rPr lang="en-US" sz="1600" dirty="0" smtClean="0"/>
              <a:t> with x=8,9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5045092" y="1929466"/>
            <a:ext cx="9829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y=3</a:t>
            </a:r>
            <a:r>
              <a:rPr lang="en-US" sz="1600" dirty="0" smtClean="0"/>
              <a:t> with x=9</a:t>
            </a:r>
            <a:endParaRPr lang="en-US" sz="1600" dirty="0"/>
          </a:p>
        </p:txBody>
      </p:sp>
      <p:sp>
        <p:nvSpPr>
          <p:cNvPr id="21" name="Rectangle 9"/>
          <p:cNvSpPr/>
          <p:nvPr/>
        </p:nvSpPr>
        <p:spPr bwMode="auto">
          <a:xfrm>
            <a:off x="2907925" y="2649772"/>
            <a:ext cx="120650" cy="127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2" name="Rectangle 9"/>
          <p:cNvSpPr/>
          <p:nvPr/>
        </p:nvSpPr>
        <p:spPr bwMode="auto">
          <a:xfrm>
            <a:off x="1856532" y="2630218"/>
            <a:ext cx="120650" cy="127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570" y="2861520"/>
            <a:ext cx="573074" cy="4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58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85938" y="490960"/>
            <a:ext cx="78867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Second semantics: Set semantics. For each (sub)formula and prefix of an execution, assign all the (tuples of) free values that satisfy it.</a:t>
            </a:r>
            <a:endParaRPr lang="en-US" dirty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0A7A-36EC-4CD1-BD74-29D0993172C0}" type="datetime1">
              <a:rPr lang="en-US" smtClean="0"/>
              <a:t>10/13/2017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5D50-C62B-4D4D-B973-D72E8B69ECE8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 descr="Screen Shot 2017-08-16 at 4.14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26" y="2011248"/>
            <a:ext cx="7572124" cy="3514551"/>
          </a:xfrm>
          <a:prstGeom prst="rect">
            <a:avLst/>
          </a:prstGeom>
          <a:ln>
            <a:solidFill>
              <a:srgbClr val="FF6600"/>
            </a:solidFill>
          </a:ln>
        </p:spPr>
      </p:pic>
    </p:spTree>
    <p:extLst>
      <p:ext uri="{BB962C8B-B14F-4D97-AF65-F5344CB8AC3E}">
        <p14:creationId xmlns:p14="http://schemas.microsoft.com/office/powerpoint/2010/main" val="259543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Semantics: result is a set of values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406507" y="5569949"/>
            <a:ext cx="5760594" cy="955972"/>
            <a:chOff x="793750" y="5569949"/>
            <a:chExt cx="5760594" cy="955972"/>
          </a:xfrm>
        </p:grpSpPr>
        <p:pic>
          <p:nvPicPr>
            <p:cNvPr id="4" name="Picture 3" descr="Screen Shot 2017-08-16 at 3.20.34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7634" y="6035582"/>
              <a:ext cx="4396710" cy="490339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793750" y="5569949"/>
              <a:ext cx="1400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Theorem:</a:t>
              </a:r>
              <a:endParaRPr lang="en-US" sz="2400" dirty="0"/>
            </a:p>
          </p:txBody>
        </p:sp>
      </p:grpSp>
      <p:pic>
        <p:nvPicPr>
          <p:cNvPr id="6" name="Picture 5" descr="Screen Shot 2017-08-16 at 4.14.2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99" y="1921328"/>
            <a:ext cx="7572124" cy="3514551"/>
          </a:xfrm>
          <a:prstGeom prst="rect">
            <a:avLst/>
          </a:prstGeom>
          <a:ln>
            <a:solidFill>
              <a:srgbClr val="FF6600"/>
            </a:solidFill>
          </a:ln>
        </p:spPr>
      </p:pic>
      <p:grpSp>
        <p:nvGrpSpPr>
          <p:cNvPr id="12" name="Group 11"/>
          <p:cNvGrpSpPr/>
          <p:nvPr/>
        </p:nvGrpSpPr>
        <p:grpSpPr>
          <a:xfrm>
            <a:off x="2873795" y="2779492"/>
            <a:ext cx="6053774" cy="1442530"/>
            <a:chOff x="2873795" y="2779492"/>
            <a:chExt cx="6053774" cy="1442530"/>
          </a:xfrm>
        </p:grpSpPr>
        <p:sp>
          <p:nvSpPr>
            <p:cNvPr id="8" name="Rectangle 7"/>
            <p:cNvSpPr/>
            <p:nvPr/>
          </p:nvSpPr>
          <p:spPr>
            <a:xfrm>
              <a:off x="2873795" y="3787565"/>
              <a:ext cx="2462758" cy="43445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Line Callout 2 (No Border) 9"/>
            <p:cNvSpPr/>
            <p:nvPr/>
          </p:nvSpPr>
          <p:spPr>
            <a:xfrm>
              <a:off x="7345542" y="2779492"/>
              <a:ext cx="1582027" cy="1397970"/>
            </a:xfrm>
            <a:prstGeom prst="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87570"/>
                <a:gd name="adj6" fmla="val -123624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complement </a:t>
              </a:r>
            </a:p>
            <a:p>
              <a:pPr algn="ctr"/>
              <a:r>
                <a:rPr lang="en-US" dirty="0">
                  <a:solidFill>
                    <a:srgbClr val="FF0000"/>
                  </a:solidFill>
                </a:rPr>
                <a:t>s</a:t>
              </a:r>
              <a:r>
                <a:rPr lang="en-US" dirty="0" smtClean="0">
                  <a:solidFill>
                    <a:srgbClr val="FF0000"/>
                  </a:solidFill>
                </a:rPr>
                <a:t>et 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=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infinite set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pic>
        <p:nvPicPr>
          <p:cNvPr id="3" name="Picture 2" descr="Screen Shot 2017-08-19 at 2.12.5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633" y="4592707"/>
            <a:ext cx="3430936" cy="37428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28351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look at the propositional case:</a:t>
            </a:r>
            <a:endParaRPr lang="en-US" dirty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1879-C29C-4D46-B41C-A2724A60DBD9}" type="datetime1">
              <a:rPr lang="en-US" smtClean="0"/>
              <a:t>10/13/2017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5D50-C62B-4D4D-B973-D72E8B69ECE8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2" descr="Screen Shot 2017-08-19 at 2.12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65" y="1690689"/>
            <a:ext cx="3430936" cy="37428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sp>
        <p:nvSpPr>
          <p:cNvPr id="8" name="TextBox 7"/>
          <p:cNvSpPr txBox="1"/>
          <p:nvPr/>
        </p:nvSpPr>
        <p:spPr>
          <a:xfrm>
            <a:off x="823965" y="2466363"/>
            <a:ext cx="73133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order to calculate (</a:t>
            </a:r>
            <a:r>
              <a:rPr lang="en-US" dirty="0" smtClean="0">
                <a:sym typeface="Symbol"/>
              </a:rPr>
              <a:t> </a:t>
            </a:r>
            <a:r>
              <a:rPr lang="en-US" i="1" dirty="0" smtClean="0">
                <a:sym typeface="Symbol"/>
              </a:rPr>
              <a:t>S</a:t>
            </a:r>
            <a:r>
              <a:rPr lang="en-US" dirty="0" smtClean="0">
                <a:sym typeface="Symbol"/>
              </a:rPr>
              <a:t> ) we need to calculate:</a:t>
            </a:r>
          </a:p>
          <a:p>
            <a:r>
              <a:rPr lang="en-US" dirty="0" smtClean="0">
                <a:sym typeface="Symbol"/>
              </a:rPr>
              <a:t>   in the current state.</a:t>
            </a:r>
          </a:p>
          <a:p>
            <a:pPr marL="285750" indent="-285750">
              <a:buFont typeface="Symbol"/>
              <a:buChar char="y"/>
            </a:pPr>
            <a:r>
              <a:rPr lang="en-US" dirty="0" smtClean="0">
                <a:sym typeface="Symbol"/>
              </a:rPr>
              <a:t>in the current state.</a:t>
            </a:r>
          </a:p>
          <a:p>
            <a:r>
              <a:rPr lang="en-US" dirty="0"/>
              <a:t>(</a:t>
            </a:r>
            <a:r>
              <a:rPr lang="en-US" dirty="0">
                <a:sym typeface="Symbol"/>
              </a:rPr>
              <a:t> </a:t>
            </a:r>
            <a:r>
              <a:rPr lang="en-US" i="1" dirty="0">
                <a:sym typeface="Symbol"/>
              </a:rPr>
              <a:t>S</a:t>
            </a:r>
            <a:r>
              <a:rPr lang="en-US" dirty="0">
                <a:sym typeface="Symbol"/>
              </a:rPr>
              <a:t> </a:t>
            </a:r>
            <a:r>
              <a:rPr lang="en-US" dirty="0" smtClean="0">
                <a:sym typeface="Symbol"/>
              </a:rPr>
              <a:t>) in the previous state.</a:t>
            </a:r>
          </a:p>
          <a:p>
            <a:endParaRPr lang="en-US" dirty="0">
              <a:sym typeface="Symbol"/>
            </a:endParaRPr>
          </a:p>
          <a:p>
            <a:r>
              <a:rPr lang="en-US" dirty="0" smtClean="0">
                <a:sym typeface="Symbol"/>
              </a:rPr>
              <a:t>It is </a:t>
            </a:r>
            <a:r>
              <a:rPr lang="en-US" b="1" dirty="0" smtClean="0">
                <a:sym typeface="Symbol"/>
              </a:rPr>
              <a:t>always</a:t>
            </a:r>
            <a:r>
              <a:rPr lang="en-US" dirty="0" smtClean="0">
                <a:sym typeface="Symbol"/>
              </a:rPr>
              <a:t> sufficient to calculate only the Boolean values of </a:t>
            </a:r>
            <a:r>
              <a:rPr lang="en-US" dirty="0" err="1" smtClean="0">
                <a:sym typeface="Symbol"/>
              </a:rPr>
              <a:t>subformulas</a:t>
            </a:r>
            <a:r>
              <a:rPr lang="en-US" dirty="0" smtClean="0">
                <a:sym typeface="Symbol"/>
              </a:rPr>
              <a:t> in the previous and current state.</a:t>
            </a:r>
          </a:p>
        </p:txBody>
      </p:sp>
    </p:spTree>
    <p:extLst>
      <p:ext uri="{BB962C8B-B14F-4D97-AF65-F5344CB8AC3E}">
        <p14:creationId xmlns:p14="http://schemas.microsoft.com/office/powerpoint/2010/main" val="177915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the set semantics:</a:t>
            </a:r>
            <a:endParaRPr lang="en-US" dirty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15EFE-B6E8-4005-995E-E0428D6FF7B6}" type="datetime1">
              <a:rPr lang="en-US" smtClean="0"/>
              <a:t>10/13/2017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5D50-C62B-4D4D-B973-D72E8B69ECE8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 descr="Screen Shot 2017-08-16 at 4.14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34" y="1774579"/>
            <a:ext cx="7572124" cy="3514551"/>
          </a:xfrm>
          <a:prstGeom prst="rect">
            <a:avLst/>
          </a:prstGeom>
          <a:ln>
            <a:solidFill>
              <a:srgbClr val="FF6600"/>
            </a:solidFill>
          </a:ln>
        </p:spPr>
      </p:pic>
      <p:sp>
        <p:nvSpPr>
          <p:cNvPr id="7" name="מלבן 6"/>
          <p:cNvSpPr/>
          <p:nvPr/>
        </p:nvSpPr>
        <p:spPr>
          <a:xfrm>
            <a:off x="712517" y="3984771"/>
            <a:ext cx="7572124" cy="444616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47288" y="5469622"/>
            <a:ext cx="7566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can observe that we need to keep </a:t>
            </a:r>
            <a:r>
              <a:rPr lang="en-US" i="1" dirty="0" smtClean="0">
                <a:solidFill>
                  <a:srgbClr val="FF0000"/>
                </a:solidFill>
              </a:rPr>
              <a:t>the set of tuples </a:t>
            </a:r>
            <a:r>
              <a:rPr lang="en-US" dirty="0" smtClean="0"/>
              <a:t>of </a:t>
            </a:r>
            <a:r>
              <a:rPr lang="en-US" dirty="0" err="1" smtClean="0"/>
              <a:t>subformulas</a:t>
            </a:r>
            <a:r>
              <a:rPr lang="en-US" dirty="0" smtClean="0"/>
              <a:t> in the current and previous state.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3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624" y="365126"/>
            <a:ext cx="7886700" cy="1325563"/>
          </a:xfrm>
        </p:spPr>
        <p:txBody>
          <a:bodyPr/>
          <a:lstStyle/>
          <a:p>
            <a:r>
              <a:rPr lang="en-US" dirty="0" smtClean="0"/>
              <a:t>Representing sets of assignments as BDDs</a:t>
            </a:r>
            <a:endParaRPr lang="en-US" dirty="0"/>
          </a:p>
        </p:txBody>
      </p:sp>
      <p:pic>
        <p:nvPicPr>
          <p:cNvPr id="12" name="Picture 11" descr="bdd_visualizer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598" y="1690689"/>
            <a:ext cx="2641600" cy="42926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793706" y="5798623"/>
            <a:ext cx="209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</a:t>
            </a:r>
            <a:r>
              <a:rPr lang="en-US" b="1" dirty="0" smtClean="0"/>
              <a:t>ot</a:t>
            </a:r>
            <a:r>
              <a:rPr lang="en-US" dirty="0" smtClean="0"/>
              <a:t>(p) </a:t>
            </a:r>
            <a:r>
              <a:rPr lang="en-US" dirty="0" smtClean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dirty="0" smtClean="0"/>
              <a:t> q </a:t>
            </a:r>
            <a:r>
              <a:rPr lang="en-US" dirty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dirty="0" smtClean="0"/>
              <a:t> </a:t>
            </a:r>
            <a:r>
              <a:rPr lang="en-US" b="1" dirty="0" smtClean="0"/>
              <a:t>not</a:t>
            </a:r>
            <a:r>
              <a:rPr lang="en-US" dirty="0" smtClean="0"/>
              <a:t>(r)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99556" y="5766357"/>
            <a:ext cx="17784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(p </a:t>
            </a:r>
            <a:r>
              <a:rPr lang="en-US" dirty="0" smtClean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dirty="0" smtClean="0"/>
              <a:t> q </a:t>
            </a:r>
            <a:r>
              <a:rPr lang="en-US" dirty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dirty="0" smtClean="0"/>
              <a:t> r)</a:t>
            </a:r>
          </a:p>
          <a:p>
            <a:r>
              <a:rPr lang="en-US" dirty="0" smtClean="0">
                <a:latin typeface="ＭＳ ゴシック"/>
                <a:ea typeface="ＭＳ ゴシック"/>
                <a:cs typeface="ＭＳ ゴシック"/>
              </a:rPr>
              <a:t>  ∨</a:t>
            </a:r>
            <a:endParaRPr lang="en-US" dirty="0"/>
          </a:p>
          <a:p>
            <a:r>
              <a:rPr lang="en-US" dirty="0"/>
              <a:t>(p </a:t>
            </a:r>
            <a:r>
              <a:rPr lang="en-US" dirty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dirty="0"/>
              <a:t> q </a:t>
            </a:r>
            <a:r>
              <a:rPr lang="en-US" dirty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dirty="0"/>
              <a:t> </a:t>
            </a:r>
            <a:r>
              <a:rPr lang="en-US" b="1" dirty="0" smtClean="0"/>
              <a:t>not</a:t>
            </a:r>
            <a:r>
              <a:rPr lang="en-US" dirty="0" smtClean="0"/>
              <a:t>(r))</a:t>
            </a:r>
            <a:endParaRPr lang="en-US" dirty="0"/>
          </a:p>
        </p:txBody>
      </p:sp>
      <p:pic>
        <p:nvPicPr>
          <p:cNvPr id="4" name="Picture 3" descr="bdd_visualizer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595" y="2630489"/>
            <a:ext cx="26162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49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8284174" cy="1325563"/>
          </a:xfrm>
        </p:spPr>
        <p:txBody>
          <a:bodyPr/>
          <a:lstStyle/>
          <a:p>
            <a:r>
              <a:rPr lang="en-US" dirty="0" smtClean="0"/>
              <a:t>Problem: How to represent complement of set</a:t>
            </a:r>
            <a:br>
              <a:rPr lang="en-US" dirty="0" smtClean="0"/>
            </a:br>
            <a:r>
              <a:rPr lang="en-US" dirty="0" smtClean="0"/>
              <a:t>(as in an implication)?</a:t>
            </a:r>
            <a:endParaRPr lang="en-US" dirty="0"/>
          </a:p>
        </p:txBody>
      </p:sp>
      <p:pic>
        <p:nvPicPr>
          <p:cNvPr id="17" name="Picture 16" descr="Screen Shot 2017-08-14 at 7.30.5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019" y="1690689"/>
            <a:ext cx="4869687" cy="100984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356091" y="2714472"/>
            <a:ext cx="258124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b="1" dirty="0" smtClean="0"/>
              <a:t>not</a:t>
            </a:r>
            <a:r>
              <a:rPr lang="en-US" dirty="0" smtClean="0"/>
              <a:t> close(f)) </a:t>
            </a:r>
            <a:r>
              <a:rPr lang="en-US" dirty="0" smtClean="0"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dirty="0" smtClean="0"/>
              <a:t> </a:t>
            </a:r>
            <a:r>
              <a:rPr lang="en-US" b="1" dirty="0" smtClean="0"/>
              <a:t>P</a:t>
            </a:r>
            <a:r>
              <a:rPr lang="en-US" dirty="0" smtClean="0"/>
              <a:t> open(f)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99292" y="5663781"/>
            <a:ext cx="367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</a:t>
            </a:r>
            <a:r>
              <a:rPr lang="en-US" dirty="0"/>
              <a:t> close</a:t>
            </a:r>
            <a:r>
              <a:rPr lang="en-US" dirty="0" smtClean="0"/>
              <a:t>(“tel2”) = {</a:t>
            </a:r>
            <a:r>
              <a:rPr lang="en-US" dirty="0"/>
              <a:t>“</a:t>
            </a:r>
            <a:r>
              <a:rPr lang="en-US" dirty="0" err="1"/>
              <a:t>tel</a:t>
            </a:r>
            <a:r>
              <a:rPr lang="en-US" dirty="0"/>
              <a:t>”, “</a:t>
            </a:r>
            <a:r>
              <a:rPr lang="en-US" dirty="0" err="1"/>
              <a:t>dict</a:t>
            </a:r>
            <a:r>
              <a:rPr lang="en-US" dirty="0" smtClean="0"/>
              <a:t>”,”out}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662926" y="5663781"/>
            <a:ext cx="345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union</a:t>
            </a:r>
            <a:r>
              <a:rPr lang="en-US" dirty="0">
                <a:solidFill>
                  <a:srgbClr val="FF0000"/>
                </a:solidFill>
              </a:rPr>
              <a:t> {</a:t>
            </a:r>
            <a:r>
              <a:rPr lang="en-US" i="1" dirty="0">
                <a:solidFill>
                  <a:srgbClr val="FF0000"/>
                </a:solidFill>
              </a:rPr>
              <a:t>v</a:t>
            </a:r>
            <a:r>
              <a:rPr lang="en-US" dirty="0">
                <a:solidFill>
                  <a:srgbClr val="FF0000"/>
                </a:solidFill>
              </a:rPr>
              <a:t> | </a:t>
            </a:r>
            <a:r>
              <a:rPr lang="en-US" i="1" dirty="0">
                <a:solidFill>
                  <a:srgbClr val="FF0000"/>
                </a:solidFill>
              </a:rPr>
              <a:t>v</a:t>
            </a:r>
            <a:r>
              <a:rPr lang="en-US" dirty="0">
                <a:solidFill>
                  <a:srgbClr val="FF0000"/>
                </a:solidFill>
              </a:rPr>
              <a:t> has not been seen yet}  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1692495" y="3729018"/>
            <a:ext cx="7375583" cy="1141449"/>
            <a:chOff x="1692495" y="3729018"/>
            <a:chExt cx="7375583" cy="1141449"/>
          </a:xfrm>
        </p:grpSpPr>
        <p:sp>
          <p:nvSpPr>
            <p:cNvPr id="5" name="TextBox 4"/>
            <p:cNvSpPr txBox="1"/>
            <p:nvPr/>
          </p:nvSpPr>
          <p:spPr>
            <a:xfrm>
              <a:off x="5100325" y="4501135"/>
              <a:ext cx="3967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seen values</a:t>
              </a:r>
              <a:r>
                <a:rPr lang="en-US" sz="1800" dirty="0" smtClean="0"/>
                <a:t> = {</a:t>
              </a:r>
              <a:r>
                <a:rPr lang="en-US" dirty="0" smtClean="0"/>
                <a:t>“</a:t>
              </a:r>
              <a:r>
                <a:rPr lang="en-US" dirty="0" err="1" smtClean="0"/>
                <a:t>tel</a:t>
              </a:r>
              <a:r>
                <a:rPr lang="en-US" dirty="0" smtClean="0"/>
                <a:t>”</a:t>
              </a:r>
              <a:r>
                <a:rPr lang="en-US" sz="1800" dirty="0" smtClean="0"/>
                <a:t>, “</a:t>
              </a:r>
              <a:r>
                <a:rPr lang="en-US" sz="1800" dirty="0" err="1" smtClean="0"/>
                <a:t>dict</a:t>
              </a:r>
              <a:r>
                <a:rPr lang="en-US" sz="1800" dirty="0" smtClean="0"/>
                <a:t>”,”out”, “tel2”}</a:t>
              </a:r>
              <a:endParaRPr lang="en-US" sz="1800" dirty="0"/>
            </a:p>
          </p:txBody>
        </p:sp>
        <p:cxnSp>
          <p:nvCxnSpPr>
            <p:cNvPr id="6" name="Straight Arrow Connector 5"/>
            <p:cNvCxnSpPr/>
            <p:nvPr/>
          </p:nvCxnSpPr>
          <p:spPr bwMode="auto">
            <a:xfrm flipV="1">
              <a:off x="1759341" y="4183628"/>
              <a:ext cx="5979583" cy="2116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" name="Rectangle 6"/>
            <p:cNvSpPr/>
            <p:nvPr/>
          </p:nvSpPr>
          <p:spPr bwMode="auto">
            <a:xfrm>
              <a:off x="2352009" y="4151879"/>
              <a:ext cx="120650" cy="1270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645711" y="4145529"/>
              <a:ext cx="120650" cy="1270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44009" y="3749709"/>
              <a:ext cx="11246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open(“</a:t>
              </a:r>
              <a:r>
                <a:rPr lang="en-US" sz="1600" dirty="0" err="1" smtClean="0"/>
                <a:t>tel</a:t>
              </a:r>
              <a:r>
                <a:rPr lang="en-US" sz="1600" dirty="0" smtClean="0"/>
                <a:t>”)</a:t>
              </a:r>
              <a:endParaRPr lang="en-US" sz="16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31878" y="3743918"/>
              <a:ext cx="12171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open(“</a:t>
              </a:r>
              <a:r>
                <a:rPr lang="en-US" sz="1600" dirty="0" err="1" smtClean="0"/>
                <a:t>dict</a:t>
              </a:r>
              <a:r>
                <a:rPr lang="en-US" sz="1600" dirty="0" smtClean="0"/>
                <a:t>”)</a:t>
              </a:r>
              <a:endParaRPr lang="en-US" sz="1600" dirty="0"/>
            </a:p>
          </p:txBody>
        </p:sp>
        <p:sp>
          <p:nvSpPr>
            <p:cNvPr id="11" name="Up Arrow 10"/>
            <p:cNvSpPr/>
            <p:nvPr/>
          </p:nvSpPr>
          <p:spPr bwMode="auto">
            <a:xfrm>
              <a:off x="6744091" y="4259938"/>
              <a:ext cx="137583" cy="243417"/>
            </a:xfrm>
            <a:prstGeom prst="up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896722" y="4165251"/>
              <a:ext cx="7489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Courier"/>
                  <a:cs typeface="Courier"/>
                </a:rPr>
                <a:t>now</a:t>
              </a:r>
              <a:endParaRPr lang="en-US" dirty="0">
                <a:solidFill>
                  <a:srgbClr val="FF0000"/>
                </a:solidFill>
                <a:latin typeface="Courier"/>
                <a:cs typeface="Courier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6743843" y="4109551"/>
              <a:ext cx="120650" cy="1270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308760" y="3729018"/>
              <a:ext cx="12271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close(“tel2”)</a:t>
              </a:r>
              <a:endParaRPr lang="en-US" sz="1600" dirty="0"/>
            </a:p>
          </p:txBody>
        </p:sp>
        <p:sp>
          <p:nvSpPr>
            <p:cNvPr id="2" name="Oval 1"/>
            <p:cNvSpPr/>
            <p:nvPr/>
          </p:nvSpPr>
          <p:spPr>
            <a:xfrm>
              <a:off x="1692495" y="4131628"/>
              <a:ext cx="139280" cy="142035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5001339" y="4141969"/>
              <a:ext cx="120650" cy="1270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387506" y="3740358"/>
              <a:ext cx="11914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open(“out”)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884922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2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verification (RV)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800804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Follows an execution </a:t>
            </a:r>
            <a:r>
              <a:rPr lang="en-US" sz="2800" dirty="0" smtClean="0"/>
              <a:t>and check against a </a:t>
            </a:r>
            <a:r>
              <a:rPr lang="en-US" sz="2800" dirty="0" smtClean="0">
                <a:solidFill>
                  <a:srgbClr val="FF0000"/>
                </a:solidFill>
              </a:rPr>
              <a:t>temporal property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Can issue </a:t>
            </a:r>
            <a:r>
              <a:rPr lang="en-US" sz="2800" dirty="0" smtClean="0">
                <a:solidFill>
                  <a:schemeClr val="accent6"/>
                </a:solidFill>
              </a:rPr>
              <a:t>warning</a:t>
            </a:r>
            <a:r>
              <a:rPr lang="en-US" sz="2800" dirty="0" smtClean="0"/>
              <a:t> against problems in current execution.</a:t>
            </a:r>
            <a:endParaRPr lang="en-US" sz="2800" dirty="0"/>
          </a:p>
          <a:p>
            <a:r>
              <a:rPr lang="en-US" sz="2800" dirty="0" smtClean="0"/>
              <a:t>While </a:t>
            </a:r>
            <a:r>
              <a:rPr lang="en-US" sz="2800" dirty="0" smtClean="0">
                <a:solidFill>
                  <a:srgbClr val="FF0000"/>
                </a:solidFill>
              </a:rPr>
              <a:t>model checking </a:t>
            </a:r>
            <a:r>
              <a:rPr lang="en-US" sz="2800" dirty="0" smtClean="0"/>
              <a:t>can check </a:t>
            </a:r>
            <a:r>
              <a:rPr lang="en-US" sz="2800" dirty="0" smtClean="0">
                <a:solidFill>
                  <a:srgbClr val="FF0000"/>
                </a:solidFill>
              </a:rPr>
              <a:t>unbounded executions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1"/>
                </a:solidFill>
              </a:rPr>
              <a:t>RV</a:t>
            </a:r>
            <a:r>
              <a:rPr lang="en-US" sz="2800" dirty="0" smtClean="0"/>
              <a:t> is limited to checking the </a:t>
            </a:r>
            <a:r>
              <a:rPr lang="en-US" sz="2800" dirty="0" smtClean="0">
                <a:solidFill>
                  <a:schemeClr val="accent1"/>
                </a:solidFill>
              </a:rPr>
              <a:t>prefixes </a:t>
            </a:r>
            <a:r>
              <a:rPr lang="en-US" sz="2800" dirty="0" smtClean="0"/>
              <a:t>of executions.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04E12-3AD9-4926-827E-725727F7EBB6}" type="datetime1">
              <a:rPr lang="en-US" smtClean="0"/>
              <a:t>10/13/2017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5D50-C62B-4D4D-B973-D72E8B69ECE8}" type="slidenum">
              <a:rPr lang="en-US" smtClean="0"/>
              <a:t>2</a:t>
            </a:fld>
            <a:endParaRPr lang="en-US"/>
          </a:p>
        </p:txBody>
      </p:sp>
      <p:pic>
        <p:nvPicPr>
          <p:cNvPr id="1028" name="Picture 4" descr="תוצאת תמונה עבור ‪fancy car‬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861" y="4487749"/>
            <a:ext cx="2628900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תוצאת תמונה עבור ‪cassini‬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486" y="4487749"/>
            <a:ext cx="2619375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תוצאת תמונה עבור ‪traffic lights‬‏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61" y="4497274"/>
            <a:ext cx="2638425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603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do not represent values or tuple of values directly. Instead we </a:t>
            </a:r>
            <a:r>
              <a:rPr lang="en-US" dirty="0" smtClean="0">
                <a:solidFill>
                  <a:srgbClr val="FF0000"/>
                </a:solidFill>
              </a:rPr>
              <a:t>enumerate</a:t>
            </a:r>
            <a:r>
              <a:rPr lang="en-US" dirty="0" smtClean="0"/>
              <a:t> values in binary.</a:t>
            </a:r>
            <a:br>
              <a:rPr lang="en-US" dirty="0" smtClean="0"/>
            </a:br>
            <a:r>
              <a:rPr lang="en-US" dirty="0" smtClean="0"/>
              <a:t>(We keep values in a </a:t>
            </a:r>
            <a:r>
              <a:rPr lang="en-US" i="1" dirty="0" smtClean="0"/>
              <a:t>hash</a:t>
            </a:r>
            <a:r>
              <a:rPr lang="en-US" dirty="0" smtClean="0"/>
              <a:t> to check reoccurrence.)</a:t>
            </a:r>
            <a:endParaRPr lang="en-US" dirty="0"/>
          </a:p>
        </p:txBody>
      </p:sp>
      <p:pic>
        <p:nvPicPr>
          <p:cNvPr id="17" name="Picture 16" descr="Screen Shot 2017-08-14 at 7.30.5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019" y="1690688"/>
            <a:ext cx="4869687" cy="100984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 bwMode="auto">
          <a:xfrm flipV="1">
            <a:off x="1759341" y="4183628"/>
            <a:ext cx="5979583" cy="211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" name="Group 2"/>
          <p:cNvGrpSpPr/>
          <p:nvPr/>
        </p:nvGrpSpPr>
        <p:grpSpPr>
          <a:xfrm>
            <a:off x="1844009" y="3749709"/>
            <a:ext cx="1124627" cy="529170"/>
            <a:chOff x="1844009" y="3749709"/>
            <a:chExt cx="1124627" cy="529170"/>
          </a:xfrm>
        </p:grpSpPr>
        <p:sp>
          <p:nvSpPr>
            <p:cNvPr id="7" name="Rectangle 6"/>
            <p:cNvSpPr/>
            <p:nvPr/>
          </p:nvSpPr>
          <p:spPr bwMode="auto">
            <a:xfrm>
              <a:off x="2352009" y="4151879"/>
              <a:ext cx="120650" cy="1270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44009" y="3749709"/>
              <a:ext cx="11246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open(“</a:t>
              </a:r>
              <a:r>
                <a:rPr lang="en-US" sz="1600" dirty="0" err="1" smtClean="0"/>
                <a:t>tel</a:t>
              </a:r>
              <a:r>
                <a:rPr lang="en-US" sz="1600" dirty="0" smtClean="0"/>
                <a:t>”)</a:t>
              </a:r>
              <a:endParaRPr lang="en-US" sz="16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031878" y="3743918"/>
            <a:ext cx="1217100" cy="528611"/>
            <a:chOff x="3031878" y="3743918"/>
            <a:chExt cx="1217100" cy="528611"/>
          </a:xfrm>
        </p:grpSpPr>
        <p:sp>
          <p:nvSpPr>
            <p:cNvPr id="8" name="Rectangle 7"/>
            <p:cNvSpPr/>
            <p:nvPr/>
          </p:nvSpPr>
          <p:spPr bwMode="auto">
            <a:xfrm>
              <a:off x="3645711" y="4145529"/>
              <a:ext cx="120650" cy="1270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31878" y="3743918"/>
              <a:ext cx="12171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open(“</a:t>
              </a:r>
              <a:r>
                <a:rPr lang="en-US" sz="1600" dirty="0" err="1" smtClean="0"/>
                <a:t>dict</a:t>
              </a:r>
              <a:r>
                <a:rPr lang="en-US" sz="1600" dirty="0" smtClean="0"/>
                <a:t>”)</a:t>
              </a:r>
              <a:endParaRPr lang="en-US" sz="16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308760" y="3729018"/>
            <a:ext cx="1227119" cy="507533"/>
            <a:chOff x="6308760" y="3729018"/>
            <a:chExt cx="1227119" cy="507533"/>
          </a:xfrm>
        </p:grpSpPr>
        <p:sp>
          <p:nvSpPr>
            <p:cNvPr id="14" name="Rectangle 13"/>
            <p:cNvSpPr/>
            <p:nvPr/>
          </p:nvSpPr>
          <p:spPr bwMode="auto">
            <a:xfrm>
              <a:off x="6743843" y="4109551"/>
              <a:ext cx="120650" cy="1270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308760" y="3729018"/>
              <a:ext cx="12271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close(“tel2”)</a:t>
              </a:r>
              <a:endParaRPr lang="en-US" sz="1600" dirty="0"/>
            </a:p>
          </p:txBody>
        </p:sp>
      </p:grpSp>
      <p:sp>
        <p:nvSpPr>
          <p:cNvPr id="2" name="Oval 1"/>
          <p:cNvSpPr/>
          <p:nvPr/>
        </p:nvSpPr>
        <p:spPr>
          <a:xfrm>
            <a:off x="1692495" y="4131628"/>
            <a:ext cx="139280" cy="142035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4387506" y="3740358"/>
            <a:ext cx="1191452" cy="528611"/>
            <a:chOff x="4387506" y="3740358"/>
            <a:chExt cx="1191452" cy="528611"/>
          </a:xfrm>
        </p:grpSpPr>
        <p:sp>
          <p:nvSpPr>
            <p:cNvPr id="24" name="Rectangle 23"/>
            <p:cNvSpPr/>
            <p:nvPr/>
          </p:nvSpPr>
          <p:spPr bwMode="auto">
            <a:xfrm>
              <a:off x="5001339" y="4141969"/>
              <a:ext cx="120650" cy="1270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387506" y="3740358"/>
              <a:ext cx="11914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open(“out”)</a:t>
              </a:r>
              <a:endParaRPr lang="en-US" sz="16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272770" y="4856996"/>
            <a:ext cx="2890899" cy="371047"/>
            <a:chOff x="2272770" y="4856996"/>
            <a:chExt cx="2890899" cy="371047"/>
          </a:xfrm>
        </p:grpSpPr>
        <p:sp>
          <p:nvSpPr>
            <p:cNvPr id="27" name="TextBox 26"/>
            <p:cNvSpPr txBox="1"/>
            <p:nvPr/>
          </p:nvSpPr>
          <p:spPr>
            <a:xfrm>
              <a:off x="2272770" y="4856996"/>
              <a:ext cx="6189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“</a:t>
              </a:r>
              <a:r>
                <a:rPr lang="en-US" dirty="0" err="1" smtClean="0"/>
                <a:t>tel</a:t>
              </a:r>
              <a:r>
                <a:rPr lang="en-US" dirty="0" smtClean="0"/>
                <a:t>”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28021" y="4858711"/>
              <a:ext cx="535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000</a:t>
              </a:r>
              <a:endParaRPr lang="en-US" dirty="0"/>
            </a:p>
          </p:txBody>
        </p:sp>
        <p:cxnSp>
          <p:nvCxnSpPr>
            <p:cNvPr id="30" name="Straight Arrow Connector 29"/>
            <p:cNvCxnSpPr>
              <a:endCxn id="28" idx="1"/>
            </p:cNvCxnSpPr>
            <p:nvPr/>
          </p:nvCxnSpPr>
          <p:spPr>
            <a:xfrm flipV="1">
              <a:off x="2968636" y="5043377"/>
              <a:ext cx="1659385" cy="299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2280337" y="5221056"/>
            <a:ext cx="2890899" cy="371047"/>
            <a:chOff x="2272770" y="4856996"/>
            <a:chExt cx="2890899" cy="371047"/>
          </a:xfrm>
        </p:grpSpPr>
        <p:sp>
          <p:nvSpPr>
            <p:cNvPr id="41" name="TextBox 40"/>
            <p:cNvSpPr txBox="1"/>
            <p:nvPr/>
          </p:nvSpPr>
          <p:spPr>
            <a:xfrm>
              <a:off x="2272770" y="4856996"/>
              <a:ext cx="7270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“</a:t>
              </a:r>
              <a:r>
                <a:rPr lang="en-US" dirty="0" err="1" smtClean="0"/>
                <a:t>dict</a:t>
              </a:r>
              <a:r>
                <a:rPr lang="en-US" dirty="0" smtClean="0"/>
                <a:t>”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628021" y="4858711"/>
              <a:ext cx="535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001</a:t>
              </a:r>
              <a:endParaRPr lang="en-US" dirty="0"/>
            </a:p>
          </p:txBody>
        </p:sp>
        <p:cxnSp>
          <p:nvCxnSpPr>
            <p:cNvPr id="43" name="Straight Arrow Connector 42"/>
            <p:cNvCxnSpPr>
              <a:endCxn id="42" idx="1"/>
            </p:cNvCxnSpPr>
            <p:nvPr/>
          </p:nvCxnSpPr>
          <p:spPr>
            <a:xfrm flipV="1">
              <a:off x="2968636" y="5043377"/>
              <a:ext cx="1659385" cy="299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2265622" y="5573976"/>
            <a:ext cx="2890899" cy="371047"/>
            <a:chOff x="2272770" y="4856996"/>
            <a:chExt cx="2890899" cy="371047"/>
          </a:xfrm>
        </p:grpSpPr>
        <p:sp>
          <p:nvSpPr>
            <p:cNvPr id="45" name="TextBox 44"/>
            <p:cNvSpPr txBox="1"/>
            <p:nvPr/>
          </p:nvSpPr>
          <p:spPr>
            <a:xfrm>
              <a:off x="2272770" y="4856996"/>
              <a:ext cx="6981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“out”</a:t>
              </a:r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628021" y="4858711"/>
              <a:ext cx="535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010</a:t>
              </a:r>
              <a:endParaRPr lang="en-US" dirty="0"/>
            </a:p>
          </p:txBody>
        </p:sp>
        <p:cxnSp>
          <p:nvCxnSpPr>
            <p:cNvPr id="47" name="Straight Arrow Connector 46"/>
            <p:cNvCxnSpPr>
              <a:endCxn id="46" idx="1"/>
            </p:cNvCxnSpPr>
            <p:nvPr/>
          </p:nvCxnSpPr>
          <p:spPr>
            <a:xfrm flipV="1">
              <a:off x="2968636" y="5043377"/>
              <a:ext cx="1659385" cy="299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2262048" y="5938036"/>
            <a:ext cx="2890899" cy="371047"/>
            <a:chOff x="2272770" y="4856996"/>
            <a:chExt cx="2890899" cy="371047"/>
          </a:xfrm>
        </p:grpSpPr>
        <p:sp>
          <p:nvSpPr>
            <p:cNvPr id="49" name="TextBox 48"/>
            <p:cNvSpPr txBox="1"/>
            <p:nvPr/>
          </p:nvSpPr>
          <p:spPr>
            <a:xfrm>
              <a:off x="2272770" y="4856996"/>
              <a:ext cx="739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“tel2”</a:t>
              </a:r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628021" y="4858711"/>
              <a:ext cx="535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011</a:t>
              </a:r>
              <a:endParaRPr lang="en-US" dirty="0"/>
            </a:p>
          </p:txBody>
        </p:sp>
        <p:cxnSp>
          <p:nvCxnSpPr>
            <p:cNvPr id="51" name="Straight Arrow Connector 50"/>
            <p:cNvCxnSpPr>
              <a:endCxn id="50" idx="1"/>
            </p:cNvCxnSpPr>
            <p:nvPr/>
          </p:nvCxnSpPr>
          <p:spPr>
            <a:xfrm flipV="1">
              <a:off x="2968636" y="5043377"/>
              <a:ext cx="1659385" cy="299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Double Bracket 51"/>
          <p:cNvSpPr/>
          <p:nvPr/>
        </p:nvSpPr>
        <p:spPr>
          <a:xfrm>
            <a:off x="1988452" y="4845957"/>
            <a:ext cx="3590505" cy="1581764"/>
          </a:xfrm>
          <a:prstGeom prst="bracket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812370" y="5130438"/>
            <a:ext cx="10194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 to</a:t>
            </a:r>
          </a:p>
          <a:p>
            <a:r>
              <a:rPr lang="en-US" dirty="0"/>
              <a:t>b</a:t>
            </a:r>
            <a:r>
              <a:rPr lang="en-US" dirty="0" smtClean="0"/>
              <a:t>it string</a:t>
            </a:r>
          </a:p>
          <a:p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6656334" y="4796432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{000,  001, 010}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590529" y="4322895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opened</a:t>
            </a:r>
            <a:r>
              <a:rPr lang="en-US" sz="1800" dirty="0" smtClean="0"/>
              <a:t> = {</a:t>
            </a:r>
            <a:r>
              <a:rPr lang="en-US" dirty="0" smtClean="0"/>
              <a:t>“</a:t>
            </a:r>
            <a:r>
              <a:rPr lang="en-US" dirty="0" err="1" smtClean="0"/>
              <a:t>tel</a:t>
            </a:r>
            <a:r>
              <a:rPr lang="en-US" dirty="0" smtClean="0"/>
              <a:t>”</a:t>
            </a:r>
            <a:r>
              <a:rPr lang="en-US" sz="1800" dirty="0" smtClean="0"/>
              <a:t>, “</a:t>
            </a:r>
            <a:r>
              <a:rPr lang="en-US" sz="1800" dirty="0" err="1" smtClean="0"/>
              <a:t>dict</a:t>
            </a:r>
            <a:r>
              <a:rPr lang="en-US" sz="1800" dirty="0" smtClean="0"/>
              <a:t>”,”out”}</a:t>
            </a:r>
            <a:endParaRPr lang="en-US" sz="1800" dirty="0"/>
          </a:p>
        </p:txBody>
      </p:sp>
      <p:sp>
        <p:nvSpPr>
          <p:cNvPr id="18" name="Rectangle 17"/>
          <p:cNvSpPr/>
          <p:nvPr/>
        </p:nvSpPr>
        <p:spPr>
          <a:xfrm>
            <a:off x="4503829" y="4568003"/>
            <a:ext cx="7807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en-US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993874" y="5221056"/>
            <a:ext cx="2706757" cy="1278777"/>
            <a:chOff x="5737630" y="5228043"/>
            <a:chExt cx="2706757" cy="1278777"/>
          </a:xfrm>
        </p:grpSpPr>
        <p:grpSp>
          <p:nvGrpSpPr>
            <p:cNvPr id="55" name="Group 54"/>
            <p:cNvGrpSpPr/>
            <p:nvPr/>
          </p:nvGrpSpPr>
          <p:grpSpPr>
            <a:xfrm>
              <a:off x="6237822" y="5228043"/>
              <a:ext cx="2206565" cy="1278777"/>
              <a:chOff x="1038549" y="3674451"/>
              <a:chExt cx="2206565" cy="1278777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1127677" y="4029898"/>
                <a:ext cx="2117437" cy="92333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mtClean="0"/>
                  <a:t>(!b</a:t>
                </a:r>
                <a:r>
                  <a:rPr lang="en-US" baseline="-25000" smtClean="0"/>
                  <a:t>0</a:t>
                </a:r>
                <a:r>
                  <a:rPr lang="en-US" smtClean="0"/>
                  <a:t> </a:t>
                </a:r>
                <a:r>
                  <a:rPr lang="en-US" smtClean="0">
                    <a:latin typeface="ＭＳ ゴシック"/>
                    <a:ea typeface="ＭＳ ゴシック"/>
                    <a:cs typeface="ＭＳ ゴシック"/>
                  </a:rPr>
                  <a:t>∧</a:t>
                </a:r>
                <a:r>
                  <a:rPr lang="en-US" smtClean="0"/>
                  <a:t> !b</a:t>
                </a:r>
                <a:r>
                  <a:rPr lang="en-US" baseline="-25000" smtClean="0"/>
                  <a:t>1</a:t>
                </a:r>
                <a:r>
                  <a:rPr lang="en-US" smtClean="0"/>
                  <a:t> </a:t>
                </a:r>
                <a:r>
                  <a:rPr lang="en-US" smtClean="0">
                    <a:latin typeface="ＭＳ ゴシック"/>
                    <a:ea typeface="ＭＳ ゴシック"/>
                    <a:cs typeface="ＭＳ ゴシック"/>
                  </a:rPr>
                  <a:t>∧</a:t>
                </a:r>
                <a:r>
                  <a:rPr lang="en-US" smtClean="0"/>
                  <a:t> !b</a:t>
                </a:r>
                <a:r>
                  <a:rPr lang="en-US" baseline="-25000" smtClean="0"/>
                  <a:t>2</a:t>
                </a:r>
                <a:r>
                  <a:rPr lang="en-US" smtClean="0"/>
                  <a:t>) </a:t>
                </a:r>
                <a:r>
                  <a:rPr lang="en-US" smtClean="0">
                    <a:latin typeface="ＭＳ ゴシック"/>
                    <a:ea typeface="ＭＳ ゴシック"/>
                    <a:cs typeface="ＭＳ ゴシック"/>
                  </a:rPr>
                  <a:t>∨</a:t>
                </a:r>
                <a:endParaRPr lang="en-US" smtClean="0"/>
              </a:p>
              <a:p>
                <a:r>
                  <a:rPr lang="en-US" smtClean="0"/>
                  <a:t>(!b</a:t>
                </a:r>
                <a:r>
                  <a:rPr lang="en-US" baseline="-25000" smtClean="0"/>
                  <a:t>0</a:t>
                </a:r>
                <a:r>
                  <a:rPr lang="en-US" smtClean="0"/>
                  <a:t> </a:t>
                </a:r>
                <a:r>
                  <a:rPr lang="en-US" smtClean="0">
                    <a:latin typeface="ＭＳ ゴシック"/>
                    <a:ea typeface="ＭＳ ゴシック"/>
                    <a:cs typeface="ＭＳ ゴシック"/>
                  </a:rPr>
                  <a:t>∧</a:t>
                </a:r>
                <a:r>
                  <a:rPr lang="en-US" smtClean="0"/>
                  <a:t> !b</a:t>
                </a:r>
                <a:r>
                  <a:rPr lang="en-US" baseline="-25000" smtClean="0"/>
                  <a:t>1</a:t>
                </a:r>
                <a:r>
                  <a:rPr lang="en-US" smtClean="0"/>
                  <a:t> </a:t>
                </a:r>
                <a:r>
                  <a:rPr lang="en-US" smtClean="0">
                    <a:latin typeface="ＭＳ ゴシック"/>
                    <a:ea typeface="ＭＳ ゴシック"/>
                    <a:cs typeface="ＭＳ ゴシック"/>
                  </a:rPr>
                  <a:t>∧</a:t>
                </a:r>
                <a:r>
                  <a:rPr lang="en-US" smtClean="0"/>
                  <a:t> b</a:t>
                </a:r>
                <a:r>
                  <a:rPr lang="en-US" baseline="-25000" smtClean="0"/>
                  <a:t>2</a:t>
                </a:r>
                <a:r>
                  <a:rPr lang="en-US" smtClean="0"/>
                  <a:t>)  </a:t>
                </a:r>
                <a:r>
                  <a:rPr lang="en-US" smtClean="0">
                    <a:latin typeface="ＭＳ ゴシック"/>
                    <a:ea typeface="ＭＳ ゴシック"/>
                    <a:cs typeface="ＭＳ ゴシック"/>
                  </a:rPr>
                  <a:t>∨</a:t>
                </a:r>
                <a:endParaRPr lang="en-US" smtClean="0"/>
              </a:p>
              <a:p>
                <a:r>
                  <a:rPr lang="en-US" smtClean="0"/>
                  <a:t>(!b</a:t>
                </a:r>
                <a:r>
                  <a:rPr lang="en-US" baseline="-25000" smtClean="0"/>
                  <a:t>0</a:t>
                </a:r>
                <a:r>
                  <a:rPr lang="en-US" smtClean="0"/>
                  <a:t> </a:t>
                </a:r>
                <a:r>
                  <a:rPr lang="en-US" smtClean="0">
                    <a:latin typeface="ＭＳ ゴシック"/>
                    <a:ea typeface="ＭＳ ゴシック"/>
                    <a:cs typeface="ＭＳ ゴシック"/>
                  </a:rPr>
                  <a:t>∧</a:t>
                </a:r>
                <a:r>
                  <a:rPr lang="en-US" smtClean="0"/>
                  <a:t> b</a:t>
                </a:r>
                <a:r>
                  <a:rPr lang="en-US" baseline="-25000" smtClean="0"/>
                  <a:t>1</a:t>
                </a:r>
                <a:r>
                  <a:rPr lang="en-US" smtClean="0"/>
                  <a:t> </a:t>
                </a:r>
                <a:r>
                  <a:rPr lang="en-US" smtClean="0">
                    <a:latin typeface="ＭＳ ゴシック"/>
                    <a:ea typeface="ＭＳ ゴシック"/>
                    <a:cs typeface="ＭＳ ゴシック"/>
                  </a:rPr>
                  <a:t>∧</a:t>
                </a:r>
                <a:r>
                  <a:rPr lang="en-US" smtClean="0"/>
                  <a:t> !b</a:t>
                </a:r>
                <a:r>
                  <a:rPr lang="en-US" baseline="-25000" smtClean="0"/>
                  <a:t>2</a:t>
                </a:r>
                <a:r>
                  <a:rPr lang="en-US" smtClean="0"/>
                  <a:t>)</a:t>
                </a:r>
                <a:endParaRPr lang="en-US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038549" y="3674451"/>
                <a:ext cx="12923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λ</a:t>
                </a:r>
                <a:r>
                  <a:rPr lang="en-US" dirty="0" smtClean="0"/>
                  <a:t>(b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b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b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).</a:t>
                </a:r>
                <a:endParaRPr lang="en-US" dirty="0"/>
              </a:p>
            </p:txBody>
          </p:sp>
        </p:grpSp>
        <p:pic>
          <p:nvPicPr>
            <p:cNvPr id="5" name="Picture 4" descr="Unknow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7630" y="5705995"/>
              <a:ext cx="500192" cy="5001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2258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5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2272770" y="4856996"/>
            <a:ext cx="2890899" cy="371047"/>
            <a:chOff x="2272770" y="4856996"/>
            <a:chExt cx="2890899" cy="371047"/>
          </a:xfrm>
        </p:grpSpPr>
        <p:sp>
          <p:nvSpPr>
            <p:cNvPr id="27" name="TextBox 26"/>
            <p:cNvSpPr txBox="1"/>
            <p:nvPr/>
          </p:nvSpPr>
          <p:spPr>
            <a:xfrm>
              <a:off x="2272770" y="4856996"/>
              <a:ext cx="6189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“</a:t>
              </a:r>
              <a:r>
                <a:rPr lang="en-US" dirty="0" err="1" smtClean="0"/>
                <a:t>tel</a:t>
              </a:r>
              <a:r>
                <a:rPr lang="en-US" dirty="0" smtClean="0"/>
                <a:t>”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28021" y="4858711"/>
              <a:ext cx="535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000</a:t>
              </a:r>
              <a:endParaRPr lang="en-US" dirty="0"/>
            </a:p>
          </p:txBody>
        </p:sp>
        <p:cxnSp>
          <p:nvCxnSpPr>
            <p:cNvPr id="30" name="Straight Arrow Connector 29"/>
            <p:cNvCxnSpPr>
              <a:endCxn id="28" idx="1"/>
            </p:cNvCxnSpPr>
            <p:nvPr/>
          </p:nvCxnSpPr>
          <p:spPr>
            <a:xfrm flipV="1">
              <a:off x="2968636" y="5043377"/>
              <a:ext cx="1659385" cy="299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2280337" y="5221056"/>
            <a:ext cx="2890899" cy="371047"/>
            <a:chOff x="2272770" y="4856996"/>
            <a:chExt cx="2890899" cy="371047"/>
          </a:xfrm>
        </p:grpSpPr>
        <p:sp>
          <p:nvSpPr>
            <p:cNvPr id="41" name="TextBox 40"/>
            <p:cNvSpPr txBox="1"/>
            <p:nvPr/>
          </p:nvSpPr>
          <p:spPr>
            <a:xfrm>
              <a:off x="2272770" y="4856996"/>
              <a:ext cx="7270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“</a:t>
              </a:r>
              <a:r>
                <a:rPr lang="en-US" dirty="0" err="1" smtClean="0"/>
                <a:t>dict</a:t>
              </a:r>
              <a:r>
                <a:rPr lang="en-US" dirty="0" smtClean="0"/>
                <a:t>”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628021" y="4858711"/>
              <a:ext cx="535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001</a:t>
              </a:r>
              <a:endParaRPr lang="en-US" dirty="0"/>
            </a:p>
          </p:txBody>
        </p:sp>
        <p:cxnSp>
          <p:nvCxnSpPr>
            <p:cNvPr id="43" name="Straight Arrow Connector 42"/>
            <p:cNvCxnSpPr>
              <a:endCxn id="42" idx="1"/>
            </p:cNvCxnSpPr>
            <p:nvPr/>
          </p:nvCxnSpPr>
          <p:spPr>
            <a:xfrm flipV="1">
              <a:off x="2968636" y="5043377"/>
              <a:ext cx="1659385" cy="299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2265622" y="5573976"/>
            <a:ext cx="2890899" cy="371047"/>
            <a:chOff x="2272770" y="4856996"/>
            <a:chExt cx="2890899" cy="371047"/>
          </a:xfrm>
        </p:grpSpPr>
        <p:sp>
          <p:nvSpPr>
            <p:cNvPr id="45" name="TextBox 44"/>
            <p:cNvSpPr txBox="1"/>
            <p:nvPr/>
          </p:nvSpPr>
          <p:spPr>
            <a:xfrm>
              <a:off x="2272770" y="4856996"/>
              <a:ext cx="6981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“out”</a:t>
              </a:r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628021" y="4858711"/>
              <a:ext cx="535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010</a:t>
              </a:r>
              <a:endParaRPr lang="en-US" dirty="0"/>
            </a:p>
          </p:txBody>
        </p:sp>
        <p:cxnSp>
          <p:nvCxnSpPr>
            <p:cNvPr id="47" name="Straight Arrow Connector 46"/>
            <p:cNvCxnSpPr>
              <a:endCxn id="46" idx="1"/>
            </p:cNvCxnSpPr>
            <p:nvPr/>
          </p:nvCxnSpPr>
          <p:spPr>
            <a:xfrm flipV="1">
              <a:off x="2968636" y="5043377"/>
              <a:ext cx="1659385" cy="299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2262048" y="5938036"/>
            <a:ext cx="2890899" cy="371047"/>
            <a:chOff x="2272770" y="4856996"/>
            <a:chExt cx="2890899" cy="371047"/>
          </a:xfrm>
        </p:grpSpPr>
        <p:sp>
          <p:nvSpPr>
            <p:cNvPr id="49" name="TextBox 48"/>
            <p:cNvSpPr txBox="1"/>
            <p:nvPr/>
          </p:nvSpPr>
          <p:spPr>
            <a:xfrm>
              <a:off x="2272770" y="4856996"/>
              <a:ext cx="739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“tel2”</a:t>
              </a:r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628021" y="4858711"/>
              <a:ext cx="535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011</a:t>
              </a:r>
              <a:endParaRPr lang="en-US" dirty="0"/>
            </a:p>
          </p:txBody>
        </p:sp>
        <p:cxnSp>
          <p:nvCxnSpPr>
            <p:cNvPr id="51" name="Straight Arrow Connector 50"/>
            <p:cNvCxnSpPr>
              <a:endCxn id="50" idx="1"/>
            </p:cNvCxnSpPr>
            <p:nvPr/>
          </p:nvCxnSpPr>
          <p:spPr>
            <a:xfrm flipV="1">
              <a:off x="2968636" y="5043377"/>
              <a:ext cx="1659385" cy="299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Double Bracket 51"/>
          <p:cNvSpPr/>
          <p:nvPr/>
        </p:nvSpPr>
        <p:spPr>
          <a:xfrm>
            <a:off x="1988452" y="4845957"/>
            <a:ext cx="3590505" cy="1581764"/>
          </a:xfrm>
          <a:prstGeom prst="bracket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812370" y="5130438"/>
            <a:ext cx="10194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 to</a:t>
            </a:r>
          </a:p>
          <a:p>
            <a:r>
              <a:rPr lang="en-US" dirty="0"/>
              <a:t>b</a:t>
            </a:r>
            <a:r>
              <a:rPr lang="en-US" dirty="0" smtClean="0"/>
              <a:t>it string</a:t>
            </a:r>
          </a:p>
          <a:p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503829" y="4568003"/>
            <a:ext cx="7807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en-US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0" y="90737"/>
            <a:ext cx="2641600" cy="4477266"/>
            <a:chOff x="0" y="90737"/>
            <a:chExt cx="2641600" cy="4477266"/>
          </a:xfrm>
        </p:grpSpPr>
        <p:pic>
          <p:nvPicPr>
            <p:cNvPr id="5" name="Picture 4" descr="bdd_visualizer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75403"/>
              <a:ext cx="2641600" cy="4292600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672200" y="90737"/>
              <a:ext cx="5356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000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163963" y="90737"/>
            <a:ext cx="2641600" cy="4477266"/>
            <a:chOff x="2163963" y="90737"/>
            <a:chExt cx="2641600" cy="4477266"/>
          </a:xfrm>
        </p:grpSpPr>
        <p:pic>
          <p:nvPicPr>
            <p:cNvPr id="11" name="Picture 10" descr="bdd_visualizer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3963" y="275403"/>
              <a:ext cx="2641600" cy="4292600"/>
            </a:xfrm>
            <a:prstGeom prst="rect">
              <a:avLst/>
            </a:prstGeom>
          </p:spPr>
        </p:pic>
        <p:sp>
          <p:nvSpPr>
            <p:cNvPr id="55" name="Rectangle 54"/>
            <p:cNvSpPr/>
            <p:nvPr/>
          </p:nvSpPr>
          <p:spPr>
            <a:xfrm>
              <a:off x="2739545" y="90737"/>
              <a:ext cx="5356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001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258157" y="90737"/>
            <a:ext cx="2641600" cy="4477266"/>
            <a:chOff x="4258157" y="90737"/>
            <a:chExt cx="2641600" cy="4477266"/>
          </a:xfrm>
        </p:grpSpPr>
        <p:pic>
          <p:nvPicPr>
            <p:cNvPr id="20" name="Picture 19" descr="bdd_visualizer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8157" y="275403"/>
              <a:ext cx="2641600" cy="4292600"/>
            </a:xfrm>
            <a:prstGeom prst="rect">
              <a:avLst/>
            </a:prstGeom>
          </p:spPr>
        </p:pic>
        <p:sp>
          <p:nvSpPr>
            <p:cNvPr id="56" name="Rectangle 55"/>
            <p:cNvSpPr/>
            <p:nvPr/>
          </p:nvSpPr>
          <p:spPr>
            <a:xfrm>
              <a:off x="4806890" y="90737"/>
              <a:ext cx="5356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010</a:t>
              </a:r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268438" y="90737"/>
            <a:ext cx="2641600" cy="4477266"/>
            <a:chOff x="6268438" y="90737"/>
            <a:chExt cx="2641600" cy="4477266"/>
          </a:xfrm>
        </p:grpSpPr>
        <p:pic>
          <p:nvPicPr>
            <p:cNvPr id="21" name="Picture 20" descr="bdd_visualizer.pd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8438" y="275403"/>
              <a:ext cx="2641600" cy="4292600"/>
            </a:xfrm>
            <a:prstGeom prst="rect">
              <a:avLst/>
            </a:prstGeom>
          </p:spPr>
        </p:pic>
        <p:sp>
          <p:nvSpPr>
            <p:cNvPr id="57" name="Rectangle 56"/>
            <p:cNvSpPr/>
            <p:nvPr/>
          </p:nvSpPr>
          <p:spPr>
            <a:xfrm>
              <a:off x="6874235" y="90737"/>
              <a:ext cx="5356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011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4527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Characteristic function for our bit vector set</a:t>
            </a:r>
            <a:br>
              <a:rPr lang="en-US" dirty="0" smtClean="0"/>
            </a:br>
            <a:r>
              <a:rPr lang="en-US" dirty="0" smtClean="0"/>
              <a:t>Representing the accumulated set of values </a:t>
            </a:r>
            <a:r>
              <a:rPr lang="en-US" b="1" i="1" dirty="0" err="1" smtClean="0"/>
              <a:t>P</a:t>
            </a:r>
            <a:r>
              <a:rPr lang="en-US" i="1" dirty="0" err="1" smtClean="0"/>
              <a:t>open</a:t>
            </a:r>
            <a:r>
              <a:rPr lang="en-US" i="1" dirty="0" smtClean="0"/>
              <a:t>(</a:t>
            </a:r>
            <a:r>
              <a:rPr lang="en-US" b="1" i="1" dirty="0" smtClean="0"/>
              <a:t>f</a:t>
            </a:r>
            <a:r>
              <a:rPr lang="en-US" i="1" dirty="0" smtClean="0"/>
              <a:t>)</a:t>
            </a:r>
            <a:endParaRPr lang="en-US" i="1" dirty="0"/>
          </a:p>
        </p:txBody>
      </p:sp>
      <p:sp>
        <p:nvSpPr>
          <p:cNvPr id="8" name="Rectangle 7"/>
          <p:cNvSpPr/>
          <p:nvPr/>
        </p:nvSpPr>
        <p:spPr>
          <a:xfrm>
            <a:off x="1063363" y="2367935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{000,  001, 010}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63363" y="1782998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{</a:t>
            </a:r>
            <a:r>
              <a:rPr lang="en-US" dirty="0" smtClean="0"/>
              <a:t>“</a:t>
            </a:r>
            <a:r>
              <a:rPr lang="en-US" dirty="0" err="1" smtClean="0"/>
              <a:t>tel</a:t>
            </a:r>
            <a:r>
              <a:rPr lang="en-US" dirty="0" smtClean="0"/>
              <a:t>”</a:t>
            </a:r>
            <a:r>
              <a:rPr lang="en-US" sz="1800" dirty="0" smtClean="0"/>
              <a:t>, “</a:t>
            </a:r>
            <a:r>
              <a:rPr lang="en-US" sz="1800" dirty="0" err="1" smtClean="0"/>
              <a:t>dict</a:t>
            </a:r>
            <a:r>
              <a:rPr lang="en-US" sz="1800" dirty="0" smtClean="0"/>
              <a:t>” ,”out”}</a:t>
            </a:r>
            <a:endParaRPr lang="en-US" sz="18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3467294" y="1690689"/>
            <a:ext cx="5325624" cy="4292600"/>
            <a:chOff x="3467294" y="1690689"/>
            <a:chExt cx="5325624" cy="4292600"/>
          </a:xfrm>
        </p:grpSpPr>
        <p:grpSp>
          <p:nvGrpSpPr>
            <p:cNvPr id="10" name="Group 9"/>
            <p:cNvGrpSpPr/>
            <p:nvPr/>
          </p:nvGrpSpPr>
          <p:grpSpPr>
            <a:xfrm>
              <a:off x="3467294" y="4704512"/>
              <a:ext cx="2206565" cy="1278777"/>
              <a:chOff x="1038549" y="3674451"/>
              <a:chExt cx="2206565" cy="1278777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127677" y="4029898"/>
                <a:ext cx="2117437" cy="92333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(!b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 </a:t>
                </a:r>
                <a:r>
                  <a:rPr lang="en-US" dirty="0" smtClean="0">
                    <a:latin typeface="ＭＳ ゴシック"/>
                    <a:ea typeface="ＭＳ ゴシック"/>
                    <a:cs typeface="ＭＳ ゴシック"/>
                  </a:rPr>
                  <a:t>∧</a:t>
                </a:r>
                <a:r>
                  <a:rPr lang="en-US" dirty="0" smtClean="0"/>
                  <a:t> !b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 </a:t>
                </a:r>
                <a:r>
                  <a:rPr lang="en-US" dirty="0" smtClean="0">
                    <a:latin typeface="ＭＳ ゴシック"/>
                    <a:ea typeface="ＭＳ ゴシック"/>
                    <a:cs typeface="ＭＳ ゴシック"/>
                  </a:rPr>
                  <a:t>∧</a:t>
                </a:r>
                <a:r>
                  <a:rPr lang="en-US" dirty="0" smtClean="0"/>
                  <a:t> !b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) </a:t>
                </a:r>
                <a:r>
                  <a:rPr lang="en-US" dirty="0" smtClean="0">
                    <a:latin typeface="ＭＳ ゴシック"/>
                    <a:ea typeface="ＭＳ ゴシック"/>
                    <a:cs typeface="ＭＳ ゴシック"/>
                  </a:rPr>
                  <a:t>∨</a:t>
                </a:r>
                <a:endParaRPr lang="en-US" dirty="0" smtClean="0"/>
              </a:p>
              <a:p>
                <a:r>
                  <a:rPr lang="en-US" dirty="0" smtClean="0"/>
                  <a:t>(!b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 </a:t>
                </a:r>
                <a:r>
                  <a:rPr lang="en-US" dirty="0" smtClean="0">
                    <a:latin typeface="ＭＳ ゴシック"/>
                    <a:ea typeface="ＭＳ ゴシック"/>
                    <a:cs typeface="ＭＳ ゴシック"/>
                  </a:rPr>
                  <a:t>∧</a:t>
                </a:r>
                <a:r>
                  <a:rPr lang="en-US" dirty="0" smtClean="0"/>
                  <a:t> !b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 </a:t>
                </a:r>
                <a:r>
                  <a:rPr lang="en-US" dirty="0" smtClean="0">
                    <a:latin typeface="ＭＳ ゴシック"/>
                    <a:ea typeface="ＭＳ ゴシック"/>
                    <a:cs typeface="ＭＳ ゴシック"/>
                  </a:rPr>
                  <a:t>∧</a:t>
                </a:r>
                <a:r>
                  <a:rPr lang="en-US" dirty="0" smtClean="0"/>
                  <a:t> b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)  </a:t>
                </a:r>
                <a:r>
                  <a:rPr lang="en-US" dirty="0" smtClean="0">
                    <a:latin typeface="ＭＳ ゴシック"/>
                    <a:ea typeface="ＭＳ ゴシック"/>
                    <a:cs typeface="ＭＳ ゴシック"/>
                  </a:rPr>
                  <a:t>∨</a:t>
                </a:r>
                <a:endParaRPr lang="en-US" dirty="0" smtClean="0"/>
              </a:p>
              <a:p>
                <a:r>
                  <a:rPr lang="en-US" dirty="0" smtClean="0"/>
                  <a:t>(!b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 </a:t>
                </a:r>
                <a:r>
                  <a:rPr lang="en-US" dirty="0" smtClean="0">
                    <a:latin typeface="ＭＳ ゴシック"/>
                    <a:ea typeface="ＭＳ ゴシック"/>
                    <a:cs typeface="ＭＳ ゴシック"/>
                  </a:rPr>
                  <a:t>∧</a:t>
                </a:r>
                <a:r>
                  <a:rPr lang="en-US" dirty="0" smtClean="0"/>
                  <a:t> b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 </a:t>
                </a:r>
                <a:r>
                  <a:rPr lang="en-US" dirty="0" smtClean="0">
                    <a:latin typeface="ＭＳ ゴシック"/>
                    <a:ea typeface="ＭＳ ゴシック"/>
                    <a:cs typeface="ＭＳ ゴシック"/>
                  </a:rPr>
                  <a:t>∧</a:t>
                </a:r>
                <a:r>
                  <a:rPr lang="en-US" dirty="0" smtClean="0"/>
                  <a:t> !b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038549" y="3674451"/>
                <a:ext cx="12923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λ</a:t>
                </a:r>
                <a:r>
                  <a:rPr lang="en-US" dirty="0" smtClean="0"/>
                  <a:t>(b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b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b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).</a:t>
                </a:r>
                <a:endParaRPr lang="en-US" dirty="0"/>
              </a:p>
            </p:txBody>
          </p:sp>
        </p:grpSp>
        <p:pic>
          <p:nvPicPr>
            <p:cNvPr id="7" name="Picture 6" descr="bdd_visualizer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5418" y="1690689"/>
              <a:ext cx="2857500" cy="4292600"/>
            </a:xfrm>
            <a:prstGeom prst="rect">
              <a:avLst/>
            </a:prstGeom>
          </p:spPr>
        </p:pic>
      </p:grpSp>
      <p:sp>
        <p:nvSpPr>
          <p:cNvPr id="12" name="Rectangle 11"/>
          <p:cNvSpPr/>
          <p:nvPr/>
        </p:nvSpPr>
        <p:spPr>
          <a:xfrm>
            <a:off x="1063363" y="2954791"/>
            <a:ext cx="2967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{000} </a:t>
            </a:r>
            <a:r>
              <a:rPr lang="en-US" b="1" dirty="0" smtClean="0"/>
              <a:t>union</a:t>
            </a:r>
            <a:r>
              <a:rPr lang="en-US" dirty="0" smtClean="0"/>
              <a:t> {001} </a:t>
            </a:r>
            <a:r>
              <a:rPr lang="en-US" b="1" dirty="0" smtClean="0"/>
              <a:t>union</a:t>
            </a:r>
            <a:r>
              <a:rPr lang="en-US" dirty="0" smtClean="0"/>
              <a:t> {010}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63363" y="3635479"/>
            <a:ext cx="35720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BDD(000) </a:t>
            </a:r>
            <a:r>
              <a:rPr lang="en-US" b="1" dirty="0" smtClean="0"/>
              <a:t>or</a:t>
            </a:r>
            <a:r>
              <a:rPr lang="en-US" dirty="0" smtClean="0"/>
              <a:t> BDD(001) </a:t>
            </a:r>
            <a:r>
              <a:rPr lang="en-US" b="1" dirty="0" smtClean="0"/>
              <a:t>or</a:t>
            </a:r>
            <a:r>
              <a:rPr lang="en-US" dirty="0" smtClean="0"/>
              <a:t> BDD(010)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684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 function for our bit vector set</a:t>
            </a:r>
            <a:br>
              <a:rPr lang="en-US" dirty="0" smtClean="0"/>
            </a:br>
            <a:r>
              <a:rPr lang="en-US" b="1" i="1" dirty="0" err="1"/>
              <a:t>P</a:t>
            </a:r>
            <a:r>
              <a:rPr lang="en-US" i="1" dirty="0" err="1"/>
              <a:t>open</a:t>
            </a:r>
            <a:r>
              <a:rPr lang="en-US" i="1" dirty="0"/>
              <a:t>(</a:t>
            </a:r>
            <a:r>
              <a:rPr lang="en-US" b="1" i="1" dirty="0"/>
              <a:t>f</a:t>
            </a:r>
            <a:r>
              <a:rPr lang="en-US" i="1" dirty="0"/>
              <a:t>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63363" y="2367935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{000,  001, 010}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63363" y="1782998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{</a:t>
            </a:r>
            <a:r>
              <a:rPr lang="en-US" dirty="0" smtClean="0"/>
              <a:t>“</a:t>
            </a:r>
            <a:r>
              <a:rPr lang="en-US" dirty="0" err="1" smtClean="0"/>
              <a:t>tel</a:t>
            </a:r>
            <a:r>
              <a:rPr lang="en-US" dirty="0" smtClean="0"/>
              <a:t>”</a:t>
            </a:r>
            <a:r>
              <a:rPr lang="en-US" sz="1800" dirty="0" smtClean="0"/>
              <a:t>, “</a:t>
            </a:r>
            <a:r>
              <a:rPr lang="en-US" sz="1800" dirty="0" err="1" smtClean="0"/>
              <a:t>dict</a:t>
            </a:r>
            <a:r>
              <a:rPr lang="en-US" sz="1800" dirty="0" smtClean="0"/>
              <a:t>” ,”out”}</a:t>
            </a:r>
            <a:endParaRPr lang="en-US" sz="18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3467294" y="1675579"/>
            <a:ext cx="5325624" cy="4636819"/>
            <a:chOff x="3467294" y="1690689"/>
            <a:chExt cx="5325624" cy="4636819"/>
          </a:xfrm>
        </p:grpSpPr>
        <p:grpSp>
          <p:nvGrpSpPr>
            <p:cNvPr id="10" name="Group 9"/>
            <p:cNvGrpSpPr/>
            <p:nvPr/>
          </p:nvGrpSpPr>
          <p:grpSpPr>
            <a:xfrm>
              <a:off x="3467294" y="4704512"/>
              <a:ext cx="2763616" cy="1622996"/>
              <a:chOff x="1038549" y="3674451"/>
              <a:chExt cx="2763616" cy="1622996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684728" y="4374117"/>
                <a:ext cx="2117437" cy="92333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(!b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 </a:t>
                </a:r>
                <a:r>
                  <a:rPr lang="en-US" dirty="0" smtClean="0">
                    <a:latin typeface="ＭＳ ゴシック"/>
                    <a:ea typeface="ＭＳ ゴシック"/>
                    <a:cs typeface="ＭＳ ゴシック"/>
                  </a:rPr>
                  <a:t>∧</a:t>
                </a:r>
                <a:r>
                  <a:rPr lang="en-US" dirty="0" smtClean="0"/>
                  <a:t> !b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 </a:t>
                </a:r>
                <a:r>
                  <a:rPr lang="en-US" dirty="0" smtClean="0">
                    <a:latin typeface="ＭＳ ゴシック"/>
                    <a:ea typeface="ＭＳ ゴシック"/>
                    <a:cs typeface="ＭＳ ゴシック"/>
                  </a:rPr>
                  <a:t>∧</a:t>
                </a:r>
                <a:r>
                  <a:rPr lang="en-US" dirty="0" smtClean="0"/>
                  <a:t> !b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) </a:t>
                </a:r>
                <a:r>
                  <a:rPr lang="en-US" dirty="0" smtClean="0">
                    <a:latin typeface="ＭＳ ゴシック"/>
                    <a:ea typeface="ＭＳ ゴシック"/>
                    <a:cs typeface="ＭＳ ゴシック"/>
                  </a:rPr>
                  <a:t>∨</a:t>
                </a:r>
                <a:endParaRPr lang="en-US" dirty="0" smtClean="0"/>
              </a:p>
              <a:p>
                <a:r>
                  <a:rPr lang="en-US" dirty="0" smtClean="0"/>
                  <a:t>(!b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 </a:t>
                </a:r>
                <a:r>
                  <a:rPr lang="en-US" dirty="0" smtClean="0">
                    <a:latin typeface="ＭＳ ゴシック"/>
                    <a:ea typeface="ＭＳ ゴシック"/>
                    <a:cs typeface="ＭＳ ゴシック"/>
                  </a:rPr>
                  <a:t>∧</a:t>
                </a:r>
                <a:r>
                  <a:rPr lang="en-US" dirty="0" smtClean="0"/>
                  <a:t> !b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 </a:t>
                </a:r>
                <a:r>
                  <a:rPr lang="en-US" dirty="0" smtClean="0">
                    <a:latin typeface="ＭＳ ゴシック"/>
                    <a:ea typeface="ＭＳ ゴシック"/>
                    <a:cs typeface="ＭＳ ゴシック"/>
                  </a:rPr>
                  <a:t>∧</a:t>
                </a:r>
                <a:r>
                  <a:rPr lang="en-US" dirty="0" smtClean="0"/>
                  <a:t> b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)  </a:t>
                </a:r>
                <a:r>
                  <a:rPr lang="en-US" dirty="0" smtClean="0">
                    <a:latin typeface="ＭＳ ゴシック"/>
                    <a:ea typeface="ＭＳ ゴシック"/>
                    <a:cs typeface="ＭＳ ゴシック"/>
                  </a:rPr>
                  <a:t>∨</a:t>
                </a:r>
                <a:endParaRPr lang="en-US" dirty="0" smtClean="0"/>
              </a:p>
              <a:p>
                <a:r>
                  <a:rPr lang="en-US" dirty="0" smtClean="0"/>
                  <a:t>(!b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 </a:t>
                </a:r>
                <a:r>
                  <a:rPr lang="en-US" dirty="0" smtClean="0">
                    <a:latin typeface="ＭＳ ゴシック"/>
                    <a:ea typeface="ＭＳ ゴシック"/>
                    <a:cs typeface="ＭＳ ゴシック"/>
                  </a:rPr>
                  <a:t>∧</a:t>
                </a:r>
                <a:r>
                  <a:rPr lang="en-US" dirty="0" smtClean="0"/>
                  <a:t> b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 </a:t>
                </a:r>
                <a:r>
                  <a:rPr lang="en-US" dirty="0" smtClean="0">
                    <a:latin typeface="ＭＳ ゴシック"/>
                    <a:ea typeface="ＭＳ ゴシック"/>
                    <a:cs typeface="ＭＳ ゴシック"/>
                  </a:rPr>
                  <a:t>∧</a:t>
                </a:r>
                <a:r>
                  <a:rPr lang="en-US" dirty="0" smtClean="0"/>
                  <a:t> !b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038549" y="3674451"/>
                <a:ext cx="12923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λ</a:t>
                </a:r>
                <a:r>
                  <a:rPr lang="en-US" dirty="0" smtClean="0"/>
                  <a:t>(b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b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b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).</a:t>
                </a:r>
                <a:endParaRPr lang="en-US" dirty="0"/>
              </a:p>
            </p:txBody>
          </p:sp>
        </p:grpSp>
        <p:pic>
          <p:nvPicPr>
            <p:cNvPr id="7" name="Picture 6" descr="bdd_visualizer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5418" y="1690689"/>
              <a:ext cx="2857500" cy="4292600"/>
            </a:xfrm>
            <a:prstGeom prst="rect">
              <a:avLst/>
            </a:prstGeom>
          </p:spPr>
        </p:pic>
      </p:grpSp>
      <p:sp>
        <p:nvSpPr>
          <p:cNvPr id="12" name="Rectangle 11"/>
          <p:cNvSpPr/>
          <p:nvPr/>
        </p:nvSpPr>
        <p:spPr>
          <a:xfrm>
            <a:off x="1063363" y="2954791"/>
            <a:ext cx="2967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{000} </a:t>
            </a:r>
            <a:r>
              <a:rPr lang="en-US" b="1" dirty="0" smtClean="0"/>
              <a:t>union</a:t>
            </a:r>
            <a:r>
              <a:rPr lang="en-US" dirty="0" smtClean="0"/>
              <a:t> {001} </a:t>
            </a:r>
            <a:r>
              <a:rPr lang="en-US" b="1" dirty="0" smtClean="0"/>
              <a:t>union</a:t>
            </a:r>
            <a:r>
              <a:rPr lang="en-US" dirty="0" smtClean="0"/>
              <a:t> {010}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63363" y="3635479"/>
            <a:ext cx="3514104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BDD(000) </a:t>
            </a:r>
            <a:r>
              <a:rPr lang="en-US" b="1" dirty="0" smtClean="0"/>
              <a:t>or</a:t>
            </a:r>
            <a:r>
              <a:rPr lang="en-US" dirty="0" smtClean="0"/>
              <a:t> BDD(001) </a:t>
            </a:r>
            <a:r>
              <a:rPr lang="en-US" b="1" dirty="0" smtClean="0"/>
              <a:t>or</a:t>
            </a:r>
            <a:r>
              <a:rPr lang="en-US" dirty="0" smtClean="0"/>
              <a:t> BDD(010)</a:t>
            </a:r>
          </a:p>
          <a:p>
            <a:endParaRPr lang="en-US" dirty="0"/>
          </a:p>
          <a:p>
            <a:r>
              <a:rPr lang="en-US" dirty="0" smtClean="0"/>
              <a:t>But </a:t>
            </a:r>
            <a:r>
              <a:rPr lang="en-US" b="1" dirty="0" smtClean="0"/>
              <a:t>not</a:t>
            </a:r>
            <a:r>
              <a:rPr lang="en-US" dirty="0" smtClean="0"/>
              <a:t> BDD(011) (for “tel2”)</a:t>
            </a:r>
          </a:p>
          <a:p>
            <a:endParaRPr lang="en-US" dirty="0"/>
          </a:p>
          <a:p>
            <a:r>
              <a:rPr lang="en-US" dirty="0" smtClean="0"/>
              <a:t>enumerations </a:t>
            </a:r>
            <a:r>
              <a:rPr lang="en-US" dirty="0" smtClean="0">
                <a:sym typeface="Symbol"/>
              </a:rPr>
              <a:t> 100 are </a:t>
            </a:r>
            <a:br>
              <a:rPr lang="en-US" dirty="0" smtClean="0">
                <a:sym typeface="Symbol"/>
              </a:rPr>
            </a:br>
            <a:r>
              <a:rPr lang="en-US" dirty="0" smtClean="0">
                <a:sym typeface="Symbol"/>
              </a:rPr>
              <a:t>for values not seen so </a:t>
            </a:r>
          </a:p>
          <a:p>
            <a:r>
              <a:rPr lang="en-US" dirty="0" smtClean="0">
                <a:sym typeface="Symbol"/>
              </a:rPr>
              <a:t>far,  here returning </a:t>
            </a:r>
            <a:r>
              <a:rPr lang="en-US" b="1" dirty="0" smtClean="0">
                <a:sym typeface="Symbol"/>
              </a:rPr>
              <a:t>F</a:t>
            </a:r>
            <a:r>
              <a:rPr lang="en-US" dirty="0" smtClean="0">
                <a:sym typeface="Symbol"/>
              </a:rPr>
              <a:t>.</a:t>
            </a:r>
            <a:endParaRPr lang="en-US" dirty="0"/>
          </a:p>
        </p:txBody>
      </p:sp>
      <p:sp>
        <p:nvSpPr>
          <p:cNvPr id="3" name="מלבן 2"/>
          <p:cNvSpPr/>
          <p:nvPr/>
        </p:nvSpPr>
        <p:spPr>
          <a:xfrm>
            <a:off x="3467294" y="4689402"/>
            <a:ext cx="1110173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11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 function for our bit vector set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3824869" y="1683698"/>
            <a:ext cx="5236496" cy="4292600"/>
            <a:chOff x="3556422" y="1690689"/>
            <a:chExt cx="5236496" cy="4292600"/>
          </a:xfrm>
        </p:grpSpPr>
        <p:sp>
          <p:nvSpPr>
            <p:cNvPr id="6" name="TextBox 5"/>
            <p:cNvSpPr txBox="1"/>
            <p:nvPr/>
          </p:nvSpPr>
          <p:spPr>
            <a:xfrm>
              <a:off x="3556422" y="5059959"/>
              <a:ext cx="2117437" cy="92333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(!b</a:t>
              </a:r>
              <a:r>
                <a:rPr lang="en-US" baseline="-25000" dirty="0" smtClean="0"/>
                <a:t>0</a:t>
              </a:r>
              <a:r>
                <a:rPr lang="en-US" dirty="0" smtClean="0"/>
                <a:t> </a:t>
              </a:r>
              <a:r>
                <a:rPr lang="en-US" dirty="0" smtClean="0">
                  <a:latin typeface="ＭＳ ゴシック"/>
                  <a:ea typeface="ＭＳ ゴシック"/>
                  <a:cs typeface="ＭＳ ゴシック"/>
                </a:rPr>
                <a:t>∧</a:t>
              </a:r>
              <a:r>
                <a:rPr lang="en-US" dirty="0" smtClean="0"/>
                <a:t> !b</a:t>
              </a:r>
              <a:r>
                <a:rPr lang="en-US" baseline="-25000" dirty="0" smtClean="0"/>
                <a:t>1</a:t>
              </a:r>
              <a:r>
                <a:rPr lang="en-US" dirty="0" smtClean="0"/>
                <a:t> </a:t>
              </a:r>
              <a:r>
                <a:rPr lang="en-US" dirty="0" smtClean="0">
                  <a:latin typeface="ＭＳ ゴシック"/>
                  <a:ea typeface="ＭＳ ゴシック"/>
                  <a:cs typeface="ＭＳ ゴシック"/>
                </a:rPr>
                <a:t>∧</a:t>
              </a:r>
              <a:r>
                <a:rPr lang="en-US" dirty="0" smtClean="0"/>
                <a:t> !b</a:t>
              </a:r>
              <a:r>
                <a:rPr lang="en-US" baseline="-25000" dirty="0" smtClean="0"/>
                <a:t>2</a:t>
              </a:r>
              <a:r>
                <a:rPr lang="en-US" dirty="0" smtClean="0"/>
                <a:t>) </a:t>
              </a:r>
              <a:r>
                <a:rPr lang="en-US" dirty="0" smtClean="0">
                  <a:latin typeface="ＭＳ ゴシック"/>
                  <a:ea typeface="ＭＳ ゴシック"/>
                  <a:cs typeface="ＭＳ ゴシック"/>
                </a:rPr>
                <a:t>∨</a:t>
              </a:r>
              <a:endParaRPr lang="en-US" dirty="0" smtClean="0"/>
            </a:p>
            <a:p>
              <a:r>
                <a:rPr lang="en-US" dirty="0" smtClean="0"/>
                <a:t>(!b</a:t>
              </a:r>
              <a:r>
                <a:rPr lang="en-US" baseline="-25000" dirty="0" smtClean="0"/>
                <a:t>0</a:t>
              </a:r>
              <a:r>
                <a:rPr lang="en-US" dirty="0" smtClean="0"/>
                <a:t> </a:t>
              </a:r>
              <a:r>
                <a:rPr lang="en-US" dirty="0" smtClean="0">
                  <a:latin typeface="ＭＳ ゴシック"/>
                  <a:ea typeface="ＭＳ ゴシック"/>
                  <a:cs typeface="ＭＳ ゴシック"/>
                </a:rPr>
                <a:t>∧</a:t>
              </a:r>
              <a:r>
                <a:rPr lang="en-US" dirty="0" smtClean="0"/>
                <a:t> !b</a:t>
              </a:r>
              <a:r>
                <a:rPr lang="en-US" baseline="-25000" dirty="0" smtClean="0"/>
                <a:t>1</a:t>
              </a:r>
              <a:r>
                <a:rPr lang="en-US" dirty="0" smtClean="0"/>
                <a:t> </a:t>
              </a:r>
              <a:r>
                <a:rPr lang="en-US" dirty="0" smtClean="0">
                  <a:latin typeface="ＭＳ ゴシック"/>
                  <a:ea typeface="ＭＳ ゴシック"/>
                  <a:cs typeface="ＭＳ ゴシック"/>
                </a:rPr>
                <a:t>∧</a:t>
              </a:r>
              <a:r>
                <a:rPr lang="en-US" dirty="0" smtClean="0"/>
                <a:t> b</a:t>
              </a:r>
              <a:r>
                <a:rPr lang="en-US" baseline="-25000" dirty="0" smtClean="0"/>
                <a:t>2</a:t>
              </a:r>
              <a:r>
                <a:rPr lang="en-US" dirty="0" smtClean="0"/>
                <a:t>)  </a:t>
              </a:r>
              <a:r>
                <a:rPr lang="en-US" dirty="0" smtClean="0">
                  <a:latin typeface="ＭＳ ゴシック"/>
                  <a:ea typeface="ＭＳ ゴシック"/>
                  <a:cs typeface="ＭＳ ゴシック"/>
                </a:rPr>
                <a:t>∨</a:t>
              </a:r>
              <a:endParaRPr lang="en-US" dirty="0" smtClean="0"/>
            </a:p>
            <a:p>
              <a:r>
                <a:rPr lang="en-US" dirty="0" smtClean="0"/>
                <a:t>(!b</a:t>
              </a:r>
              <a:r>
                <a:rPr lang="en-US" baseline="-25000" dirty="0" smtClean="0"/>
                <a:t>0</a:t>
              </a:r>
              <a:r>
                <a:rPr lang="en-US" dirty="0" smtClean="0"/>
                <a:t> </a:t>
              </a:r>
              <a:r>
                <a:rPr lang="en-US" dirty="0" smtClean="0">
                  <a:latin typeface="ＭＳ ゴシック"/>
                  <a:ea typeface="ＭＳ ゴシック"/>
                  <a:cs typeface="ＭＳ ゴシック"/>
                </a:rPr>
                <a:t>∧</a:t>
              </a:r>
              <a:r>
                <a:rPr lang="en-US" dirty="0" smtClean="0"/>
                <a:t> b</a:t>
              </a:r>
              <a:r>
                <a:rPr lang="en-US" baseline="-25000" dirty="0" smtClean="0"/>
                <a:t>1</a:t>
              </a:r>
              <a:r>
                <a:rPr lang="en-US" dirty="0" smtClean="0"/>
                <a:t> </a:t>
              </a:r>
              <a:r>
                <a:rPr lang="en-US" dirty="0" smtClean="0">
                  <a:latin typeface="ＭＳ ゴシック"/>
                  <a:ea typeface="ＭＳ ゴシック"/>
                  <a:cs typeface="ＭＳ ゴシック"/>
                </a:rPr>
                <a:t>∧</a:t>
              </a:r>
              <a:r>
                <a:rPr lang="en-US" dirty="0" smtClean="0"/>
                <a:t> !b</a:t>
              </a:r>
              <a:r>
                <a:rPr lang="en-US" baseline="-25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pic>
          <p:nvPicPr>
            <p:cNvPr id="7" name="Picture 6" descr="bdd_visualizer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5418" y="1690689"/>
              <a:ext cx="2857500" cy="4292600"/>
            </a:xfrm>
            <a:prstGeom prst="rect">
              <a:avLst/>
            </a:prstGeom>
          </p:spPr>
        </p:pic>
      </p:grpSp>
      <p:sp>
        <p:nvSpPr>
          <p:cNvPr id="13" name="Rectangle 12"/>
          <p:cNvSpPr/>
          <p:nvPr/>
        </p:nvSpPr>
        <p:spPr>
          <a:xfrm>
            <a:off x="762286" y="1390922"/>
            <a:ext cx="5413918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  <a:p>
            <a:r>
              <a:rPr lang="en-US" dirty="0" smtClean="0"/>
              <a:t>Enumerations </a:t>
            </a:r>
            <a:r>
              <a:rPr lang="en-US" dirty="0" smtClean="0">
                <a:sym typeface="Symbol"/>
              </a:rPr>
              <a:t> 100 are for values</a:t>
            </a:r>
            <a:br>
              <a:rPr lang="en-US" dirty="0" smtClean="0">
                <a:sym typeface="Symbol"/>
              </a:rPr>
            </a:br>
            <a:r>
              <a:rPr lang="en-US" dirty="0" smtClean="0">
                <a:sym typeface="Symbol"/>
              </a:rPr>
              <a:t>not seen so far, returning F.</a:t>
            </a:r>
          </a:p>
          <a:p>
            <a:endParaRPr lang="en-US" dirty="0">
              <a:sym typeface="Symbol"/>
            </a:endParaRPr>
          </a:p>
          <a:p>
            <a:r>
              <a:rPr lang="en-US" dirty="0" smtClean="0">
                <a:sym typeface="Symbol"/>
              </a:rPr>
              <a:t>So we account for values not seen so far.</a:t>
            </a:r>
          </a:p>
          <a:p>
            <a:r>
              <a:rPr lang="en-US" dirty="0" smtClean="0">
                <a:sym typeface="Symbol"/>
              </a:rPr>
              <a:t>As long as we use n bits and there will be less </a:t>
            </a:r>
          </a:p>
          <a:p>
            <a:r>
              <a:rPr lang="en-US" dirty="0" smtClean="0">
                <a:sym typeface="Symbol"/>
              </a:rPr>
              <a:t>than 2</a:t>
            </a:r>
            <a:r>
              <a:rPr lang="en-US" baseline="30000" dirty="0" smtClean="0">
                <a:sym typeface="Symbol"/>
              </a:rPr>
              <a:t>n  </a:t>
            </a:r>
            <a:r>
              <a:rPr lang="en-US" dirty="0" smtClean="0">
                <a:sym typeface="Symbol"/>
              </a:rPr>
              <a:t>values, then the higher</a:t>
            </a:r>
            <a:br>
              <a:rPr lang="en-US" dirty="0" smtClean="0">
                <a:sym typeface="Symbol"/>
              </a:rPr>
            </a:br>
            <a:r>
              <a:rPr lang="en-US" dirty="0" smtClean="0">
                <a:sym typeface="Symbol"/>
              </a:rPr>
              <a:t>enumerations represent values not seen so far.</a:t>
            </a:r>
          </a:p>
          <a:p>
            <a:r>
              <a:rPr lang="en-US" dirty="0" smtClean="0">
                <a:sym typeface="Symbol"/>
              </a:rPr>
              <a:t>In particular, the value 11…111 </a:t>
            </a:r>
            <a:r>
              <a:rPr lang="en-US" dirty="0" err="1" smtClean="0">
                <a:sym typeface="Symbol"/>
              </a:rPr>
              <a:t>reresents</a:t>
            </a:r>
            <a:r>
              <a:rPr lang="en-US" dirty="0" smtClean="0">
                <a:sym typeface="Symbol"/>
              </a:rPr>
              <a:t> “all values</a:t>
            </a:r>
            <a:br>
              <a:rPr lang="en-US" dirty="0" smtClean="0">
                <a:sym typeface="Symbol"/>
              </a:rPr>
            </a:br>
            <a:r>
              <a:rPr lang="en-US" dirty="0" smtClean="0">
                <a:sym typeface="Symbol"/>
              </a:rPr>
              <a:t>not yet seen” (in combination with any other variables).</a:t>
            </a:r>
          </a:p>
          <a:p>
            <a:endParaRPr lang="en-US" dirty="0">
              <a:sym typeface="Symbol"/>
            </a:endParaRPr>
          </a:p>
          <a:p>
            <a:r>
              <a:rPr lang="en-US" dirty="0" smtClean="0">
                <a:sym typeface="Symbol"/>
              </a:rPr>
              <a:t>We can negate, obtaining the BDD </a:t>
            </a:r>
            <a:r>
              <a:rPr lang="en-US" dirty="0">
                <a:sym typeface="Symbol"/>
              </a:rPr>
              <a:t>for </a:t>
            </a:r>
            <a:r>
              <a:rPr lang="en-US" dirty="0" smtClean="0">
                <a:sym typeface="Symbol"/>
              </a:rPr>
              <a:t>¬</a:t>
            </a:r>
            <a:r>
              <a:rPr lang="en-US" b="1" i="1" dirty="0" err="1" smtClean="0">
                <a:sym typeface="Symbol"/>
              </a:rPr>
              <a:t>P</a:t>
            </a:r>
            <a:r>
              <a:rPr lang="en-US" i="1" dirty="0" err="1" smtClean="0">
                <a:sym typeface="Symbol"/>
              </a:rPr>
              <a:t>open</a:t>
            </a:r>
            <a:r>
              <a:rPr lang="en-US" i="1" dirty="0" smtClean="0">
                <a:sym typeface="Symbol"/>
              </a:rPr>
              <a:t>(</a:t>
            </a:r>
            <a:r>
              <a:rPr lang="en-US" b="1" i="1" dirty="0" smtClean="0">
                <a:sym typeface="Symbol"/>
              </a:rPr>
              <a:t>f</a:t>
            </a:r>
            <a:r>
              <a:rPr lang="en-US" i="1" dirty="0" smtClean="0">
                <a:sym typeface="Symbol"/>
              </a:rPr>
              <a:t>)</a:t>
            </a:r>
          </a:p>
          <a:p>
            <a:r>
              <a:rPr lang="en-US" i="1" dirty="0" smtClean="0">
                <a:sym typeface="Symbol"/>
              </a:rPr>
              <a:t>This is easy: replace F by T at leaf level.</a:t>
            </a:r>
          </a:p>
          <a:p>
            <a:endParaRPr lang="en-US" dirty="0"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42480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762286" y="1390922"/>
            <a:ext cx="6649897" cy="48013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  <a:p>
            <a:r>
              <a:rPr lang="en-US" dirty="0" smtClean="0"/>
              <a:t>Big enumerations </a:t>
            </a:r>
            <a:r>
              <a:rPr lang="en-US" dirty="0" smtClean="0">
                <a:sym typeface="Symbol"/>
              </a:rPr>
              <a:t>are for values</a:t>
            </a:r>
            <a:br>
              <a:rPr lang="en-US" dirty="0" smtClean="0">
                <a:sym typeface="Symbol"/>
              </a:rPr>
            </a:br>
            <a:r>
              <a:rPr lang="en-US" dirty="0" smtClean="0">
                <a:sym typeface="Symbol"/>
              </a:rPr>
              <a:t>not seen so far (returning the same value).</a:t>
            </a:r>
          </a:p>
          <a:p>
            <a:endParaRPr lang="en-US" dirty="0">
              <a:sym typeface="Symbol"/>
            </a:endParaRPr>
          </a:p>
          <a:p>
            <a:r>
              <a:rPr lang="en-US" dirty="0" smtClean="0">
                <a:sym typeface="Symbol"/>
              </a:rPr>
              <a:t>So we account for values not seen so far.</a:t>
            </a:r>
          </a:p>
          <a:p>
            <a:r>
              <a:rPr lang="en-US" dirty="0" smtClean="0">
                <a:sym typeface="Symbol"/>
              </a:rPr>
              <a:t>As long as we use n bits and there will be less </a:t>
            </a:r>
          </a:p>
          <a:p>
            <a:r>
              <a:rPr lang="en-US" dirty="0" smtClean="0">
                <a:sym typeface="Symbol"/>
              </a:rPr>
              <a:t>than 2</a:t>
            </a:r>
            <a:r>
              <a:rPr lang="en-US" baseline="30000" dirty="0" smtClean="0">
                <a:sym typeface="Symbol"/>
              </a:rPr>
              <a:t>n  </a:t>
            </a:r>
            <a:r>
              <a:rPr lang="en-US" dirty="0" smtClean="0">
                <a:sym typeface="Symbol"/>
              </a:rPr>
              <a:t>values, then the higher</a:t>
            </a:r>
            <a:br>
              <a:rPr lang="en-US" dirty="0" smtClean="0">
                <a:sym typeface="Symbol"/>
              </a:rPr>
            </a:br>
            <a:r>
              <a:rPr lang="en-US" dirty="0" smtClean="0">
                <a:sym typeface="Symbol"/>
              </a:rPr>
              <a:t>enumerations represent values not seen so far.</a:t>
            </a:r>
          </a:p>
          <a:p>
            <a:r>
              <a:rPr lang="en-US" dirty="0" smtClean="0">
                <a:sym typeface="Symbol"/>
              </a:rPr>
              <a:t>In particular, the value 11…111 </a:t>
            </a:r>
            <a:r>
              <a:rPr lang="en-US" dirty="0" err="1" smtClean="0">
                <a:sym typeface="Symbol"/>
              </a:rPr>
              <a:t>reresents</a:t>
            </a:r>
            <a:r>
              <a:rPr lang="en-US" dirty="0" smtClean="0">
                <a:sym typeface="Symbol"/>
              </a:rPr>
              <a:t> “all values</a:t>
            </a:r>
            <a:br>
              <a:rPr lang="en-US" dirty="0" smtClean="0">
                <a:sym typeface="Symbol"/>
              </a:rPr>
            </a:br>
            <a:r>
              <a:rPr lang="en-US" dirty="0" smtClean="0">
                <a:sym typeface="Symbol"/>
              </a:rPr>
              <a:t>not yet seen” (in combination with any other variables).</a:t>
            </a:r>
          </a:p>
          <a:p>
            <a:endParaRPr lang="en-US" dirty="0">
              <a:sym typeface="Symbol"/>
            </a:endParaRPr>
          </a:p>
          <a:p>
            <a:r>
              <a:rPr lang="en-US" dirty="0" smtClean="0">
                <a:sym typeface="Symbol"/>
              </a:rPr>
              <a:t>We can start with a rather large value of n, hoping that the</a:t>
            </a:r>
          </a:p>
          <a:p>
            <a:r>
              <a:rPr lang="en-US" dirty="0" smtClean="0">
                <a:sym typeface="Symbol"/>
              </a:rPr>
              <a:t>BDD will be compact.</a:t>
            </a:r>
          </a:p>
          <a:p>
            <a:r>
              <a:rPr lang="en-US" dirty="0" smtClean="0">
                <a:sym typeface="Symbol"/>
              </a:rPr>
              <a:t>We may also add bit </a:t>
            </a:r>
            <a:r>
              <a:rPr lang="en-US" i="1" dirty="0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 “on the fly”, when more than </a:t>
            </a:r>
            <a:r>
              <a:rPr lang="en-US" dirty="0">
                <a:sym typeface="Symbol"/>
              </a:rPr>
              <a:t>2</a:t>
            </a:r>
            <a:r>
              <a:rPr lang="en-US" baseline="30000" dirty="0">
                <a:sym typeface="Symbol"/>
              </a:rPr>
              <a:t>n</a:t>
            </a:r>
            <a:r>
              <a:rPr lang="en-US" dirty="0" smtClean="0">
                <a:sym typeface="Symbol"/>
              </a:rPr>
              <a:t>  values occur, </a:t>
            </a:r>
          </a:p>
          <a:p>
            <a:r>
              <a:rPr lang="en-US" dirty="0" smtClean="0">
                <a:sym typeface="Symbol"/>
              </a:rPr>
              <a:t>allowing twice as many enumerations:</a:t>
            </a:r>
          </a:p>
          <a:p>
            <a:r>
              <a:rPr lang="en-US" dirty="0" smtClean="0">
                <a:sym typeface="Symbol"/>
              </a:rPr>
              <a:t>When </a:t>
            </a:r>
            <a:r>
              <a:rPr lang="en-US" i="1" dirty="0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=0, the BDD will return the same values as without </a:t>
            </a:r>
            <a:r>
              <a:rPr lang="en-US" i="1" dirty="0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.</a:t>
            </a:r>
            <a:br>
              <a:rPr lang="en-US" dirty="0" smtClean="0">
                <a:sym typeface="Symbol"/>
              </a:rPr>
            </a:br>
            <a:r>
              <a:rPr lang="en-US" dirty="0" smtClean="0">
                <a:sym typeface="Symbol"/>
              </a:rPr>
              <a:t>When </a:t>
            </a:r>
            <a:r>
              <a:rPr lang="en-US" i="1" dirty="0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=1, the BDD will return the value that the 11…111 returned.</a:t>
            </a:r>
            <a:endParaRPr lang="en-US" dirty="0">
              <a:sym typeface="Symbol"/>
            </a:endParaRPr>
          </a:p>
        </p:txBody>
      </p:sp>
      <p:sp>
        <p:nvSpPr>
          <p:cNvPr id="3" name="כותרת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number of bits is insufficient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293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a set of assignments using enumerations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6718" y="1529163"/>
            <a:ext cx="20606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 </a:t>
            </a:r>
          </a:p>
          <a:p>
            <a:r>
              <a:rPr lang="en-US" dirty="0"/>
              <a:t> </a:t>
            </a:r>
            <a:r>
              <a:rPr lang="en-US" dirty="0" smtClean="0"/>
              <a:t> [</a:t>
            </a:r>
            <a:r>
              <a:rPr lang="en-US" dirty="0" smtClean="0">
                <a:solidFill>
                  <a:srgbClr val="FF0000"/>
                </a:solidFill>
              </a:rPr>
              <a:t>x -&gt; “a”  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y -&gt; 42</a:t>
            </a:r>
            <a:r>
              <a:rPr lang="en-US" dirty="0" smtClean="0"/>
              <a:t>] ,</a:t>
            </a:r>
          </a:p>
          <a:p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[ </a:t>
            </a:r>
            <a:r>
              <a:rPr lang="en-US" dirty="0" smtClean="0">
                <a:solidFill>
                  <a:srgbClr val="FF0000"/>
                </a:solidFill>
              </a:rPr>
              <a:t>x -&gt; “b” 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y -&gt; 52</a:t>
            </a:r>
            <a:r>
              <a:rPr lang="en-US" dirty="0" smtClean="0"/>
              <a:t>] 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4036458" y="1529163"/>
            <a:ext cx="1422646" cy="1312970"/>
            <a:chOff x="4036458" y="1529163"/>
            <a:chExt cx="1422646" cy="1312970"/>
          </a:xfrm>
        </p:grpSpPr>
        <p:sp>
          <p:nvSpPr>
            <p:cNvPr id="24" name="TextBox 23"/>
            <p:cNvSpPr txBox="1"/>
            <p:nvPr/>
          </p:nvSpPr>
          <p:spPr>
            <a:xfrm>
              <a:off x="4126241" y="1529163"/>
              <a:ext cx="12660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r>
                <a:rPr lang="en-US" baseline="-25000" dirty="0" smtClean="0">
                  <a:solidFill>
                    <a:srgbClr val="FF0000"/>
                  </a:solidFill>
                </a:rPr>
                <a:t>0</a:t>
              </a:r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r>
                <a:rPr lang="en-US" baseline="-25000" dirty="0" smtClean="0">
                  <a:solidFill>
                    <a:srgbClr val="FF0000"/>
                  </a:solidFill>
                </a:rPr>
                <a:t>1</a:t>
              </a:r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r>
                <a:rPr lang="en-US" baseline="-25000" dirty="0" smtClean="0">
                  <a:solidFill>
                    <a:srgbClr val="FF0000"/>
                  </a:solidFill>
                </a:rPr>
                <a:t>2</a:t>
              </a:r>
              <a:r>
                <a:rPr lang="en-US" dirty="0" smtClean="0">
                  <a:solidFill>
                    <a:srgbClr val="0000FF"/>
                  </a:solidFill>
                </a:rPr>
                <a:t>y</a:t>
              </a:r>
              <a:r>
                <a:rPr lang="en-US" baseline="-25000" dirty="0" smtClean="0">
                  <a:solidFill>
                    <a:srgbClr val="0000FF"/>
                  </a:solidFill>
                </a:rPr>
                <a:t>0</a:t>
              </a:r>
              <a:r>
                <a:rPr lang="en-US" dirty="0" smtClean="0">
                  <a:solidFill>
                    <a:srgbClr val="0000FF"/>
                  </a:solidFill>
                </a:rPr>
                <a:t>y</a:t>
              </a:r>
              <a:r>
                <a:rPr lang="en-US" baseline="-25000" dirty="0" smtClean="0">
                  <a:solidFill>
                    <a:srgbClr val="0000FF"/>
                  </a:solidFill>
                </a:rPr>
                <a:t>1</a:t>
              </a:r>
              <a:r>
                <a:rPr lang="en-US" dirty="0" smtClean="0">
                  <a:solidFill>
                    <a:srgbClr val="0000FF"/>
                  </a:solidFill>
                </a:rPr>
                <a:t>y</a:t>
              </a:r>
              <a:r>
                <a:rPr lang="en-US" baseline="-25000" dirty="0" smtClean="0">
                  <a:solidFill>
                    <a:srgbClr val="0000FF"/>
                  </a:solidFill>
                </a:rPr>
                <a:t>2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137382" y="1922490"/>
              <a:ext cx="1147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0 0 0 </a:t>
              </a:r>
              <a:r>
                <a:rPr lang="en-US" dirty="0" smtClean="0">
                  <a:solidFill>
                    <a:srgbClr val="0000FF"/>
                  </a:solidFill>
                </a:rPr>
                <a:t>0 0 0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155573" y="2472801"/>
              <a:ext cx="1147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0 0 1 </a:t>
              </a:r>
              <a:r>
                <a:rPr lang="en-US" dirty="0" smtClean="0">
                  <a:solidFill>
                    <a:srgbClr val="0000FF"/>
                  </a:solidFill>
                </a:rPr>
                <a:t>0 0 </a:t>
              </a:r>
              <a:r>
                <a:rPr lang="en-US" dirty="0">
                  <a:solidFill>
                    <a:srgbClr val="0000FF"/>
                  </a:solidFill>
                </a:rPr>
                <a:t>1</a:t>
              </a: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4036458" y="1955910"/>
              <a:ext cx="142264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487828" y="2187875"/>
              <a:ext cx="390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or</a:t>
              </a:r>
              <a:endParaRPr lang="en-US" b="1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96559" y="3479661"/>
            <a:ext cx="4240664" cy="2124278"/>
            <a:chOff x="196559" y="3479661"/>
            <a:chExt cx="4240664" cy="2124278"/>
          </a:xfrm>
        </p:grpSpPr>
        <p:grpSp>
          <p:nvGrpSpPr>
            <p:cNvPr id="3" name="Group 2"/>
            <p:cNvGrpSpPr/>
            <p:nvPr/>
          </p:nvGrpSpPr>
          <p:grpSpPr>
            <a:xfrm>
              <a:off x="846718" y="3479661"/>
              <a:ext cx="3590505" cy="746146"/>
              <a:chOff x="846718" y="3479661"/>
              <a:chExt cx="3590505" cy="746146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131036" y="3490700"/>
                <a:ext cx="2890899" cy="371047"/>
                <a:chOff x="2272770" y="4856996"/>
                <a:chExt cx="2890899" cy="371047"/>
              </a:xfrm>
            </p:grpSpPr>
            <p:sp>
              <p:nvSpPr>
                <p:cNvPr id="8" name="TextBox 7"/>
                <p:cNvSpPr txBox="1"/>
                <p:nvPr/>
              </p:nvSpPr>
              <p:spPr>
                <a:xfrm>
                  <a:off x="2272770" y="4856996"/>
                  <a:ext cx="488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“a”</a:t>
                  </a:r>
                  <a:endParaRPr lang="en-US" dirty="0"/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4628021" y="4858711"/>
                  <a:ext cx="5356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000</a:t>
                  </a:r>
                  <a:endParaRPr lang="en-US" dirty="0"/>
                </a:p>
              </p:txBody>
            </p:sp>
            <p:cxnSp>
              <p:nvCxnSpPr>
                <p:cNvPr id="10" name="Straight Arrow Connector 9"/>
                <p:cNvCxnSpPr>
                  <a:endCxn id="9" idx="1"/>
                </p:cNvCxnSpPr>
                <p:nvPr/>
              </p:nvCxnSpPr>
              <p:spPr>
                <a:xfrm flipV="1">
                  <a:off x="2968636" y="5043377"/>
                  <a:ext cx="1659385" cy="2997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/>
              <p:cNvGrpSpPr/>
              <p:nvPr/>
            </p:nvGrpSpPr>
            <p:grpSpPr>
              <a:xfrm>
                <a:off x="1138603" y="3854760"/>
                <a:ext cx="2890899" cy="371047"/>
                <a:chOff x="2272770" y="4856996"/>
                <a:chExt cx="2890899" cy="371047"/>
              </a:xfrm>
            </p:grpSpPr>
            <p:sp>
              <p:nvSpPr>
                <p:cNvPr id="12" name="TextBox 11"/>
                <p:cNvSpPr txBox="1"/>
                <p:nvPr/>
              </p:nvSpPr>
              <p:spPr>
                <a:xfrm>
                  <a:off x="2272770" y="4856996"/>
                  <a:ext cx="4991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“b”</a:t>
                  </a:r>
                  <a:endParaRPr lang="en-US" dirty="0"/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4628021" y="4858711"/>
                  <a:ext cx="5356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001</a:t>
                  </a:r>
                  <a:endParaRPr lang="en-US" dirty="0"/>
                </a:p>
              </p:txBody>
            </p:sp>
            <p:cxnSp>
              <p:nvCxnSpPr>
                <p:cNvPr id="14" name="Straight Arrow Connector 13"/>
                <p:cNvCxnSpPr>
                  <a:endCxn id="13" idx="1"/>
                </p:cNvCxnSpPr>
                <p:nvPr/>
              </p:nvCxnSpPr>
              <p:spPr>
                <a:xfrm flipV="1">
                  <a:off x="2968636" y="5043377"/>
                  <a:ext cx="1659385" cy="299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Double Bracket 22"/>
              <p:cNvSpPr/>
              <p:nvPr/>
            </p:nvSpPr>
            <p:spPr>
              <a:xfrm>
                <a:off x="846718" y="3479661"/>
                <a:ext cx="3590505" cy="746146"/>
              </a:xfrm>
              <a:prstGeom prst="bracketPair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846718" y="4824031"/>
              <a:ext cx="3590505" cy="746146"/>
              <a:chOff x="846718" y="3479661"/>
              <a:chExt cx="3590505" cy="746146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1131036" y="3490700"/>
                <a:ext cx="2890899" cy="371047"/>
                <a:chOff x="2272770" y="4856996"/>
                <a:chExt cx="2890899" cy="371047"/>
              </a:xfrm>
            </p:grpSpPr>
            <p:sp>
              <p:nvSpPr>
                <p:cNvPr id="38" name="TextBox 37"/>
                <p:cNvSpPr txBox="1"/>
                <p:nvPr/>
              </p:nvSpPr>
              <p:spPr>
                <a:xfrm>
                  <a:off x="2272770" y="4856996"/>
                  <a:ext cx="4186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42</a:t>
                  </a:r>
                  <a:endParaRPr lang="en-US" dirty="0"/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4628021" y="4858711"/>
                  <a:ext cx="5356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000</a:t>
                  </a:r>
                  <a:endParaRPr lang="en-US" dirty="0"/>
                </a:p>
              </p:txBody>
            </p:sp>
            <p:cxnSp>
              <p:nvCxnSpPr>
                <p:cNvPr id="40" name="Straight Arrow Connector 39"/>
                <p:cNvCxnSpPr>
                  <a:endCxn id="39" idx="1"/>
                </p:cNvCxnSpPr>
                <p:nvPr/>
              </p:nvCxnSpPr>
              <p:spPr>
                <a:xfrm flipV="1">
                  <a:off x="2968636" y="5043377"/>
                  <a:ext cx="1659385" cy="2997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oup 32"/>
              <p:cNvGrpSpPr/>
              <p:nvPr/>
            </p:nvGrpSpPr>
            <p:grpSpPr>
              <a:xfrm>
                <a:off x="1138603" y="3854760"/>
                <a:ext cx="2890899" cy="371047"/>
                <a:chOff x="2272770" y="4856996"/>
                <a:chExt cx="2890899" cy="371047"/>
              </a:xfrm>
            </p:grpSpPr>
            <p:sp>
              <p:nvSpPr>
                <p:cNvPr id="35" name="TextBox 34"/>
                <p:cNvSpPr txBox="1"/>
                <p:nvPr/>
              </p:nvSpPr>
              <p:spPr>
                <a:xfrm>
                  <a:off x="2272770" y="4856996"/>
                  <a:ext cx="4186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52</a:t>
                  </a:r>
                  <a:endParaRPr lang="en-US" dirty="0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4628021" y="4858711"/>
                  <a:ext cx="5356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001</a:t>
                  </a:r>
                  <a:endParaRPr lang="en-US" dirty="0"/>
                </a:p>
              </p:txBody>
            </p:sp>
            <p:cxnSp>
              <p:nvCxnSpPr>
                <p:cNvPr id="37" name="Straight Arrow Connector 36"/>
                <p:cNvCxnSpPr>
                  <a:endCxn id="36" idx="1"/>
                </p:cNvCxnSpPr>
                <p:nvPr/>
              </p:nvCxnSpPr>
              <p:spPr>
                <a:xfrm flipV="1">
                  <a:off x="2968636" y="5043377"/>
                  <a:ext cx="1659385" cy="299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Double Bracket 33"/>
              <p:cNvSpPr/>
              <p:nvPr/>
            </p:nvSpPr>
            <p:spPr>
              <a:xfrm>
                <a:off x="846718" y="3479661"/>
                <a:ext cx="3590505" cy="746146"/>
              </a:xfrm>
              <a:prstGeom prst="bracketPair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201743" y="3680078"/>
              <a:ext cx="583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  <a:r>
                <a:rPr lang="en-US" dirty="0" smtClean="0"/>
                <a:t> </a:t>
              </a:r>
              <a:r>
                <a:rPr lang="en-US" dirty="0" smtClean="0"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96559" y="4957608"/>
              <a:ext cx="5877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  <a:r>
                <a:rPr lang="en-US" dirty="0" smtClean="0"/>
                <a:t> </a:t>
              </a:r>
              <a:r>
                <a:rPr lang="en-US" dirty="0"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endParaRPr lang="en-US" dirty="0"/>
            </a:p>
            <a:p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960451" y="1489619"/>
            <a:ext cx="3030586" cy="1966364"/>
            <a:chOff x="5781968" y="3269970"/>
            <a:chExt cx="3030586" cy="1966364"/>
          </a:xfrm>
        </p:grpSpPr>
        <p:grpSp>
          <p:nvGrpSpPr>
            <p:cNvPr id="20" name="Group 19"/>
            <p:cNvGrpSpPr/>
            <p:nvPr/>
          </p:nvGrpSpPr>
          <p:grpSpPr>
            <a:xfrm>
              <a:off x="5781968" y="3269970"/>
              <a:ext cx="3030586" cy="1966364"/>
              <a:chOff x="5781968" y="3269970"/>
              <a:chExt cx="3030586" cy="1966364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5781968" y="3269970"/>
                <a:ext cx="303058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err="1" smtClean="0"/>
                  <a:t>forall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x</a:t>
                </a:r>
                <a:r>
                  <a:rPr lang="en-US" sz="2000" dirty="0" smtClean="0"/>
                  <a:t> .</a:t>
                </a:r>
                <a:r>
                  <a:rPr lang="en-US" sz="2000" b="1" dirty="0" smtClean="0"/>
                  <a:t> </a:t>
                </a:r>
                <a:r>
                  <a:rPr lang="en-US" sz="2000" b="1" dirty="0" err="1"/>
                  <a:t>f</a:t>
                </a:r>
                <a:r>
                  <a:rPr lang="en-US" sz="2000" b="1" dirty="0" err="1" smtClean="0"/>
                  <a:t>orall</a:t>
                </a:r>
                <a:r>
                  <a:rPr lang="en-US" sz="2000" b="1" dirty="0" smtClean="0"/>
                  <a:t> </a:t>
                </a:r>
                <a:r>
                  <a:rPr lang="en-US" sz="2000" dirty="0"/>
                  <a:t>y</a:t>
                </a:r>
                <a:r>
                  <a:rPr lang="en-US" sz="2000" dirty="0" smtClean="0"/>
                  <a:t> .</a:t>
                </a:r>
              </a:p>
              <a:p>
                <a:r>
                  <a:rPr lang="en-US" sz="2000" dirty="0"/>
                  <a:t> </a:t>
                </a:r>
                <a:r>
                  <a:rPr lang="en-US" sz="2000" dirty="0" smtClean="0"/>
                  <a:t>   send(</a:t>
                </a:r>
                <a:r>
                  <a:rPr lang="en-US" sz="2000" dirty="0" err="1" smtClean="0"/>
                  <a:t>x,y</a:t>
                </a:r>
                <a:r>
                  <a:rPr lang="en-US" sz="2000" dirty="0" smtClean="0"/>
                  <a:t>) -&gt; </a:t>
                </a:r>
                <a:r>
                  <a:rPr lang="en-US" sz="2000" b="1" dirty="0" smtClean="0"/>
                  <a:t>P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recv</a:t>
                </a:r>
                <a:r>
                  <a:rPr lang="en-US" sz="2000" dirty="0" smtClean="0"/>
                  <a:t>(</a:t>
                </a:r>
                <a:r>
                  <a:rPr lang="en-US" sz="2000" dirty="0" err="1" smtClean="0"/>
                  <a:t>x,y</a:t>
                </a:r>
                <a:r>
                  <a:rPr lang="en-US" sz="2000" dirty="0" smtClean="0"/>
                  <a:t>)</a:t>
                </a:r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5893605" y="4224092"/>
                <a:ext cx="2621745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6160989" y="4313004"/>
                <a:ext cx="132789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recv</a:t>
                </a:r>
                <a:r>
                  <a:rPr lang="en-US" dirty="0" smtClean="0"/>
                  <a:t>(“a”,42)</a:t>
                </a:r>
              </a:p>
              <a:p>
                <a:r>
                  <a:rPr lang="en-US" dirty="0" err="1"/>
                  <a:t>r</a:t>
                </a:r>
                <a:r>
                  <a:rPr lang="en-US" dirty="0" err="1" smtClean="0"/>
                  <a:t>ecv</a:t>
                </a:r>
                <a:r>
                  <a:rPr lang="en-US" dirty="0" smtClean="0"/>
                  <a:t>(“b”,52)</a:t>
                </a:r>
              </a:p>
              <a:p>
                <a:r>
                  <a:rPr lang="en-US" dirty="0" smtClean="0"/>
                  <a:t>…</a:t>
                </a:r>
              </a:p>
            </p:txBody>
          </p:sp>
        </p:grpSp>
        <p:sp>
          <p:nvSpPr>
            <p:cNvPr id="21" name="Rectangle 20"/>
            <p:cNvSpPr/>
            <p:nvPr/>
          </p:nvSpPr>
          <p:spPr>
            <a:xfrm>
              <a:off x="5781968" y="3269970"/>
              <a:ext cx="2733382" cy="1966364"/>
            </a:xfrm>
            <a:prstGeom prst="rect">
              <a:avLst/>
            </a:prstGeom>
            <a:solidFill>
              <a:srgbClr val="FFD966">
                <a:alpha val="24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22322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a set of assignments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6718" y="1529163"/>
            <a:ext cx="20606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 </a:t>
            </a:r>
          </a:p>
          <a:p>
            <a:r>
              <a:rPr lang="en-US" dirty="0"/>
              <a:t> </a:t>
            </a:r>
            <a:r>
              <a:rPr lang="en-US" dirty="0" smtClean="0"/>
              <a:t> [</a:t>
            </a:r>
            <a:r>
              <a:rPr lang="en-US" dirty="0" smtClean="0">
                <a:solidFill>
                  <a:srgbClr val="FF0000"/>
                </a:solidFill>
              </a:rPr>
              <a:t>x -&gt; “a”  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y -&gt; 42</a:t>
            </a:r>
            <a:r>
              <a:rPr lang="en-US" dirty="0" smtClean="0"/>
              <a:t>] ,</a:t>
            </a:r>
          </a:p>
          <a:p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[ </a:t>
            </a:r>
            <a:r>
              <a:rPr lang="en-US" dirty="0" smtClean="0">
                <a:solidFill>
                  <a:srgbClr val="FF0000"/>
                </a:solidFill>
              </a:rPr>
              <a:t>x -&gt; “b” 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y -&gt; 52</a:t>
            </a:r>
            <a:r>
              <a:rPr lang="en-US" dirty="0" smtClean="0"/>
              <a:t>] 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846718" y="3479661"/>
            <a:ext cx="3590505" cy="746146"/>
            <a:chOff x="846718" y="3479661"/>
            <a:chExt cx="3590505" cy="746146"/>
          </a:xfrm>
        </p:grpSpPr>
        <p:grpSp>
          <p:nvGrpSpPr>
            <p:cNvPr id="7" name="Group 6"/>
            <p:cNvGrpSpPr/>
            <p:nvPr/>
          </p:nvGrpSpPr>
          <p:grpSpPr>
            <a:xfrm>
              <a:off x="1131036" y="3490700"/>
              <a:ext cx="2890899" cy="371047"/>
              <a:chOff x="2272770" y="4856996"/>
              <a:chExt cx="2890899" cy="371047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272770" y="4856996"/>
                <a:ext cx="488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“a”</a:t>
                </a:r>
                <a:endParaRPr 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628021" y="4858711"/>
                <a:ext cx="5356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000</a:t>
                </a:r>
                <a:endParaRPr lang="en-US" dirty="0"/>
              </a:p>
            </p:txBody>
          </p:sp>
          <p:cxnSp>
            <p:nvCxnSpPr>
              <p:cNvPr id="10" name="Straight Arrow Connector 9"/>
              <p:cNvCxnSpPr>
                <a:endCxn id="9" idx="1"/>
              </p:cNvCxnSpPr>
              <p:nvPr/>
            </p:nvCxnSpPr>
            <p:spPr>
              <a:xfrm flipV="1">
                <a:off x="2968636" y="5043377"/>
                <a:ext cx="1659385" cy="299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1138603" y="3854760"/>
              <a:ext cx="2890899" cy="371047"/>
              <a:chOff x="2272770" y="4856996"/>
              <a:chExt cx="2890899" cy="371047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272770" y="4856996"/>
                <a:ext cx="4991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“b”</a:t>
                </a:r>
                <a:endParaRPr 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628021" y="4858711"/>
                <a:ext cx="5356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001</a:t>
                </a:r>
                <a:endParaRPr lang="en-US" dirty="0"/>
              </a:p>
            </p:txBody>
          </p:sp>
          <p:cxnSp>
            <p:nvCxnSpPr>
              <p:cNvPr id="14" name="Straight Arrow Connector 13"/>
              <p:cNvCxnSpPr>
                <a:endCxn id="13" idx="1"/>
              </p:cNvCxnSpPr>
              <p:nvPr/>
            </p:nvCxnSpPr>
            <p:spPr>
              <a:xfrm flipV="1">
                <a:off x="2968636" y="5043377"/>
                <a:ext cx="1659385" cy="29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Double Bracket 22"/>
            <p:cNvSpPr/>
            <p:nvPr/>
          </p:nvSpPr>
          <p:spPr>
            <a:xfrm>
              <a:off x="846718" y="3479661"/>
              <a:ext cx="3590505" cy="746146"/>
            </a:xfrm>
            <a:prstGeom prst="bracketPair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126241" y="1529163"/>
            <a:ext cx="126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0000FF"/>
                </a:solidFill>
              </a:rPr>
              <a:t>y</a:t>
            </a:r>
            <a:r>
              <a:rPr lang="en-US" baseline="-25000" dirty="0" smtClean="0">
                <a:solidFill>
                  <a:srgbClr val="0000FF"/>
                </a:solidFill>
              </a:rPr>
              <a:t>0</a:t>
            </a:r>
            <a:r>
              <a:rPr lang="en-US" dirty="0" smtClean="0">
                <a:solidFill>
                  <a:srgbClr val="0000FF"/>
                </a:solidFill>
              </a:rPr>
              <a:t>y</a:t>
            </a:r>
            <a:r>
              <a:rPr lang="en-US" baseline="-25000" dirty="0" smtClean="0">
                <a:solidFill>
                  <a:srgbClr val="0000FF"/>
                </a:solidFill>
              </a:rPr>
              <a:t>1</a:t>
            </a:r>
            <a:r>
              <a:rPr lang="en-US" dirty="0" smtClean="0">
                <a:solidFill>
                  <a:srgbClr val="0000FF"/>
                </a:solidFill>
              </a:rPr>
              <a:t>y</a:t>
            </a:r>
            <a:r>
              <a:rPr lang="en-US" baseline="-25000" dirty="0" smtClean="0">
                <a:solidFill>
                  <a:srgbClr val="0000FF"/>
                </a:solidFill>
              </a:rPr>
              <a:t>2</a:t>
            </a:r>
            <a:endParaRPr lang="en-US" baseline="-25000" dirty="0">
              <a:solidFill>
                <a:srgbClr val="0000F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37382" y="1922490"/>
            <a:ext cx="1147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0 0 0 </a:t>
            </a:r>
            <a:r>
              <a:rPr lang="en-US" dirty="0" smtClean="0">
                <a:solidFill>
                  <a:srgbClr val="0000FF"/>
                </a:solidFill>
              </a:rPr>
              <a:t>0 0 0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55573" y="2472801"/>
            <a:ext cx="1147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0 0 1 </a:t>
            </a:r>
            <a:r>
              <a:rPr lang="en-US" dirty="0" smtClean="0">
                <a:solidFill>
                  <a:srgbClr val="0000FF"/>
                </a:solidFill>
              </a:rPr>
              <a:t>0 0 </a:t>
            </a:r>
            <a:r>
              <a:rPr lang="en-US" dirty="0">
                <a:solidFill>
                  <a:srgbClr val="0000FF"/>
                </a:solidFill>
              </a:rPr>
              <a:t>1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4036458" y="1955910"/>
            <a:ext cx="14226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87828" y="2187875"/>
            <a:ext cx="390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or</a:t>
            </a:r>
            <a:endParaRPr lang="en-US" b="1" dirty="0"/>
          </a:p>
        </p:txBody>
      </p:sp>
      <p:cxnSp>
        <p:nvCxnSpPr>
          <p:cNvPr id="4" name="Straight Arrow Connector 3"/>
          <p:cNvCxnSpPr>
            <a:stCxn id="25" idx="3"/>
          </p:cNvCxnSpPr>
          <p:nvPr/>
        </p:nvCxnSpPr>
        <p:spPr>
          <a:xfrm flipV="1">
            <a:off x="5284939" y="2105442"/>
            <a:ext cx="675512" cy="17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846718" y="4824031"/>
            <a:ext cx="3590505" cy="746146"/>
            <a:chOff x="846718" y="3479661"/>
            <a:chExt cx="3590505" cy="746146"/>
          </a:xfrm>
        </p:grpSpPr>
        <p:grpSp>
          <p:nvGrpSpPr>
            <p:cNvPr id="32" name="Group 31"/>
            <p:cNvGrpSpPr/>
            <p:nvPr/>
          </p:nvGrpSpPr>
          <p:grpSpPr>
            <a:xfrm>
              <a:off x="1131036" y="3490700"/>
              <a:ext cx="2890899" cy="371047"/>
              <a:chOff x="2272770" y="4856996"/>
              <a:chExt cx="2890899" cy="371047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2272770" y="4856996"/>
                <a:ext cx="4186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42</a:t>
                </a:r>
                <a:endParaRPr lang="en-US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628021" y="4858711"/>
                <a:ext cx="5356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000</a:t>
                </a:r>
                <a:endParaRPr lang="en-US" dirty="0"/>
              </a:p>
            </p:txBody>
          </p:sp>
          <p:cxnSp>
            <p:nvCxnSpPr>
              <p:cNvPr id="40" name="Straight Arrow Connector 39"/>
              <p:cNvCxnSpPr>
                <a:endCxn id="39" idx="1"/>
              </p:cNvCxnSpPr>
              <p:nvPr/>
            </p:nvCxnSpPr>
            <p:spPr>
              <a:xfrm flipV="1">
                <a:off x="2968636" y="5043377"/>
                <a:ext cx="1659385" cy="299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1138603" y="3854760"/>
              <a:ext cx="2890899" cy="371047"/>
              <a:chOff x="2272770" y="4856996"/>
              <a:chExt cx="2890899" cy="37104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272770" y="4856996"/>
                <a:ext cx="4186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52</a:t>
                </a:r>
                <a:endParaRPr lang="en-US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4628021" y="4858711"/>
                <a:ext cx="5356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001</a:t>
                </a:r>
                <a:endParaRPr lang="en-US" dirty="0"/>
              </a:p>
            </p:txBody>
          </p:sp>
          <p:cxnSp>
            <p:nvCxnSpPr>
              <p:cNvPr id="37" name="Straight Arrow Connector 36"/>
              <p:cNvCxnSpPr>
                <a:endCxn id="36" idx="1"/>
              </p:cNvCxnSpPr>
              <p:nvPr/>
            </p:nvCxnSpPr>
            <p:spPr>
              <a:xfrm flipV="1">
                <a:off x="2968636" y="5043377"/>
                <a:ext cx="1659385" cy="29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Double Bracket 33"/>
            <p:cNvSpPr/>
            <p:nvPr/>
          </p:nvSpPr>
          <p:spPr>
            <a:xfrm>
              <a:off x="846718" y="3479661"/>
              <a:ext cx="3590505" cy="746146"/>
            </a:xfrm>
            <a:prstGeom prst="bracketPair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01743" y="3680078"/>
            <a:ext cx="583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96559" y="4957608"/>
            <a:ext cx="587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US" dirty="0" smtClean="0"/>
              <a:t> 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endParaRPr lang="en-US" dirty="0"/>
          </a:p>
          <a:p>
            <a:endParaRPr lang="en-US" dirty="0"/>
          </a:p>
        </p:txBody>
      </p:sp>
      <p:pic>
        <p:nvPicPr>
          <p:cNvPr id="21" name="Picture 20" descr="bdd_visualizer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614" y="1057142"/>
            <a:ext cx="2800655" cy="499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009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a set of assignments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6718" y="1529163"/>
            <a:ext cx="20606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 </a:t>
            </a:r>
          </a:p>
          <a:p>
            <a:r>
              <a:rPr lang="en-US" dirty="0"/>
              <a:t> </a:t>
            </a:r>
            <a:r>
              <a:rPr lang="en-US" dirty="0" smtClean="0"/>
              <a:t> [</a:t>
            </a:r>
            <a:r>
              <a:rPr lang="en-US" dirty="0" smtClean="0">
                <a:solidFill>
                  <a:srgbClr val="FF0000"/>
                </a:solidFill>
              </a:rPr>
              <a:t>x -&gt; “a”  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y -&gt; 42</a:t>
            </a:r>
            <a:r>
              <a:rPr lang="en-US" dirty="0" smtClean="0"/>
              <a:t>] ,</a:t>
            </a:r>
          </a:p>
          <a:p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[ </a:t>
            </a:r>
            <a:r>
              <a:rPr lang="en-US" dirty="0" smtClean="0">
                <a:solidFill>
                  <a:srgbClr val="FF0000"/>
                </a:solidFill>
              </a:rPr>
              <a:t>x -&gt; “b” 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y -&gt; 52</a:t>
            </a:r>
            <a:r>
              <a:rPr lang="en-US" dirty="0" smtClean="0"/>
              <a:t>] 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846718" y="3479661"/>
            <a:ext cx="3590505" cy="746146"/>
            <a:chOff x="846718" y="3479661"/>
            <a:chExt cx="3590505" cy="746146"/>
          </a:xfrm>
        </p:grpSpPr>
        <p:grpSp>
          <p:nvGrpSpPr>
            <p:cNvPr id="7" name="Group 6"/>
            <p:cNvGrpSpPr/>
            <p:nvPr/>
          </p:nvGrpSpPr>
          <p:grpSpPr>
            <a:xfrm>
              <a:off x="1131036" y="3490700"/>
              <a:ext cx="2890899" cy="371047"/>
              <a:chOff x="2272770" y="4856996"/>
              <a:chExt cx="2890899" cy="371047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272770" y="4856996"/>
                <a:ext cx="488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“a”</a:t>
                </a:r>
                <a:endParaRPr 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628021" y="4858711"/>
                <a:ext cx="5356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000</a:t>
                </a:r>
                <a:endParaRPr lang="en-US" dirty="0"/>
              </a:p>
            </p:txBody>
          </p:sp>
          <p:cxnSp>
            <p:nvCxnSpPr>
              <p:cNvPr id="10" name="Straight Arrow Connector 9"/>
              <p:cNvCxnSpPr>
                <a:endCxn id="9" idx="1"/>
              </p:cNvCxnSpPr>
              <p:nvPr/>
            </p:nvCxnSpPr>
            <p:spPr>
              <a:xfrm flipV="1">
                <a:off x="2968636" y="5043377"/>
                <a:ext cx="1659385" cy="299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1138603" y="3854760"/>
              <a:ext cx="2890899" cy="371047"/>
              <a:chOff x="2272770" y="4856996"/>
              <a:chExt cx="2890899" cy="371047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272770" y="4856996"/>
                <a:ext cx="4991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“b”</a:t>
                </a:r>
                <a:endParaRPr 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628021" y="4858711"/>
                <a:ext cx="5356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001</a:t>
                </a:r>
                <a:endParaRPr lang="en-US" dirty="0"/>
              </a:p>
            </p:txBody>
          </p:sp>
          <p:cxnSp>
            <p:nvCxnSpPr>
              <p:cNvPr id="14" name="Straight Arrow Connector 13"/>
              <p:cNvCxnSpPr>
                <a:endCxn id="13" idx="1"/>
              </p:cNvCxnSpPr>
              <p:nvPr/>
            </p:nvCxnSpPr>
            <p:spPr>
              <a:xfrm flipV="1">
                <a:off x="2968636" y="5043377"/>
                <a:ext cx="1659385" cy="29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Double Bracket 22"/>
            <p:cNvSpPr/>
            <p:nvPr/>
          </p:nvSpPr>
          <p:spPr>
            <a:xfrm>
              <a:off x="846718" y="3479661"/>
              <a:ext cx="3590505" cy="746146"/>
            </a:xfrm>
            <a:prstGeom prst="bracketPair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126241" y="1529163"/>
            <a:ext cx="126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0000FF"/>
                </a:solidFill>
              </a:rPr>
              <a:t>y</a:t>
            </a:r>
            <a:r>
              <a:rPr lang="en-US" baseline="-25000" dirty="0" smtClean="0">
                <a:solidFill>
                  <a:srgbClr val="0000FF"/>
                </a:solidFill>
              </a:rPr>
              <a:t>0</a:t>
            </a:r>
            <a:r>
              <a:rPr lang="en-US" dirty="0" smtClean="0">
                <a:solidFill>
                  <a:srgbClr val="0000FF"/>
                </a:solidFill>
              </a:rPr>
              <a:t>y</a:t>
            </a:r>
            <a:r>
              <a:rPr lang="en-US" baseline="-25000" dirty="0" smtClean="0">
                <a:solidFill>
                  <a:srgbClr val="0000FF"/>
                </a:solidFill>
              </a:rPr>
              <a:t>1</a:t>
            </a:r>
            <a:r>
              <a:rPr lang="en-US" dirty="0" smtClean="0">
                <a:solidFill>
                  <a:srgbClr val="0000FF"/>
                </a:solidFill>
              </a:rPr>
              <a:t>y</a:t>
            </a:r>
            <a:r>
              <a:rPr lang="en-US" baseline="-25000" dirty="0" smtClean="0">
                <a:solidFill>
                  <a:srgbClr val="0000FF"/>
                </a:solidFill>
              </a:rPr>
              <a:t>2</a:t>
            </a:r>
            <a:endParaRPr lang="en-US" baseline="-25000" dirty="0">
              <a:solidFill>
                <a:srgbClr val="0000F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37382" y="1922490"/>
            <a:ext cx="1147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0 0 0 </a:t>
            </a:r>
            <a:r>
              <a:rPr lang="en-US" dirty="0" smtClean="0">
                <a:solidFill>
                  <a:srgbClr val="0000FF"/>
                </a:solidFill>
              </a:rPr>
              <a:t>0 0 0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55573" y="2472801"/>
            <a:ext cx="1147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0 0 1 </a:t>
            </a:r>
            <a:r>
              <a:rPr lang="en-US" dirty="0" smtClean="0">
                <a:solidFill>
                  <a:srgbClr val="0000FF"/>
                </a:solidFill>
              </a:rPr>
              <a:t>0 0 </a:t>
            </a:r>
            <a:r>
              <a:rPr lang="en-US" dirty="0">
                <a:solidFill>
                  <a:srgbClr val="0000FF"/>
                </a:solidFill>
              </a:rPr>
              <a:t>1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4036458" y="1955910"/>
            <a:ext cx="14226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87828" y="2187875"/>
            <a:ext cx="390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or</a:t>
            </a:r>
            <a:endParaRPr lang="en-US" b="1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5284939" y="2662442"/>
            <a:ext cx="675512" cy="17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846718" y="4824031"/>
            <a:ext cx="3590505" cy="746146"/>
            <a:chOff x="846718" y="3479661"/>
            <a:chExt cx="3590505" cy="746146"/>
          </a:xfrm>
        </p:grpSpPr>
        <p:grpSp>
          <p:nvGrpSpPr>
            <p:cNvPr id="32" name="Group 31"/>
            <p:cNvGrpSpPr/>
            <p:nvPr/>
          </p:nvGrpSpPr>
          <p:grpSpPr>
            <a:xfrm>
              <a:off x="1131036" y="3490700"/>
              <a:ext cx="2890899" cy="371047"/>
              <a:chOff x="2272770" y="4856996"/>
              <a:chExt cx="2890899" cy="371047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2272770" y="4856996"/>
                <a:ext cx="4186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42</a:t>
                </a:r>
                <a:endParaRPr lang="en-US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628021" y="4858711"/>
                <a:ext cx="5356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000</a:t>
                </a:r>
                <a:endParaRPr lang="en-US" dirty="0"/>
              </a:p>
            </p:txBody>
          </p:sp>
          <p:cxnSp>
            <p:nvCxnSpPr>
              <p:cNvPr id="40" name="Straight Arrow Connector 39"/>
              <p:cNvCxnSpPr>
                <a:endCxn id="39" idx="1"/>
              </p:cNvCxnSpPr>
              <p:nvPr/>
            </p:nvCxnSpPr>
            <p:spPr>
              <a:xfrm flipV="1">
                <a:off x="2968636" y="5043377"/>
                <a:ext cx="1659385" cy="299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1138603" y="3854760"/>
              <a:ext cx="2890899" cy="371047"/>
              <a:chOff x="2272770" y="4856996"/>
              <a:chExt cx="2890899" cy="37104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272770" y="4856996"/>
                <a:ext cx="4186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52</a:t>
                </a:r>
                <a:endParaRPr lang="en-US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4628021" y="4858711"/>
                <a:ext cx="5356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001</a:t>
                </a:r>
                <a:endParaRPr lang="en-US" dirty="0"/>
              </a:p>
            </p:txBody>
          </p:sp>
          <p:cxnSp>
            <p:nvCxnSpPr>
              <p:cNvPr id="37" name="Straight Arrow Connector 36"/>
              <p:cNvCxnSpPr>
                <a:endCxn id="36" idx="1"/>
              </p:cNvCxnSpPr>
              <p:nvPr/>
            </p:nvCxnSpPr>
            <p:spPr>
              <a:xfrm flipV="1">
                <a:off x="2968636" y="5043377"/>
                <a:ext cx="1659385" cy="29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Double Bracket 33"/>
            <p:cNvSpPr/>
            <p:nvPr/>
          </p:nvSpPr>
          <p:spPr>
            <a:xfrm>
              <a:off x="846718" y="3479661"/>
              <a:ext cx="3590505" cy="746146"/>
            </a:xfrm>
            <a:prstGeom prst="bracketPair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01743" y="3680078"/>
            <a:ext cx="583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96559" y="4957608"/>
            <a:ext cx="587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US" dirty="0" smtClean="0"/>
              <a:t> 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endParaRPr lang="en-US" dirty="0"/>
          </a:p>
          <a:p>
            <a:endParaRPr lang="en-US" dirty="0"/>
          </a:p>
        </p:txBody>
      </p:sp>
      <p:pic>
        <p:nvPicPr>
          <p:cNvPr id="15" name="Picture 14" descr="bdd_visualizer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229" y="1065041"/>
            <a:ext cx="2822069" cy="503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729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a set of assignments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6718" y="1529163"/>
            <a:ext cx="20606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 </a:t>
            </a:r>
          </a:p>
          <a:p>
            <a:r>
              <a:rPr lang="en-US" dirty="0"/>
              <a:t> </a:t>
            </a:r>
            <a:r>
              <a:rPr lang="en-US" dirty="0" smtClean="0"/>
              <a:t> [</a:t>
            </a:r>
            <a:r>
              <a:rPr lang="en-US" dirty="0" smtClean="0">
                <a:solidFill>
                  <a:srgbClr val="FF0000"/>
                </a:solidFill>
              </a:rPr>
              <a:t>x -&gt; “a”  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y -&gt; 42</a:t>
            </a:r>
            <a:r>
              <a:rPr lang="en-US" dirty="0" smtClean="0"/>
              <a:t>] ,</a:t>
            </a:r>
          </a:p>
          <a:p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[ </a:t>
            </a:r>
            <a:r>
              <a:rPr lang="en-US" dirty="0" smtClean="0">
                <a:solidFill>
                  <a:srgbClr val="FF0000"/>
                </a:solidFill>
              </a:rPr>
              <a:t>x -&gt; “b” 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y -&gt; 52</a:t>
            </a:r>
            <a:r>
              <a:rPr lang="en-US" dirty="0" smtClean="0"/>
              <a:t>] 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846718" y="3479661"/>
            <a:ext cx="3590505" cy="746146"/>
            <a:chOff x="846718" y="3479661"/>
            <a:chExt cx="3590505" cy="746146"/>
          </a:xfrm>
        </p:grpSpPr>
        <p:grpSp>
          <p:nvGrpSpPr>
            <p:cNvPr id="7" name="Group 6"/>
            <p:cNvGrpSpPr/>
            <p:nvPr/>
          </p:nvGrpSpPr>
          <p:grpSpPr>
            <a:xfrm>
              <a:off x="1131036" y="3490700"/>
              <a:ext cx="2890899" cy="371047"/>
              <a:chOff x="2272770" y="4856996"/>
              <a:chExt cx="2890899" cy="371047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272770" y="4856996"/>
                <a:ext cx="488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“a”</a:t>
                </a:r>
                <a:endParaRPr 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628021" y="4858711"/>
                <a:ext cx="5356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000</a:t>
                </a:r>
                <a:endParaRPr lang="en-US" dirty="0"/>
              </a:p>
            </p:txBody>
          </p:sp>
          <p:cxnSp>
            <p:nvCxnSpPr>
              <p:cNvPr id="10" name="Straight Arrow Connector 9"/>
              <p:cNvCxnSpPr>
                <a:endCxn id="9" idx="1"/>
              </p:cNvCxnSpPr>
              <p:nvPr/>
            </p:nvCxnSpPr>
            <p:spPr>
              <a:xfrm flipV="1">
                <a:off x="2968636" y="5043377"/>
                <a:ext cx="1659385" cy="299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1138603" y="3854760"/>
              <a:ext cx="2890899" cy="371047"/>
              <a:chOff x="2272770" y="4856996"/>
              <a:chExt cx="2890899" cy="371047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272770" y="4856996"/>
                <a:ext cx="4991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“b”</a:t>
                </a:r>
                <a:endParaRPr 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628021" y="4858711"/>
                <a:ext cx="5356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001</a:t>
                </a:r>
                <a:endParaRPr lang="en-US" dirty="0"/>
              </a:p>
            </p:txBody>
          </p:sp>
          <p:cxnSp>
            <p:nvCxnSpPr>
              <p:cNvPr id="14" name="Straight Arrow Connector 13"/>
              <p:cNvCxnSpPr>
                <a:endCxn id="13" idx="1"/>
              </p:cNvCxnSpPr>
              <p:nvPr/>
            </p:nvCxnSpPr>
            <p:spPr>
              <a:xfrm flipV="1">
                <a:off x="2968636" y="5043377"/>
                <a:ext cx="1659385" cy="29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Double Bracket 22"/>
            <p:cNvSpPr/>
            <p:nvPr/>
          </p:nvSpPr>
          <p:spPr>
            <a:xfrm>
              <a:off x="846718" y="3479661"/>
              <a:ext cx="3590505" cy="746146"/>
            </a:xfrm>
            <a:prstGeom prst="bracketPair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126241" y="1529163"/>
            <a:ext cx="126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0000FF"/>
                </a:solidFill>
              </a:rPr>
              <a:t>y</a:t>
            </a:r>
            <a:r>
              <a:rPr lang="en-US" baseline="-25000" dirty="0" smtClean="0">
                <a:solidFill>
                  <a:srgbClr val="0000FF"/>
                </a:solidFill>
              </a:rPr>
              <a:t>0</a:t>
            </a:r>
            <a:r>
              <a:rPr lang="en-US" dirty="0" smtClean="0">
                <a:solidFill>
                  <a:srgbClr val="0000FF"/>
                </a:solidFill>
              </a:rPr>
              <a:t>y</a:t>
            </a:r>
            <a:r>
              <a:rPr lang="en-US" baseline="-25000" dirty="0" smtClean="0">
                <a:solidFill>
                  <a:srgbClr val="0000FF"/>
                </a:solidFill>
              </a:rPr>
              <a:t>1</a:t>
            </a:r>
            <a:r>
              <a:rPr lang="en-US" dirty="0" smtClean="0">
                <a:solidFill>
                  <a:srgbClr val="0000FF"/>
                </a:solidFill>
              </a:rPr>
              <a:t>y</a:t>
            </a:r>
            <a:r>
              <a:rPr lang="en-US" baseline="-25000" dirty="0" smtClean="0">
                <a:solidFill>
                  <a:srgbClr val="0000FF"/>
                </a:solidFill>
              </a:rPr>
              <a:t>2</a:t>
            </a:r>
            <a:endParaRPr lang="en-US" baseline="-25000" dirty="0">
              <a:solidFill>
                <a:srgbClr val="0000F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37382" y="1922490"/>
            <a:ext cx="1147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0 0 0 </a:t>
            </a:r>
            <a:r>
              <a:rPr lang="en-US" dirty="0" smtClean="0">
                <a:solidFill>
                  <a:srgbClr val="0000FF"/>
                </a:solidFill>
              </a:rPr>
              <a:t>0 0 0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55573" y="2472801"/>
            <a:ext cx="1147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0 0 1 </a:t>
            </a:r>
            <a:r>
              <a:rPr lang="en-US" dirty="0" smtClean="0">
                <a:solidFill>
                  <a:srgbClr val="0000FF"/>
                </a:solidFill>
              </a:rPr>
              <a:t>0 0 </a:t>
            </a:r>
            <a:r>
              <a:rPr lang="en-US" dirty="0">
                <a:solidFill>
                  <a:srgbClr val="0000FF"/>
                </a:solidFill>
              </a:rPr>
              <a:t>1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4036458" y="1955910"/>
            <a:ext cx="14226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87828" y="2187875"/>
            <a:ext cx="390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or</a:t>
            </a:r>
            <a:endParaRPr lang="en-US" b="1" dirty="0"/>
          </a:p>
        </p:txBody>
      </p:sp>
      <p:grpSp>
        <p:nvGrpSpPr>
          <p:cNvPr id="31" name="Group 30"/>
          <p:cNvGrpSpPr/>
          <p:nvPr/>
        </p:nvGrpSpPr>
        <p:grpSpPr>
          <a:xfrm>
            <a:off x="846718" y="4824031"/>
            <a:ext cx="3590505" cy="746146"/>
            <a:chOff x="846718" y="3479661"/>
            <a:chExt cx="3590505" cy="746146"/>
          </a:xfrm>
        </p:grpSpPr>
        <p:grpSp>
          <p:nvGrpSpPr>
            <p:cNvPr id="32" name="Group 31"/>
            <p:cNvGrpSpPr/>
            <p:nvPr/>
          </p:nvGrpSpPr>
          <p:grpSpPr>
            <a:xfrm>
              <a:off x="1131036" y="3490700"/>
              <a:ext cx="2890899" cy="371047"/>
              <a:chOff x="2272770" y="4856996"/>
              <a:chExt cx="2890899" cy="371047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2272770" y="4856996"/>
                <a:ext cx="4186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42</a:t>
                </a:r>
                <a:endParaRPr lang="en-US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628021" y="4858711"/>
                <a:ext cx="5356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000</a:t>
                </a:r>
                <a:endParaRPr lang="en-US" dirty="0"/>
              </a:p>
            </p:txBody>
          </p:sp>
          <p:cxnSp>
            <p:nvCxnSpPr>
              <p:cNvPr id="40" name="Straight Arrow Connector 39"/>
              <p:cNvCxnSpPr>
                <a:endCxn id="39" idx="1"/>
              </p:cNvCxnSpPr>
              <p:nvPr/>
            </p:nvCxnSpPr>
            <p:spPr>
              <a:xfrm flipV="1">
                <a:off x="2968636" y="5043377"/>
                <a:ext cx="1659385" cy="299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1138603" y="3854760"/>
              <a:ext cx="2890899" cy="371047"/>
              <a:chOff x="2272770" y="4856996"/>
              <a:chExt cx="2890899" cy="37104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272770" y="4856996"/>
                <a:ext cx="4186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52</a:t>
                </a:r>
                <a:endParaRPr lang="en-US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4628021" y="4858711"/>
                <a:ext cx="5356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001</a:t>
                </a:r>
                <a:endParaRPr lang="en-US" dirty="0"/>
              </a:p>
            </p:txBody>
          </p:sp>
          <p:cxnSp>
            <p:nvCxnSpPr>
              <p:cNvPr id="37" name="Straight Arrow Connector 36"/>
              <p:cNvCxnSpPr>
                <a:endCxn id="36" idx="1"/>
              </p:cNvCxnSpPr>
              <p:nvPr/>
            </p:nvCxnSpPr>
            <p:spPr>
              <a:xfrm flipV="1">
                <a:off x="2968636" y="5043377"/>
                <a:ext cx="1659385" cy="29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Double Bracket 33"/>
            <p:cNvSpPr/>
            <p:nvPr/>
          </p:nvSpPr>
          <p:spPr>
            <a:xfrm>
              <a:off x="846718" y="3479661"/>
              <a:ext cx="3590505" cy="746146"/>
            </a:xfrm>
            <a:prstGeom prst="bracketPair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01743" y="3680078"/>
            <a:ext cx="583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96559" y="4957608"/>
            <a:ext cx="587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US" dirty="0" smtClean="0"/>
              <a:t> 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endParaRPr lang="en-US" dirty="0"/>
          </a:p>
          <a:p>
            <a:endParaRPr lang="en-US" dirty="0"/>
          </a:p>
        </p:txBody>
      </p:sp>
      <p:pic>
        <p:nvPicPr>
          <p:cNvPr id="15" name="Picture 14" descr="bdd_visualizer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258" y="842866"/>
            <a:ext cx="3506639" cy="4545643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V="1">
            <a:off x="5284939" y="2406222"/>
            <a:ext cx="675512" cy="17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00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RV: Following an execution against a temporal property.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There is no point in following [](</a:t>
            </a:r>
            <a:r>
              <a:rPr lang="en-US" sz="2400" i="1" dirty="0" smtClean="0"/>
              <a:t>p</a:t>
            </a:r>
            <a:r>
              <a:rPr lang="en-US" sz="2400" dirty="0" smtClean="0">
                <a:sym typeface="Wingdings" panose="05000000000000000000" pitchFamily="2" charset="2"/>
              </a:rPr>
              <a:t>&lt;&gt;</a:t>
            </a:r>
            <a:r>
              <a:rPr lang="en-US" sz="2400" i="1" dirty="0" smtClean="0">
                <a:sym typeface="Wingdings" panose="05000000000000000000" pitchFamily="2" charset="2"/>
              </a:rPr>
              <a:t>q</a:t>
            </a:r>
            <a:r>
              <a:rPr lang="en-US" sz="2400" dirty="0" smtClean="0">
                <a:sym typeface="Wingdings" panose="05000000000000000000" pitchFamily="2" charset="2"/>
              </a:rPr>
              <a:t>):</a:t>
            </a:r>
          </a:p>
          <a:p>
            <a:pPr marL="0" indent="0">
              <a:buNone/>
            </a:pPr>
            <a:r>
              <a:rPr lang="en-US" sz="2400" dirty="0" smtClean="0">
                <a:sym typeface="Wingdings" panose="05000000000000000000" pitchFamily="2" charset="2"/>
              </a:rPr>
              <a:t>If </a:t>
            </a:r>
            <a:r>
              <a:rPr lang="en-US" sz="2400" i="1" dirty="0" smtClean="0">
                <a:sym typeface="Wingdings" panose="05000000000000000000" pitchFamily="2" charset="2"/>
              </a:rPr>
              <a:t>p </a:t>
            </a:r>
            <a:r>
              <a:rPr lang="en-US" sz="2400" dirty="0" smtClean="0">
                <a:sym typeface="Wingdings" panose="05000000000000000000" pitchFamily="2" charset="2"/>
              </a:rPr>
              <a:t>(“a file is opened”) happened; there is always the possibility that </a:t>
            </a:r>
            <a:r>
              <a:rPr lang="en-US" sz="2400" i="1" dirty="0" smtClean="0">
                <a:sym typeface="Wingdings" panose="05000000000000000000" pitchFamily="2" charset="2"/>
              </a:rPr>
              <a:t>q</a:t>
            </a:r>
            <a:r>
              <a:rPr lang="en-US" sz="2400" dirty="0" smtClean="0">
                <a:sym typeface="Wingdings" panose="05000000000000000000" pitchFamily="2" charset="2"/>
              </a:rPr>
              <a:t> (“a file is closed”) will happen even if it did not yet.</a:t>
            </a:r>
          </a:p>
          <a:p>
            <a:pPr marL="0" indent="0">
              <a:buNone/>
            </a:pPr>
            <a:endParaRPr lang="en-US" sz="24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400" dirty="0" smtClean="0">
                <a:sym typeface="Wingdings" panose="05000000000000000000" pitchFamily="2" charset="2"/>
              </a:rPr>
              <a:t>Should we assign a proposition </a:t>
            </a:r>
            <a:r>
              <a:rPr lang="en-US" sz="2400" i="1" dirty="0" smtClean="0">
                <a:sym typeface="Wingdings" panose="05000000000000000000" pitchFamily="2" charset="2"/>
              </a:rPr>
              <a:t>p</a:t>
            </a:r>
            <a:r>
              <a:rPr lang="en-US" sz="2400" dirty="0" smtClean="0">
                <a:sym typeface="Wingdings" panose="05000000000000000000" pitchFamily="2" charset="2"/>
              </a:rPr>
              <a:t> and </a:t>
            </a:r>
            <a:r>
              <a:rPr lang="en-US" sz="2400" i="1" dirty="0" smtClean="0">
                <a:sym typeface="Wingdings" panose="05000000000000000000" pitchFamily="2" charset="2"/>
              </a:rPr>
              <a:t>q</a:t>
            </a:r>
            <a:r>
              <a:rPr lang="en-US" sz="2400" dirty="0" smtClean="0">
                <a:sym typeface="Wingdings" panose="05000000000000000000" pitchFamily="2" charset="2"/>
              </a:rPr>
              <a:t> per each file???</a:t>
            </a:r>
          </a:p>
          <a:p>
            <a:pPr marL="0" indent="0">
              <a:buNone/>
            </a:pPr>
            <a:endParaRPr lang="en-US" sz="24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400" dirty="0" smtClean="0">
                <a:sym typeface="Wingdings" panose="05000000000000000000" pitchFamily="2" charset="2"/>
              </a:rPr>
              <a:t>If we follow &lt;&gt;</a:t>
            </a:r>
            <a:r>
              <a:rPr lang="en-US" sz="2400" i="1" dirty="0" smtClean="0">
                <a:sym typeface="Wingdings" panose="05000000000000000000" pitchFamily="2" charset="2"/>
              </a:rPr>
              <a:t>p</a:t>
            </a:r>
            <a:r>
              <a:rPr lang="en-US" sz="2400" dirty="0" smtClean="0">
                <a:sym typeface="Wingdings" panose="05000000000000000000" pitchFamily="2" charset="2"/>
              </a:rPr>
              <a:t>, and </a:t>
            </a:r>
            <a:r>
              <a:rPr lang="en-US" sz="2400" i="1" dirty="0" smtClean="0">
                <a:sym typeface="Wingdings" panose="05000000000000000000" pitchFamily="2" charset="2"/>
              </a:rPr>
              <a:t>p</a:t>
            </a:r>
            <a:r>
              <a:rPr lang="en-US" sz="2400" dirty="0" smtClean="0">
                <a:sym typeface="Wingdings" panose="05000000000000000000" pitchFamily="2" charset="2"/>
              </a:rPr>
              <a:t> happens, we know the property is satisfied.</a:t>
            </a:r>
          </a:p>
          <a:p>
            <a:pPr marL="0" indent="0">
              <a:buNone/>
            </a:pP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400" dirty="0" smtClean="0">
                <a:sym typeface="Wingdings" panose="05000000000000000000" pitchFamily="2" charset="2"/>
              </a:rPr>
              <a:t>If we follow []</a:t>
            </a:r>
            <a:r>
              <a:rPr lang="en-US" sz="2400" i="1" dirty="0" smtClean="0">
                <a:sym typeface="Wingdings" panose="05000000000000000000" pitchFamily="2" charset="2"/>
              </a:rPr>
              <a:t>q</a:t>
            </a:r>
            <a:r>
              <a:rPr lang="en-US" sz="2400" dirty="0" smtClean="0">
                <a:sym typeface="Wingdings" panose="05000000000000000000" pitchFamily="2" charset="2"/>
              </a:rPr>
              <a:t> and </a:t>
            </a:r>
            <a:r>
              <a:rPr lang="en-US" sz="2400" i="1" dirty="0" smtClean="0">
                <a:sym typeface="Wingdings" panose="05000000000000000000" pitchFamily="2" charset="2"/>
              </a:rPr>
              <a:t>q</a:t>
            </a:r>
            <a:r>
              <a:rPr lang="en-US" sz="2400" dirty="0" smtClean="0">
                <a:sym typeface="Wingdings" panose="05000000000000000000" pitchFamily="2" charset="2"/>
              </a:rPr>
              <a:t> does not happen at some state, then we know that the property failed.</a:t>
            </a:r>
            <a:endParaRPr lang="en-US" sz="2400" dirty="0">
              <a:sym typeface="Wingdings" panose="05000000000000000000" pitchFamily="2" charset="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E195A-8726-493C-908D-FE3A42ECAF16}" type="datetime1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5D50-C62B-4D4D-B973-D72E8B69EC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2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Looking back at the set semantics: since every tuple is a BDD function…</a:t>
            </a:r>
            <a:endParaRPr lang="en-US" dirty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15EFE-B6E8-4005-995E-E0428D6FF7B6}" type="datetime1">
              <a:rPr lang="en-US" smtClean="0"/>
              <a:t>10/13/2017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5D50-C62B-4D4D-B973-D72E8B69ECE8}" type="slidenum">
              <a:rPr lang="en-US" smtClean="0"/>
              <a:t>30</a:t>
            </a:fld>
            <a:endParaRPr lang="en-US"/>
          </a:p>
        </p:txBody>
      </p:sp>
      <p:pic>
        <p:nvPicPr>
          <p:cNvPr id="6" name="Picture 5" descr="Screen Shot 2017-08-16 at 4.14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34" y="1774579"/>
            <a:ext cx="7572124" cy="3514551"/>
          </a:xfrm>
          <a:prstGeom prst="rect">
            <a:avLst/>
          </a:prstGeom>
          <a:ln>
            <a:solidFill>
              <a:srgbClr val="FF6600"/>
            </a:solidFill>
          </a:ln>
        </p:spPr>
      </p:pic>
      <p:sp>
        <p:nvSpPr>
          <p:cNvPr id="7" name="מלבן 6"/>
          <p:cNvSpPr/>
          <p:nvPr/>
        </p:nvSpPr>
        <p:spPr>
          <a:xfrm>
            <a:off x="712517" y="3984771"/>
            <a:ext cx="7572124" cy="444616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47288" y="5469622"/>
            <a:ext cx="75668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can replace the set operations with BDD operations:</a:t>
            </a:r>
          </a:p>
          <a:p>
            <a:r>
              <a:rPr lang="en-US" dirty="0" smtClean="0"/>
              <a:t>Union </a:t>
            </a:r>
            <a:r>
              <a:rPr lang="en-US" dirty="0" smtClean="0">
                <a:sym typeface="Symbol"/>
              </a:rPr>
              <a:t></a:t>
            </a:r>
            <a:r>
              <a:rPr lang="en-US" dirty="0" smtClean="0"/>
              <a:t> by disjunction </a:t>
            </a:r>
            <a:r>
              <a:rPr lang="en-US" dirty="0" smtClean="0">
                <a:sym typeface="Symbol"/>
              </a:rPr>
              <a:t></a:t>
            </a:r>
            <a:r>
              <a:rPr lang="en-US" dirty="0" smtClean="0"/>
              <a:t>, Intersection </a:t>
            </a:r>
            <a:r>
              <a:rPr lang="en-US" dirty="0" smtClean="0">
                <a:sym typeface="Symbol"/>
              </a:rPr>
              <a:t></a:t>
            </a:r>
            <a:r>
              <a:rPr lang="en-US" dirty="0" smtClean="0"/>
              <a:t> by conjunction </a:t>
            </a:r>
            <a:r>
              <a:rPr lang="en-US" dirty="0" smtClean="0">
                <a:sym typeface="Symbol"/>
              </a:rPr>
              <a:t></a:t>
            </a:r>
            <a:r>
              <a:rPr lang="en-US" dirty="0" smtClean="0"/>
              <a:t>, hide is existential quantification over all bits of variable.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4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br>
              <a:rPr lang="en-US" dirty="0" smtClean="0"/>
            </a:br>
            <a:r>
              <a:rPr lang="en-US" dirty="0" smtClean="0"/>
              <a:t>Using BDD operations!</a:t>
            </a:r>
            <a:endParaRPr lang="en-US" dirty="0"/>
          </a:p>
        </p:txBody>
      </p:sp>
      <p:pic>
        <p:nvPicPr>
          <p:cNvPr id="3" name="Picture 2" descr="Screen Shot 2017-08-16 at 10.40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808" y="1485324"/>
            <a:ext cx="6289885" cy="5183036"/>
          </a:xfrm>
          <a:prstGeom prst="rect">
            <a:avLst/>
          </a:prstGeom>
        </p:spPr>
      </p:pic>
      <p:pic>
        <p:nvPicPr>
          <p:cNvPr id="4" name="Picture 3" descr="Screen Shot 2017-05-11 at 12.46.4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728" y="4871670"/>
            <a:ext cx="2882900" cy="3937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5" name="TextBox 4"/>
          <p:cNvSpPr txBox="1"/>
          <p:nvPr/>
        </p:nvSpPr>
        <p:spPr>
          <a:xfrm>
            <a:off x="5320402" y="412285"/>
            <a:ext cx="1642459" cy="646331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err="1"/>
              <a:t>v</a:t>
            </a:r>
            <a:r>
              <a:rPr lang="en-US" b="1" dirty="0" err="1" smtClean="0"/>
              <a:t>ar</a:t>
            </a:r>
            <a:r>
              <a:rPr lang="en-US" dirty="0" smtClean="0"/>
              <a:t> pre  : BDD</a:t>
            </a:r>
          </a:p>
          <a:p>
            <a:r>
              <a:rPr lang="en-US" b="1" dirty="0" err="1"/>
              <a:t>v</a:t>
            </a:r>
            <a:r>
              <a:rPr lang="en-US" b="1" dirty="0" err="1" smtClean="0"/>
              <a:t>ar</a:t>
            </a:r>
            <a:r>
              <a:rPr lang="en-US" dirty="0" smtClean="0"/>
              <a:t> now : BDD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745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Variant: Limiting quantification (when existential quantification are only over “seen value”)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Limiting quantification to seen values: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Finite domains:</a:t>
            </a:r>
            <a:endParaRPr lang="en-US" dirty="0"/>
          </a:p>
        </p:txBody>
      </p:sp>
      <p:pic>
        <p:nvPicPr>
          <p:cNvPr id="8" name="Picture 7" descr="Screen Shot 2017-08-17 at 6.06.3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446" y="3243929"/>
            <a:ext cx="3568700" cy="508000"/>
          </a:xfrm>
          <a:prstGeom prst="rect">
            <a:avLst/>
          </a:prstGeom>
        </p:spPr>
      </p:pic>
      <p:pic>
        <p:nvPicPr>
          <p:cNvPr id="9" name="Picture 8" descr="Screen Shot 2017-08-17 at 6.07.0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719" y="2536010"/>
            <a:ext cx="1828800" cy="571500"/>
          </a:xfrm>
          <a:prstGeom prst="rect">
            <a:avLst/>
          </a:prstGeom>
        </p:spPr>
      </p:pic>
      <p:pic>
        <p:nvPicPr>
          <p:cNvPr id="10" name="Picture 9" descr="Screen Shot 2017-08-17 at 6.19.25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699" y="4590300"/>
            <a:ext cx="4152900" cy="53340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1240991" y="5519704"/>
            <a:ext cx="3775360" cy="1163585"/>
            <a:chOff x="1240991" y="5519704"/>
            <a:chExt cx="3775360" cy="1163585"/>
          </a:xfrm>
        </p:grpSpPr>
        <p:pic>
          <p:nvPicPr>
            <p:cNvPr id="11" name="Picture 10" descr="Screen Shot 2017-08-17 at 6.19.37 AM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0991" y="5519704"/>
              <a:ext cx="3568700" cy="546100"/>
            </a:xfrm>
            <a:prstGeom prst="rect">
              <a:avLst/>
            </a:prstGeom>
          </p:spPr>
        </p:pic>
        <p:pic>
          <p:nvPicPr>
            <p:cNvPr id="12" name="Picture 11" descr="Screen Shot 2017-08-17 at 6.19.46 AM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7151" y="6149889"/>
              <a:ext cx="375920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47367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0" y="1446637"/>
            <a:ext cx="9144000" cy="867834"/>
          </a:xfrm>
        </p:spPr>
        <p:txBody>
          <a:bodyPr/>
          <a:lstStyle/>
          <a:p>
            <a:r>
              <a:rPr lang="en-US" dirty="0" smtClean="0"/>
              <a:t>Implementation: </a:t>
            </a:r>
            <a:r>
              <a:rPr lang="en-US" dirty="0" err="1" smtClean="0"/>
              <a:t>DejaVu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057400" cy="365125"/>
          </a:xfrm>
        </p:spPr>
        <p:txBody>
          <a:bodyPr/>
          <a:lstStyle/>
          <a:p>
            <a:fld id="{F261C9A7-5E50-ED48-AD8A-7C6CA75B8A77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601B5D50-C62B-4D4D-B973-D72E8B69ECE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6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3206"/>
            <a:ext cx="7886700" cy="1325563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72745" y="3919716"/>
            <a:ext cx="2762914" cy="156966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err="1">
                <a:latin typeface="Courier"/>
                <a:cs typeface="Courier"/>
              </a:rPr>
              <a:t>login,John</a:t>
            </a:r>
            <a:r>
              <a:rPr lang="en-US" sz="1600" dirty="0">
                <a:latin typeface="Courier"/>
                <a:cs typeface="Courier"/>
              </a:rPr>
              <a:t/>
            </a:r>
            <a:br>
              <a:rPr lang="en-US" sz="1600" dirty="0">
                <a:latin typeface="Courier"/>
                <a:cs typeface="Courier"/>
              </a:rPr>
            </a:br>
            <a:r>
              <a:rPr lang="en-US" sz="1600" dirty="0" err="1">
                <a:latin typeface="Courier"/>
                <a:cs typeface="Courier"/>
              </a:rPr>
              <a:t>open</a:t>
            </a:r>
            <a:r>
              <a:rPr lang="en-US" sz="1600" dirty="0" err="1" smtClean="0">
                <a:latin typeface="Courier"/>
                <a:cs typeface="Courier"/>
              </a:rPr>
              <a:t>,tel</a:t>
            </a:r>
            <a:r>
              <a:rPr lang="en-US" sz="1600" dirty="0">
                <a:latin typeface="Courier"/>
                <a:cs typeface="Courier"/>
              </a:rPr>
              <a:t/>
            </a:r>
            <a:br>
              <a:rPr lang="en-US" sz="1600" dirty="0">
                <a:latin typeface="Courier"/>
                <a:cs typeface="Courier"/>
              </a:rPr>
            </a:br>
            <a:r>
              <a:rPr lang="en-US" sz="1600" dirty="0" err="1">
                <a:latin typeface="Courier"/>
                <a:cs typeface="Courier"/>
              </a:rPr>
              <a:t>access,John</a:t>
            </a:r>
            <a:r>
              <a:rPr lang="en-US" sz="1600" dirty="0" err="1" smtClean="0">
                <a:latin typeface="Courier"/>
                <a:cs typeface="Courier"/>
              </a:rPr>
              <a:t>,tel</a:t>
            </a:r>
            <a:r>
              <a:rPr lang="en-US" sz="1600" dirty="0">
                <a:latin typeface="Courier"/>
                <a:cs typeface="Courier"/>
              </a:rPr>
              <a:t/>
            </a:r>
            <a:br>
              <a:rPr lang="en-US" sz="1600" dirty="0">
                <a:latin typeface="Courier"/>
                <a:cs typeface="Courier"/>
              </a:rPr>
            </a:br>
            <a:r>
              <a:rPr lang="en-US" sz="1600" dirty="0" err="1">
                <a:latin typeface="Courier"/>
                <a:cs typeface="Courier"/>
              </a:rPr>
              <a:t>close</a:t>
            </a:r>
            <a:r>
              <a:rPr lang="en-US" sz="1600" dirty="0" err="1" smtClean="0">
                <a:latin typeface="Courier"/>
                <a:cs typeface="Courier"/>
              </a:rPr>
              <a:t>,tel</a:t>
            </a:r>
            <a:r>
              <a:rPr lang="en-US" sz="1600" dirty="0" smtClean="0">
                <a:latin typeface="Courier"/>
                <a:cs typeface="Courier"/>
              </a:rPr>
              <a:t/>
            </a:r>
            <a:br>
              <a:rPr lang="en-US" sz="1600" dirty="0" smtClean="0">
                <a:latin typeface="Courier"/>
                <a:cs typeface="Courier"/>
              </a:rPr>
            </a:br>
            <a:r>
              <a:rPr lang="en-US" sz="1600" dirty="0" err="1" smtClean="0">
                <a:latin typeface="Courier"/>
                <a:cs typeface="Courier"/>
              </a:rPr>
              <a:t>access</a:t>
            </a:r>
            <a:r>
              <a:rPr lang="en-US" sz="1600" dirty="0" err="1">
                <a:latin typeface="Courier"/>
                <a:cs typeface="Courier"/>
              </a:rPr>
              <a:t>,</a:t>
            </a:r>
            <a:r>
              <a:rPr lang="en-US" sz="1600" dirty="0" err="1" smtClean="0">
                <a:latin typeface="Courier"/>
                <a:cs typeface="Courier"/>
              </a:rPr>
              <a:t>John,tel</a:t>
            </a:r>
            <a:r>
              <a:rPr lang="en-US" sz="1600" dirty="0">
                <a:latin typeface="Courier"/>
                <a:cs typeface="Courier"/>
              </a:rPr>
              <a:t/>
            </a:r>
            <a:br>
              <a:rPr lang="en-US" sz="1600" dirty="0">
                <a:latin typeface="Courier"/>
                <a:cs typeface="Courier"/>
              </a:rPr>
            </a:br>
            <a:r>
              <a:rPr lang="en-US" sz="1600" dirty="0" err="1">
                <a:latin typeface="Courier"/>
                <a:cs typeface="Courier"/>
              </a:rPr>
              <a:t>logout,John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463" y="1108842"/>
            <a:ext cx="4116230" cy="155627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latin typeface="Courier"/>
                <a:cs typeface="Courier"/>
              </a:rPr>
              <a:t>prop</a:t>
            </a:r>
            <a:r>
              <a:rPr lang="en-US" sz="1600" dirty="0">
                <a:latin typeface="Courier"/>
                <a:cs typeface="Courier"/>
              </a:rPr>
              <a:t> secure :</a:t>
            </a:r>
            <a:br>
              <a:rPr lang="en-US" sz="1600" dirty="0">
                <a:latin typeface="Courier"/>
                <a:cs typeface="Courier"/>
              </a:rPr>
            </a:br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b="1" dirty="0" err="1">
                <a:latin typeface="Courier"/>
                <a:cs typeface="Courier"/>
              </a:rPr>
              <a:t>forall</a:t>
            </a:r>
            <a:r>
              <a:rPr lang="en-US" sz="1600" dirty="0">
                <a:latin typeface="Courier"/>
                <a:cs typeface="Courier"/>
              </a:rPr>
              <a:t> (user) </a:t>
            </a:r>
            <a:r>
              <a:rPr lang="en-US" sz="1600" b="1" dirty="0" err="1">
                <a:latin typeface="Courier"/>
                <a:cs typeface="Courier"/>
              </a:rPr>
              <a:t>forall</a:t>
            </a:r>
            <a:r>
              <a:rPr lang="en-US" sz="1600" dirty="0">
                <a:latin typeface="Courier"/>
                <a:cs typeface="Courier"/>
              </a:rPr>
              <a:t> (file)</a:t>
            </a:r>
            <a:br>
              <a:rPr lang="en-US" sz="1600" dirty="0">
                <a:latin typeface="Courier"/>
                <a:cs typeface="Courier"/>
              </a:rPr>
            </a:br>
            <a:r>
              <a:rPr lang="en-US" sz="1600" dirty="0">
                <a:latin typeface="Courier"/>
                <a:cs typeface="Courier"/>
              </a:rPr>
              <a:t>    access(</a:t>
            </a:r>
            <a:r>
              <a:rPr lang="en-US" sz="1600" dirty="0" err="1">
                <a:latin typeface="Courier"/>
                <a:cs typeface="Courier"/>
              </a:rPr>
              <a:t>user,file</a:t>
            </a:r>
            <a:r>
              <a:rPr lang="en-US" sz="1600" dirty="0">
                <a:latin typeface="Courier"/>
                <a:cs typeface="Courier"/>
              </a:rPr>
              <a:t>) -&gt;</a:t>
            </a:r>
            <a:br>
              <a:rPr lang="en-US" sz="1600" dirty="0">
                <a:latin typeface="Courier"/>
                <a:cs typeface="Courier"/>
              </a:rPr>
            </a:br>
            <a:r>
              <a:rPr lang="en-US" sz="1600" dirty="0">
                <a:latin typeface="Courier"/>
                <a:cs typeface="Courier"/>
              </a:rPr>
              <a:t>     </a:t>
            </a:r>
            <a:r>
              <a:rPr lang="en-US" sz="1600" dirty="0" smtClean="0">
                <a:latin typeface="Courier"/>
                <a:cs typeface="Courier"/>
              </a:rPr>
              <a:t>[</a:t>
            </a:r>
            <a:r>
              <a:rPr lang="en-US" sz="1600" dirty="0">
                <a:latin typeface="Courier"/>
                <a:cs typeface="Courier"/>
              </a:rPr>
              <a:t>login(user),logout(user))</a:t>
            </a:r>
            <a:br>
              <a:rPr lang="en-US" sz="1600" dirty="0">
                <a:latin typeface="Courier"/>
                <a:cs typeface="Courier"/>
              </a:rPr>
            </a:br>
            <a:r>
              <a:rPr lang="en-US" sz="1600" dirty="0">
                <a:latin typeface="Courier"/>
                <a:cs typeface="Courier"/>
              </a:rPr>
              <a:t>       </a:t>
            </a:r>
            <a:r>
              <a:rPr lang="en-US" sz="1600" dirty="0" smtClean="0">
                <a:latin typeface="Courier"/>
                <a:cs typeface="Courier"/>
              </a:rPr>
              <a:t>&amp;</a:t>
            </a:r>
            <a:r>
              <a:rPr lang="en-US" sz="1600" dirty="0">
                <a:latin typeface="Courier"/>
                <a:cs typeface="Courier"/>
              </a:rPr>
              <a:t/>
            </a:r>
            <a:br>
              <a:rPr lang="en-US" sz="1600" dirty="0">
                <a:latin typeface="Courier"/>
                <a:cs typeface="Courier"/>
              </a:rPr>
            </a:br>
            <a:r>
              <a:rPr lang="en-US" sz="1600" dirty="0">
                <a:latin typeface="Courier"/>
                <a:cs typeface="Courier"/>
              </a:rPr>
              <a:t>     </a:t>
            </a:r>
            <a:r>
              <a:rPr lang="en-US" sz="1600" dirty="0" smtClean="0">
                <a:latin typeface="Courier"/>
                <a:cs typeface="Courier"/>
              </a:rPr>
              <a:t>[</a:t>
            </a:r>
            <a:r>
              <a:rPr lang="en-US" sz="1600" dirty="0">
                <a:latin typeface="Courier"/>
                <a:cs typeface="Courier"/>
              </a:rPr>
              <a:t>open(file),close(file))</a:t>
            </a:r>
          </a:p>
        </p:txBody>
      </p:sp>
      <p:pic>
        <p:nvPicPr>
          <p:cNvPr id="10" name="Picture 9" descr="imag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321" y="2974945"/>
            <a:ext cx="647990" cy="647990"/>
          </a:xfrm>
          <a:prstGeom prst="rect">
            <a:avLst/>
          </a:prstGeom>
        </p:spPr>
      </p:pic>
      <p:cxnSp>
        <p:nvCxnSpPr>
          <p:cNvPr id="12" name="Elbow Connector 11"/>
          <p:cNvCxnSpPr>
            <a:stCxn id="4" idx="2"/>
            <a:endCxn id="10" idx="1"/>
          </p:cNvCxnSpPr>
          <p:nvPr/>
        </p:nvCxnSpPr>
        <p:spPr bwMode="auto">
          <a:xfrm rot="16200000" flipH="1">
            <a:off x="2360037" y="2452655"/>
            <a:ext cx="633825" cy="1058743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3" idx="3"/>
          </p:cNvCxnSpPr>
          <p:nvPr/>
        </p:nvCxnSpPr>
        <p:spPr bwMode="auto">
          <a:xfrm flipV="1">
            <a:off x="2935659" y="4695192"/>
            <a:ext cx="1363726" cy="93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Right Arrow 16"/>
          <p:cNvSpPr/>
          <p:nvPr/>
        </p:nvSpPr>
        <p:spPr bwMode="auto">
          <a:xfrm flipV="1">
            <a:off x="3903800" y="3175237"/>
            <a:ext cx="301894" cy="229037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8" name="Right Arrow 17"/>
          <p:cNvSpPr/>
          <p:nvPr/>
        </p:nvSpPr>
        <p:spPr bwMode="auto">
          <a:xfrm rot="5400000" flipV="1">
            <a:off x="6637913" y="5857421"/>
            <a:ext cx="301894" cy="229037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347207" y="6182039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urier"/>
                <a:cs typeface="Courier"/>
              </a:rPr>
              <a:t>*** Property secure violated on event </a:t>
            </a:r>
            <a:r>
              <a:rPr lang="en-US" sz="1200" dirty="0" smtClean="0">
                <a:solidFill>
                  <a:srgbClr val="FF0000"/>
                </a:solidFill>
                <a:latin typeface="Courier"/>
                <a:cs typeface="Courier"/>
              </a:rPr>
              <a:t>number </a:t>
            </a:r>
            <a:r>
              <a:rPr lang="en-US" sz="1200" dirty="0">
                <a:solidFill>
                  <a:srgbClr val="FF0000"/>
                </a:solidFill>
                <a:latin typeface="Courier"/>
                <a:cs typeface="Courier"/>
              </a:rPr>
              <a:t>5:</a:t>
            </a:r>
          </a:p>
          <a:p>
            <a:r>
              <a:rPr lang="en-US" sz="1200" dirty="0" smtClean="0">
                <a:solidFill>
                  <a:srgbClr val="FF0000"/>
                </a:solidFill>
                <a:latin typeface="Courier"/>
                <a:cs typeface="Courier"/>
              </a:rPr>
              <a:t>    access</a:t>
            </a:r>
            <a:r>
              <a:rPr lang="en-US" sz="1200" dirty="0">
                <a:solidFill>
                  <a:srgbClr val="FF0000"/>
                </a:solidFill>
                <a:latin typeface="Courier"/>
                <a:cs typeface="Courier"/>
              </a:rPr>
              <a:t>(</a:t>
            </a:r>
            <a:r>
              <a:rPr lang="en-US" sz="1200" dirty="0" err="1">
                <a:solidFill>
                  <a:srgbClr val="FF0000"/>
                </a:solidFill>
                <a:latin typeface="Courier"/>
                <a:cs typeface="Courier"/>
              </a:rPr>
              <a:t>John</a:t>
            </a:r>
            <a:r>
              <a:rPr lang="en-US" sz="1200" dirty="0" err="1" smtClean="0">
                <a:solidFill>
                  <a:srgbClr val="FF0000"/>
                </a:solidFill>
                <a:latin typeface="Courier"/>
                <a:cs typeface="Courier"/>
              </a:rPr>
              <a:t>,tel</a:t>
            </a:r>
            <a:r>
              <a:rPr lang="en-US" sz="1200" dirty="0" smtClean="0">
                <a:solidFill>
                  <a:srgbClr val="FF0000"/>
                </a:solidFill>
                <a:latin typeface="Courier"/>
                <a:cs typeface="Courier"/>
              </a:rPr>
              <a:t>)</a:t>
            </a:r>
            <a:endParaRPr lang="en-US" sz="1200" dirty="0">
              <a:solidFill>
                <a:srgbClr val="FF0000"/>
              </a:solidFill>
              <a:latin typeface="Courier"/>
              <a:cs typeface="Courier"/>
            </a:endParaRPr>
          </a:p>
        </p:txBody>
      </p:sp>
      <p:pic>
        <p:nvPicPr>
          <p:cNvPr id="20" name="Picture 19" descr="Screen Shot 2017-04-25 at 5.38.3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206" y="1665723"/>
            <a:ext cx="4802975" cy="3840395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391273" y="2805905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Scala parser </a:t>
            </a:r>
          </a:p>
          <a:p>
            <a:r>
              <a:rPr lang="en-US" dirty="0" err="1" smtClean="0">
                <a:solidFill>
                  <a:srgbClr val="0000FF"/>
                </a:solidFill>
              </a:rPr>
              <a:t>combinators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4006" y="5654160"/>
            <a:ext cx="33382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Apache commons CSV </a:t>
            </a:r>
          </a:p>
          <a:p>
            <a:r>
              <a:rPr lang="en-US" dirty="0">
                <a:solidFill>
                  <a:srgbClr val="0000FF"/>
                </a:solidFill>
              </a:rPr>
              <a:t>(Comma Separated Value format)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parser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91044" y="1194103"/>
            <a:ext cx="99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</a:rPr>
              <a:t>JavaBDD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6" name="Picture 5" descr="Unknown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284" y="307302"/>
            <a:ext cx="1322997" cy="39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42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7-08-17 at 7.06.1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3246"/>
            <a:ext cx="9144000" cy="481724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016732" y="631171"/>
            <a:ext cx="3110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javabdd.sourceforge.net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7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7-08-17 at 9.34.3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39" y="1613480"/>
            <a:ext cx="8636000" cy="558800"/>
          </a:xfrm>
          <a:prstGeom prst="rect">
            <a:avLst/>
          </a:prstGeom>
        </p:spPr>
      </p:pic>
      <p:pic>
        <p:nvPicPr>
          <p:cNvPr id="8" name="Picture 7" descr="Screen Shot 2017-08-17 at 9.34.2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771" y="2727474"/>
            <a:ext cx="6280754" cy="3761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" name="TextBox 1"/>
          <p:cNvSpPr txBox="1"/>
          <p:nvPr/>
        </p:nvSpPr>
        <p:spPr>
          <a:xfrm>
            <a:off x="1303502" y="2317099"/>
            <a:ext cx="114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Grammar: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58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7-05-11 at 12.57.2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74" y="1619261"/>
            <a:ext cx="8813800" cy="5092700"/>
          </a:xfrm>
          <a:prstGeom prst="rect">
            <a:avLst/>
          </a:prstGeom>
        </p:spPr>
      </p:pic>
      <p:pic>
        <p:nvPicPr>
          <p:cNvPr id="7" name="Picture 6" descr="Screen Shot 2017-05-11 at 12.55.4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065" y="872881"/>
            <a:ext cx="56261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45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7-05-11 at 12.57.2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74" y="1630401"/>
            <a:ext cx="8813800" cy="5092700"/>
          </a:xfrm>
          <a:prstGeom prst="rect">
            <a:avLst/>
          </a:prstGeom>
        </p:spPr>
      </p:pic>
      <p:pic>
        <p:nvPicPr>
          <p:cNvPr id="7" name="Picture 6" descr="Screen Shot 2017-05-11 at 12.55.41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078" y="863054"/>
            <a:ext cx="5626100" cy="4318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67923" y="1619261"/>
            <a:ext cx="4489835" cy="4986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Screen Shot 2017-08-17 at 9.51.39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17" y="660301"/>
            <a:ext cx="2552700" cy="914400"/>
          </a:xfrm>
          <a:prstGeom prst="rect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8" name="Picture 7" descr="Screen Shot 2017-08-17 at 9.54.40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204" y="863054"/>
            <a:ext cx="458873" cy="520513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57706" y="660301"/>
            <a:ext cx="343370" cy="289637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fig1-5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31" y="1619261"/>
            <a:ext cx="2916836" cy="499763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4021567" y="6015547"/>
            <a:ext cx="32312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95321" y="246191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483049" y="4102352"/>
            <a:ext cx="369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854437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7-05-11 at 12.57.2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74" y="1630401"/>
            <a:ext cx="8813800" cy="5092700"/>
          </a:xfrm>
          <a:prstGeom prst="rect">
            <a:avLst/>
          </a:prstGeom>
        </p:spPr>
      </p:pic>
      <p:pic>
        <p:nvPicPr>
          <p:cNvPr id="7" name="Picture 6" descr="Screen Shot 2017-05-11 at 12.55.41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078" y="874194"/>
            <a:ext cx="5626100" cy="4318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67923" y="1619261"/>
            <a:ext cx="4489835" cy="4986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Screen Shot 2017-08-17 at 9.51.39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17" y="660301"/>
            <a:ext cx="2552700" cy="914400"/>
          </a:xfrm>
          <a:prstGeom prst="rect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8" name="Picture 7" descr="Screen Shot 2017-08-17 at 9.54.40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204" y="863054"/>
            <a:ext cx="458873" cy="520513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57706" y="660301"/>
            <a:ext cx="343370" cy="289637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fig1-5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31" y="1619261"/>
            <a:ext cx="2916836" cy="499763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4021567" y="5246894"/>
            <a:ext cx="32312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95321" y="246191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83049" y="4102352"/>
            <a:ext cx="369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223557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verification (RV)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We can alarm against violation of </a:t>
            </a:r>
            <a:r>
              <a:rPr lang="en-US" sz="2400" dirty="0" smtClean="0">
                <a:solidFill>
                  <a:schemeClr val="accent1"/>
                </a:solidFill>
              </a:rPr>
              <a:t>safety</a:t>
            </a:r>
            <a:r>
              <a:rPr lang="en-US" sz="2400" dirty="0" smtClean="0"/>
              <a:t> properties, or identify the achievement of </a:t>
            </a:r>
            <a:r>
              <a:rPr lang="en-US" sz="2400" dirty="0" smtClean="0">
                <a:solidFill>
                  <a:schemeClr val="accent1"/>
                </a:solidFill>
              </a:rPr>
              <a:t>co-safety (reachability) </a:t>
            </a:r>
            <a:r>
              <a:rPr lang="en-US" sz="2400" dirty="0" smtClean="0"/>
              <a:t>properties.</a:t>
            </a:r>
          </a:p>
          <a:p>
            <a:r>
              <a:rPr lang="en-US" sz="2400" dirty="0" smtClean="0"/>
              <a:t>For the rest of the properties, we can provide limited information (about their safety/co-safety components).</a:t>
            </a:r>
          </a:p>
          <a:p>
            <a:r>
              <a:rPr lang="en-US" sz="2400" dirty="0" smtClean="0"/>
              <a:t>Temporal </a:t>
            </a:r>
            <a:r>
              <a:rPr lang="en-US" sz="2400" dirty="0" smtClean="0">
                <a:solidFill>
                  <a:srgbClr val="FF0000"/>
                </a:solidFill>
              </a:rPr>
              <a:t>Safety </a:t>
            </a:r>
            <a:r>
              <a:rPr lang="en-US" sz="2400" dirty="0" smtClean="0"/>
              <a:t>properties: </a:t>
            </a:r>
            <a:r>
              <a:rPr lang="en-US" sz="2400" dirty="0" smtClean="0">
                <a:solidFill>
                  <a:srgbClr val="FF0000"/>
                </a:solidFill>
              </a:rPr>
              <a:t>past time </a:t>
            </a:r>
            <a:r>
              <a:rPr lang="en-US" sz="2400" dirty="0" smtClean="0"/>
              <a:t>temporal property (checked at every state).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04E12-3AD9-4926-827E-725727F7EBB6}" type="datetime1">
              <a:rPr lang="en-US" smtClean="0"/>
              <a:t>10/13/2017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5D50-C62B-4D4D-B973-D72E8B69EC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51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7-05-11 at 12.57.2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74" y="1619261"/>
            <a:ext cx="8813800" cy="5092700"/>
          </a:xfrm>
          <a:prstGeom prst="rect">
            <a:avLst/>
          </a:prstGeom>
        </p:spPr>
      </p:pic>
      <p:pic>
        <p:nvPicPr>
          <p:cNvPr id="7" name="Picture 6" descr="Screen Shot 2017-05-11 at 12.55.41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078" y="863054"/>
            <a:ext cx="5626100" cy="4318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67923" y="1619261"/>
            <a:ext cx="4489835" cy="4986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Screen Shot 2017-08-17 at 9.51.39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17" y="660301"/>
            <a:ext cx="2552700" cy="914400"/>
          </a:xfrm>
          <a:prstGeom prst="rect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8" name="Picture 7" descr="Screen Shot 2017-08-17 at 9.54.40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204" y="863054"/>
            <a:ext cx="458873" cy="520513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57706" y="660301"/>
            <a:ext cx="343370" cy="289637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fig1-3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210" y="2199601"/>
            <a:ext cx="2527300" cy="408940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V="1">
            <a:off x="3422078" y="4678757"/>
            <a:ext cx="3585630" cy="902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38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7-05-11 at 12.57.2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74" y="1619261"/>
            <a:ext cx="8813800" cy="5092700"/>
          </a:xfrm>
          <a:prstGeom prst="rect">
            <a:avLst/>
          </a:prstGeom>
        </p:spPr>
      </p:pic>
      <p:pic>
        <p:nvPicPr>
          <p:cNvPr id="7" name="Picture 6" descr="Screen Shot 2017-05-11 at 12.55.41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078" y="863054"/>
            <a:ext cx="5626100" cy="4318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67923" y="1619261"/>
            <a:ext cx="4489835" cy="4986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Screen Shot 2017-08-17 at 9.51.39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17" y="660301"/>
            <a:ext cx="2552700" cy="914400"/>
          </a:xfrm>
          <a:prstGeom prst="rect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8" name="Picture 7" descr="Screen Shot 2017-08-17 at 9.54.40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204" y="863054"/>
            <a:ext cx="458873" cy="520513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57706" y="660301"/>
            <a:ext cx="343370" cy="289637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80578" y="4237874"/>
            <a:ext cx="749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FALSE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850242" y="2596750"/>
            <a:ext cx="692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TRUE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180578" y="3395264"/>
            <a:ext cx="692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TRUE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2737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7-05-11 at 12.57.2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74" y="1619261"/>
            <a:ext cx="8813800" cy="5092700"/>
          </a:xfrm>
          <a:prstGeom prst="rect">
            <a:avLst/>
          </a:prstGeom>
        </p:spPr>
      </p:pic>
      <p:pic>
        <p:nvPicPr>
          <p:cNvPr id="7" name="Picture 6" descr="Screen Shot 2017-05-11 at 12.55.41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078" y="863054"/>
            <a:ext cx="5626100" cy="4318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67923" y="1619261"/>
            <a:ext cx="4489835" cy="4986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Screen Shot 2017-08-17 at 9.51.39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17" y="660301"/>
            <a:ext cx="2552700" cy="914400"/>
          </a:xfrm>
          <a:prstGeom prst="rect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8" name="Picture 7" descr="Screen Shot 2017-08-17 at 9.54.40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204" y="863054"/>
            <a:ext cx="458873" cy="520513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57706" y="916521"/>
            <a:ext cx="343370" cy="289637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ig2-5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219" y="1777091"/>
            <a:ext cx="2818336" cy="4828869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4211309" y="5970987"/>
            <a:ext cx="3074924" cy="557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20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7-05-11 at 12.57.2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74" y="1619261"/>
            <a:ext cx="8813800" cy="5092700"/>
          </a:xfrm>
          <a:prstGeom prst="rect">
            <a:avLst/>
          </a:prstGeom>
        </p:spPr>
      </p:pic>
      <p:pic>
        <p:nvPicPr>
          <p:cNvPr id="7" name="Picture 6" descr="Screen Shot 2017-05-11 at 12.55.41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078" y="863054"/>
            <a:ext cx="5626100" cy="4318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67923" y="1619261"/>
            <a:ext cx="4489835" cy="4986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Screen Shot 2017-08-17 at 9.51.39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17" y="660301"/>
            <a:ext cx="2552700" cy="914400"/>
          </a:xfrm>
          <a:prstGeom prst="rect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8" name="Picture 7" descr="Screen Shot 2017-08-17 at 9.54.40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204" y="863054"/>
            <a:ext cx="458873" cy="520513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57706" y="916521"/>
            <a:ext cx="343370" cy="289637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fig2-4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975" y="2184015"/>
            <a:ext cx="3358086" cy="452794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4383061" y="5258032"/>
            <a:ext cx="28697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53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7-05-11 at 12.57.2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74" y="1619261"/>
            <a:ext cx="8813800" cy="5092700"/>
          </a:xfrm>
          <a:prstGeom prst="rect">
            <a:avLst/>
          </a:prstGeom>
        </p:spPr>
      </p:pic>
      <p:pic>
        <p:nvPicPr>
          <p:cNvPr id="7" name="Picture 6" descr="Screen Shot 2017-05-11 at 12.55.41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078" y="863054"/>
            <a:ext cx="5626100" cy="4318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67923" y="1619261"/>
            <a:ext cx="4489835" cy="4986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Screen Shot 2017-08-17 at 9.51.39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17" y="660301"/>
            <a:ext cx="2552700" cy="914400"/>
          </a:xfrm>
          <a:prstGeom prst="rect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8" name="Picture 7" descr="Screen Shot 2017-08-17 at 9.54.40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204" y="863054"/>
            <a:ext cx="458873" cy="520513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57706" y="916521"/>
            <a:ext cx="343370" cy="289637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ig2-3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387" y="3002138"/>
            <a:ext cx="2108200" cy="317500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V="1">
            <a:off x="3422078" y="4689897"/>
            <a:ext cx="3585630" cy="12810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18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7-05-11 at 12.57.2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74" y="1619261"/>
            <a:ext cx="8813800" cy="5092700"/>
          </a:xfrm>
          <a:prstGeom prst="rect">
            <a:avLst/>
          </a:prstGeom>
        </p:spPr>
      </p:pic>
      <p:pic>
        <p:nvPicPr>
          <p:cNvPr id="7" name="Picture 6" descr="Screen Shot 2017-05-11 at 12.55.41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078" y="863054"/>
            <a:ext cx="5626100" cy="4318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67923" y="1619261"/>
            <a:ext cx="4489835" cy="4986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Screen Shot 2017-08-17 at 9.51.39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17" y="660301"/>
            <a:ext cx="2552700" cy="914400"/>
          </a:xfrm>
          <a:prstGeom prst="rect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8" name="Picture 7" descr="Screen Shot 2017-08-17 at 9.54.40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204" y="863054"/>
            <a:ext cx="458873" cy="52051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180578" y="4237874"/>
            <a:ext cx="749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FALSE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850242" y="2596750"/>
            <a:ext cx="692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TRUE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180578" y="3395264"/>
            <a:ext cx="692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TRUE</a:t>
            </a:r>
            <a:endParaRPr lang="en-US" b="1" dirty="0"/>
          </a:p>
        </p:txBody>
      </p:sp>
      <p:sp>
        <p:nvSpPr>
          <p:cNvPr id="13" name="Right Arrow 12"/>
          <p:cNvSpPr/>
          <p:nvPr/>
        </p:nvSpPr>
        <p:spPr>
          <a:xfrm>
            <a:off x="57706" y="916521"/>
            <a:ext cx="343370" cy="289637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7-05-11 at 12.57.2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74" y="1619261"/>
            <a:ext cx="8813800" cy="5092700"/>
          </a:xfrm>
          <a:prstGeom prst="rect">
            <a:avLst/>
          </a:prstGeom>
        </p:spPr>
      </p:pic>
      <p:pic>
        <p:nvPicPr>
          <p:cNvPr id="7" name="Picture 6" descr="Screen Shot 2017-05-11 at 12.55.41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078" y="863054"/>
            <a:ext cx="5626100" cy="4318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67923" y="1619261"/>
            <a:ext cx="4489835" cy="4986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Screen Shot 2017-08-17 at 9.51.39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17" y="660301"/>
            <a:ext cx="2552700" cy="914400"/>
          </a:xfrm>
          <a:prstGeom prst="rect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8" name="Picture 7" descr="Screen Shot 2017-08-17 at 9.54.40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204" y="863054"/>
            <a:ext cx="458873" cy="520513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57706" y="1206161"/>
            <a:ext cx="343370" cy="289637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fig3_4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15" y="1823481"/>
            <a:ext cx="3625471" cy="4888480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4461048" y="5246892"/>
            <a:ext cx="2702635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573207" y="5842020"/>
            <a:ext cx="749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FALSE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7095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7-05-11 at 12.57.2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74" y="1619261"/>
            <a:ext cx="8813800" cy="5092700"/>
          </a:xfrm>
          <a:prstGeom prst="rect">
            <a:avLst/>
          </a:prstGeom>
        </p:spPr>
      </p:pic>
      <p:pic>
        <p:nvPicPr>
          <p:cNvPr id="7" name="Picture 6" descr="Screen Shot 2017-05-11 at 12.55.41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078" y="863054"/>
            <a:ext cx="5626100" cy="4318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67923" y="1619261"/>
            <a:ext cx="4489835" cy="4986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Screen Shot 2017-08-17 at 9.51.39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17" y="660301"/>
            <a:ext cx="2552700" cy="914400"/>
          </a:xfrm>
          <a:prstGeom prst="rect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8" name="Picture 7" descr="Screen Shot 2017-08-17 at 9.54.40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204" y="863054"/>
            <a:ext cx="458873" cy="520513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57706" y="1206161"/>
            <a:ext cx="343370" cy="289637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4461048" y="4667617"/>
            <a:ext cx="2535519" cy="5792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fig3_3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939" y="2745921"/>
            <a:ext cx="21082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99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7-05-11 at 12.57.2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74" y="1619261"/>
            <a:ext cx="8813800" cy="5092700"/>
          </a:xfrm>
          <a:prstGeom prst="rect">
            <a:avLst/>
          </a:prstGeom>
        </p:spPr>
      </p:pic>
      <p:pic>
        <p:nvPicPr>
          <p:cNvPr id="7" name="Picture 6" descr="Screen Shot 2017-05-11 at 12.55.41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078" y="863054"/>
            <a:ext cx="5626100" cy="4318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67923" y="1619261"/>
            <a:ext cx="4489835" cy="4986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Screen Shot 2017-08-17 at 9.51.39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17" y="660301"/>
            <a:ext cx="2552700" cy="914400"/>
          </a:xfrm>
          <a:prstGeom prst="rect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8" name="Picture 7" descr="Screen Shot 2017-08-17 at 9.54.40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204" y="863054"/>
            <a:ext cx="458873" cy="520513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57706" y="1206161"/>
            <a:ext cx="343370" cy="289637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3556077" y="4545079"/>
            <a:ext cx="2315246" cy="7018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fig3_2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235" y="2333280"/>
            <a:ext cx="2527300" cy="408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93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7-05-11 at 12.57.2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74" y="1619261"/>
            <a:ext cx="8813800" cy="5092700"/>
          </a:xfrm>
          <a:prstGeom prst="rect">
            <a:avLst/>
          </a:prstGeom>
        </p:spPr>
      </p:pic>
      <p:pic>
        <p:nvPicPr>
          <p:cNvPr id="7" name="Picture 6" descr="Screen Shot 2017-05-11 at 12.55.41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078" y="863054"/>
            <a:ext cx="5626100" cy="4318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67923" y="1619261"/>
            <a:ext cx="4489835" cy="4986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Screen Shot 2017-08-17 at 9.51.39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17" y="660301"/>
            <a:ext cx="2552700" cy="914400"/>
          </a:xfrm>
          <a:prstGeom prst="rect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8" name="Picture 7" descr="Screen Shot 2017-08-17 at 9.54.40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204" y="863054"/>
            <a:ext cx="458873" cy="520513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57706" y="1206161"/>
            <a:ext cx="343370" cy="289637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3556077" y="3642747"/>
            <a:ext cx="2315246" cy="7018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fig3_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58" y="2333280"/>
            <a:ext cx="2527300" cy="408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99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 time temporal formulas</a:t>
            </a:r>
          </a:p>
        </p:txBody>
      </p:sp>
      <p:pic>
        <p:nvPicPr>
          <p:cNvPr id="21" name="Picture 20" descr="Screen Shot 2017-08-14 at 7.30.5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098" y="2009066"/>
            <a:ext cx="4869687" cy="1009843"/>
          </a:xfrm>
          <a:prstGeom prst="rect">
            <a:avLst/>
          </a:prstGeom>
        </p:spPr>
      </p:pic>
      <p:pic>
        <p:nvPicPr>
          <p:cNvPr id="22" name="Picture 21" descr="Screen Shot 2017-08-14 at 7.30.0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910" y="3018909"/>
            <a:ext cx="6234630" cy="76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68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7-05-11 at 12.57.2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74" y="1619261"/>
            <a:ext cx="8813800" cy="5092700"/>
          </a:xfrm>
          <a:prstGeom prst="rect">
            <a:avLst/>
          </a:prstGeom>
        </p:spPr>
      </p:pic>
      <p:pic>
        <p:nvPicPr>
          <p:cNvPr id="7" name="Picture 6" descr="Screen Shot 2017-05-11 at 12.55.41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078" y="863054"/>
            <a:ext cx="5626100" cy="4318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67923" y="1619261"/>
            <a:ext cx="4489835" cy="4986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Screen Shot 2017-08-17 at 9.51.39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17" y="660301"/>
            <a:ext cx="2552700" cy="914400"/>
          </a:xfrm>
          <a:prstGeom prst="rect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8" name="Picture 7" descr="Screen Shot 2017-08-17 at 9.54.40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204" y="863054"/>
            <a:ext cx="458873" cy="520513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57706" y="1206161"/>
            <a:ext cx="343370" cy="289637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3556077" y="3642747"/>
            <a:ext cx="2315246" cy="7018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fig3_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58" y="2333280"/>
            <a:ext cx="2527300" cy="4089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805678" y="2600309"/>
            <a:ext cx="749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FALSE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9997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Properties in QTL</a:t>
            </a:r>
            <a:endParaRPr lang="en-US" dirty="0"/>
          </a:p>
        </p:txBody>
      </p:sp>
      <p:pic>
        <p:nvPicPr>
          <p:cNvPr id="6" name="Picture 5" descr="Screen Shot 2017-05-11 at 1.07.3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16" y="2140927"/>
            <a:ext cx="843280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56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Properties in </a:t>
            </a:r>
            <a:r>
              <a:rPr lang="en-US" dirty="0" err="1" smtClean="0"/>
              <a:t>MonPoly</a:t>
            </a:r>
            <a:endParaRPr lang="en-US" dirty="0"/>
          </a:p>
        </p:txBody>
      </p:sp>
      <p:pic>
        <p:nvPicPr>
          <p:cNvPr id="7" name="Picture 6" descr="Screen Shot 2017-05-11 at 2.51.1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77" y="1690689"/>
            <a:ext cx="87122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83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Results</a:t>
            </a:r>
            <a:endParaRPr lang="en-US" dirty="0"/>
          </a:p>
        </p:txBody>
      </p:sp>
      <p:pic>
        <p:nvPicPr>
          <p:cNvPr id="7" name="Picture 6" descr="Screen Shot 2017-05-11 at 1.10.1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954" y="2186842"/>
            <a:ext cx="62484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35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Compact. With k bits we can represent 2</a:t>
            </a:r>
            <a:r>
              <a:rPr lang="en-US" baseline="30000" dirty="0" smtClean="0"/>
              <a:t>k</a:t>
            </a:r>
            <a:r>
              <a:rPr lang="en-US" dirty="0" smtClean="0"/>
              <a:t> values </a:t>
            </a:r>
          </a:p>
          <a:p>
            <a:endParaRPr lang="en-US" dirty="0" smtClean="0"/>
          </a:p>
          <a:p>
            <a:r>
              <a:rPr lang="en-US" dirty="0" smtClean="0"/>
              <a:t>We expect to pay little for “surplus” bits.</a:t>
            </a:r>
          </a:p>
          <a:p>
            <a:endParaRPr lang="en-US" dirty="0" smtClean="0"/>
          </a:p>
          <a:p>
            <a:r>
              <a:rPr lang="en-US" dirty="0" smtClean="0"/>
              <a:t>We can extend the BDDs with additional bits dynamically if needed.</a:t>
            </a:r>
          </a:p>
          <a:p>
            <a:endParaRPr lang="en-US" dirty="0" smtClean="0"/>
          </a:p>
          <a:p>
            <a:r>
              <a:rPr lang="en-US" dirty="0" smtClean="0"/>
              <a:t>Complementation is efficient (just switching the 0 and 1 leaves).</a:t>
            </a:r>
          </a:p>
          <a:p>
            <a:endParaRPr lang="en-US" dirty="0" smtClean="0"/>
          </a:p>
          <a:p>
            <a:r>
              <a:rPr lang="en-US" dirty="0" smtClean="0"/>
              <a:t>Values not yet seen are represented by unused bit patterns.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7748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cannot compare values beyond equality</a:t>
            </a:r>
          </a:p>
          <a:p>
            <a:r>
              <a:rPr lang="en-US" dirty="0" smtClean="0"/>
              <a:t>We cannot perform computations on values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373040" y="3174871"/>
            <a:ext cx="52028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</a:t>
            </a:r>
            <a:r>
              <a:rPr lang="en-US" sz="2800" b="1" dirty="0" smtClean="0"/>
              <a:t>rop</a:t>
            </a:r>
            <a:r>
              <a:rPr lang="en-US" sz="2800" dirty="0" smtClean="0"/>
              <a:t> p : 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</a:t>
            </a:r>
            <a:r>
              <a:rPr lang="en-US" sz="2800" b="1" dirty="0" err="1" smtClean="0"/>
              <a:t>forall</a:t>
            </a:r>
            <a:r>
              <a:rPr lang="en-US" sz="2800" dirty="0" smtClean="0"/>
              <a:t> n .</a:t>
            </a:r>
            <a:r>
              <a:rPr lang="en-US" sz="2800" b="1" dirty="0" smtClean="0"/>
              <a:t> </a:t>
            </a:r>
            <a:r>
              <a:rPr lang="en-US" sz="2800" b="1" dirty="0" err="1"/>
              <a:t>f</a:t>
            </a:r>
            <a:r>
              <a:rPr lang="en-US" sz="2800" b="1" dirty="0" err="1" smtClean="0"/>
              <a:t>orall</a:t>
            </a:r>
            <a:r>
              <a:rPr lang="en-US" sz="2800" b="1" dirty="0" smtClean="0"/>
              <a:t> </a:t>
            </a:r>
            <a:r>
              <a:rPr lang="en-US" sz="2800" dirty="0" smtClean="0"/>
              <a:t>a . 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 </a:t>
            </a:r>
            <a:r>
              <a:rPr lang="en-US" sz="2800" dirty="0" err="1" smtClean="0"/>
              <a:t>anwer</a:t>
            </a:r>
            <a:r>
              <a:rPr lang="en-US" sz="2800" dirty="0" smtClean="0"/>
              <a:t>(</a:t>
            </a:r>
            <a:r>
              <a:rPr lang="en-US" sz="2800" dirty="0" err="1" smtClean="0"/>
              <a:t>n,a</a:t>
            </a:r>
            <a:r>
              <a:rPr lang="en-US" sz="2800" dirty="0" smtClean="0"/>
              <a:t>) -&gt; 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    </a:t>
            </a:r>
            <a:r>
              <a:rPr lang="en-US" sz="2800" b="1" dirty="0" smtClean="0"/>
              <a:t> exists </a:t>
            </a:r>
            <a:r>
              <a:rPr lang="en-US" sz="2800" dirty="0" smtClean="0"/>
              <a:t>m .</a:t>
            </a:r>
            <a:r>
              <a:rPr lang="en-US" sz="2800" b="1" dirty="0" smtClean="0"/>
              <a:t> exists </a:t>
            </a:r>
            <a:r>
              <a:rPr lang="en-US" sz="2800" dirty="0" smtClean="0"/>
              <a:t>q . 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         </a:t>
            </a:r>
            <a:r>
              <a:rPr lang="en-US" sz="2800" b="1" dirty="0">
                <a:latin typeface="ＭＳ ゴシック"/>
                <a:ea typeface="ＭＳ ゴシック"/>
                <a:cs typeface="ＭＳ ゴシック"/>
              </a:rPr>
              <a:t>P</a:t>
            </a:r>
            <a:r>
              <a:rPr lang="en-US" sz="2800" dirty="0">
                <a:latin typeface="ＭＳ ゴシック"/>
                <a:ea typeface="ＭＳ ゴシック"/>
                <a:cs typeface="ＭＳ ゴシック"/>
              </a:rPr>
              <a:t> question(</a:t>
            </a:r>
            <a:r>
              <a:rPr lang="en-US" sz="2800" dirty="0" err="1">
                <a:latin typeface="ＭＳ ゴシック"/>
                <a:ea typeface="ＭＳ ゴシック"/>
                <a:cs typeface="ＭＳ ゴシック"/>
              </a:rPr>
              <a:t>m,q</a:t>
            </a:r>
            <a:r>
              <a:rPr lang="en-US" sz="2800" dirty="0" smtClean="0">
                <a:latin typeface="ＭＳ ゴシック"/>
                <a:ea typeface="ＭＳ ゴシック"/>
                <a:cs typeface="ＭＳ ゴシック"/>
              </a:rPr>
              <a:t>)</a:t>
            </a:r>
            <a:r>
              <a:rPr lang="en-US" sz="2800" dirty="0" smtClean="0"/>
              <a:t> </a:t>
            </a:r>
            <a:r>
              <a:rPr lang="en-US" sz="2800" dirty="0" smtClean="0">
                <a:latin typeface="ＭＳ ゴシック"/>
                <a:ea typeface="ＭＳ ゴシック"/>
                <a:cs typeface="ＭＳ ゴシック"/>
              </a:rPr>
              <a:t>∧ </a:t>
            </a:r>
          </a:p>
          <a:p>
            <a:r>
              <a:rPr lang="en-US" sz="2800" dirty="0">
                <a:latin typeface="ＭＳ ゴシック"/>
                <a:ea typeface="ＭＳ ゴシック"/>
                <a:cs typeface="ＭＳ ゴシック"/>
              </a:rPr>
              <a:t> </a:t>
            </a:r>
            <a:r>
              <a:rPr lang="en-US" sz="2800" dirty="0" smtClean="0">
                <a:latin typeface="ＭＳ ゴシック"/>
                <a:ea typeface="ＭＳ ゴシック"/>
                <a:cs typeface="ＭＳ ゴシック"/>
              </a:rPr>
              <a:t>      </a:t>
            </a:r>
            <a:r>
              <a:rPr lang="en-US" sz="2800" dirty="0" smtClean="0">
                <a:solidFill>
                  <a:srgbClr val="FF0000"/>
                </a:solidFill>
              </a:rPr>
              <a:t>m &lt; n </a:t>
            </a:r>
            <a:r>
              <a:rPr lang="en-US" sz="2800" dirty="0" smtClean="0">
                <a:solidFill>
                  <a:srgbClr val="FF0000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f(q) = a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86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 time temporal formulas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 flipV="1">
            <a:off x="1312149" y="3642027"/>
            <a:ext cx="5979583" cy="211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1917509" y="3601845"/>
            <a:ext cx="120650" cy="127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211211" y="3595495"/>
            <a:ext cx="120650" cy="127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09509" y="3199675"/>
            <a:ext cx="1124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open(“</a:t>
            </a:r>
            <a:r>
              <a:rPr lang="en-US" sz="1600" dirty="0" err="1" smtClean="0"/>
              <a:t>tel</a:t>
            </a:r>
            <a:r>
              <a:rPr lang="en-US" sz="1600" dirty="0" smtClean="0"/>
              <a:t>”)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2597378" y="3193884"/>
            <a:ext cx="12171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open(“</a:t>
            </a:r>
            <a:r>
              <a:rPr lang="en-US" sz="1600" dirty="0" err="1" smtClean="0"/>
              <a:t>dict</a:t>
            </a:r>
            <a:r>
              <a:rPr lang="en-US" sz="1600" dirty="0" smtClean="0"/>
              <a:t>”)</a:t>
            </a:r>
            <a:endParaRPr lang="en-US" sz="1600" dirty="0"/>
          </a:p>
        </p:txBody>
      </p:sp>
      <p:sp>
        <p:nvSpPr>
          <p:cNvPr id="13" name="Up Arrow 12"/>
          <p:cNvSpPr/>
          <p:nvPr/>
        </p:nvSpPr>
        <p:spPr bwMode="auto">
          <a:xfrm>
            <a:off x="6309591" y="3709904"/>
            <a:ext cx="137583" cy="243417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309343" y="3559517"/>
            <a:ext cx="120650" cy="127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74260" y="3178984"/>
            <a:ext cx="12271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close(“tel2”)</a:t>
            </a:r>
            <a:endParaRPr lang="en-US" sz="1600" dirty="0"/>
          </a:p>
        </p:txBody>
      </p:sp>
      <p:sp>
        <p:nvSpPr>
          <p:cNvPr id="17" name="Oval 16"/>
          <p:cNvSpPr/>
          <p:nvPr/>
        </p:nvSpPr>
        <p:spPr>
          <a:xfrm>
            <a:off x="1257995" y="3581594"/>
            <a:ext cx="139280" cy="142035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4566839" y="3591935"/>
            <a:ext cx="120650" cy="127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53006" y="3190324"/>
            <a:ext cx="11914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open(“out”)</a:t>
            </a:r>
            <a:endParaRPr lang="en-US" sz="1600" dirty="0"/>
          </a:p>
        </p:txBody>
      </p:sp>
      <p:pic>
        <p:nvPicPr>
          <p:cNvPr id="21" name="Picture 20" descr="Screen Shot 2017-08-14 at 7.30.5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098" y="2009066"/>
            <a:ext cx="4869687" cy="100984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327635" y="4462943"/>
            <a:ext cx="6256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need to save all past values of file names that were opened, and compare with the current one that is closed.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50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definitions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Domains</a:t>
            </a:r>
            <a:r>
              <a:rPr lang="en-US" dirty="0" smtClean="0"/>
              <a:t> D</a:t>
            </a:r>
            <a:r>
              <a:rPr lang="en-US" baseline="-25000" dirty="0" smtClean="0"/>
              <a:t>1</a:t>
            </a:r>
            <a:r>
              <a:rPr lang="en-US" dirty="0" smtClean="0"/>
              <a:t>, D</a:t>
            </a:r>
            <a:r>
              <a:rPr lang="en-US" baseline="-25000" dirty="0" smtClean="0"/>
              <a:t>2</a:t>
            </a:r>
            <a:r>
              <a:rPr lang="en-US" dirty="0" smtClean="0"/>
              <a:t>, …, possibly infinite</a:t>
            </a:r>
          </a:p>
          <a:p>
            <a:r>
              <a:rPr lang="en-US" b="1" dirty="0" smtClean="0"/>
              <a:t>Variables</a:t>
            </a:r>
            <a:r>
              <a:rPr lang="en-US" dirty="0" smtClean="0"/>
              <a:t> V = {</a:t>
            </a:r>
            <a:r>
              <a:rPr lang="en-US" dirty="0" err="1" smtClean="0"/>
              <a:t>x,y</a:t>
            </a:r>
            <a:r>
              <a:rPr lang="en-US" dirty="0" smtClean="0"/>
              <a:t>,…} ranging over domains x : D</a:t>
            </a:r>
            <a:r>
              <a:rPr lang="en-US" baseline="-25000" dirty="0" smtClean="0"/>
              <a:t>1,</a:t>
            </a:r>
            <a:r>
              <a:rPr lang="en-US" dirty="0"/>
              <a:t> </a:t>
            </a:r>
            <a:r>
              <a:rPr lang="en-US" dirty="0" smtClean="0"/>
              <a:t>y </a:t>
            </a:r>
            <a:r>
              <a:rPr lang="en-US" dirty="0"/>
              <a:t>: </a:t>
            </a:r>
            <a:r>
              <a:rPr lang="en-US" dirty="0" smtClean="0"/>
              <a:t>D</a:t>
            </a:r>
            <a:r>
              <a:rPr lang="en-US" baseline="-25000" dirty="0" smtClean="0"/>
              <a:t>2,</a:t>
            </a:r>
            <a:r>
              <a:rPr lang="en-US" dirty="0" smtClean="0"/>
              <a:t> …</a:t>
            </a:r>
          </a:p>
          <a:p>
            <a:r>
              <a:rPr lang="en-US" b="1" dirty="0" smtClean="0"/>
              <a:t>Assignments</a:t>
            </a:r>
            <a:r>
              <a:rPr lang="en-US" dirty="0" smtClean="0"/>
              <a:t> [x -&gt; “</a:t>
            </a:r>
            <a:r>
              <a:rPr lang="en-US" dirty="0" err="1" smtClean="0"/>
              <a:t>tel</a:t>
            </a:r>
            <a:r>
              <a:rPr lang="en-US" dirty="0" smtClean="0"/>
              <a:t>”, y -&gt; “tel2”]</a:t>
            </a:r>
          </a:p>
          <a:p>
            <a:r>
              <a:rPr lang="en-US" b="1" dirty="0" smtClean="0"/>
              <a:t>Predicates</a:t>
            </a:r>
            <a:r>
              <a:rPr lang="en-US" dirty="0" smtClean="0"/>
              <a:t> open(“</a:t>
            </a:r>
            <a:r>
              <a:rPr lang="en-US" dirty="0" err="1" smtClean="0"/>
              <a:t>tel</a:t>
            </a:r>
            <a:r>
              <a:rPr lang="en-US" dirty="0" smtClean="0"/>
              <a:t>”), open(x), close(y), …</a:t>
            </a:r>
          </a:p>
          <a:p>
            <a:r>
              <a:rPr lang="en-US" b="1" dirty="0" smtClean="0"/>
              <a:t>Ground predicates</a:t>
            </a:r>
            <a:r>
              <a:rPr lang="en-US" dirty="0" smtClean="0"/>
              <a:t> </a:t>
            </a:r>
            <a:r>
              <a:rPr lang="en-US" dirty="0"/>
              <a:t>open(“</a:t>
            </a:r>
            <a:r>
              <a:rPr lang="en-US" dirty="0" err="1"/>
              <a:t>tel</a:t>
            </a:r>
            <a:r>
              <a:rPr lang="en-US" dirty="0"/>
              <a:t>”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A state</a:t>
            </a:r>
            <a:r>
              <a:rPr lang="en-US" dirty="0" smtClean="0"/>
              <a:t> is a set of ground predicates: {open(“tel1”), open(“tel2”)}</a:t>
            </a:r>
          </a:p>
          <a:p>
            <a:r>
              <a:rPr lang="en-US" b="1" dirty="0" smtClean="0"/>
              <a:t>A trace</a:t>
            </a:r>
            <a:r>
              <a:rPr lang="en-US" dirty="0" smtClean="0"/>
              <a:t> is a finite sequence of states: &lt;s</a:t>
            </a:r>
            <a:r>
              <a:rPr lang="en-US" baseline="-25000" dirty="0" smtClean="0"/>
              <a:t>1</a:t>
            </a:r>
            <a:r>
              <a:rPr lang="en-US" dirty="0" smtClean="0"/>
              <a:t>,s</a:t>
            </a:r>
            <a:r>
              <a:rPr lang="en-US" baseline="-25000" dirty="0" smtClean="0"/>
              <a:t>2</a:t>
            </a:r>
            <a:r>
              <a:rPr lang="en-US" dirty="0" smtClean="0"/>
              <a:t>,…,</a:t>
            </a:r>
            <a:r>
              <a:rPr lang="en-US" dirty="0" err="1" smtClean="0"/>
              <a:t>s</a:t>
            </a:r>
            <a:r>
              <a:rPr lang="en-US" baseline="-25000" dirty="0" err="1" smtClean="0"/>
              <a:t>n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522458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Logic</a:t>
            </a:r>
            <a:endParaRPr lang="en-US" dirty="0"/>
          </a:p>
        </p:txBody>
      </p:sp>
      <p:pic>
        <p:nvPicPr>
          <p:cNvPr id="7" name="Picture 6" descr="Screen Shot 2017-04-09 at 7.19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0" y="1699690"/>
            <a:ext cx="7048500" cy="10033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grpSp>
        <p:nvGrpSpPr>
          <p:cNvPr id="2" name="Group 1"/>
          <p:cNvGrpSpPr/>
          <p:nvPr/>
        </p:nvGrpSpPr>
        <p:grpSpPr>
          <a:xfrm>
            <a:off x="846667" y="3026833"/>
            <a:ext cx="3364423" cy="3625851"/>
            <a:chOff x="846667" y="3026833"/>
            <a:chExt cx="3364423" cy="3625851"/>
          </a:xfrm>
        </p:grpSpPr>
        <p:pic>
          <p:nvPicPr>
            <p:cNvPr id="8" name="Picture 7" descr="Screen Shot 2017-04-09 at 7.19.24 P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283" y="3718984"/>
              <a:ext cx="3086100" cy="29337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sp>
          <p:nvSpPr>
            <p:cNvPr id="9" name="TextBox 8"/>
            <p:cNvSpPr txBox="1"/>
            <p:nvPr/>
          </p:nvSpPr>
          <p:spPr>
            <a:xfrm>
              <a:off x="846667" y="3026833"/>
              <a:ext cx="3364423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Derived Constructs</a:t>
              </a:r>
              <a:endParaRPr lang="en-US" sz="320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252383" y="3041650"/>
            <a:ext cx="4406900" cy="3153833"/>
            <a:chOff x="4252383" y="3041650"/>
            <a:chExt cx="4406900" cy="3153833"/>
          </a:xfrm>
        </p:grpSpPr>
        <p:sp>
          <p:nvSpPr>
            <p:cNvPr id="10" name="TextBox 9"/>
            <p:cNvSpPr txBox="1"/>
            <p:nvPr/>
          </p:nvSpPr>
          <p:spPr>
            <a:xfrm>
              <a:off x="5369984" y="3041650"/>
              <a:ext cx="164319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Example</a:t>
              </a:r>
              <a:endParaRPr lang="en-US" sz="3200" dirty="0"/>
            </a:p>
          </p:txBody>
        </p:sp>
        <p:pic>
          <p:nvPicPr>
            <p:cNvPr id="11" name="Picture 10" descr="Screen Shot 2017-04-09 at 7.34.28 P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2383" y="4239683"/>
              <a:ext cx="4406900" cy="1955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43177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Semantics: the “standard” definition</a:t>
            </a:r>
            <a:endParaRPr lang="en-US" dirty="0"/>
          </a:p>
        </p:txBody>
      </p:sp>
      <p:pic>
        <p:nvPicPr>
          <p:cNvPr id="3" name="Picture 2" descr="Screen Shot 2017-08-16 at 3.06.5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798" y="2189365"/>
            <a:ext cx="6388100" cy="35306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48403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12472</TotalTime>
  <Words>2248</Words>
  <Application>Microsoft Office PowerPoint</Application>
  <PresentationFormat>On-screen Show (4:3)</PresentationFormat>
  <Paragraphs>509</Paragraphs>
  <Slides>55</Slides>
  <Notes>23</Notes>
  <HiddenSlides>4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4" baseType="lpstr">
      <vt:lpstr>ＭＳ ゴシック</vt:lpstr>
      <vt:lpstr>Arial</vt:lpstr>
      <vt:lpstr>Calibri</vt:lpstr>
      <vt:lpstr>Calibri Light</vt:lpstr>
      <vt:lpstr>Courier</vt:lpstr>
      <vt:lpstr>Symbol</vt:lpstr>
      <vt:lpstr>Times</vt:lpstr>
      <vt:lpstr>Wingdings</vt:lpstr>
      <vt:lpstr>Office Theme</vt:lpstr>
      <vt:lpstr>First order temporal logic monitoring with BDDs</vt:lpstr>
      <vt:lpstr>Runtime verification (RV)</vt:lpstr>
      <vt:lpstr>RV: Following an execution against a temporal property.</vt:lpstr>
      <vt:lpstr>Runtime verification (RV)</vt:lpstr>
      <vt:lpstr>Past time temporal formulas</vt:lpstr>
      <vt:lpstr>Past time temporal formulas</vt:lpstr>
      <vt:lpstr>Some definitions</vt:lpstr>
      <vt:lpstr>The Logic</vt:lpstr>
      <vt:lpstr>First Semantics: the “standard” definition</vt:lpstr>
      <vt:lpstr>Lets look at a particular formula: y x (p(x) S q(y))</vt:lpstr>
      <vt:lpstr>Lets look at a particular formula: y x (p(x) S q(y))</vt:lpstr>
      <vt:lpstr>y x (p(x) S q(y)) The “bookkeeping” is nontrivial:</vt:lpstr>
      <vt:lpstr>y x (p(x) S q(y)) The “bookkeeping” is nontrivial:</vt:lpstr>
      <vt:lpstr>Second semantics: Set semantics. For each (sub)formula and prefix of an execution, assign all the (tuples of) free values that satisfy it.</vt:lpstr>
      <vt:lpstr>Second Semantics: result is a set of values</vt:lpstr>
      <vt:lpstr>Lets look at the propositional case:</vt:lpstr>
      <vt:lpstr>Returning to the set semantics:</vt:lpstr>
      <vt:lpstr>Representing sets of assignments as BDDs</vt:lpstr>
      <vt:lpstr>Problem: How to represent complement of set (as in an implication)?</vt:lpstr>
      <vt:lpstr>We do not represent values or tuple of values directly. Instead we enumerate values in binary. (We keep values in a hash to check reoccurrence.)</vt:lpstr>
      <vt:lpstr>PowerPoint Presentation</vt:lpstr>
      <vt:lpstr>Characteristic function for our bit vector set Representing the accumulated set of values Popen(f)</vt:lpstr>
      <vt:lpstr>Characteristic function for our bit vector set Popen(f)</vt:lpstr>
      <vt:lpstr>Characteristic function for our bit vector set</vt:lpstr>
      <vt:lpstr>When number of bits is insufficient</vt:lpstr>
      <vt:lpstr>Representing a set of assignments using enumerations</vt:lpstr>
      <vt:lpstr>Representing a set of assignments</vt:lpstr>
      <vt:lpstr>Representing a set of assignments</vt:lpstr>
      <vt:lpstr>Representing a set of assignments</vt:lpstr>
      <vt:lpstr>Looking back at the set semantics: since every tuple is a BDD function…</vt:lpstr>
      <vt:lpstr>Algorithm Using BDD operations!</vt:lpstr>
      <vt:lpstr>Variant: Limiting quantification (when existential quantification are only over “seen value”)</vt:lpstr>
      <vt:lpstr>PowerPoint Presentation</vt:lpstr>
      <vt:lpstr>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Evaluation Properties in QTL</vt:lpstr>
      <vt:lpstr>Evaluation Properties in MonPoly</vt:lpstr>
      <vt:lpstr>Evaluation Results</vt:lpstr>
      <vt:lpstr>Pros</vt:lpstr>
      <vt:lpstr>Cons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JPL</dc:creator>
  <cp:lastModifiedBy>Doron Peled</cp:lastModifiedBy>
  <cp:revision>2068</cp:revision>
  <cp:lastPrinted>2017-04-30T04:58:44Z</cp:lastPrinted>
  <dcterms:created xsi:type="dcterms:W3CDTF">2014-09-14T21:06:57Z</dcterms:created>
  <dcterms:modified xsi:type="dcterms:W3CDTF">2017-10-13T14:05:52Z</dcterms:modified>
</cp:coreProperties>
</file>