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83" r:id="rId2"/>
    <p:sldId id="271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1AED-ADDD-47A2-AE19-8B6083D65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A0388-E072-4E2C-9341-A3D9AD06F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76B0-3A80-485C-A106-F37D13C6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803-D73C-4DD3-B45A-FA6BF65614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41DF2-C219-47C1-A5D3-85EBF5CE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F142-0A0A-4828-AF76-1C7B74D6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8C56-D9EC-4B1D-9B4F-5616A7CB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9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1F84-A3D0-442D-986C-D04A027D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17813-F57E-46AA-94F3-FE995050F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4157-234C-4A0B-896A-7515BAEB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803-D73C-4DD3-B45A-FA6BF65614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641C9-885D-4936-9917-548327E6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DE70E-FC42-456C-8D06-887A7CF5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8C56-D9EC-4B1D-9B4F-5616A7CB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DB3B6-6D28-40F7-9982-16A72BFA8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9A4C9-02DF-4BDB-B841-34B8007A5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E968-6C59-4E33-8799-F2215D0D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803-D73C-4DD3-B45A-FA6BF65614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A234-057E-4AB8-8B7C-133AAC49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AE35-08C3-4327-A0A7-742BF39B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8C56-D9EC-4B1D-9B4F-5616A7CB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5E34-002E-4505-B000-E617A229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2E75-C172-4872-8FAD-5586A8B8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5E91-E1FA-4AC9-AAF5-1540EE95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803-D73C-4DD3-B45A-FA6BF65614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2D3F-0328-4CF6-9922-E16574D9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DA4F4-CD94-49B7-ADFA-EC4FE821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8C56-D9EC-4B1D-9B4F-5616A7CB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3AB2-80F0-417C-9CBF-2F4A596E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63CC-5BFC-4502-9203-849B9031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16DB-7B8E-4A56-BC1D-A5E583EE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803-D73C-4DD3-B45A-FA6BF65614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FAB5B-1AC3-49AD-9761-263FC5CA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1068B-DDDA-4C79-AA39-8E767BE3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8C56-D9EC-4B1D-9B4F-5616A7CB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C2C8-29A9-4475-B8FD-83542F31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F60A-1C3B-4AE9-A815-41BEE5BD3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C86E7-C085-4C89-8166-AA2C83825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C156E-0F0B-472D-A36D-40C75BB7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803-D73C-4DD3-B45A-FA6BF65614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01020-7F16-49C9-A6E3-19F928D8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D20CB-EBD4-4F7D-B29D-53822832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8C56-D9EC-4B1D-9B4F-5616A7CB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BBDD-8496-4CBB-A1F4-261EE932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88B39-CB81-421E-8280-7ACC5CE1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294C7-1807-42FA-8597-5E4910BAF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3DC4-5C11-4779-BB65-AA68D6AE8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81052-2284-4541-B8F2-3DFACEA66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A4638-EC8B-42AE-B98B-FD9D9E6F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803-D73C-4DD3-B45A-FA6BF65614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81E04-40D0-43D3-8D21-BBEB5C11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9D7C9-4D47-4401-83C9-F2CDAB39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8C56-D9EC-4B1D-9B4F-5616A7CB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5427-9548-4A94-BE06-9B5535A7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B52E7-350A-428B-90ED-2CAD1D60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803-D73C-4DD3-B45A-FA6BF65614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B159C-AE0E-44D0-B945-FEAA1913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99D14-90B0-48DA-842C-19795CA6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8C56-D9EC-4B1D-9B4F-5616A7CB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3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B7E23-6DA3-496E-9939-23C23CD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803-D73C-4DD3-B45A-FA6BF65614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508DC-7ABC-436F-977A-965C0DB8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33C50-7A84-4F87-92EB-7D44D86B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8C56-D9EC-4B1D-9B4F-5616A7CB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6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25D5-9608-4500-AB29-CDDA8BD7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D2C8-188A-4DCB-AE61-F76C4A22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C7BA0-8206-4B89-90C0-7D99C5A4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F1AD8-E4DA-41ED-AB8D-A00AE538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803-D73C-4DD3-B45A-FA6BF65614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3252-9FAF-46CB-8555-0798CF90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E3189-C29B-447A-B6D3-72F8C4E1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8C56-D9EC-4B1D-9B4F-5616A7CB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4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3BDD-53A9-41E5-874A-0FFFAF06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3F00F-4FB7-4E7F-8B1C-8598D0C2D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1084C-1E5E-4D39-B34E-A2B2091C9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18AAF-02EE-481A-A510-C2303509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C803-D73C-4DD3-B45A-FA6BF65614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1D17B-CE3F-4C58-83E3-B48C7130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1A60B-EAB6-43B4-916C-FE22A6BE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8C56-D9EC-4B1D-9B4F-5616A7CB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0E872-B0C5-4A22-AAD8-8B739157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ED917-0CE4-4A53-BED1-E0CC14BB4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A2B14-7BD7-4FED-8FF8-DC0B0A314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C803-D73C-4DD3-B45A-FA6BF65614CF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C16A-59F7-4234-AA24-1717061C8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0F84-6181-4443-84E0-D783F759B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E8C56-D9EC-4B1D-9B4F-5616A7CB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E2ABE-33EF-424E-856E-B1A4769247BE}"/>
              </a:ext>
            </a:extLst>
          </p:cNvPr>
          <p:cNvSpPr txBox="1"/>
          <p:nvPr/>
        </p:nvSpPr>
        <p:spPr>
          <a:xfrm>
            <a:off x="504092" y="422031"/>
            <a:ext cx="84406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BIDW – O2 – H</a:t>
            </a:r>
          </a:p>
          <a:p>
            <a:r>
              <a:rPr lang="en-US" sz="2800"/>
              <a:t>Data Mapping Document</a:t>
            </a:r>
          </a:p>
          <a:p>
            <a:endParaRPr lang="en-US" sz="2800"/>
          </a:p>
          <a:p>
            <a:r>
              <a:rPr lang="en-US" sz="2800"/>
              <a:t>Dataset: 2015 – 2017 H_2A Visa Applications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Content: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Database Schema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Dimension Design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ETL Maps</a:t>
            </a:r>
          </a:p>
        </p:txBody>
      </p:sp>
    </p:spTree>
    <p:extLst>
      <p:ext uri="{BB962C8B-B14F-4D97-AF65-F5344CB8AC3E}">
        <p14:creationId xmlns:p14="http://schemas.microsoft.com/office/powerpoint/2010/main" val="137619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24903" y="135032"/>
            <a:ext cx="27740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Tables: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 Table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d_status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2317D5-C5DE-4BE2-8A46-FB1F0B021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4396"/>
            <a:ext cx="12192000" cy="19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8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24903" y="135032"/>
            <a:ext cx="27740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Tables: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 Table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d_employer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31132-516C-4C34-BF3A-296FB621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619"/>
            <a:ext cx="12192000" cy="330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3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24903" y="135032"/>
            <a:ext cx="27740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Tables: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 Table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d_lawagent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489167-AC04-440A-8595-12ED4543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8739"/>
            <a:ext cx="12192000" cy="24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7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24903" y="135032"/>
            <a:ext cx="27740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Tables: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 Table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d_casenumber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24B84-3BA8-4084-9603-79BEA257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1495"/>
            <a:ext cx="12192000" cy="26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3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24903" y="135032"/>
            <a:ext cx="27740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Tables: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 Table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d_lawfirm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04F77-9FF6-4269-859A-BFAC86CF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55" y="2210466"/>
            <a:ext cx="11126289" cy="24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6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MAPPINGS: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F428-0C85-4358-8486-BBCCF6AF60D4}"/>
              </a:ext>
            </a:extLst>
          </p:cNvPr>
          <p:cNvSpPr txBox="1"/>
          <p:nvPr/>
        </p:nvSpPr>
        <p:spPr>
          <a:xfrm>
            <a:off x="619982" y="1417834"/>
            <a:ext cx="28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 Data Prep: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68077-7778-4948-9DFE-417C49CFA706}"/>
              </a:ext>
            </a:extLst>
          </p:cNvPr>
          <p:cNvSpPr txBox="1"/>
          <p:nvPr/>
        </p:nvSpPr>
        <p:spPr>
          <a:xfrm>
            <a:off x="537788" y="2137025"/>
            <a:ext cx="3791164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Extract from 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 Name: H_2AVisaApplications_stacked_prepared.csv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C9869-CCAA-40A2-861A-B8FD54126C04}"/>
              </a:ext>
            </a:extLst>
          </p:cNvPr>
          <p:cNvSpPr txBox="1"/>
          <p:nvPr/>
        </p:nvSpPr>
        <p:spPr>
          <a:xfrm>
            <a:off x="5580686" y="2275524"/>
            <a:ext cx="2570253" cy="677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String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Every Column: Remove Special Characters (CR &amp; LF)</a:t>
            </a:r>
            <a:endParaRPr lang="en-US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7BED-D8C1-48E7-B2F2-C53ABA68D0FD}"/>
              </a:ext>
            </a:extLst>
          </p:cNvPr>
          <p:cNvSpPr txBox="1"/>
          <p:nvPr/>
        </p:nvSpPr>
        <p:spPr>
          <a:xfrm>
            <a:off x="9050785" y="1706137"/>
            <a:ext cx="2570253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Replace in String: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Columns: case_received_date, certification_begin_date, certification_end_date, decision_date, job_start_date</a:t>
            </a:r>
            <a:r>
              <a:rPr lang="en-US" sz="1100"/>
              <a:t>, </a:t>
            </a:r>
            <a:r>
              <a:rPr lang="en-US" sz="1400"/>
              <a:t>job_end_date</a:t>
            </a:r>
            <a:r>
              <a:rPr lang="en-US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RegEx Pattern: (T.*)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Replacement: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501C6-A43F-4E12-890E-AB431349E55F}"/>
              </a:ext>
            </a:extLst>
          </p:cNvPr>
          <p:cNvSpPr txBox="1"/>
          <p:nvPr/>
        </p:nvSpPr>
        <p:spPr>
          <a:xfrm>
            <a:off x="9050784" y="4004750"/>
            <a:ext cx="2570253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Select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Columns: case_received_date, certification_begin_date, certification_end_date, decision_date, job_start_date</a:t>
            </a:r>
            <a:r>
              <a:rPr lang="en-US" sz="1100"/>
              <a:t>, </a:t>
            </a:r>
            <a:r>
              <a:rPr lang="en-US" sz="1400"/>
              <a:t>job_end_date</a:t>
            </a:r>
            <a:r>
              <a:rPr lang="en-US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Metadata: change to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Format: </a:t>
            </a:r>
            <a:r>
              <a:rPr lang="en-US" sz="1400" err="1"/>
              <a:t>yyyy</a:t>
            </a:r>
            <a:r>
              <a:rPr lang="en-US" sz="1400"/>
              <a:t>-MM-dd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F6366-B460-42CF-AC17-BFFDF1969F92}"/>
              </a:ext>
            </a:extLst>
          </p:cNvPr>
          <p:cNvSpPr txBox="1"/>
          <p:nvPr/>
        </p:nvSpPr>
        <p:spPr>
          <a:xfrm>
            <a:off x="6096000" y="4004750"/>
            <a:ext cx="2570253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Split Field: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hourly_work_schedule_am, </a:t>
            </a:r>
            <a:r>
              <a:rPr lang="en-US" sz="1400">
                <a:solidFill>
                  <a:srgbClr val="0070C0"/>
                </a:solidFill>
              </a:rPr>
              <a:t>hourly_work_schedule_pm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Delimiter: ‘ : 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Result fields: start_hour, start_min_X, </a:t>
            </a:r>
            <a:r>
              <a:rPr lang="en-US" sz="1400">
                <a:solidFill>
                  <a:srgbClr val="0070C0"/>
                </a:solidFill>
              </a:rPr>
              <a:t>end_hour, end_min_X</a:t>
            </a:r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3A5F-941D-4CDC-A225-096CC2384C9E}"/>
              </a:ext>
            </a:extLst>
          </p:cNvPr>
          <p:cNvSpPr txBox="1"/>
          <p:nvPr/>
        </p:nvSpPr>
        <p:spPr>
          <a:xfrm>
            <a:off x="3141216" y="4112471"/>
            <a:ext cx="2570253" cy="16004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Split Field: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start_min_X, </a:t>
            </a:r>
            <a:r>
              <a:rPr lang="en-US" sz="1400">
                <a:solidFill>
                  <a:srgbClr val="0070C0"/>
                </a:solidFill>
              </a:rPr>
              <a:t>end_min_X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Delimiter: ‘  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Result fields: </a:t>
            </a:r>
            <a:r>
              <a:rPr lang="en-US" sz="1400" err="1"/>
              <a:t>start_minutes</a:t>
            </a:r>
            <a:r>
              <a:rPr lang="en-US" sz="1400"/>
              <a:t>, </a:t>
            </a:r>
            <a:r>
              <a:rPr lang="en-US" sz="1400" err="1"/>
              <a:t>start_AMPM</a:t>
            </a:r>
            <a:r>
              <a:rPr lang="en-US" sz="1400"/>
              <a:t>, </a:t>
            </a:r>
            <a:r>
              <a:rPr lang="en-US" sz="1400">
                <a:solidFill>
                  <a:srgbClr val="0070C0"/>
                </a:solidFill>
              </a:rPr>
              <a:t>end_minutes, end_AMPM</a:t>
            </a:r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E32B9-DCB5-4CED-9A12-A34CE72B01CA}"/>
              </a:ext>
            </a:extLst>
          </p:cNvPr>
          <p:cNvSpPr txBox="1"/>
          <p:nvPr/>
        </p:nvSpPr>
        <p:spPr>
          <a:xfrm>
            <a:off x="334871" y="4220192"/>
            <a:ext cx="2570253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Text File Output: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Columns: 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File type: 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Delimiter: ‘ , 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File Name: h_2datasetclean.csv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D1F81F-9598-4388-8515-D92E6DA904A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328952" y="2614078"/>
            <a:ext cx="1251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9D52C-6473-4B6A-A005-4A102D71BAD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150939" y="2614078"/>
            <a:ext cx="899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2E07C-4F81-46EB-A001-DEC1B025B12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0335911" y="3522019"/>
            <a:ext cx="1" cy="48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C4EF0-43B7-4C19-AC5A-F448F6C34F5E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8666253" y="4912691"/>
            <a:ext cx="384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CD6CEA-0457-4C5A-ABEF-603D2DD1375C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 flipV="1">
            <a:off x="5711469" y="4912690"/>
            <a:ext cx="384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80D3B1-E856-4FAE-98CB-F2EF82D8DB5B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>
            <a:off x="2905124" y="4912690"/>
            <a:ext cx="236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42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MAPPINGS: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F428-0C85-4358-8486-BBCCF6AF60D4}"/>
              </a:ext>
            </a:extLst>
          </p:cNvPr>
          <p:cNvSpPr txBox="1"/>
          <p:nvPr/>
        </p:nvSpPr>
        <p:spPr>
          <a:xfrm>
            <a:off x="619982" y="1417834"/>
            <a:ext cx="28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 d_employer: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68077-7778-4948-9DFE-417C49CFA706}"/>
              </a:ext>
            </a:extLst>
          </p:cNvPr>
          <p:cNvSpPr txBox="1"/>
          <p:nvPr/>
        </p:nvSpPr>
        <p:spPr>
          <a:xfrm>
            <a:off x="537788" y="2137025"/>
            <a:ext cx="3791164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Extract from 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 Name: H_2AVisaApplications_stacked_prepared.csv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C9869-CCAA-40A2-861A-B8FD54126C04}"/>
              </a:ext>
            </a:extLst>
          </p:cNvPr>
          <p:cNvSpPr txBox="1"/>
          <p:nvPr/>
        </p:nvSpPr>
        <p:spPr>
          <a:xfrm>
            <a:off x="5570413" y="1606110"/>
            <a:ext cx="2570253" cy="2015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Select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trade_name_dba, employer_address1, employer_address2, employer_state, employer_city, employer_postal_code, employer_province, employer_phone, employer_phone_ext, employer_name, employer_country, organization_flag, primary_sub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7BED-D8C1-48E7-B2F2-C53ABA68D0FD}"/>
              </a:ext>
            </a:extLst>
          </p:cNvPr>
          <p:cNvSpPr txBox="1"/>
          <p:nvPr/>
        </p:nvSpPr>
        <p:spPr>
          <a:xfrm>
            <a:off x="9050783" y="1606110"/>
            <a:ext cx="2570253" cy="2015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Sort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trade_name_dba, employer_address1, employer_address2, employer_state, employer_city, employer_postal_code, employer_province, employer_phone, employer_phone_ext, employer_name, employer_country, organization_flag, primary_sub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501C6-A43F-4E12-890E-AB431349E55F}"/>
              </a:ext>
            </a:extLst>
          </p:cNvPr>
          <p:cNvSpPr txBox="1"/>
          <p:nvPr/>
        </p:nvSpPr>
        <p:spPr>
          <a:xfrm>
            <a:off x="9050784" y="4099847"/>
            <a:ext cx="2570253" cy="20774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Unique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trade_name_dba, employer_address1, employer_address2, employer_state, employer_city, employer_postal_code, employer_province, employer_phone, employer_phone_ext, employer_name, employer_country, organization_flag, primary_sub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F6366-B460-42CF-AC17-BFFDF1969F92}"/>
              </a:ext>
            </a:extLst>
          </p:cNvPr>
          <p:cNvSpPr txBox="1"/>
          <p:nvPr/>
        </p:nvSpPr>
        <p:spPr>
          <a:xfrm>
            <a:off x="6096000" y="4038292"/>
            <a:ext cx="2570253" cy="22006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If Value Null: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trade_name_dba, employer_address1, employer_address2, employer_state, employer_city, employer_postal_code, employer_province, employer_phone, employer_phone_ext, employer_name, employer_country, organization_flag, primary_sub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Replace: ‘unknown’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3A5F-941D-4CDC-A225-096CC2384C9E}"/>
              </a:ext>
            </a:extLst>
          </p:cNvPr>
          <p:cNvSpPr txBox="1"/>
          <p:nvPr/>
        </p:nvSpPr>
        <p:spPr>
          <a:xfrm>
            <a:off x="3215435" y="4769261"/>
            <a:ext cx="2570253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Get System Info: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Type: system date (fixed)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E32B9-DCB5-4CED-9A12-A34CE72B01CA}"/>
              </a:ext>
            </a:extLst>
          </p:cNvPr>
          <p:cNvSpPr txBox="1"/>
          <p:nvPr/>
        </p:nvSpPr>
        <p:spPr>
          <a:xfrm>
            <a:off x="334871" y="4661539"/>
            <a:ext cx="257025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Insert / 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Schema: h_2aapplicationdb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Table: d_employer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D1F81F-9598-4388-8515-D92E6DA904A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328952" y="2614078"/>
            <a:ext cx="1241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9D52C-6473-4B6A-A005-4A102D71BAD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140666" y="2614078"/>
            <a:ext cx="910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2E07C-4F81-46EB-A001-DEC1B025B12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335910" y="3622046"/>
            <a:ext cx="1" cy="47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C4EF0-43B7-4C19-AC5A-F448F6C34F5E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8666253" y="5138593"/>
            <a:ext cx="384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CD6CEA-0457-4C5A-ABEF-603D2DD1375C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5785688" y="5138593"/>
            <a:ext cx="31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80D3B1-E856-4FAE-98CB-F2EF82D8DB5B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>
            <a:off x="2905124" y="5138593"/>
            <a:ext cx="310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9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MAPPINGS: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F428-0C85-4358-8486-BBCCF6AF60D4}"/>
              </a:ext>
            </a:extLst>
          </p:cNvPr>
          <p:cNvSpPr txBox="1"/>
          <p:nvPr/>
        </p:nvSpPr>
        <p:spPr>
          <a:xfrm>
            <a:off x="619982" y="1417834"/>
            <a:ext cx="28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 d_lawagent: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68077-7778-4948-9DFE-417C49CFA706}"/>
              </a:ext>
            </a:extLst>
          </p:cNvPr>
          <p:cNvSpPr txBox="1"/>
          <p:nvPr/>
        </p:nvSpPr>
        <p:spPr>
          <a:xfrm>
            <a:off x="537788" y="2137025"/>
            <a:ext cx="3791164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Extract from 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 Name: H_2AVisaApplications_stacked_prepared.csv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C9869-CCAA-40A2-861A-B8FD54126C04}"/>
              </a:ext>
            </a:extLst>
          </p:cNvPr>
          <p:cNvSpPr txBox="1"/>
          <p:nvPr/>
        </p:nvSpPr>
        <p:spPr>
          <a:xfrm>
            <a:off x="5570413" y="2198579"/>
            <a:ext cx="2570253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Select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agent_attorney_name, agent_attorney_city, agent_attorney_state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7BED-D8C1-48E7-B2F2-C53ABA68D0FD}"/>
              </a:ext>
            </a:extLst>
          </p:cNvPr>
          <p:cNvSpPr txBox="1"/>
          <p:nvPr/>
        </p:nvSpPr>
        <p:spPr>
          <a:xfrm>
            <a:off x="9050783" y="2075468"/>
            <a:ext cx="2570253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Sort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agent_attorney_name, agent_attorney_city, agent_attorney_state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501C6-A43F-4E12-890E-AB431349E55F}"/>
              </a:ext>
            </a:extLst>
          </p:cNvPr>
          <p:cNvSpPr txBox="1"/>
          <p:nvPr/>
        </p:nvSpPr>
        <p:spPr>
          <a:xfrm>
            <a:off x="9050784" y="4099847"/>
            <a:ext cx="2570253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Unique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agent_attorney_name, agent_attorney_city, agent_attorney_state</a:t>
            </a:r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F6366-B460-42CF-AC17-BFFDF1969F92}"/>
              </a:ext>
            </a:extLst>
          </p:cNvPr>
          <p:cNvSpPr txBox="1"/>
          <p:nvPr/>
        </p:nvSpPr>
        <p:spPr>
          <a:xfrm>
            <a:off x="6096000" y="4015208"/>
            <a:ext cx="2570253" cy="12464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If Value Null: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agent_attorney_name, agent_attorney_city, agent_attorney_state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Replace: ‘unknown’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3A5F-941D-4CDC-A225-096CC2384C9E}"/>
              </a:ext>
            </a:extLst>
          </p:cNvPr>
          <p:cNvSpPr txBox="1"/>
          <p:nvPr/>
        </p:nvSpPr>
        <p:spPr>
          <a:xfrm>
            <a:off x="3141216" y="4269123"/>
            <a:ext cx="2570253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Get System Info: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Type: system date (fixed)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E32B9-DCB5-4CED-9A12-A34CE72B01CA}"/>
              </a:ext>
            </a:extLst>
          </p:cNvPr>
          <p:cNvSpPr txBox="1"/>
          <p:nvPr/>
        </p:nvSpPr>
        <p:spPr>
          <a:xfrm>
            <a:off x="334871" y="4161401"/>
            <a:ext cx="257025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Insert / 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Schema: h_2aapplicationdb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Table: d_lawagent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D1F81F-9598-4388-8515-D92E6DA904A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328952" y="2614078"/>
            <a:ext cx="1241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9D52C-6473-4B6A-A005-4A102D71BAD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8140666" y="2614077"/>
            <a:ext cx="910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2E07C-4F81-46EB-A001-DEC1B025B12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335910" y="3152686"/>
            <a:ext cx="1" cy="94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C4EF0-43B7-4C19-AC5A-F448F6C34F5E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8666253" y="4638456"/>
            <a:ext cx="384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CD6CEA-0457-4C5A-ABEF-603D2DD1375C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 flipV="1">
            <a:off x="5711469" y="4638455"/>
            <a:ext cx="384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80D3B1-E856-4FAE-98CB-F2EF82D8DB5B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>
            <a:off x="2905124" y="4638455"/>
            <a:ext cx="236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79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MAPPINGS: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F428-0C85-4358-8486-BBCCF6AF60D4}"/>
              </a:ext>
            </a:extLst>
          </p:cNvPr>
          <p:cNvSpPr txBox="1"/>
          <p:nvPr/>
        </p:nvSpPr>
        <p:spPr>
          <a:xfrm>
            <a:off x="619982" y="1417834"/>
            <a:ext cx="28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 d_lawfirm: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68077-7778-4948-9DFE-417C49CFA706}"/>
              </a:ext>
            </a:extLst>
          </p:cNvPr>
          <p:cNvSpPr txBox="1"/>
          <p:nvPr/>
        </p:nvSpPr>
        <p:spPr>
          <a:xfrm>
            <a:off x="537788" y="2137025"/>
            <a:ext cx="3791164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Extract from 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 Name: H_2AVisaApplications_stacked_prepared.csv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C9869-CCAA-40A2-861A-B8FD54126C04}"/>
              </a:ext>
            </a:extLst>
          </p:cNvPr>
          <p:cNvSpPr txBox="1"/>
          <p:nvPr/>
        </p:nvSpPr>
        <p:spPr>
          <a:xfrm>
            <a:off x="5570413" y="2367856"/>
            <a:ext cx="2570253" cy="4924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Select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lawfirm_name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7BED-D8C1-48E7-B2F2-C53ABA68D0FD}"/>
              </a:ext>
            </a:extLst>
          </p:cNvPr>
          <p:cNvSpPr txBox="1"/>
          <p:nvPr/>
        </p:nvSpPr>
        <p:spPr>
          <a:xfrm>
            <a:off x="9050783" y="2337167"/>
            <a:ext cx="2570253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Sort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lawfirm_name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501C6-A43F-4E12-890E-AB431349E55F}"/>
              </a:ext>
            </a:extLst>
          </p:cNvPr>
          <p:cNvSpPr txBox="1"/>
          <p:nvPr/>
        </p:nvSpPr>
        <p:spPr>
          <a:xfrm>
            <a:off x="9050784" y="4099847"/>
            <a:ext cx="2570253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Unique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lawfirm_name</a:t>
            </a:r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F6366-B460-42CF-AC17-BFFDF1969F92}"/>
              </a:ext>
            </a:extLst>
          </p:cNvPr>
          <p:cNvSpPr txBox="1"/>
          <p:nvPr/>
        </p:nvSpPr>
        <p:spPr>
          <a:xfrm>
            <a:off x="6096000" y="4015208"/>
            <a:ext cx="2570253" cy="692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If Value Null: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lawfirm_name </a:t>
            </a:r>
            <a:r>
              <a:rPr lang="en-US" sz="1100"/>
              <a:t>Replace: ‘unknown’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3A5F-941D-4CDC-A225-096CC2384C9E}"/>
              </a:ext>
            </a:extLst>
          </p:cNvPr>
          <p:cNvSpPr txBox="1"/>
          <p:nvPr/>
        </p:nvSpPr>
        <p:spPr>
          <a:xfrm>
            <a:off x="3141216" y="4000007"/>
            <a:ext cx="2570253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Get System Info: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Type: system date (fixed)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E32B9-DCB5-4CED-9A12-A34CE72B01CA}"/>
              </a:ext>
            </a:extLst>
          </p:cNvPr>
          <p:cNvSpPr txBox="1"/>
          <p:nvPr/>
        </p:nvSpPr>
        <p:spPr>
          <a:xfrm>
            <a:off x="334871" y="3884402"/>
            <a:ext cx="257025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Insert / 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Schema: h_2aapplicationdb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Table: d_lawfirm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D1F81F-9598-4388-8515-D92E6DA904A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328952" y="2614078"/>
            <a:ext cx="1241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9D52C-6473-4B6A-A005-4A102D71BAD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8140666" y="2598777"/>
            <a:ext cx="910117" cy="1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2E07C-4F81-46EB-A001-DEC1B025B12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335910" y="2860387"/>
            <a:ext cx="1" cy="123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C4EF0-43B7-4C19-AC5A-F448F6C34F5E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8666253" y="4361457"/>
            <a:ext cx="384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CD6CEA-0457-4C5A-ABEF-603D2DD1375C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5711469" y="4361457"/>
            <a:ext cx="384531" cy="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80D3B1-E856-4FAE-98CB-F2EF82D8DB5B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 flipV="1">
            <a:off x="2905124" y="4361456"/>
            <a:ext cx="236092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5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MAPPINGS: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F428-0C85-4358-8486-BBCCF6AF60D4}"/>
              </a:ext>
            </a:extLst>
          </p:cNvPr>
          <p:cNvSpPr txBox="1"/>
          <p:nvPr/>
        </p:nvSpPr>
        <p:spPr>
          <a:xfrm>
            <a:off x="619982" y="1417834"/>
            <a:ext cx="28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 d_casenumber: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68077-7778-4948-9DFE-417C49CFA706}"/>
              </a:ext>
            </a:extLst>
          </p:cNvPr>
          <p:cNvSpPr txBox="1"/>
          <p:nvPr/>
        </p:nvSpPr>
        <p:spPr>
          <a:xfrm>
            <a:off x="537788" y="2137025"/>
            <a:ext cx="3791164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Extract from 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 Name: H_2AVisaApplications_stacked_prepared.csv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C9869-CCAA-40A2-861A-B8FD54126C04}"/>
              </a:ext>
            </a:extLst>
          </p:cNvPr>
          <p:cNvSpPr txBox="1"/>
          <p:nvPr/>
        </p:nvSpPr>
        <p:spPr>
          <a:xfrm>
            <a:off x="5570413" y="2367856"/>
            <a:ext cx="2570253" cy="4924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Select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case_number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7BED-D8C1-48E7-B2F2-C53ABA68D0FD}"/>
              </a:ext>
            </a:extLst>
          </p:cNvPr>
          <p:cNvSpPr txBox="1"/>
          <p:nvPr/>
        </p:nvSpPr>
        <p:spPr>
          <a:xfrm>
            <a:off x="9050783" y="2337167"/>
            <a:ext cx="2570253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Sort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case_number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501C6-A43F-4E12-890E-AB431349E55F}"/>
              </a:ext>
            </a:extLst>
          </p:cNvPr>
          <p:cNvSpPr txBox="1"/>
          <p:nvPr/>
        </p:nvSpPr>
        <p:spPr>
          <a:xfrm>
            <a:off x="9050784" y="4099847"/>
            <a:ext cx="2570253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Unique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case_number</a:t>
            </a:r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F6366-B460-42CF-AC17-BFFDF1969F92}"/>
              </a:ext>
            </a:extLst>
          </p:cNvPr>
          <p:cNvSpPr txBox="1"/>
          <p:nvPr/>
        </p:nvSpPr>
        <p:spPr>
          <a:xfrm>
            <a:off x="6096000" y="4015208"/>
            <a:ext cx="2570253" cy="692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If Value Null: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case_number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Replace: ‘unknown’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3A5F-941D-4CDC-A225-096CC2384C9E}"/>
              </a:ext>
            </a:extLst>
          </p:cNvPr>
          <p:cNvSpPr txBox="1"/>
          <p:nvPr/>
        </p:nvSpPr>
        <p:spPr>
          <a:xfrm>
            <a:off x="3141216" y="4000007"/>
            <a:ext cx="2570253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Get System Info: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Type: system date (fixed)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E32B9-DCB5-4CED-9A12-A34CE72B01CA}"/>
              </a:ext>
            </a:extLst>
          </p:cNvPr>
          <p:cNvSpPr txBox="1"/>
          <p:nvPr/>
        </p:nvSpPr>
        <p:spPr>
          <a:xfrm>
            <a:off x="334871" y="3884402"/>
            <a:ext cx="257025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Insert / 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Schema: h_2aapplicationdb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Table: d_casenumber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D1F81F-9598-4388-8515-D92E6DA904A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328952" y="2614078"/>
            <a:ext cx="1241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9D52C-6473-4B6A-A005-4A102D71BAD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8140666" y="2598777"/>
            <a:ext cx="910117" cy="1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2E07C-4F81-46EB-A001-DEC1B025B12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335910" y="2860387"/>
            <a:ext cx="1" cy="123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C4EF0-43B7-4C19-AC5A-F448F6C34F5E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8666253" y="4361457"/>
            <a:ext cx="384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CD6CEA-0457-4C5A-ABEF-603D2DD1375C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5711469" y="4361457"/>
            <a:ext cx="384531" cy="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80D3B1-E856-4FAE-98CB-F2EF82D8DB5B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 flipV="1">
            <a:off x="2905124" y="4361456"/>
            <a:ext cx="236092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6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Schema: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4AC7D-03B3-48C6-ACFE-6A4F0024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5" y="636002"/>
            <a:ext cx="10890230" cy="622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07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MAPPINGS: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F428-0C85-4358-8486-BBCCF6AF60D4}"/>
              </a:ext>
            </a:extLst>
          </p:cNvPr>
          <p:cNvSpPr txBox="1"/>
          <p:nvPr/>
        </p:nvSpPr>
        <p:spPr>
          <a:xfrm>
            <a:off x="619982" y="1417834"/>
            <a:ext cx="28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 d_status: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68077-7778-4948-9DFE-417C49CFA706}"/>
              </a:ext>
            </a:extLst>
          </p:cNvPr>
          <p:cNvSpPr txBox="1"/>
          <p:nvPr/>
        </p:nvSpPr>
        <p:spPr>
          <a:xfrm>
            <a:off x="537788" y="2137025"/>
            <a:ext cx="3791164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Extract from 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 Name: H_2AVisaApplications_stacked_prepared.csv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C9869-CCAA-40A2-861A-B8FD54126C04}"/>
              </a:ext>
            </a:extLst>
          </p:cNvPr>
          <p:cNvSpPr txBox="1"/>
          <p:nvPr/>
        </p:nvSpPr>
        <p:spPr>
          <a:xfrm>
            <a:off x="5570413" y="2367856"/>
            <a:ext cx="2570253" cy="4924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Select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case_status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7BED-D8C1-48E7-B2F2-C53ABA68D0FD}"/>
              </a:ext>
            </a:extLst>
          </p:cNvPr>
          <p:cNvSpPr txBox="1"/>
          <p:nvPr/>
        </p:nvSpPr>
        <p:spPr>
          <a:xfrm>
            <a:off x="9050783" y="2337167"/>
            <a:ext cx="2570253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Sort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case_status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501C6-A43F-4E12-890E-AB431349E55F}"/>
              </a:ext>
            </a:extLst>
          </p:cNvPr>
          <p:cNvSpPr txBox="1"/>
          <p:nvPr/>
        </p:nvSpPr>
        <p:spPr>
          <a:xfrm>
            <a:off x="9050784" y="4099847"/>
            <a:ext cx="2570253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Unique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case_status</a:t>
            </a:r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F6366-B460-42CF-AC17-BFFDF1969F92}"/>
              </a:ext>
            </a:extLst>
          </p:cNvPr>
          <p:cNvSpPr txBox="1"/>
          <p:nvPr/>
        </p:nvSpPr>
        <p:spPr>
          <a:xfrm>
            <a:off x="6096000" y="4015208"/>
            <a:ext cx="2570253" cy="692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If Value Null: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case_status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Replace: ‘unknown’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3A5F-941D-4CDC-A225-096CC2384C9E}"/>
              </a:ext>
            </a:extLst>
          </p:cNvPr>
          <p:cNvSpPr txBox="1"/>
          <p:nvPr/>
        </p:nvSpPr>
        <p:spPr>
          <a:xfrm>
            <a:off x="3141216" y="4000007"/>
            <a:ext cx="2570253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Get System Info: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Type: system date (fixed)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E32B9-DCB5-4CED-9A12-A34CE72B01CA}"/>
              </a:ext>
            </a:extLst>
          </p:cNvPr>
          <p:cNvSpPr txBox="1"/>
          <p:nvPr/>
        </p:nvSpPr>
        <p:spPr>
          <a:xfrm>
            <a:off x="334871" y="3884402"/>
            <a:ext cx="257025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Insert / 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Schema: h_2aapplicationdb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Table: d_status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D1F81F-9598-4388-8515-D92E6DA904A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328952" y="2614078"/>
            <a:ext cx="1241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9D52C-6473-4B6A-A005-4A102D71BAD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8140666" y="2598777"/>
            <a:ext cx="910117" cy="1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2E07C-4F81-46EB-A001-DEC1B025B12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335910" y="2860387"/>
            <a:ext cx="1" cy="123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C4EF0-43B7-4C19-AC5A-F448F6C34F5E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8666253" y="4361457"/>
            <a:ext cx="384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CD6CEA-0457-4C5A-ABEF-603D2DD1375C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5711469" y="4361457"/>
            <a:ext cx="384531" cy="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80D3B1-E856-4FAE-98CB-F2EF82D8DB5B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 flipV="1">
            <a:off x="2905124" y="4361456"/>
            <a:ext cx="236092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16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MAPPINGS: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F428-0C85-4358-8486-BBCCF6AF60D4}"/>
              </a:ext>
            </a:extLst>
          </p:cNvPr>
          <p:cNvSpPr txBox="1"/>
          <p:nvPr/>
        </p:nvSpPr>
        <p:spPr>
          <a:xfrm>
            <a:off x="619982" y="1417834"/>
            <a:ext cx="28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 d_crop: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68077-7778-4948-9DFE-417C49CFA706}"/>
              </a:ext>
            </a:extLst>
          </p:cNvPr>
          <p:cNvSpPr txBox="1"/>
          <p:nvPr/>
        </p:nvSpPr>
        <p:spPr>
          <a:xfrm>
            <a:off x="537788" y="2137025"/>
            <a:ext cx="3791164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Extract from 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 Name: H_2AVisaApplications_stacked_prepared.csv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C9869-CCAA-40A2-861A-B8FD54126C04}"/>
              </a:ext>
            </a:extLst>
          </p:cNvPr>
          <p:cNvSpPr txBox="1"/>
          <p:nvPr/>
        </p:nvSpPr>
        <p:spPr>
          <a:xfrm>
            <a:off x="5570413" y="2367856"/>
            <a:ext cx="2570253" cy="4924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Select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primary_crop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7BED-D8C1-48E7-B2F2-C53ABA68D0FD}"/>
              </a:ext>
            </a:extLst>
          </p:cNvPr>
          <p:cNvSpPr txBox="1"/>
          <p:nvPr/>
        </p:nvSpPr>
        <p:spPr>
          <a:xfrm>
            <a:off x="9050783" y="2337167"/>
            <a:ext cx="2570253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Sort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primary_crop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501C6-A43F-4E12-890E-AB431349E55F}"/>
              </a:ext>
            </a:extLst>
          </p:cNvPr>
          <p:cNvSpPr txBox="1"/>
          <p:nvPr/>
        </p:nvSpPr>
        <p:spPr>
          <a:xfrm>
            <a:off x="9050784" y="4099847"/>
            <a:ext cx="2570253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Unique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primary_crop</a:t>
            </a:r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F6366-B460-42CF-AC17-BFFDF1969F92}"/>
              </a:ext>
            </a:extLst>
          </p:cNvPr>
          <p:cNvSpPr txBox="1"/>
          <p:nvPr/>
        </p:nvSpPr>
        <p:spPr>
          <a:xfrm>
            <a:off x="6096000" y="4015208"/>
            <a:ext cx="2570253" cy="692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If Value Null: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primary_crop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Replace: ‘unknown’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3A5F-941D-4CDC-A225-096CC2384C9E}"/>
              </a:ext>
            </a:extLst>
          </p:cNvPr>
          <p:cNvSpPr txBox="1"/>
          <p:nvPr/>
        </p:nvSpPr>
        <p:spPr>
          <a:xfrm>
            <a:off x="3141216" y="4000007"/>
            <a:ext cx="2570253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Get System Info: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Type: system date (fixed)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E32B9-DCB5-4CED-9A12-A34CE72B01CA}"/>
              </a:ext>
            </a:extLst>
          </p:cNvPr>
          <p:cNvSpPr txBox="1"/>
          <p:nvPr/>
        </p:nvSpPr>
        <p:spPr>
          <a:xfrm>
            <a:off x="334871" y="3884402"/>
            <a:ext cx="257025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Insert / 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Schema: h_2aapplicationdb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Table: d_crop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D1F81F-9598-4388-8515-D92E6DA904A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328952" y="2614078"/>
            <a:ext cx="1241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9D52C-6473-4B6A-A005-4A102D71BAD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8140666" y="2598777"/>
            <a:ext cx="910117" cy="1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2E07C-4F81-46EB-A001-DEC1B025B12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335910" y="2860387"/>
            <a:ext cx="1" cy="123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C4EF0-43B7-4C19-AC5A-F448F6C34F5E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8666253" y="4361457"/>
            <a:ext cx="384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CD6CEA-0457-4C5A-ABEF-603D2DD1375C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5711469" y="4361457"/>
            <a:ext cx="384531" cy="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80D3B1-E856-4FAE-98CB-F2EF82D8DB5B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 flipV="1">
            <a:off x="2905124" y="4361456"/>
            <a:ext cx="236092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2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MAPPINGS: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F428-0C85-4358-8486-BBCCF6AF60D4}"/>
              </a:ext>
            </a:extLst>
          </p:cNvPr>
          <p:cNvSpPr txBox="1"/>
          <p:nvPr/>
        </p:nvSpPr>
        <p:spPr>
          <a:xfrm>
            <a:off x="619982" y="1417834"/>
            <a:ext cx="28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 d_reason: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68077-7778-4948-9DFE-417C49CFA706}"/>
              </a:ext>
            </a:extLst>
          </p:cNvPr>
          <p:cNvSpPr txBox="1"/>
          <p:nvPr/>
        </p:nvSpPr>
        <p:spPr>
          <a:xfrm>
            <a:off x="537788" y="2137025"/>
            <a:ext cx="3791164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Extract from 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 Name: H_2AVisaApplications_stacked_prepared.csv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C9869-CCAA-40A2-861A-B8FD54126C04}"/>
              </a:ext>
            </a:extLst>
          </p:cNvPr>
          <p:cNvSpPr txBox="1"/>
          <p:nvPr/>
        </p:nvSpPr>
        <p:spPr>
          <a:xfrm>
            <a:off x="5570413" y="2283218"/>
            <a:ext cx="2570253" cy="661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Select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nature_of_temporary_need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7BED-D8C1-48E7-B2F2-C53ABA68D0FD}"/>
              </a:ext>
            </a:extLst>
          </p:cNvPr>
          <p:cNvSpPr txBox="1"/>
          <p:nvPr/>
        </p:nvSpPr>
        <p:spPr>
          <a:xfrm>
            <a:off x="9050783" y="2229357"/>
            <a:ext cx="2570253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Sort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Columns:</a:t>
            </a:r>
            <a:r>
              <a:rPr lang="en-US" sz="1400"/>
              <a:t> nature_of_temporary_need</a:t>
            </a:r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501C6-A43F-4E12-890E-AB431349E55F}"/>
              </a:ext>
            </a:extLst>
          </p:cNvPr>
          <p:cNvSpPr txBox="1"/>
          <p:nvPr/>
        </p:nvSpPr>
        <p:spPr>
          <a:xfrm>
            <a:off x="9050782" y="3976734"/>
            <a:ext cx="2570253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Unique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Columns:</a:t>
            </a:r>
            <a:r>
              <a:rPr lang="en-US" sz="1400"/>
              <a:t> nature_of_temporary_need</a:t>
            </a:r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F6366-B460-42CF-AC17-BFFDF1969F92}"/>
              </a:ext>
            </a:extLst>
          </p:cNvPr>
          <p:cNvSpPr txBox="1"/>
          <p:nvPr/>
        </p:nvSpPr>
        <p:spPr>
          <a:xfrm>
            <a:off x="6096000" y="3899979"/>
            <a:ext cx="2570253" cy="9387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If Value Null: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Columns:</a:t>
            </a:r>
            <a:r>
              <a:rPr lang="en-US" sz="1400"/>
              <a:t> nature_of_temporary_need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Replace: ‘unknown’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3A5F-941D-4CDC-A225-096CC2384C9E}"/>
              </a:ext>
            </a:extLst>
          </p:cNvPr>
          <p:cNvSpPr txBox="1"/>
          <p:nvPr/>
        </p:nvSpPr>
        <p:spPr>
          <a:xfrm>
            <a:off x="3141216" y="4000007"/>
            <a:ext cx="2570253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Get System Info: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Type: system date (fixed)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E32B9-DCB5-4CED-9A12-A34CE72B01CA}"/>
              </a:ext>
            </a:extLst>
          </p:cNvPr>
          <p:cNvSpPr txBox="1"/>
          <p:nvPr/>
        </p:nvSpPr>
        <p:spPr>
          <a:xfrm>
            <a:off x="334871" y="3884402"/>
            <a:ext cx="257025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Insert / 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Schema: h_2aapplicationdb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Table: d_reason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D1F81F-9598-4388-8515-D92E6DA904A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328952" y="2614078"/>
            <a:ext cx="1241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9D52C-6473-4B6A-A005-4A102D71BAD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140666" y="2614078"/>
            <a:ext cx="910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2E07C-4F81-46EB-A001-DEC1B025B12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0335909" y="2998798"/>
            <a:ext cx="1" cy="97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C4EF0-43B7-4C19-AC5A-F448F6C34F5E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8666253" y="4361455"/>
            <a:ext cx="384529" cy="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CD6CEA-0457-4C5A-ABEF-603D2DD1375C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5711469" y="4369339"/>
            <a:ext cx="384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80D3B1-E856-4FAE-98CB-F2EF82D8DB5B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 flipV="1">
            <a:off x="2905124" y="4361456"/>
            <a:ext cx="236092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957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MAPPINGS: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F428-0C85-4358-8486-BBCCF6AF60D4}"/>
              </a:ext>
            </a:extLst>
          </p:cNvPr>
          <p:cNvSpPr txBox="1"/>
          <p:nvPr/>
        </p:nvSpPr>
        <p:spPr>
          <a:xfrm>
            <a:off x="619982" y="1417834"/>
            <a:ext cx="28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 d_swa: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68077-7778-4948-9DFE-417C49CFA706}"/>
              </a:ext>
            </a:extLst>
          </p:cNvPr>
          <p:cNvSpPr txBox="1"/>
          <p:nvPr/>
        </p:nvSpPr>
        <p:spPr>
          <a:xfrm>
            <a:off x="537788" y="2137025"/>
            <a:ext cx="3791164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Extract from 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 Name: H_2AVisaApplications_stacked_prepared.csv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C9869-CCAA-40A2-861A-B8FD54126C04}"/>
              </a:ext>
            </a:extLst>
          </p:cNvPr>
          <p:cNvSpPr txBox="1"/>
          <p:nvPr/>
        </p:nvSpPr>
        <p:spPr>
          <a:xfrm>
            <a:off x="5570413" y="2365550"/>
            <a:ext cx="2570253" cy="4924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Select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swa_name, job_idnumber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7BED-D8C1-48E7-B2F2-C53ABA68D0FD}"/>
              </a:ext>
            </a:extLst>
          </p:cNvPr>
          <p:cNvSpPr txBox="1"/>
          <p:nvPr/>
        </p:nvSpPr>
        <p:spPr>
          <a:xfrm>
            <a:off x="9050783" y="2229357"/>
            <a:ext cx="2570253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Sort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swa_name, job_idnumber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501C6-A43F-4E12-890E-AB431349E55F}"/>
              </a:ext>
            </a:extLst>
          </p:cNvPr>
          <p:cNvSpPr txBox="1"/>
          <p:nvPr/>
        </p:nvSpPr>
        <p:spPr>
          <a:xfrm>
            <a:off x="9050782" y="4007512"/>
            <a:ext cx="2570253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Unique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swa_name, job_idnumber</a:t>
            </a:r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F6366-B460-42CF-AC17-BFFDF1969F92}"/>
              </a:ext>
            </a:extLst>
          </p:cNvPr>
          <p:cNvSpPr txBox="1"/>
          <p:nvPr/>
        </p:nvSpPr>
        <p:spPr>
          <a:xfrm>
            <a:off x="6096000" y="3922873"/>
            <a:ext cx="2570253" cy="8771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If Value Null: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swa_name, job_idnumber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Replace: ‘unknown’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3A5F-941D-4CDC-A225-096CC2384C9E}"/>
              </a:ext>
            </a:extLst>
          </p:cNvPr>
          <p:cNvSpPr txBox="1"/>
          <p:nvPr/>
        </p:nvSpPr>
        <p:spPr>
          <a:xfrm>
            <a:off x="3141216" y="4000007"/>
            <a:ext cx="2570253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Get System Info: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Type: system date (fixed)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E32B9-DCB5-4CED-9A12-A34CE72B01CA}"/>
              </a:ext>
            </a:extLst>
          </p:cNvPr>
          <p:cNvSpPr txBox="1"/>
          <p:nvPr/>
        </p:nvSpPr>
        <p:spPr>
          <a:xfrm>
            <a:off x="334871" y="3884402"/>
            <a:ext cx="257025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Insert / 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Schema: h_2aapplicationdb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Table: d_swa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D1F81F-9598-4388-8515-D92E6DA904A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328952" y="2611772"/>
            <a:ext cx="1241461" cy="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9D52C-6473-4B6A-A005-4A102D71BAD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8140666" y="2583300"/>
            <a:ext cx="910117" cy="2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2E07C-4F81-46EB-A001-DEC1B025B12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0335909" y="2937243"/>
            <a:ext cx="1" cy="107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C4EF0-43B7-4C19-AC5A-F448F6C34F5E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8666253" y="4361455"/>
            <a:ext cx="384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CD6CEA-0457-4C5A-ABEF-603D2DD1375C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5711469" y="4361455"/>
            <a:ext cx="384531" cy="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80D3B1-E856-4FAE-98CB-F2EF82D8DB5B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 flipV="1">
            <a:off x="2905124" y="4361456"/>
            <a:ext cx="236092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203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MAPPINGS: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F428-0C85-4358-8486-BBCCF6AF60D4}"/>
              </a:ext>
            </a:extLst>
          </p:cNvPr>
          <p:cNvSpPr txBox="1"/>
          <p:nvPr/>
        </p:nvSpPr>
        <p:spPr>
          <a:xfrm>
            <a:off x="619982" y="1417834"/>
            <a:ext cx="28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 d_worksite: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68077-7778-4948-9DFE-417C49CFA706}"/>
              </a:ext>
            </a:extLst>
          </p:cNvPr>
          <p:cNvSpPr txBox="1"/>
          <p:nvPr/>
        </p:nvSpPr>
        <p:spPr>
          <a:xfrm>
            <a:off x="537788" y="2137025"/>
            <a:ext cx="3791164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Extract from 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 Name: H_2AVisaApplications_stacked_prepared.csv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C9869-CCAA-40A2-861A-B8FD54126C04}"/>
              </a:ext>
            </a:extLst>
          </p:cNvPr>
          <p:cNvSpPr txBox="1"/>
          <p:nvPr/>
        </p:nvSpPr>
        <p:spPr>
          <a:xfrm>
            <a:off x="5570413" y="2113941"/>
            <a:ext cx="2570253" cy="10002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Select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worksite_city, worksite_county, worksite_postal_code, worksite_state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7BED-D8C1-48E7-B2F2-C53ABA68D0FD}"/>
              </a:ext>
            </a:extLst>
          </p:cNvPr>
          <p:cNvSpPr txBox="1"/>
          <p:nvPr/>
        </p:nvSpPr>
        <p:spPr>
          <a:xfrm>
            <a:off x="9050783" y="2075469"/>
            <a:ext cx="2570253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Sort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worksite_city, worksite_county, worksite_postal_code, worksite_state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501C6-A43F-4E12-890E-AB431349E55F}"/>
              </a:ext>
            </a:extLst>
          </p:cNvPr>
          <p:cNvSpPr txBox="1"/>
          <p:nvPr/>
        </p:nvSpPr>
        <p:spPr>
          <a:xfrm>
            <a:off x="9050783" y="3822845"/>
            <a:ext cx="2570253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Unique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worksite_city, worksite_county, worksite_postal_code, worksite_state</a:t>
            </a:r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F6366-B460-42CF-AC17-BFFDF1969F92}"/>
              </a:ext>
            </a:extLst>
          </p:cNvPr>
          <p:cNvSpPr txBox="1"/>
          <p:nvPr/>
        </p:nvSpPr>
        <p:spPr>
          <a:xfrm>
            <a:off x="6095999" y="3746091"/>
            <a:ext cx="2570253" cy="12464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If Value Null: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Columns:</a:t>
            </a:r>
            <a:r>
              <a:rPr lang="en-US" sz="1200"/>
              <a:t> worksite_city, worksite_county, worksite_postal_code, worksite_state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Replace: ‘unknown’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3A5F-941D-4CDC-A225-096CC2384C9E}"/>
              </a:ext>
            </a:extLst>
          </p:cNvPr>
          <p:cNvSpPr txBox="1"/>
          <p:nvPr/>
        </p:nvSpPr>
        <p:spPr>
          <a:xfrm>
            <a:off x="3141216" y="4000007"/>
            <a:ext cx="2570253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Get System Info: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Type: system date (fixed)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E32B9-DCB5-4CED-9A12-A34CE72B01CA}"/>
              </a:ext>
            </a:extLst>
          </p:cNvPr>
          <p:cNvSpPr txBox="1"/>
          <p:nvPr/>
        </p:nvSpPr>
        <p:spPr>
          <a:xfrm>
            <a:off x="334871" y="3884402"/>
            <a:ext cx="257025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Insert / 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Schema: h_2aapplicationdb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Table: d_worksite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D1F81F-9598-4388-8515-D92E6DA904A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328952" y="2614078"/>
            <a:ext cx="1241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9D52C-6473-4B6A-A005-4A102D71BAD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140666" y="2614078"/>
            <a:ext cx="910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C2E07C-4F81-46EB-A001-DEC1B025B12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335910" y="3152687"/>
            <a:ext cx="0" cy="67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C4EF0-43B7-4C19-AC5A-F448F6C34F5E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8666252" y="4361454"/>
            <a:ext cx="384531" cy="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CD6CEA-0457-4C5A-ABEF-603D2DD1375C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5711469" y="4369339"/>
            <a:ext cx="38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80D3B1-E856-4FAE-98CB-F2EF82D8DB5B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 flipV="1">
            <a:off x="2905124" y="4361456"/>
            <a:ext cx="236092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83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MAPPINGS: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F428-0C85-4358-8486-BBCCF6AF60D4}"/>
              </a:ext>
            </a:extLst>
          </p:cNvPr>
          <p:cNvSpPr txBox="1"/>
          <p:nvPr/>
        </p:nvSpPr>
        <p:spPr>
          <a:xfrm>
            <a:off x="441789" y="856929"/>
            <a:ext cx="28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 d_date: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68077-7778-4948-9DFE-417C49CFA706}"/>
              </a:ext>
            </a:extLst>
          </p:cNvPr>
          <p:cNvSpPr txBox="1"/>
          <p:nvPr/>
        </p:nvSpPr>
        <p:spPr>
          <a:xfrm>
            <a:off x="570964" y="1378823"/>
            <a:ext cx="3791164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Extract from 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 Name: H_2AVisaApplications_stacked_prepared.csv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C9869-CCAA-40A2-861A-B8FD54126C04}"/>
              </a:ext>
            </a:extLst>
          </p:cNvPr>
          <p:cNvSpPr txBox="1"/>
          <p:nvPr/>
        </p:nvSpPr>
        <p:spPr>
          <a:xfrm>
            <a:off x="4810871" y="1176062"/>
            <a:ext cx="2570253" cy="135421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Select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case_received_date, decision_date, certification_begin_date, certification_end_date, job_start_date, job_end_date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Rename: ALL to “date_raw”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7BED-D8C1-48E7-B2F2-C53ABA68D0FD}"/>
              </a:ext>
            </a:extLst>
          </p:cNvPr>
          <p:cNvSpPr txBox="1"/>
          <p:nvPr/>
        </p:nvSpPr>
        <p:spPr>
          <a:xfrm>
            <a:off x="7829867" y="1052951"/>
            <a:ext cx="2690870" cy="160043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Sort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Column1: date_raw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Column2: date_raw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Column3: date_raw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Column4: date_raw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Column5: date_raw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Column6: date_raw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501C6-A43F-4E12-890E-AB431349E55F}"/>
              </a:ext>
            </a:extLst>
          </p:cNvPr>
          <p:cNvSpPr txBox="1"/>
          <p:nvPr/>
        </p:nvSpPr>
        <p:spPr>
          <a:xfrm>
            <a:off x="9050783" y="2954425"/>
            <a:ext cx="2570253" cy="14157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Unique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Column1: date_raw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Column2: date_raw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Column3: date_raw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Column4: date_raw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Column5: date_raw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Column6: date_raw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F6366-B460-42CF-AC17-BFFDF1969F92}"/>
              </a:ext>
            </a:extLst>
          </p:cNvPr>
          <p:cNvSpPr txBox="1"/>
          <p:nvPr/>
        </p:nvSpPr>
        <p:spPr>
          <a:xfrm>
            <a:off x="6095997" y="3292979"/>
            <a:ext cx="2570253" cy="738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Append Streams: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Append all 6 Streams into a single ‘date_raw’ stream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3A5F-941D-4CDC-A225-096CC2384C9E}"/>
              </a:ext>
            </a:extLst>
          </p:cNvPr>
          <p:cNvSpPr txBox="1"/>
          <p:nvPr/>
        </p:nvSpPr>
        <p:spPr>
          <a:xfrm>
            <a:off x="6440393" y="5312606"/>
            <a:ext cx="2570253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Get System Info: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Type: system date (fixed)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E32B9-DCB5-4CED-9A12-A34CE72B01CA}"/>
              </a:ext>
            </a:extLst>
          </p:cNvPr>
          <p:cNvSpPr txBox="1"/>
          <p:nvPr/>
        </p:nvSpPr>
        <p:spPr>
          <a:xfrm>
            <a:off x="9406742" y="5204884"/>
            <a:ext cx="257025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Insert / 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Schema: h_2aapplicationdb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Table: d_date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D1F81F-9598-4388-8515-D92E6DA904A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362128" y="1853171"/>
            <a:ext cx="448743" cy="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C4EF0-43B7-4C19-AC5A-F448F6C34F5E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8666250" y="3662311"/>
            <a:ext cx="384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C8D80E-9FB9-4A10-A488-5114AEE2F507}"/>
              </a:ext>
            </a:extLst>
          </p:cNvPr>
          <p:cNvSpPr txBox="1"/>
          <p:nvPr/>
        </p:nvSpPr>
        <p:spPr>
          <a:xfrm>
            <a:off x="6480530" y="368101"/>
            <a:ext cx="257025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Create 1 Select Per Date to parallelize the sort/unique steps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45AE5C-F2CF-4152-964E-959A5F5470A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81124" y="1853170"/>
            <a:ext cx="44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7D8B281-7720-4810-9948-D9C66D498AEB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10520737" y="1853170"/>
            <a:ext cx="1100299" cy="1809141"/>
          </a:xfrm>
          <a:prstGeom prst="bentConnector3">
            <a:avLst>
              <a:gd name="adj1" fmla="val 1207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908C16-C14D-476F-A8A5-AD1862D87E4A}"/>
              </a:ext>
            </a:extLst>
          </p:cNvPr>
          <p:cNvSpPr txBox="1"/>
          <p:nvPr/>
        </p:nvSpPr>
        <p:spPr>
          <a:xfrm>
            <a:off x="4005101" y="2831760"/>
            <a:ext cx="1684962" cy="4924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Sort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Column: date_raw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BD2AA-2DC0-4FC5-9F9C-FEE807B79100}"/>
              </a:ext>
            </a:extLst>
          </p:cNvPr>
          <p:cNvSpPr txBox="1"/>
          <p:nvPr/>
        </p:nvSpPr>
        <p:spPr>
          <a:xfrm>
            <a:off x="1828800" y="2828125"/>
            <a:ext cx="1684962" cy="4924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Unique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Column: date_raw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FF3BA2-21D5-44F8-A0FD-74B723B3CC4B}"/>
              </a:ext>
            </a:extLst>
          </p:cNvPr>
          <p:cNvSpPr txBox="1"/>
          <p:nvPr/>
        </p:nvSpPr>
        <p:spPr>
          <a:xfrm>
            <a:off x="215005" y="3994124"/>
            <a:ext cx="2690870" cy="2339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Calculator: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Column1: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Operation1: Year of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Column2: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Operation2: Month of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Column3: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Operation3: Day of month of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Column4: day_of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Operation4: Day of Week of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Column5: week_of_year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Operation5: Week of Year of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A67012-D33B-436E-B94D-E37723D3F174}"/>
              </a:ext>
            </a:extLst>
          </p:cNvPr>
          <p:cNvSpPr txBox="1"/>
          <p:nvPr/>
        </p:nvSpPr>
        <p:spPr>
          <a:xfrm>
            <a:off x="3180763" y="4086457"/>
            <a:ext cx="2690870" cy="21544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Value Mapper: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Column: day_of_week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Map: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1 = Sun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2 = 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3 = Tue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4 = 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5 = Thu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6 = Fri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7  =Sat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39A04F2-034C-4C88-9545-633FF575AE0D}"/>
              </a:ext>
            </a:extLst>
          </p:cNvPr>
          <p:cNvCxnSpPr>
            <a:stCxn id="15" idx="0"/>
            <a:endCxn id="48" idx="3"/>
          </p:cNvCxnSpPr>
          <p:nvPr/>
        </p:nvCxnSpPr>
        <p:spPr>
          <a:xfrm rot="16200000" flipV="1">
            <a:off x="6428096" y="2339950"/>
            <a:ext cx="214997" cy="1691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F12093-FEF7-4502-B1ED-A880865A6F30}"/>
              </a:ext>
            </a:extLst>
          </p:cNvPr>
          <p:cNvCxnSpPr>
            <a:stCxn id="48" idx="1"/>
            <a:endCxn id="49" idx="3"/>
          </p:cNvCxnSpPr>
          <p:nvPr/>
        </p:nvCxnSpPr>
        <p:spPr>
          <a:xfrm flipH="1" flipV="1">
            <a:off x="3513762" y="3074347"/>
            <a:ext cx="491339" cy="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C604A8E-454C-453F-9BFD-8A7068B5F42E}"/>
              </a:ext>
            </a:extLst>
          </p:cNvPr>
          <p:cNvCxnSpPr>
            <a:stCxn id="49" idx="1"/>
            <a:endCxn id="50" idx="0"/>
          </p:cNvCxnSpPr>
          <p:nvPr/>
        </p:nvCxnSpPr>
        <p:spPr>
          <a:xfrm rot="10800000" flipV="1">
            <a:off x="1560440" y="3074346"/>
            <a:ext cx="268360" cy="919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88FF078-4466-4597-8A32-B84DF13226FC}"/>
              </a:ext>
            </a:extLst>
          </p:cNvPr>
          <p:cNvCxnSpPr>
            <a:stCxn id="53" idx="3"/>
            <a:endCxn id="16" idx="1"/>
          </p:cNvCxnSpPr>
          <p:nvPr/>
        </p:nvCxnSpPr>
        <p:spPr>
          <a:xfrm>
            <a:off x="5871633" y="5163675"/>
            <a:ext cx="568760" cy="518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FD29E4-81C1-43CC-ACB2-662C6D7F9EFE}"/>
              </a:ext>
            </a:extLst>
          </p:cNvPr>
          <p:cNvCxnSpPr>
            <a:stCxn id="50" idx="3"/>
            <a:endCxn id="53" idx="1"/>
          </p:cNvCxnSpPr>
          <p:nvPr/>
        </p:nvCxnSpPr>
        <p:spPr>
          <a:xfrm>
            <a:off x="2905875" y="5163675"/>
            <a:ext cx="274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C085DF-438E-446F-97A2-14280BE95CEE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9010646" y="5681938"/>
            <a:ext cx="39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67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MAPPINGS: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F428-0C85-4358-8486-BBCCF6AF60D4}"/>
              </a:ext>
            </a:extLst>
          </p:cNvPr>
          <p:cNvSpPr txBox="1"/>
          <p:nvPr/>
        </p:nvSpPr>
        <p:spPr>
          <a:xfrm>
            <a:off x="537788" y="866701"/>
            <a:ext cx="28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 d_job: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68077-7778-4948-9DFE-417C49CFA706}"/>
              </a:ext>
            </a:extLst>
          </p:cNvPr>
          <p:cNvSpPr txBox="1"/>
          <p:nvPr/>
        </p:nvSpPr>
        <p:spPr>
          <a:xfrm>
            <a:off x="477982" y="1662968"/>
            <a:ext cx="3791164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Extract from 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 Name: H_2AVisaApplications_stacked_prepared.csv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C9869-CCAA-40A2-861A-B8FD54126C04}"/>
              </a:ext>
            </a:extLst>
          </p:cNvPr>
          <p:cNvSpPr txBox="1"/>
          <p:nvPr/>
        </p:nvSpPr>
        <p:spPr>
          <a:xfrm>
            <a:off x="4736281" y="195209"/>
            <a:ext cx="3837504" cy="28931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Select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basic_number_of_hours, basic_rate_of_pay</a:t>
            </a:r>
            <a:r>
              <a:rPr lang="en-US" sz="1200"/>
              <a:t>, basic_unit_of_pay, education_level, emp_exp_num_months, emp_experience_reqd, end_AMPM, end_hour, end_minutes, full_time_position, job_title, major, naics_code, name_reqd_training, num_months_training, other_edu, other_worksite_location, overtime_rate_from, overtime_rate_to, second_diploma, second_diploma_major, soc_code, soc_title, start_AMPM, start_hour, start_minutes, supervise_how_many, supervise_other_emp, training_req, job_start_date, job_end_date, worksite_city, worksite_county, worksite_state, worsksite_postal_code</a:t>
            </a:r>
            <a:endParaRPr lang="en-US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7BED-D8C1-48E7-B2F2-C53ABA68D0FD}"/>
              </a:ext>
            </a:extLst>
          </p:cNvPr>
          <p:cNvSpPr txBox="1"/>
          <p:nvPr/>
        </p:nvSpPr>
        <p:spPr>
          <a:xfrm>
            <a:off x="2751765" y="3322739"/>
            <a:ext cx="2570253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Table: d_worksite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Lookupvalue:  worksite_city, worksite_county, worksite_state, worksite_postal_code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Get: id_worksite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Delete: Lookup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501C6-A43F-4E12-890E-AB431349E55F}"/>
              </a:ext>
            </a:extLst>
          </p:cNvPr>
          <p:cNvSpPr txBox="1"/>
          <p:nvPr/>
        </p:nvSpPr>
        <p:spPr>
          <a:xfrm>
            <a:off x="366448" y="4268790"/>
            <a:ext cx="1519543" cy="4924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Unique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ALL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3A5F-941D-4CDC-A225-096CC2384C9E}"/>
              </a:ext>
            </a:extLst>
          </p:cNvPr>
          <p:cNvSpPr txBox="1"/>
          <p:nvPr/>
        </p:nvSpPr>
        <p:spPr>
          <a:xfrm>
            <a:off x="181512" y="5899973"/>
            <a:ext cx="2570253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Get System Info: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Type: system date (fixed)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E32B9-DCB5-4CED-9A12-A34CE72B01CA}"/>
              </a:ext>
            </a:extLst>
          </p:cNvPr>
          <p:cNvSpPr txBox="1"/>
          <p:nvPr/>
        </p:nvSpPr>
        <p:spPr>
          <a:xfrm>
            <a:off x="4084780" y="5569509"/>
            <a:ext cx="257025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Insert / 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Schema: h_2aapplicationdb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Table: d_worksite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76999B-BE00-459F-B3C5-5D47B671F7B1}"/>
              </a:ext>
            </a:extLst>
          </p:cNvPr>
          <p:cNvSpPr txBox="1"/>
          <p:nvPr/>
        </p:nvSpPr>
        <p:spPr>
          <a:xfrm>
            <a:off x="9255301" y="235759"/>
            <a:ext cx="2570253" cy="14465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Table: 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Lookupvalue:  job_start_date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Get: id_date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Delete: Lookup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0EBFE0-8449-4DE4-BB48-3DD3A342F50E}"/>
              </a:ext>
            </a:extLst>
          </p:cNvPr>
          <p:cNvSpPr txBox="1"/>
          <p:nvPr/>
        </p:nvSpPr>
        <p:spPr>
          <a:xfrm>
            <a:off x="9255299" y="2319286"/>
            <a:ext cx="2570253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Select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Column: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Rename: id_date = id_job_start_date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B95307-183A-4746-9FA9-166B3030E913}"/>
              </a:ext>
            </a:extLst>
          </p:cNvPr>
          <p:cNvSpPr txBox="1"/>
          <p:nvPr/>
        </p:nvSpPr>
        <p:spPr>
          <a:xfrm>
            <a:off x="9089044" y="4037958"/>
            <a:ext cx="2570253" cy="14465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Table: 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Lookupvalue:  job_end_date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Get: id_date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Delete: Lookup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62F8B1-42DC-4580-B1AB-06728CEBE3EC}"/>
              </a:ext>
            </a:extLst>
          </p:cNvPr>
          <p:cNvSpPr txBox="1"/>
          <p:nvPr/>
        </p:nvSpPr>
        <p:spPr>
          <a:xfrm>
            <a:off x="5876227" y="3976402"/>
            <a:ext cx="2570253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Select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Column: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Rename: id_date = id_job_end_date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C247DD-B606-4EBA-B853-6C80B52462F2}"/>
              </a:ext>
            </a:extLst>
          </p:cNvPr>
          <p:cNvSpPr txBox="1"/>
          <p:nvPr/>
        </p:nvSpPr>
        <p:spPr>
          <a:xfrm>
            <a:off x="366448" y="3354996"/>
            <a:ext cx="1519543" cy="4924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Sort Rows: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Columns:</a:t>
            </a:r>
            <a:r>
              <a:rPr lang="en-US" sz="1100"/>
              <a:t> ALL</a:t>
            </a:r>
            <a:endParaRPr lang="en-US" sz="120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2854908-9E73-41E2-87BF-0ABF79A41642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269146" y="1641759"/>
            <a:ext cx="467135" cy="498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AB27C7B-0192-44E2-918C-BFA06E925998}"/>
              </a:ext>
            </a:extLst>
          </p:cNvPr>
          <p:cNvCxnSpPr>
            <a:stCxn id="10" idx="3"/>
            <a:endCxn id="35" idx="1"/>
          </p:cNvCxnSpPr>
          <p:nvPr/>
        </p:nvCxnSpPr>
        <p:spPr>
          <a:xfrm flipV="1">
            <a:off x="8573785" y="959034"/>
            <a:ext cx="681516" cy="682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DB59281-BFAD-49A8-9CE3-A4939042F0E6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rot="5400000">
            <a:off x="10221939" y="2000796"/>
            <a:ext cx="636977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64A36CB-8E6D-4CBB-9EAE-231A8219AFCA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rot="5400000">
            <a:off x="10136572" y="3634104"/>
            <a:ext cx="641454" cy="166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9E0EB8E-6DE6-4B61-AFF7-9B624F03ADDE}"/>
              </a:ext>
            </a:extLst>
          </p:cNvPr>
          <p:cNvCxnSpPr>
            <a:stCxn id="37" idx="1"/>
            <a:endCxn id="38" idx="3"/>
          </p:cNvCxnSpPr>
          <p:nvPr/>
        </p:nvCxnSpPr>
        <p:spPr>
          <a:xfrm rot="10800000">
            <a:off x="8446480" y="4515011"/>
            <a:ext cx="642564" cy="246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0EC4313-6069-4710-AC0A-C7A7128343F3}"/>
              </a:ext>
            </a:extLst>
          </p:cNvPr>
          <p:cNvCxnSpPr>
            <a:stCxn id="38" idx="1"/>
            <a:endCxn id="12" idx="3"/>
          </p:cNvCxnSpPr>
          <p:nvPr/>
        </p:nvCxnSpPr>
        <p:spPr>
          <a:xfrm rot="10800000">
            <a:off x="5322019" y="4230681"/>
            <a:ext cx="554209" cy="284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1EDF8A9-D314-4F11-863B-49631B94A266}"/>
              </a:ext>
            </a:extLst>
          </p:cNvPr>
          <p:cNvCxnSpPr>
            <a:stCxn id="12" idx="1"/>
            <a:endCxn id="41" idx="3"/>
          </p:cNvCxnSpPr>
          <p:nvPr/>
        </p:nvCxnSpPr>
        <p:spPr>
          <a:xfrm rot="10800000">
            <a:off x="1885991" y="3601218"/>
            <a:ext cx="865774" cy="629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BF446E-C4A6-4ED6-8943-55480C262E8B}"/>
              </a:ext>
            </a:extLst>
          </p:cNvPr>
          <p:cNvCxnSpPr>
            <a:stCxn id="41" idx="2"/>
            <a:endCxn id="13" idx="0"/>
          </p:cNvCxnSpPr>
          <p:nvPr/>
        </p:nvCxnSpPr>
        <p:spPr>
          <a:xfrm>
            <a:off x="1126220" y="3847439"/>
            <a:ext cx="0" cy="42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1CD06D8-615D-4985-9771-5C523F8022E2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16200000" flipH="1">
            <a:off x="727059" y="5160393"/>
            <a:ext cx="1138740" cy="340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12D0A4B-5F95-48AC-A8C3-1820BD2A9BC3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2751765" y="6046563"/>
            <a:ext cx="1333015" cy="222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0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MAPPINGS: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F428-0C85-4358-8486-BBCCF6AF60D4}"/>
              </a:ext>
            </a:extLst>
          </p:cNvPr>
          <p:cNvSpPr txBox="1"/>
          <p:nvPr/>
        </p:nvSpPr>
        <p:spPr>
          <a:xfrm>
            <a:off x="537787" y="699173"/>
            <a:ext cx="28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 f_visaApplications: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68077-7778-4948-9DFE-417C49CFA706}"/>
              </a:ext>
            </a:extLst>
          </p:cNvPr>
          <p:cNvSpPr txBox="1"/>
          <p:nvPr/>
        </p:nvSpPr>
        <p:spPr>
          <a:xfrm>
            <a:off x="218222" y="1118562"/>
            <a:ext cx="3791164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Extract from 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 Name: H_2AVisaApplications_stacked_prepared.csv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C9869-CCAA-40A2-861A-B8FD54126C04}"/>
              </a:ext>
            </a:extLst>
          </p:cNvPr>
          <p:cNvSpPr txBox="1"/>
          <p:nvPr/>
        </p:nvSpPr>
        <p:spPr>
          <a:xfrm>
            <a:off x="4736281" y="195209"/>
            <a:ext cx="1359719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Select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Columns:</a:t>
            </a:r>
            <a:r>
              <a:rPr lang="en-US" sz="1050"/>
              <a:t> 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27BED-D8C1-48E7-B2F2-C53ABA68D0FD}"/>
              </a:ext>
            </a:extLst>
          </p:cNvPr>
          <p:cNvSpPr txBox="1"/>
          <p:nvPr/>
        </p:nvSpPr>
        <p:spPr>
          <a:xfrm>
            <a:off x="122016" y="5147167"/>
            <a:ext cx="2570253" cy="16619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Table: d_worksite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Lookupvalue: </a:t>
            </a:r>
            <a:r>
              <a:rPr lang="en-US" sz="700"/>
              <a:t>trade_name_dba, employer_address1, employer_address2, employer_state, employer_city, employer_postal_code, employer_province, employer_phone, employer_phone_ext, employer_name, employer_country, organization_flag, primary_sub </a:t>
            </a:r>
            <a:r>
              <a:rPr lang="en-US" sz="1100"/>
              <a:t>Get: id_employer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Delete: Lookup fields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76999B-BE00-459F-B3C5-5D47B671F7B1}"/>
              </a:ext>
            </a:extLst>
          </p:cNvPr>
          <p:cNvSpPr txBox="1"/>
          <p:nvPr/>
        </p:nvSpPr>
        <p:spPr>
          <a:xfrm>
            <a:off x="6696283" y="143426"/>
            <a:ext cx="2182304" cy="11233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Table: 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Lookupvalue:  decision_date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Get: id_date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Delete: Lookup fields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0EBFE0-8449-4DE4-BB48-3DD3A342F50E}"/>
              </a:ext>
            </a:extLst>
          </p:cNvPr>
          <p:cNvSpPr txBox="1"/>
          <p:nvPr/>
        </p:nvSpPr>
        <p:spPr>
          <a:xfrm>
            <a:off x="9121226" y="130846"/>
            <a:ext cx="1799694" cy="7848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Select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Column: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Rename: id_date = id_decision_date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2854908-9E73-41E2-87BF-0ABF79A4164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009386" y="426042"/>
            <a:ext cx="726895" cy="1169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AB27C7B-0192-44E2-918C-BFA06E925998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>
            <a:off x="6096000" y="426042"/>
            <a:ext cx="600283" cy="2790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F682B8-E667-4E61-B4E7-25992D47DEB4}"/>
              </a:ext>
            </a:extLst>
          </p:cNvPr>
          <p:cNvSpPr txBox="1"/>
          <p:nvPr/>
        </p:nvSpPr>
        <p:spPr>
          <a:xfrm>
            <a:off x="9266536" y="1121979"/>
            <a:ext cx="2707242" cy="11233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Table: 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Lookupvalue:  case_received_date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Get: id_date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Delete: Lookup fields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AF04F2-DCDC-42CC-B1AB-466E8100080B}"/>
              </a:ext>
            </a:extLst>
          </p:cNvPr>
          <p:cNvSpPr txBox="1"/>
          <p:nvPr/>
        </p:nvSpPr>
        <p:spPr>
          <a:xfrm>
            <a:off x="7017850" y="1385098"/>
            <a:ext cx="1982056" cy="7848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Select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Column: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Rename: id_date = id_case_received_date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B29B7-684D-4246-8FF4-5C2E61876A28}"/>
              </a:ext>
            </a:extLst>
          </p:cNvPr>
          <p:cNvSpPr txBox="1"/>
          <p:nvPr/>
        </p:nvSpPr>
        <p:spPr>
          <a:xfrm>
            <a:off x="4580256" y="1348829"/>
            <a:ext cx="2243620" cy="12926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Table: 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Lookupvalue:  certification_begin_date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Get: id_date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Delete: Lookup fields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8A32B6-C445-4830-83E4-6C51FBC48652}"/>
              </a:ext>
            </a:extLst>
          </p:cNvPr>
          <p:cNvSpPr txBox="1"/>
          <p:nvPr/>
        </p:nvSpPr>
        <p:spPr>
          <a:xfrm>
            <a:off x="218222" y="2165976"/>
            <a:ext cx="2243619" cy="7848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Select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Column: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Rename: id_date = id_certification_begin_date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C73719-EFCA-46A4-BEFC-68D98F699DC8}"/>
              </a:ext>
            </a:extLst>
          </p:cNvPr>
          <p:cNvSpPr txBox="1"/>
          <p:nvPr/>
        </p:nvSpPr>
        <p:spPr>
          <a:xfrm>
            <a:off x="2617541" y="2730093"/>
            <a:ext cx="2243620" cy="12926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Table: 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Lookupvalue:  certification_end_date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Get: id_date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Delete: Lookup fields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3581C3-9578-46CB-A5C0-2251A6594C0C}"/>
              </a:ext>
            </a:extLst>
          </p:cNvPr>
          <p:cNvSpPr txBox="1"/>
          <p:nvPr/>
        </p:nvSpPr>
        <p:spPr>
          <a:xfrm>
            <a:off x="5062984" y="2730093"/>
            <a:ext cx="2151374" cy="7848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Select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Column: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Rename: id_date = id_certification_end_date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47CEA28-7517-48D2-8912-97697E194379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8878587" y="523261"/>
            <a:ext cx="242639" cy="181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E5CA1BC-245C-48E2-8D3B-63E26F9CD1B2}"/>
              </a:ext>
            </a:extLst>
          </p:cNvPr>
          <p:cNvCxnSpPr>
            <a:stCxn id="36" idx="2"/>
            <a:endCxn id="31" idx="0"/>
          </p:cNvCxnSpPr>
          <p:nvPr/>
        </p:nvCxnSpPr>
        <p:spPr>
          <a:xfrm rot="16200000" flipH="1">
            <a:off x="10217464" y="719285"/>
            <a:ext cx="206303" cy="599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2640023-EEB3-4851-955A-770FBF8E1B8F}"/>
              </a:ext>
            </a:extLst>
          </p:cNvPr>
          <p:cNvSpPr txBox="1"/>
          <p:nvPr/>
        </p:nvSpPr>
        <p:spPr>
          <a:xfrm>
            <a:off x="7526935" y="2317082"/>
            <a:ext cx="2243620" cy="14619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Table: d_lawagent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Lookupvalue: attorney_name, agent_attorney_city, agent_attorney_state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Get: id_lawagent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Delete: Lookup fields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52399D3-F39C-4106-A8F9-3ADA21ABDCEA}"/>
              </a:ext>
            </a:extLst>
          </p:cNvPr>
          <p:cNvCxnSpPr>
            <a:stCxn id="31" idx="1"/>
            <a:endCxn id="32" idx="3"/>
          </p:cNvCxnSpPr>
          <p:nvPr/>
        </p:nvCxnSpPr>
        <p:spPr>
          <a:xfrm rot="10800000" flipV="1">
            <a:off x="8999906" y="1683671"/>
            <a:ext cx="266630" cy="93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38CD57B-F21E-49DB-8FC2-B0AE92894983}"/>
              </a:ext>
            </a:extLst>
          </p:cNvPr>
          <p:cNvCxnSpPr>
            <a:stCxn id="32" idx="1"/>
            <a:endCxn id="33" idx="3"/>
          </p:cNvCxnSpPr>
          <p:nvPr/>
        </p:nvCxnSpPr>
        <p:spPr>
          <a:xfrm rot="10800000" flipV="1">
            <a:off x="6823876" y="1777512"/>
            <a:ext cx="193974" cy="217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4F835E2-DC56-4F5B-B0E5-F4A0CF887A21}"/>
              </a:ext>
            </a:extLst>
          </p:cNvPr>
          <p:cNvCxnSpPr>
            <a:stCxn id="33" idx="1"/>
            <a:endCxn id="39" idx="3"/>
          </p:cNvCxnSpPr>
          <p:nvPr/>
        </p:nvCxnSpPr>
        <p:spPr>
          <a:xfrm rot="10800000" flipV="1">
            <a:off x="2461842" y="1995159"/>
            <a:ext cx="2118415" cy="563231"/>
          </a:xfrm>
          <a:prstGeom prst="bentConnector3">
            <a:avLst>
              <a:gd name="adj1" fmla="val 19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1F19823-011B-465A-9D5E-EF64132D8541}"/>
              </a:ext>
            </a:extLst>
          </p:cNvPr>
          <p:cNvCxnSpPr>
            <a:stCxn id="39" idx="2"/>
            <a:endCxn id="40" idx="1"/>
          </p:cNvCxnSpPr>
          <p:nvPr/>
        </p:nvCxnSpPr>
        <p:spPr>
          <a:xfrm rot="16200000" flipH="1">
            <a:off x="1765977" y="2524860"/>
            <a:ext cx="425618" cy="12775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8174AE6-FE49-4F92-B0C8-3BA1192BDFE9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 flipV="1">
            <a:off x="4861161" y="3122508"/>
            <a:ext cx="201823" cy="253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6FD988-7B19-46A2-8938-A70FA6FA27F5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7214358" y="3048052"/>
            <a:ext cx="312577" cy="74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EE1983B-C60F-4EA6-A25F-235CEEFE8590}"/>
              </a:ext>
            </a:extLst>
          </p:cNvPr>
          <p:cNvSpPr txBox="1"/>
          <p:nvPr/>
        </p:nvSpPr>
        <p:spPr>
          <a:xfrm>
            <a:off x="10083132" y="2391539"/>
            <a:ext cx="2093646" cy="11233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Table: d_casenumber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Lookupvalue:  case_number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Get: id_casenumber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Delete: Lookup fields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F849722-ACA6-4660-AD1C-B4B14A5F130A}"/>
              </a:ext>
            </a:extLst>
          </p:cNvPr>
          <p:cNvCxnSpPr>
            <a:cxnSpLocks/>
            <a:stCxn id="43" idx="3"/>
            <a:endCxn id="60" idx="1"/>
          </p:cNvCxnSpPr>
          <p:nvPr/>
        </p:nvCxnSpPr>
        <p:spPr>
          <a:xfrm flipV="1">
            <a:off x="9770555" y="2953231"/>
            <a:ext cx="312577" cy="94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E614CBD-19C5-4D5C-AA34-1AEC66815943}"/>
              </a:ext>
            </a:extLst>
          </p:cNvPr>
          <p:cNvSpPr txBox="1"/>
          <p:nvPr/>
        </p:nvSpPr>
        <p:spPr>
          <a:xfrm>
            <a:off x="10083132" y="3648846"/>
            <a:ext cx="2093646" cy="11233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Table: d_crop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Lookupvalue: primary_crop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Get: id_crop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Delete: Lookup fields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BCEACC3-C391-4FFE-94CD-1927314975DD}"/>
              </a:ext>
            </a:extLst>
          </p:cNvPr>
          <p:cNvCxnSpPr>
            <a:stCxn id="60" idx="2"/>
            <a:endCxn id="90" idx="0"/>
          </p:cNvCxnSpPr>
          <p:nvPr/>
        </p:nvCxnSpPr>
        <p:spPr>
          <a:xfrm rot="5400000">
            <a:off x="11062994" y="3581884"/>
            <a:ext cx="1339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A01B569-9AE5-4B65-BA94-903E572008BB}"/>
              </a:ext>
            </a:extLst>
          </p:cNvPr>
          <p:cNvSpPr txBox="1"/>
          <p:nvPr/>
        </p:nvSpPr>
        <p:spPr>
          <a:xfrm>
            <a:off x="7676909" y="3882149"/>
            <a:ext cx="2093646" cy="11233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Table: d_status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Lookupvalue: case_status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Get: id_casestatus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Delete: Lookup fields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43014223-6167-48B0-8119-9B70FC68B36B}"/>
              </a:ext>
            </a:extLst>
          </p:cNvPr>
          <p:cNvCxnSpPr>
            <a:stCxn id="90" idx="1"/>
            <a:endCxn id="93" idx="3"/>
          </p:cNvCxnSpPr>
          <p:nvPr/>
        </p:nvCxnSpPr>
        <p:spPr>
          <a:xfrm rot="10800000" flipV="1">
            <a:off x="9770556" y="4210537"/>
            <a:ext cx="312577" cy="233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2347822-D8AC-4201-9A0B-BE3732856E81}"/>
              </a:ext>
            </a:extLst>
          </p:cNvPr>
          <p:cNvSpPr txBox="1"/>
          <p:nvPr/>
        </p:nvSpPr>
        <p:spPr>
          <a:xfrm>
            <a:off x="5147225" y="3648845"/>
            <a:ext cx="2093646" cy="11233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Table: d_lawfirm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Lookupvalue: lawfirm_name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Get: id_lawfirm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Delete: Lookup fields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C978605-8D99-47CE-AB4F-AC9DDD9068A3}"/>
              </a:ext>
            </a:extLst>
          </p:cNvPr>
          <p:cNvCxnSpPr>
            <a:stCxn id="93" idx="1"/>
            <a:endCxn id="96" idx="3"/>
          </p:cNvCxnSpPr>
          <p:nvPr/>
        </p:nvCxnSpPr>
        <p:spPr>
          <a:xfrm rot="10800000">
            <a:off x="7240871" y="4210537"/>
            <a:ext cx="436038" cy="233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5530EFE-BFA1-4959-9910-188C49AC51E4}"/>
              </a:ext>
            </a:extLst>
          </p:cNvPr>
          <p:cNvSpPr txBox="1"/>
          <p:nvPr/>
        </p:nvSpPr>
        <p:spPr>
          <a:xfrm>
            <a:off x="2751765" y="4134385"/>
            <a:ext cx="2093646" cy="12926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Table: d_reason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Lookupvalue: nature_of_temporary_need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Get: id_reason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Delete: Lookup fields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775990-BE9F-4B4A-B7CD-BE3906A49A3A}"/>
              </a:ext>
            </a:extLst>
          </p:cNvPr>
          <p:cNvCxnSpPr>
            <a:stCxn id="96" idx="1"/>
            <a:endCxn id="100" idx="3"/>
          </p:cNvCxnSpPr>
          <p:nvPr/>
        </p:nvCxnSpPr>
        <p:spPr>
          <a:xfrm rot="10800000" flipV="1">
            <a:off x="4845411" y="4210536"/>
            <a:ext cx="301814" cy="570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3DB1D8C-C23D-442B-8EED-A7E7F1BBBDF6}"/>
              </a:ext>
            </a:extLst>
          </p:cNvPr>
          <p:cNvSpPr txBox="1"/>
          <p:nvPr/>
        </p:nvSpPr>
        <p:spPr>
          <a:xfrm>
            <a:off x="242085" y="3533800"/>
            <a:ext cx="2093646" cy="12926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Table: d_swa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Lookupvalue: job_idnumber, swa_name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Get: id_swa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Delete: Lookup fields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B896579-4B62-4D34-927F-21B50E70104A}"/>
              </a:ext>
            </a:extLst>
          </p:cNvPr>
          <p:cNvCxnSpPr>
            <a:stCxn id="100" idx="1"/>
            <a:endCxn id="104" idx="3"/>
          </p:cNvCxnSpPr>
          <p:nvPr/>
        </p:nvCxnSpPr>
        <p:spPr>
          <a:xfrm rot="10800000">
            <a:off x="2335731" y="4180132"/>
            <a:ext cx="416034" cy="600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A19CC9D-39ED-4940-AEA0-23C66AEF0B2F}"/>
              </a:ext>
            </a:extLst>
          </p:cNvPr>
          <p:cNvCxnSpPr>
            <a:stCxn id="104" idx="2"/>
            <a:endCxn id="12" idx="0"/>
          </p:cNvCxnSpPr>
          <p:nvPr/>
        </p:nvCxnSpPr>
        <p:spPr>
          <a:xfrm rot="16200000" flipH="1">
            <a:off x="1187673" y="4927696"/>
            <a:ext cx="320705" cy="11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3ECBF09-19D0-45AF-A65A-2A154FCCB6DE}"/>
              </a:ext>
            </a:extLst>
          </p:cNvPr>
          <p:cNvSpPr txBox="1"/>
          <p:nvPr/>
        </p:nvSpPr>
        <p:spPr>
          <a:xfrm>
            <a:off x="2861606" y="5614828"/>
            <a:ext cx="2217097" cy="11233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Table: 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Lookupvalue:  job_start_date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Get: id_date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Delete: Lookup fields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C5306933-069D-4CE2-81F5-F5CEFF458A5C}"/>
              </a:ext>
            </a:extLst>
          </p:cNvPr>
          <p:cNvCxnSpPr>
            <a:stCxn id="12" idx="3"/>
            <a:endCxn id="109" idx="1"/>
          </p:cNvCxnSpPr>
          <p:nvPr/>
        </p:nvCxnSpPr>
        <p:spPr>
          <a:xfrm>
            <a:off x="2692269" y="5978164"/>
            <a:ext cx="169337" cy="198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071C3B8-B31D-4DD8-840B-05945653F0C5}"/>
              </a:ext>
            </a:extLst>
          </p:cNvPr>
          <p:cNvSpPr txBox="1"/>
          <p:nvPr/>
        </p:nvSpPr>
        <p:spPr>
          <a:xfrm>
            <a:off x="5270132" y="4825052"/>
            <a:ext cx="1982056" cy="7848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Select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Column: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Rename: id_date = id_job_start_date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2B2DC6C-8AC3-49E4-B097-4DDBA5924CB5}"/>
              </a:ext>
            </a:extLst>
          </p:cNvPr>
          <p:cNvCxnSpPr>
            <a:stCxn id="109" idx="3"/>
            <a:endCxn id="112" idx="1"/>
          </p:cNvCxnSpPr>
          <p:nvPr/>
        </p:nvCxnSpPr>
        <p:spPr>
          <a:xfrm flipV="1">
            <a:off x="5078703" y="5217467"/>
            <a:ext cx="191429" cy="959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D68556D-2FA8-4150-B0EA-680FB51DCFAA}"/>
              </a:ext>
            </a:extLst>
          </p:cNvPr>
          <p:cNvSpPr txBox="1"/>
          <p:nvPr/>
        </p:nvSpPr>
        <p:spPr>
          <a:xfrm>
            <a:off x="7596842" y="5327755"/>
            <a:ext cx="2217097" cy="11233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Table: 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Lookupvalue:  job_end_date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Get: id_date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Delete: Lookup fields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6B7C12D-12DD-42F8-81EE-AD0A83486FBD}"/>
              </a:ext>
            </a:extLst>
          </p:cNvPr>
          <p:cNvSpPr txBox="1"/>
          <p:nvPr/>
        </p:nvSpPr>
        <p:spPr>
          <a:xfrm>
            <a:off x="5379745" y="5991092"/>
            <a:ext cx="1982056" cy="7848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Select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Column: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Rename: id_date = id_job_end_date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E7037DE-FDF0-44D7-AA5D-C4403BF3692A}"/>
              </a:ext>
            </a:extLst>
          </p:cNvPr>
          <p:cNvCxnSpPr>
            <a:cxnSpLocks/>
            <a:stCxn id="112" idx="3"/>
            <a:endCxn id="115" idx="0"/>
          </p:cNvCxnSpPr>
          <p:nvPr/>
        </p:nvCxnSpPr>
        <p:spPr>
          <a:xfrm>
            <a:off x="7252188" y="5217467"/>
            <a:ext cx="1453203" cy="110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0FD86E5-ED72-41FD-B828-6173124CAEA7}"/>
              </a:ext>
            </a:extLst>
          </p:cNvPr>
          <p:cNvCxnSpPr>
            <a:stCxn id="115" idx="1"/>
            <a:endCxn id="119" idx="0"/>
          </p:cNvCxnSpPr>
          <p:nvPr/>
        </p:nvCxnSpPr>
        <p:spPr>
          <a:xfrm rot="10800000" flipV="1">
            <a:off x="6370774" y="5889446"/>
            <a:ext cx="1226069" cy="101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C30022D-242F-4346-B852-573A8EE82360}"/>
              </a:ext>
            </a:extLst>
          </p:cNvPr>
          <p:cNvSpPr txBox="1"/>
          <p:nvPr/>
        </p:nvSpPr>
        <p:spPr>
          <a:xfrm>
            <a:off x="10443745" y="5895172"/>
            <a:ext cx="1359719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Continued on next page/slide</a:t>
            </a:r>
            <a:endParaRPr lang="en-US" sz="1050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C75B8A4-24CC-415C-B027-450DC2EEF9B1}"/>
              </a:ext>
            </a:extLst>
          </p:cNvPr>
          <p:cNvCxnSpPr>
            <a:stCxn id="119" idx="3"/>
          </p:cNvCxnSpPr>
          <p:nvPr/>
        </p:nvCxnSpPr>
        <p:spPr>
          <a:xfrm>
            <a:off x="7361801" y="6383507"/>
            <a:ext cx="125428" cy="392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8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441789" y="195209"/>
            <a:ext cx="2774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MAPPINGS: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68077-7778-4948-9DFE-417C49CFA706}"/>
              </a:ext>
            </a:extLst>
          </p:cNvPr>
          <p:cNvSpPr txBox="1"/>
          <p:nvPr/>
        </p:nvSpPr>
        <p:spPr>
          <a:xfrm>
            <a:off x="537787" y="1203137"/>
            <a:ext cx="379116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/>
              <a:t>CONT from last page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3A5F-941D-4CDC-A225-096CC2384C9E}"/>
              </a:ext>
            </a:extLst>
          </p:cNvPr>
          <p:cNvSpPr txBox="1"/>
          <p:nvPr/>
        </p:nvSpPr>
        <p:spPr>
          <a:xfrm>
            <a:off x="4686315" y="5668378"/>
            <a:ext cx="2570253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Get System Info: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Type: system date (fixed)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E32B9-DCB5-4CED-9A12-A34CE72B01CA}"/>
              </a:ext>
            </a:extLst>
          </p:cNvPr>
          <p:cNvSpPr txBox="1"/>
          <p:nvPr/>
        </p:nvSpPr>
        <p:spPr>
          <a:xfrm>
            <a:off x="675630" y="5684995"/>
            <a:ext cx="257025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Insert / 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Schema: h_2aapplicationdb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Table: </a:t>
            </a:r>
            <a:r>
              <a:rPr lang="en-US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f_visaApplications</a:t>
            </a:r>
            <a:endParaRPr lang="en-US" sz="14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80D3B1-E856-4FAE-98CB-F2EF82D8DB5B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>
            <a:off x="3245883" y="6037710"/>
            <a:ext cx="1440432" cy="1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B8C889-BFA8-4C3B-BD90-ACB65543F587}"/>
              </a:ext>
            </a:extLst>
          </p:cNvPr>
          <p:cNvSpPr txBox="1"/>
          <p:nvPr/>
        </p:nvSpPr>
        <p:spPr>
          <a:xfrm>
            <a:off x="537787" y="699173"/>
            <a:ext cx="28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 Map f_visaApplications:</a:t>
            </a:r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694F9D-01E9-48A7-A517-DA7FB0F77376}"/>
              </a:ext>
            </a:extLst>
          </p:cNvPr>
          <p:cNvCxnSpPr>
            <a:endCxn id="7" idx="1"/>
          </p:cNvCxnSpPr>
          <p:nvPr/>
        </p:nvCxnSpPr>
        <p:spPr>
          <a:xfrm>
            <a:off x="0" y="1464747"/>
            <a:ext cx="53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417FA0-9EDA-47BD-8C92-831BD089A04C}"/>
              </a:ext>
            </a:extLst>
          </p:cNvPr>
          <p:cNvSpPr txBox="1"/>
          <p:nvPr/>
        </p:nvSpPr>
        <p:spPr>
          <a:xfrm>
            <a:off x="5033517" y="699173"/>
            <a:ext cx="2570253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Table: d_worksite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Lookupvalue:  worksite_city, worksite_county, worksite_state, worksite_postal_code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Get: id_worksite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Delete: Lookup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A91853-E66A-494D-B85B-0EB68B9A6B6A}"/>
              </a:ext>
            </a:extLst>
          </p:cNvPr>
          <p:cNvSpPr txBox="1"/>
          <p:nvPr/>
        </p:nvSpPr>
        <p:spPr>
          <a:xfrm>
            <a:off x="8308336" y="549669"/>
            <a:ext cx="3303742" cy="40318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Database Lookup: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Schema: h_2aaplicationdb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Table: d_job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Lookupvalue: </a:t>
            </a:r>
            <a:r>
              <a:rPr lang="en-US" sz="1100"/>
              <a:t>basic_number_of_hours, basic_rate_of_pay</a:t>
            </a:r>
            <a:r>
              <a:rPr lang="en-US" sz="1200"/>
              <a:t>, basic_unit_of_pay, education_level, emp_exp_num_months, emp_experience_reqd, end_AMPM, end_hour, end_minutes, full_time_position, job_title, major, naics_code, name_reqd_training, num_months_training, other_edu, other_worksite_location, overtime_rate_from, overtime_rate_to, second_diploma, second_diploma_major, soc_code, soc_title, start_AMPM, start_hour, start_minutes, supervise_how_many, supervise_other_emp, training_req, id_job_start_date, id_job_end_date, id_worksite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Get: id_job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Delete: Lookup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81ABD8-5AD7-4D57-A671-3708958D2D8B}"/>
              </a:ext>
            </a:extLst>
          </p:cNvPr>
          <p:cNvSpPr txBox="1"/>
          <p:nvPr/>
        </p:nvSpPr>
        <p:spPr>
          <a:xfrm>
            <a:off x="4548554" y="3177331"/>
            <a:ext cx="2845776" cy="19697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/>
              <a:t>Select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Column: agent_poc_employer_rep_by_agent, nbr_workers_certified, nbr_workers_requested, visa_class, id_decision_date, id_case_received_date, id_certification_begin_date, id_certification_end_date, id_lawagent, id_casenumber, id_crop, id_status, id_lawfirm, id_reason, id_SWA, id_employer, id_Job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34A24DF-515D-43F9-BF14-BE1A936C499D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4328951" y="1464747"/>
            <a:ext cx="704566" cy="142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896B44-D9EF-43FA-BC4D-7EBAD7A81359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7603770" y="1607114"/>
            <a:ext cx="704566" cy="958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62FFB6-8DCA-4186-BFB8-2A5CD491F98B}"/>
              </a:ext>
            </a:extLst>
          </p:cNvPr>
          <p:cNvCxnSpPr>
            <a:stCxn id="28" idx="2"/>
            <a:endCxn id="30" idx="3"/>
          </p:cNvCxnSpPr>
          <p:nvPr/>
        </p:nvCxnSpPr>
        <p:spPr>
          <a:xfrm rot="5400000" flipH="1">
            <a:off x="8467606" y="3088941"/>
            <a:ext cx="419326" cy="2565877"/>
          </a:xfrm>
          <a:prstGeom prst="bentConnector4">
            <a:avLst>
              <a:gd name="adj1" fmla="val -54516"/>
              <a:gd name="adj2" fmla="val 82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29FF9FF-643A-43CB-A148-CEE9ED9F6A46}"/>
              </a:ext>
            </a:extLst>
          </p:cNvPr>
          <p:cNvCxnSpPr>
            <a:stCxn id="30" idx="2"/>
            <a:endCxn id="16" idx="0"/>
          </p:cNvCxnSpPr>
          <p:nvPr/>
        </p:nvCxnSpPr>
        <p:spPr>
          <a:xfrm rot="5400000">
            <a:off x="5710804" y="5407739"/>
            <a:ext cx="52127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339857B-496E-47D2-818A-AA117BD4080E}"/>
              </a:ext>
            </a:extLst>
          </p:cNvPr>
          <p:cNvSpPr txBox="1"/>
          <p:nvPr/>
        </p:nvSpPr>
        <p:spPr>
          <a:xfrm>
            <a:off x="4692666" y="5681077"/>
            <a:ext cx="2570253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Get System Info: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Field: 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Type: system date (fixed)</a:t>
            </a:r>
          </a:p>
        </p:txBody>
      </p:sp>
    </p:spTree>
    <p:extLst>
      <p:ext uri="{BB962C8B-B14F-4D97-AF65-F5344CB8AC3E}">
        <p14:creationId xmlns:p14="http://schemas.microsoft.com/office/powerpoint/2010/main" val="252984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24903" y="135032"/>
            <a:ext cx="27740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Tables: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 Table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f_visaApplication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FC812-C07B-4AFC-937A-B10F3301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25" y="785446"/>
            <a:ext cx="9017938" cy="58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2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24903" y="135032"/>
            <a:ext cx="27740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Tables: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 Table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d_job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ACFFE3-B8A3-408F-9458-93E51F9D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534" y="1160585"/>
            <a:ext cx="9955466" cy="56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5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24903" y="135032"/>
            <a:ext cx="27740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Tables: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 Table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d_worksite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B401E-000F-4A64-8767-350C7E456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941"/>
            <a:ext cx="12192000" cy="292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9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24903" y="135032"/>
            <a:ext cx="27740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Tables: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 Table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d_Date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3EBE32-1DC0-4F55-89A6-98AA51A7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2551"/>
            <a:ext cx="12192000" cy="30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24903" y="135032"/>
            <a:ext cx="27740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Tables: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 Table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d_SWA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9B893-59CC-4255-91A8-5E83E722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788"/>
            <a:ext cx="12192000" cy="259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7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24903" y="135032"/>
            <a:ext cx="27740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Tables: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 Table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d_reason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1D949C-CF5D-4EDF-ABCE-98325CE9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0930"/>
            <a:ext cx="12192000" cy="227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8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C12E8-E240-494B-9AF4-08D8D75BCBB3}"/>
              </a:ext>
            </a:extLst>
          </p:cNvPr>
          <p:cNvSpPr txBox="1"/>
          <p:nvPr/>
        </p:nvSpPr>
        <p:spPr>
          <a:xfrm>
            <a:off x="24903" y="135032"/>
            <a:ext cx="27740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Tables: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 Table</a:t>
            </a:r>
          </a:p>
          <a:p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d_crop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73AD2-B0DC-4063-9A54-D193CA41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7916"/>
            <a:ext cx="12192000" cy="17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1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3242</Words>
  <Application>Microsoft Office PowerPoint</Application>
  <PresentationFormat>Widescreen</PresentationFormat>
  <Paragraphs>475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Dagoberto Romer</dc:creator>
  <cp:lastModifiedBy>Dagoberto Romer</cp:lastModifiedBy>
  <cp:revision>26</cp:revision>
  <dcterms:created xsi:type="dcterms:W3CDTF">2018-11-25T09:48:34Z</dcterms:created>
  <dcterms:modified xsi:type="dcterms:W3CDTF">2018-11-25T17:49:08Z</dcterms:modified>
</cp:coreProperties>
</file>