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C822-68B0-4020-B2EE-928BEDB9D084}" type="datetimeFigureOut">
              <a:rPr lang="ru-RU" smtClean="0"/>
              <a:pPr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16D1-762F-496D-8E74-DF79ADF4C93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323528" y="908720"/>
            <a:ext cx="7772400" cy="1470026"/>
          </a:xfrm>
        </p:spPr>
        <p:txBody>
          <a:bodyPr/>
          <a:lstStyle/>
          <a:p>
            <a:pPr lvl="0"/>
            <a:r>
              <a:rPr lang="en-US"/>
              <a:t>Cytokinesis group</a:t>
            </a:r>
            <a:endParaRPr lang="ru-RU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115616" y="2564904"/>
            <a:ext cx="6400800" cy="2232251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 dirty="0">
                <a:solidFill>
                  <a:srgbClr val="000000"/>
                </a:solidFill>
              </a:rPr>
              <a:t>Tutor: Wolfram </a:t>
            </a:r>
            <a:r>
              <a:rPr lang="en-US" sz="3000" dirty="0" err="1" smtClean="0">
                <a:solidFill>
                  <a:srgbClr val="000000"/>
                </a:solidFill>
              </a:rPr>
              <a:t>Liebermeister</a:t>
            </a:r>
            <a:endParaRPr lang="en-US" sz="30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30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3000" dirty="0" err="1">
                <a:solidFill>
                  <a:srgbClr val="000000"/>
                </a:solidFill>
              </a:rPr>
              <a:t>Ilya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Kiselev</a:t>
            </a:r>
            <a:r>
              <a:rPr lang="en-US" sz="3000" dirty="0">
                <a:solidFill>
                  <a:srgbClr val="000000"/>
                </a:solidFill>
              </a:rPr>
              <a:t>, Yan Zhu, </a:t>
            </a:r>
            <a:r>
              <a:rPr lang="en-US" sz="3000" dirty="0" smtClean="0">
                <a:solidFill>
                  <a:srgbClr val="000000"/>
                </a:solidFill>
              </a:rPr>
              <a:t>Daniel </a:t>
            </a:r>
            <a:r>
              <a:rPr lang="en-US" sz="3000" dirty="0" err="1">
                <a:solidFill>
                  <a:srgbClr val="000000"/>
                </a:solidFill>
              </a:rPr>
              <a:t>Priego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Naveen</a:t>
            </a:r>
            <a:r>
              <a:rPr lang="en-US" sz="3000" dirty="0">
                <a:solidFill>
                  <a:srgbClr val="000000"/>
                </a:solidFill>
              </a:rPr>
              <a:t> Kumar</a:t>
            </a:r>
            <a:endParaRPr lang="ru-RU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dirty="0" smtClean="0"/>
              <a:t>What have we done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507288" cy="55446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Wrote our tasks for three </a:t>
            </a:r>
            <a:r>
              <a:rPr lang="en-US" dirty="0" smtClean="0"/>
              <a:t>days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used to the tool</a:t>
            </a:r>
          </a:p>
          <a:p>
            <a:r>
              <a:rPr lang="en-US" dirty="0" smtClean="0"/>
              <a:t>Learn </a:t>
            </a:r>
            <a:r>
              <a:rPr lang="en-US" dirty="0" smtClean="0"/>
              <a:t>what is wrong with our SBGN</a:t>
            </a:r>
          </a:p>
          <a:p>
            <a:r>
              <a:rPr lang="en-US" dirty="0" smtClean="0"/>
              <a:t>Decided to use VANTED for SBGN-ML generating</a:t>
            </a:r>
          </a:p>
          <a:p>
            <a:r>
              <a:rPr lang="en-US" dirty="0" smtClean="0"/>
              <a:t>Add SBO annotation</a:t>
            </a:r>
          </a:p>
          <a:p>
            <a:r>
              <a:rPr lang="en-US" dirty="0" smtClean="0"/>
              <a:t>Use COPASI for unit definitions</a:t>
            </a:r>
          </a:p>
          <a:p>
            <a:endParaRPr lang="en-US" dirty="0" smtClean="0"/>
          </a:p>
          <a:p>
            <a:r>
              <a:rPr lang="en-US" dirty="0" smtClean="0"/>
              <a:t>Working on the details of </a:t>
            </a:r>
            <a:r>
              <a:rPr lang="en-US" dirty="0" err="1" smtClean="0"/>
              <a:t>Cytokinesis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Knowing our requirements (water and </a:t>
            </a:r>
            <a:r>
              <a:rPr lang="en-US" dirty="0" err="1" smtClean="0"/>
              <a:t>gdp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Started defining inputs\outputs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Cytokinesis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Ilya\Desktop\cy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2122"/>
            <a:ext cx="9144000" cy="5845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6967"/>
          </a:xfrm>
        </p:spPr>
        <p:txBody>
          <a:bodyPr/>
          <a:lstStyle/>
          <a:p>
            <a:r>
              <a:rPr lang="en-US" altLang="zh-CN" dirty="0" smtClean="0"/>
              <a:t>Diagram of cytokinesis</a:t>
            </a:r>
            <a:endParaRPr lang="zh-CN" altLang="en-US" dirty="0"/>
          </a:p>
        </p:txBody>
      </p:sp>
      <p:grpSp>
        <p:nvGrpSpPr>
          <p:cNvPr id="134" name="Группа 133"/>
          <p:cNvGrpSpPr/>
          <p:nvPr/>
        </p:nvGrpSpPr>
        <p:grpSpPr>
          <a:xfrm>
            <a:off x="1187624" y="836712"/>
            <a:ext cx="6696744" cy="6021288"/>
            <a:chOff x="2123728" y="792088"/>
            <a:chExt cx="6696744" cy="6021288"/>
          </a:xfrm>
        </p:grpSpPr>
        <p:sp>
          <p:nvSpPr>
            <p:cNvPr id="130" name="Rectangle 129"/>
            <p:cNvSpPr/>
            <p:nvPr/>
          </p:nvSpPr>
          <p:spPr>
            <a:xfrm>
              <a:off x="2123728" y="792088"/>
              <a:ext cx="6696744" cy="60212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128"/>
            <p:cNvGrpSpPr/>
            <p:nvPr/>
          </p:nvGrpSpPr>
          <p:grpSpPr>
            <a:xfrm>
              <a:off x="2499610" y="1972380"/>
              <a:ext cx="6051342" cy="4590550"/>
              <a:chOff x="1043608" y="785087"/>
              <a:chExt cx="7883843" cy="5980685"/>
            </a:xfrm>
          </p:grpSpPr>
          <p:grpSp>
            <p:nvGrpSpPr>
              <p:cNvPr id="6" name="Group 6"/>
              <p:cNvGrpSpPr/>
              <p:nvPr/>
            </p:nvGrpSpPr>
            <p:grpSpPr>
              <a:xfrm>
                <a:off x="3302741" y="1268760"/>
                <a:ext cx="1728192" cy="1728192"/>
                <a:chOff x="611560" y="1560983"/>
                <a:chExt cx="1728192" cy="1728192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11560" y="1560983"/>
                  <a:ext cx="1728192" cy="1728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" name="Hexagon 4"/>
                <p:cNvSpPr/>
                <p:nvPr/>
              </p:nvSpPr>
              <p:spPr>
                <a:xfrm>
                  <a:off x="640363" y="1704999"/>
                  <a:ext cx="1670586" cy="1440160"/>
                </a:xfrm>
                <a:prstGeom prst="hexag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1043608" y="1268760"/>
                <a:ext cx="1728192" cy="17281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grpSp>
            <p:nvGrpSpPr>
              <p:cNvPr id="7" name="Group 11"/>
              <p:cNvGrpSpPr/>
              <p:nvPr/>
            </p:nvGrpSpPr>
            <p:grpSpPr>
              <a:xfrm>
                <a:off x="5561875" y="1268760"/>
                <a:ext cx="1728192" cy="1728192"/>
                <a:chOff x="611560" y="1560983"/>
                <a:chExt cx="1728192" cy="1728192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11560" y="1560983"/>
                  <a:ext cx="1728192" cy="1728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>
                  <a:off x="640363" y="1704999"/>
                  <a:ext cx="1670586" cy="1440160"/>
                </a:xfrm>
                <a:prstGeom prst="hexag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5" name="Hexagon 14"/>
                <p:cNvSpPr/>
                <p:nvPr/>
              </p:nvSpPr>
              <p:spPr>
                <a:xfrm>
                  <a:off x="702162" y="1758274"/>
                  <a:ext cx="1546989" cy="1333611"/>
                </a:xfrm>
                <a:prstGeom prst="hexag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5714122" y="3861048"/>
                <a:ext cx="1670586" cy="1440160"/>
                <a:chOff x="640363" y="1704999"/>
                <a:chExt cx="1670586" cy="1440160"/>
              </a:xfrm>
            </p:grpSpPr>
            <p:sp>
              <p:nvSpPr>
                <p:cNvPr id="18" name="Hexagon 17"/>
                <p:cNvSpPr/>
                <p:nvPr/>
              </p:nvSpPr>
              <p:spPr>
                <a:xfrm>
                  <a:off x="640363" y="1704999"/>
                  <a:ext cx="1670586" cy="1440160"/>
                </a:xfrm>
                <a:prstGeom prst="hexag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9" name="Hexagon 18"/>
                <p:cNvSpPr/>
                <p:nvPr/>
              </p:nvSpPr>
              <p:spPr>
                <a:xfrm>
                  <a:off x="702162" y="1758274"/>
                  <a:ext cx="1546989" cy="1333611"/>
                </a:xfrm>
                <a:prstGeom prst="hexag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3423089" y="3891877"/>
                <a:ext cx="1530901" cy="15309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477586" y="3946374"/>
                <a:ext cx="1421906" cy="14219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243634" y="3946375"/>
                <a:ext cx="1530901" cy="15309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97579" y="2132856"/>
                <a:ext cx="3390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150799" y="2132856"/>
                <a:ext cx="3390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013404" y="4642195"/>
                <a:ext cx="5126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425971" y="3140968"/>
                <a:ext cx="0" cy="4830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825571" y="4715305"/>
                <a:ext cx="5059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 flipH="1">
                <a:off x="3017445" y="4700994"/>
                <a:ext cx="528206" cy="528206"/>
              </a:xfrm>
              <a:prstGeom prst="arc">
                <a:avLst/>
              </a:prstGeom>
              <a:ln w="635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grpSp>
            <p:nvGrpSpPr>
              <p:cNvPr id="10" name="Group 53"/>
              <p:cNvGrpSpPr/>
              <p:nvPr/>
            </p:nvGrpSpPr>
            <p:grpSpPr>
              <a:xfrm>
                <a:off x="1992252" y="5148572"/>
                <a:ext cx="2075692" cy="1592796"/>
                <a:chOff x="1898362" y="5425872"/>
                <a:chExt cx="2075692" cy="1592796"/>
              </a:xfrm>
            </p:grpSpPr>
            <p:sp>
              <p:nvSpPr>
                <p:cNvPr id="40" name="Arc 39"/>
                <p:cNvSpPr/>
                <p:nvPr/>
              </p:nvSpPr>
              <p:spPr>
                <a:xfrm>
                  <a:off x="2156527" y="5425872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>
                  <a:off x="2154504" y="5780775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>
                  <a:off x="2461327" y="578332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3" name="Arc 42"/>
                <p:cNvSpPr/>
                <p:nvPr/>
              </p:nvSpPr>
              <p:spPr>
                <a:xfrm>
                  <a:off x="2538497" y="5586812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Arc 43"/>
                <p:cNvSpPr/>
                <p:nvPr/>
              </p:nvSpPr>
              <p:spPr>
                <a:xfrm>
                  <a:off x="2378467" y="593854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>
                  <a:off x="2893934" y="593854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>
                  <a:off x="1898362" y="5864170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 rot="16200000" flipV="1">
                <a:off x="1728828" y="3570090"/>
                <a:ext cx="3390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Arc 51"/>
              <p:cNvSpPr/>
              <p:nvPr/>
            </p:nvSpPr>
            <p:spPr>
              <a:xfrm rot="16200000" flipH="1">
                <a:off x="6420058" y="2924945"/>
                <a:ext cx="528206" cy="528206"/>
              </a:xfrm>
              <a:prstGeom prst="arc">
                <a:avLst/>
              </a:prstGeom>
              <a:ln w="635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grpSp>
            <p:nvGrpSpPr>
              <p:cNvPr id="11" name="Group 54"/>
              <p:cNvGrpSpPr/>
              <p:nvPr/>
            </p:nvGrpSpPr>
            <p:grpSpPr>
              <a:xfrm>
                <a:off x="6048993" y="3123380"/>
                <a:ext cx="2075692" cy="1592796"/>
                <a:chOff x="1898362" y="5425872"/>
                <a:chExt cx="2075692" cy="1592796"/>
              </a:xfrm>
            </p:grpSpPr>
            <p:sp>
              <p:nvSpPr>
                <p:cNvPr id="56" name="Arc 55"/>
                <p:cNvSpPr/>
                <p:nvPr/>
              </p:nvSpPr>
              <p:spPr>
                <a:xfrm>
                  <a:off x="2156527" y="5425872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>
                  <a:off x="2154504" y="5780775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8" name="Arc 57"/>
                <p:cNvSpPr/>
                <p:nvPr/>
              </p:nvSpPr>
              <p:spPr>
                <a:xfrm>
                  <a:off x="2461327" y="578332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2538497" y="5586812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>
                  <a:off x="2378467" y="593854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>
                  <a:off x="2893934" y="5938548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2" name="Arc 61"/>
                <p:cNvSpPr/>
                <p:nvPr/>
              </p:nvSpPr>
              <p:spPr>
                <a:xfrm>
                  <a:off x="1898362" y="5864170"/>
                  <a:ext cx="1080120" cy="1080120"/>
                </a:xfrm>
                <a:prstGeom prst="arc">
                  <a:avLst>
                    <a:gd name="adj1" fmla="val 16200000"/>
                    <a:gd name="adj2" fmla="val 190260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>
                <a:off x="3078557" y="5877272"/>
                <a:ext cx="0" cy="29792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91"/>
              <p:cNvGrpSpPr/>
              <p:nvPr/>
            </p:nvGrpSpPr>
            <p:grpSpPr>
              <a:xfrm>
                <a:off x="2578144" y="6311048"/>
                <a:ext cx="1201768" cy="454724"/>
                <a:chOff x="899592" y="6026848"/>
                <a:chExt cx="1201768" cy="65366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899592" y="61973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83548" y="63678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267504" y="65668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45581" y="65099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129537" y="66236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451460" y="6680512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727394" y="66520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589427" y="60836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313493" y="62826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819372" y="64247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497449" y="63110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911350" y="65952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991570" y="60552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175526" y="61689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359482" y="63394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37559" y="62542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221515" y="64531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543438" y="65384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773383" y="64815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681405" y="60268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405471" y="61121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865361" y="62257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635416" y="61405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7344" y="63963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" name="Group 92"/>
              <p:cNvGrpSpPr/>
              <p:nvPr/>
            </p:nvGrpSpPr>
            <p:grpSpPr>
              <a:xfrm>
                <a:off x="7692078" y="4639066"/>
                <a:ext cx="1201768" cy="454724"/>
                <a:chOff x="899592" y="6026848"/>
                <a:chExt cx="1201768" cy="653664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99592" y="61973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083548" y="63678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267504" y="65668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945581" y="65099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129537" y="66236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451460" y="6680512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727394" y="66520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589427" y="60836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313493" y="62826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819372" y="64247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497449" y="63110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911350" y="65952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991570" y="60552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175526" y="61689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359482" y="63394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037559" y="62542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221515" y="64531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543438" y="65384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773383" y="648156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681405" y="602684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405471" y="61121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865361" y="622578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635416" y="614052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957344" y="6396308"/>
                  <a:ext cx="144016" cy="0"/>
                </a:xfrm>
                <a:prstGeom prst="lin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8" name="Straight Arrow Connector 117"/>
              <p:cNvCxnSpPr/>
              <p:nvPr/>
            </p:nvCxnSpPr>
            <p:spPr>
              <a:xfrm>
                <a:off x="8124685" y="4020896"/>
                <a:ext cx="0" cy="29792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4092254" y="785087"/>
                <a:ext cx="118475" cy="84344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prstDash val="sys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7308497" y="5229200"/>
                <a:ext cx="1618954" cy="4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 smtClean="0"/>
                  <a:t>FtsZ</a:t>
                </a:r>
                <a:r>
                  <a:rPr lang="en-US" altLang="zh-CN" sz="1400" dirty="0" smtClean="0"/>
                  <a:t> monomer</a:t>
                </a:r>
                <a:endParaRPr lang="zh-CN" altLang="en-US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720742" y="1783949"/>
                <a:ext cx="1409442" cy="68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One bend</a:t>
                </a:r>
              </a:p>
              <a:p>
                <a:pPr algn="ctr"/>
                <a:r>
                  <a:rPr lang="en-US" altLang="zh-CN" sz="1400" dirty="0" smtClean="0"/>
                  <a:t>Two straight</a:t>
                </a:r>
                <a:endParaRPr lang="zh-CN" altLang="en-US" sz="1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05216" y="1752952"/>
                <a:ext cx="1411028" cy="68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One bend</a:t>
                </a:r>
              </a:p>
              <a:p>
                <a:pPr algn="ctr"/>
                <a:r>
                  <a:rPr lang="en-US" altLang="zh-CN" sz="1400" dirty="0" smtClean="0"/>
                  <a:t>One straight</a:t>
                </a:r>
                <a:endParaRPr lang="zh-CN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830239" y="4437113"/>
                <a:ext cx="1409442" cy="4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Two straight</a:t>
                </a:r>
                <a:endParaRPr lang="zh-CN" altLang="en-US" sz="14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558508" y="4476567"/>
                <a:ext cx="1172530" cy="4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Two bend</a:t>
                </a:r>
                <a:endParaRPr lang="zh-CN" alt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405194" y="4521093"/>
                <a:ext cx="1174118" cy="4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One bend</a:t>
                </a:r>
                <a:endParaRPr lang="zh-CN" altLang="en-US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022507" y="6159191"/>
                <a:ext cx="1618954" cy="4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 smtClean="0"/>
                  <a:t>FtsZ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monomer</a:t>
                </a:r>
                <a:endParaRPr lang="zh-CN" altLang="en-US" sz="1400" dirty="0"/>
              </a:p>
            </p:txBody>
          </p:sp>
        </p:grpSp>
        <p:sp>
          <p:nvSpPr>
            <p:cNvPr id="135" name="Freeform 134"/>
            <p:cNvSpPr/>
            <p:nvPr/>
          </p:nvSpPr>
          <p:spPr>
            <a:xfrm>
              <a:off x="5652655" y="4948431"/>
              <a:ext cx="332509" cy="374093"/>
            </a:xfrm>
            <a:custGeom>
              <a:avLst/>
              <a:gdLst>
                <a:gd name="connsiteX0" fmla="*/ 332509 w 332509"/>
                <a:gd name="connsiteY0" fmla="*/ 360239 h 374093"/>
                <a:gd name="connsiteX1" fmla="*/ 193963 w 332509"/>
                <a:gd name="connsiteY1" fmla="*/ 21 h 374093"/>
                <a:gd name="connsiteX2" fmla="*/ 0 w 332509"/>
                <a:gd name="connsiteY2" fmla="*/ 374093 h 37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09" h="374093">
                  <a:moveTo>
                    <a:pt x="332509" y="360239"/>
                  </a:moveTo>
                  <a:cubicBezTo>
                    <a:pt x="290945" y="178975"/>
                    <a:pt x="249381" y="-2288"/>
                    <a:pt x="193963" y="21"/>
                  </a:cubicBezTo>
                  <a:cubicBezTo>
                    <a:pt x="138545" y="2330"/>
                    <a:pt x="0" y="307130"/>
                    <a:pt x="0" y="374093"/>
                  </a:cubicBezTo>
                </a:path>
              </a:pathLst>
            </a:custGeom>
            <a:ln w="635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51848" y="5347432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</a:t>
              </a:r>
              <a:r>
                <a:rPr lang="en-US" altLang="zh-CN" sz="1400" baseline="-25000" dirty="0" smtClean="0"/>
                <a:t>2</a:t>
              </a:r>
              <a:r>
                <a:rPr lang="en-US" altLang="zh-CN" sz="1400" dirty="0" smtClean="0"/>
                <a:t>O</a:t>
              </a:r>
              <a:endParaRPr lang="zh-CN" altLang="en-US" sz="14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04810" y="5353471"/>
              <a:ext cx="3193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Pi</a:t>
              </a:r>
              <a:endParaRPr lang="zh-CN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85863" y="3554103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unbinding</a:t>
              </a:r>
              <a:endParaRPr lang="zh-CN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555776" y="5832648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unbinding</a:t>
              </a:r>
              <a:endParaRPr lang="zh-CN" altLang="en-US" dirty="0"/>
            </a:p>
          </p:txBody>
        </p:sp>
        <p:sp>
          <p:nvSpPr>
            <p:cNvPr id="142" name="Arc 141"/>
            <p:cNvSpPr/>
            <p:nvPr/>
          </p:nvSpPr>
          <p:spPr>
            <a:xfrm>
              <a:off x="3494699" y="2562357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2425904" y="820820"/>
              <a:ext cx="1326496" cy="132649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3851920" y="1523693"/>
              <a:ext cx="47393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Hexagon 150"/>
            <p:cNvSpPr/>
            <p:nvPr/>
          </p:nvSpPr>
          <p:spPr>
            <a:xfrm>
              <a:off x="4326011" y="1013730"/>
              <a:ext cx="1282280" cy="1105413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5652655" y="1673408"/>
              <a:ext cx="575529" cy="25750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Arc 154"/>
            <p:cNvSpPr/>
            <p:nvPr/>
          </p:nvSpPr>
          <p:spPr>
            <a:xfrm>
              <a:off x="3479372" y="2785794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3565298" y="2371264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57" name="Arc 156"/>
            <p:cNvSpPr/>
            <p:nvPr/>
          </p:nvSpPr>
          <p:spPr>
            <a:xfrm>
              <a:off x="3231401" y="2689632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298706" y="985287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3715563" y="1069538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0" name="Arc 159"/>
            <p:cNvSpPr/>
            <p:nvPr/>
          </p:nvSpPr>
          <p:spPr>
            <a:xfrm>
              <a:off x="3425912" y="1300270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>
              <a:off x="3686525" y="1258877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>
              <a:off x="5277649" y="2492498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>
              <a:off x="5262322" y="2715935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>
              <a:off x="5348248" y="2301405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>
              <a:off x="5014351" y="2619773"/>
              <a:ext cx="829060" cy="829060"/>
            </a:xfrm>
            <a:prstGeom prst="arc">
              <a:avLst>
                <a:gd name="adj1" fmla="val 16200000"/>
                <a:gd name="adj2" fmla="val 190260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13485" y="1074211"/>
              <a:ext cx="845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Cycle 1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427984" y="3791345"/>
              <a:ext cx="12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Cycle 2,3,…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06178" y="1268760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ru-RU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71800" y="2780928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624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105</Words>
  <Application>Microsoft Office PowerPoint</Application>
  <PresentationFormat>Экран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Cytokinesis group</vt:lpstr>
      <vt:lpstr>What have we done</vt:lpstr>
      <vt:lpstr>Cytokinesis</vt:lpstr>
      <vt:lpstr>Diagram of cytokinesis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Cytokinesis group</dc:title>
  <dc:creator>Ilya</dc:creator>
  <cp:lastModifiedBy>Ilya</cp:lastModifiedBy>
  <cp:revision>6</cp:revision>
  <dcterms:created xsi:type="dcterms:W3CDTF">2015-03-10T14:35:36Z</dcterms:created>
  <dcterms:modified xsi:type="dcterms:W3CDTF">2015-03-10T17:20:15Z</dcterms:modified>
</cp:coreProperties>
</file>