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1.png"/><Relationship Id="rId6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843875" y="1662600"/>
            <a:ext cx="2986799" cy="21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type="ctrTitle"/>
          </p:nvPr>
        </p:nvSpPr>
        <p:spPr>
          <a:xfrm>
            <a:off x="311700" y="101650"/>
            <a:ext cx="8520599" cy="11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FBA Submodel </a:t>
            </a:r>
          </a:p>
        </p:txBody>
      </p:sp>
      <p:sp>
        <p:nvSpPr>
          <p:cNvPr id="52" name="Shape 52"/>
          <p:cNvSpPr/>
          <p:nvPr/>
        </p:nvSpPr>
        <p:spPr>
          <a:xfrm>
            <a:off x="1285900" y="2362425"/>
            <a:ext cx="9300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53" name="Shape 53"/>
          <p:cNvSpPr/>
          <p:nvPr/>
        </p:nvSpPr>
        <p:spPr>
          <a:xfrm>
            <a:off x="3044087" y="2362425"/>
            <a:ext cx="9300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B1</a:t>
            </a:r>
          </a:p>
        </p:txBody>
      </p:sp>
      <p:sp>
        <p:nvSpPr>
          <p:cNvPr id="54" name="Shape 54"/>
          <p:cNvSpPr/>
          <p:nvPr/>
        </p:nvSpPr>
        <p:spPr>
          <a:xfrm>
            <a:off x="6458650" y="2362425"/>
            <a:ext cx="9300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cxnSp>
        <p:nvCxnSpPr>
          <p:cNvPr id="55" name="Shape 55"/>
          <p:cNvCxnSpPr>
            <a:stCxn id="52" idx="3"/>
            <a:endCxn id="53" idx="1"/>
          </p:cNvCxnSpPr>
          <p:nvPr/>
        </p:nvCxnSpPr>
        <p:spPr>
          <a:xfrm>
            <a:off x="2215900" y="2632275"/>
            <a:ext cx="82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" name="Shape 56"/>
          <p:cNvCxnSpPr>
            <a:stCxn id="57" idx="3"/>
            <a:endCxn id="54" idx="1"/>
          </p:cNvCxnSpPr>
          <p:nvPr/>
        </p:nvCxnSpPr>
        <p:spPr>
          <a:xfrm>
            <a:off x="5438750" y="2632275"/>
            <a:ext cx="102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" name="Shape 57"/>
          <p:cNvSpPr/>
          <p:nvPr/>
        </p:nvSpPr>
        <p:spPr>
          <a:xfrm>
            <a:off x="4508750" y="2362425"/>
            <a:ext cx="9300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B2</a:t>
            </a:r>
          </a:p>
        </p:txBody>
      </p:sp>
      <p:cxnSp>
        <p:nvCxnSpPr>
          <p:cNvPr id="58" name="Shape 58"/>
          <p:cNvCxnSpPr>
            <a:stCxn id="53" idx="3"/>
            <a:endCxn id="57" idx="1"/>
          </p:cNvCxnSpPr>
          <p:nvPr/>
        </p:nvCxnSpPr>
        <p:spPr>
          <a:xfrm>
            <a:off x="3974087" y="2632275"/>
            <a:ext cx="53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" name="Shape 59"/>
          <p:cNvSpPr txBox="1"/>
          <p:nvPr/>
        </p:nvSpPr>
        <p:spPr>
          <a:xfrm>
            <a:off x="5627200" y="2255625"/>
            <a:ext cx="828300" cy="60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R3: r3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2087875" y="2179575"/>
            <a:ext cx="10200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R1 &lt;= r1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075525" y="2234475"/>
            <a:ext cx="828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R2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0" y="101650"/>
            <a:ext cx="8520599" cy="11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Kinetic Submodel 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225350" y="1981750"/>
            <a:ext cx="8713799" cy="10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716500" y="2112075"/>
            <a:ext cx="9300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69" name="Shape 69"/>
          <p:cNvSpPr/>
          <p:nvPr/>
        </p:nvSpPr>
        <p:spPr>
          <a:xfrm>
            <a:off x="3935600" y="2112075"/>
            <a:ext cx="9300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cxnSp>
        <p:nvCxnSpPr>
          <p:cNvPr id="70" name="Shape 70"/>
          <p:cNvCxnSpPr>
            <a:stCxn id="68" idx="3"/>
            <a:endCxn id="69" idx="1"/>
          </p:cNvCxnSpPr>
          <p:nvPr/>
        </p:nvCxnSpPr>
        <p:spPr>
          <a:xfrm>
            <a:off x="2646500" y="2381925"/>
            <a:ext cx="128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1" name="Shape 71"/>
          <p:cNvSpPr txBox="1"/>
          <p:nvPr/>
        </p:nvSpPr>
        <p:spPr>
          <a:xfrm>
            <a:off x="2779375" y="1906600"/>
            <a:ext cx="10599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R4: r1*C</a:t>
            </a:r>
          </a:p>
        </p:txBody>
      </p:sp>
      <p:cxnSp>
        <p:nvCxnSpPr>
          <p:cNvPr id="72" name="Shape 72"/>
          <p:cNvCxnSpPr/>
          <p:nvPr/>
        </p:nvCxnSpPr>
        <p:spPr>
          <a:xfrm flipH="1" rot="10800000">
            <a:off x="325450" y="2381924"/>
            <a:ext cx="10740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3" name="Shape 73"/>
          <p:cNvSpPr txBox="1"/>
          <p:nvPr/>
        </p:nvSpPr>
        <p:spPr>
          <a:xfrm>
            <a:off x="755325" y="2081475"/>
            <a:ext cx="828300" cy="60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r3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198125" y="135725"/>
            <a:ext cx="8520599" cy="11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Top-level model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3976050" y="1190825"/>
            <a:ext cx="2589299" cy="10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Initial Values</a:t>
            </a:r>
          </a:p>
          <a:p>
            <a:pPr rtl="0">
              <a:spcBef>
                <a:spcPts val="0"/>
              </a:spcBef>
              <a:buNone/>
            </a:pPr>
            <a:r>
              <a:rPr i="1" lang="en"/>
              <a:t>Parameters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r1 = 1.0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r3 = 0.0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ub = 1000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lb =  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i="1" lang="en"/>
              <a:t>Species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   = 10.0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B1 =   0.0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B2 =   0.0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   =   10.0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   =   0.0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i="1" lang="en"/>
              <a:t>Compartments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ext = 1.0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cell = 1.0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5798275" y="1190825"/>
            <a:ext cx="2589299" cy="10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FluxBounds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lb &lt;= R1 &lt;= r1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lb &lt;= R2 &lt;= ub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lb &lt;= R3 &lt;= 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Objective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maximize : 1.0*R3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31575" y="134900"/>
            <a:ext cx="8918400" cy="3473999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31575" y="3655725"/>
            <a:ext cx="8918400" cy="1381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245925" y="1349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toy model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593625" y="3900075"/>
            <a:ext cx="3909600" cy="108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3121925" y="3561750"/>
            <a:ext cx="12779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toy_fba.xml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81325" y="1853400"/>
            <a:ext cx="2640600" cy="108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481325" y="1515075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toy_ode_bounds.xml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056225" y="2022562"/>
            <a:ext cx="2640600" cy="108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6056225" y="1684237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toy_ode_update.xml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251700" y="539762"/>
            <a:ext cx="2640600" cy="108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251700" y="201437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toy_ode_model.xml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81325" y="2972025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kinetic model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calculates the new flux bounds (ub &amp; lb)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982300" y="1082325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kinetic model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calculates update of metabolite counts based on FBA fluxes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439775" y="270950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kinetic submodel (arbitrary complexity)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745475" y="4287525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FBA model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calculates fluxes with updated flux bounds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481325" y="3751750"/>
            <a:ext cx="12779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FBA</a:t>
            </a:r>
          </a:p>
        </p:txBody>
      </p:sp>
      <p:cxnSp>
        <p:nvCxnSpPr>
          <p:cNvPr id="101" name="Shape 101"/>
          <p:cNvCxnSpPr/>
          <p:nvPr/>
        </p:nvCxnSpPr>
        <p:spPr>
          <a:xfrm>
            <a:off x="2762925" y="2772325"/>
            <a:ext cx="9300" cy="140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/>
          <p:nvPr/>
        </p:nvCxnSpPr>
        <p:spPr>
          <a:xfrm rot="10800000">
            <a:off x="6213700" y="2840500"/>
            <a:ext cx="0" cy="12944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 txBox="1"/>
          <p:nvPr/>
        </p:nvSpPr>
        <p:spPr>
          <a:xfrm>
            <a:off x="2449050" y="3196762"/>
            <a:ext cx="1674299" cy="300599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p: ub_R1 → p: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ub_R1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11100" y="2291550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Calculates: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p: ub_R1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046325" y="4101975"/>
            <a:ext cx="33384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species: A, B1, B2, C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Calculates fluxes R1, R2, R3 &amp; stores in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p: v_R1, v_R2, v_R3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985100" y="3195925"/>
            <a:ext cx="2112300" cy="611699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p: v_R1 → p: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v_R1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 v_R2 → p: v_R2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 v_R3 → p: v_R3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81325" y="831375"/>
            <a:ext cx="12779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SSA/ODE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473775" y="2251925"/>
            <a:ext cx="2239199" cy="572699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comp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species: A, B1, B2, C, D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325775" y="2238225"/>
            <a:ext cx="2239199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species: A, B1, B2, C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428825" y="832900"/>
            <a:ext cx="2239199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species: C, D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492275" y="1916337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toy_comp.xml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325" y="991500"/>
            <a:ext cx="2985325" cy="27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1915400" y="585950"/>
            <a:ext cx="34004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toy_fba.xml &amp; toy_ode_update.xml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75" y="3551650"/>
            <a:ext cx="1975275" cy="154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234525" y="3143525"/>
            <a:ext cx="19751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toy_model.xml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475" y="1069348"/>
            <a:ext cx="1284774" cy="18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355475" y="585950"/>
            <a:ext cx="19751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toy_bounds.xml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2075" y="1315225"/>
            <a:ext cx="4143524" cy="28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5413550" y="802575"/>
            <a:ext cx="28259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toy_comp.xml (flattened)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50" y="100325"/>
            <a:ext cx="3377625" cy="494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3554525" y="100325"/>
            <a:ext cx="5073600" cy="8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Solution for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simulate(tend=50.0, step_size=0.01)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826225" y="805600"/>
            <a:ext cx="2589299" cy="10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Initial Values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Parameters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r1 = 1.0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r3 = 0.0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ub = 1000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lb = 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Species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  = 10.0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B1 =   0.0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B2 =   0.0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   =   10.0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   =   0.0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Compartments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ext = 1.0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cell = 1.0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5648450" y="805600"/>
            <a:ext cx="2589299" cy="10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FluxBounds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lb &lt;= R1 &lt;= r1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lb &lt;= R2 &lt;= ub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lb &lt;= R3 &lt;= 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Objective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maximize : 1.0*R3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