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6" r:id="rId6"/>
    <p:sldId id="263" r:id="rId7"/>
    <p:sldId id="257" r:id="rId8"/>
    <p:sldId id="258" r:id="rId9"/>
    <p:sldId id="260" r:id="rId10"/>
    <p:sldId id="261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9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5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9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7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13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3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55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5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1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AU" dirty="0" smtClean="0"/>
              <a:t>Protein Translation Group</a:t>
            </a:r>
            <a:br>
              <a:rPr lang="en-AU" dirty="0" smtClean="0"/>
            </a:br>
            <a:r>
              <a:rPr lang="en-AU" sz="2200" dirty="0" smtClean="0"/>
              <a:t>(</a:t>
            </a:r>
            <a:r>
              <a:rPr lang="en-AU" sz="2200" dirty="0" err="1" smtClean="0"/>
              <a:t>tRNA</a:t>
            </a:r>
            <a:r>
              <a:rPr lang="en-AU" sz="2200" dirty="0" smtClean="0"/>
              <a:t> </a:t>
            </a:r>
            <a:r>
              <a:rPr lang="en-AU" sz="2200" dirty="0" err="1" smtClean="0"/>
              <a:t>AminoAcylation</a:t>
            </a:r>
            <a:r>
              <a:rPr lang="en-AU" sz="2200" dirty="0" smtClean="0"/>
              <a:t> &amp; Protein Translation)</a:t>
            </a:r>
            <a:endParaRPr lang="en-AU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2304256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Pedro Mendes</a:t>
            </a:r>
          </a:p>
          <a:p>
            <a:endParaRPr lang="en-AU" dirty="0" smtClean="0"/>
          </a:p>
          <a:p>
            <a:r>
              <a:rPr lang="en-AU" dirty="0" smtClean="0"/>
              <a:t>Dan Hernandez</a:t>
            </a:r>
          </a:p>
          <a:p>
            <a:r>
              <a:rPr lang="en-AU" dirty="0" smtClean="0"/>
              <a:t>Denis </a:t>
            </a:r>
            <a:r>
              <a:rPr lang="en-AU" dirty="0" err="1" smtClean="0"/>
              <a:t>Kazakiewicz</a:t>
            </a:r>
            <a:endParaRPr lang="en-AU" dirty="0" smtClean="0"/>
          </a:p>
          <a:p>
            <a:r>
              <a:rPr lang="en-AU" dirty="0" err="1" smtClean="0"/>
              <a:t>Hojjat</a:t>
            </a:r>
            <a:r>
              <a:rPr lang="en-AU" dirty="0" smtClean="0"/>
              <a:t> </a:t>
            </a:r>
            <a:r>
              <a:rPr lang="en-AU" dirty="0" err="1" smtClean="0"/>
              <a:t>Naderi</a:t>
            </a:r>
            <a:endParaRPr lang="en-AU" dirty="0" smtClean="0"/>
          </a:p>
          <a:p>
            <a:r>
              <a:rPr lang="en-AU" dirty="0" smtClean="0"/>
              <a:t>Joe Cursons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19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Limit maximum extension within a single model iteration</a:t>
            </a:r>
          </a:p>
          <a:p>
            <a:pPr lvl="1"/>
            <a:r>
              <a:rPr lang="en-AU" dirty="0" smtClean="0"/>
              <a:t>Unlikely, but possible with Gillespie algorithm that a single amino acid + ribosome extends more than </a:t>
            </a:r>
            <a:r>
              <a:rPr lang="en-AU" dirty="0" smtClean="0"/>
              <a:t>possible</a:t>
            </a:r>
          </a:p>
          <a:p>
            <a:pPr lvl="1"/>
            <a:r>
              <a:rPr lang="en-AU" dirty="0" smtClean="0"/>
              <a:t>Could maybe reduce number of reactions (e.g. add blocks of amino acids), or single reaction with slower reaction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Define module requirements for integration</a:t>
            </a:r>
          </a:p>
          <a:p>
            <a:pPr lvl="1"/>
            <a:r>
              <a:rPr lang="en-AU" dirty="0" smtClean="0"/>
              <a:t>Jonathan’s talk:</a:t>
            </a:r>
          </a:p>
          <a:p>
            <a:pPr lvl="2"/>
            <a:r>
              <a:rPr lang="en-AU" dirty="0" smtClean="0"/>
              <a:t>Translation: 29% of ATP</a:t>
            </a:r>
          </a:p>
          <a:p>
            <a:pPr lvl="2"/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: 15.1% of ATP</a:t>
            </a:r>
          </a:p>
          <a:p>
            <a:pPr lvl="2"/>
            <a:r>
              <a:rPr lang="en-AU" dirty="0" smtClean="0"/>
              <a:t>Unknown: ~40%(?) of ATP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27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AU" dirty="0" smtClean="0"/>
              <a:t>Combine/integrate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and translation into a single SBML model?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Annotation and further documentation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75590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7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 (30 odd reactions)</a:t>
            </a:r>
          </a:p>
        </p:txBody>
      </p:sp>
      <p:pic>
        <p:nvPicPr>
          <p:cNvPr id="1026" name="Picture 2" descr="C:\wc\2014_VW_modelling_workshop\wholecell-translation\sbgn\aminoacylation.graphm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4"/>
          <a:stretch/>
        </p:blipFill>
        <p:spPr bwMode="auto">
          <a:xfrm>
            <a:off x="1979712" y="2276872"/>
            <a:ext cx="4896544" cy="440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SBML model opens/runs in COPASI</a:t>
            </a:r>
          </a:p>
          <a:p>
            <a:pPr lvl="1"/>
            <a:r>
              <a:rPr lang="en-AU" dirty="0" smtClean="0"/>
              <a:t>Very rapid (instant?) processes? Conversion of MET_MG488 to fMET_488</a:t>
            </a:r>
          </a:p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t="25852" r="26574" b="17329"/>
          <a:stretch/>
        </p:blipFill>
        <p:spPr bwMode="auto">
          <a:xfrm>
            <a:off x="2051720" y="3135269"/>
            <a:ext cx="5184575" cy="35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20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</a:t>
            </a:r>
          </a:p>
          <a:p>
            <a:r>
              <a:rPr lang="en-AU" dirty="0" smtClean="0"/>
              <a:t>Define variables/reactions for stepwise (per amino acid) elongation of every polypeptide</a:t>
            </a:r>
          </a:p>
          <a:p>
            <a:pPr lvl="1"/>
            <a:r>
              <a:rPr lang="en-AU" dirty="0" smtClean="0"/>
              <a:t>Created by </a:t>
            </a:r>
            <a:r>
              <a:rPr lang="en-AU" dirty="0" err="1" smtClean="0"/>
              <a:t>python.libSBML</a:t>
            </a:r>
            <a:r>
              <a:rPr lang="en-AU" dirty="0" smtClean="0"/>
              <a:t> script using protein sequences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96502"/>
            <a:ext cx="6192688" cy="230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1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</p:txBody>
      </p:sp>
      <p:pic>
        <p:nvPicPr>
          <p:cNvPr id="2050" name="Picture 2" descr="C:\wc\2014_VW_modelling_workshop\wholecell-translation\sbgn\translation_withOmittedProcess_3.graph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1979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9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Avoid stochastic process by applying Gillespie algorithm</a:t>
            </a:r>
          </a:p>
          <a:p>
            <a:pPr lvl="1"/>
            <a:r>
              <a:rPr lang="en-AU" dirty="0" smtClean="0"/>
              <a:t>Handles relative likelihoods of alternative reactions, weighted by concentrations</a:t>
            </a:r>
          </a:p>
          <a:p>
            <a:pPr lvl="1"/>
            <a:r>
              <a:rPr lang="en-AU" dirty="0" smtClean="0"/>
              <a:t>More natural SBML representation, but very large SBML files (long time to parse; much greater memory requirements; greatly reduced run times in the absence of ‘sparse matrix’ representation)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76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Things to fix/change -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performed as a single step catalysed by </a:t>
            </a:r>
            <a:r>
              <a:rPr lang="en-AU" dirty="0" err="1" smtClean="0"/>
              <a:t>AAx-tRNA</a:t>
            </a:r>
            <a:r>
              <a:rPr lang="en-AU" dirty="0" smtClean="0"/>
              <a:t> ligase</a:t>
            </a:r>
          </a:p>
          <a:p>
            <a:pPr lvl="1"/>
            <a:r>
              <a:rPr lang="en-AU" dirty="0" smtClean="0"/>
              <a:t>Introduce intermediate steps</a:t>
            </a:r>
          </a:p>
          <a:p>
            <a:pPr marL="57150" indent="0">
              <a:buNone/>
            </a:pPr>
            <a:endParaRPr lang="en-AU" dirty="0"/>
          </a:p>
          <a:p>
            <a:pPr marL="57150" indent="0">
              <a:buNone/>
            </a:pPr>
            <a:r>
              <a:rPr lang="en-AU" sz="2800" dirty="0" err="1" smtClean="0"/>
              <a:t>AAx</a:t>
            </a:r>
            <a:r>
              <a:rPr lang="en-AU" sz="2800" dirty="0" smtClean="0"/>
              <a:t> + </a:t>
            </a:r>
            <a:r>
              <a:rPr lang="en-AU" sz="2800" dirty="0" err="1" smtClean="0"/>
              <a:t>tRNA</a:t>
            </a:r>
            <a:r>
              <a:rPr lang="en-AU" sz="2800" dirty="0" smtClean="0"/>
              <a:t>(</a:t>
            </a:r>
            <a:r>
              <a:rPr lang="en-AU" sz="2800" dirty="0" err="1" smtClean="0"/>
              <a:t>AAx</a:t>
            </a:r>
            <a:r>
              <a:rPr lang="en-AU" sz="2800" dirty="0" smtClean="0"/>
              <a:t>) + ATP </a:t>
            </a:r>
            <a:r>
              <a:rPr lang="en-AU" sz="2800" dirty="0" smtClean="0">
                <a:sym typeface="Wingdings" panose="05000000000000000000" pitchFamily="2" charset="2"/>
              </a:rPr>
              <a:t>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r>
              <a:rPr lang="en-AU" sz="2800" dirty="0" smtClean="0">
                <a:sym typeface="Wingdings" panose="05000000000000000000" pitchFamily="2" charset="2"/>
              </a:rPr>
              <a:t>  + AMP</a:t>
            </a:r>
          </a:p>
          <a:p>
            <a:pPr marL="57150" indent="0">
              <a:buNone/>
            </a:pPr>
            <a:endParaRPr lang="en-AU" sz="2800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 + ATP  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endParaRPr lang="en-AU" sz="2800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 AMP +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84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Include translation/ribosome ‘stalling’</a:t>
                </a:r>
              </a:p>
              <a:p>
                <a:pPr lvl="1"/>
                <a:r>
                  <a:rPr lang="en-AU" dirty="0" smtClean="0"/>
                  <a:t>Once ribosome is stalled, P(</a:t>
                </a:r>
                <a:r>
                  <a:rPr lang="en-AU" dirty="0" err="1" smtClean="0"/>
                  <a:t>tmRNA</a:t>
                </a:r>
                <a:r>
                  <a:rPr lang="en-AU" dirty="0" smtClean="0"/>
                  <a:t> binding)</a:t>
                </a:r>
              </a:p>
              <a:p>
                <a:pPr marL="457200" lvl="1" indent="0">
                  <a:buNone/>
                </a:pPr>
                <a:r>
                  <a:rPr lang="en-AU" dirty="0" smtClean="0">
                    <a:sym typeface="Wingdings" panose="05000000000000000000" pitchFamily="2" charset="2"/>
                  </a:rPr>
                  <a:t> Polypeptide recycling/degradation (would need to pass out to protein modification group; potentially 1E5 variables)</a:t>
                </a:r>
                <a:endParaRPr lang="en-AU" dirty="0" smtClean="0"/>
              </a:p>
              <a:p>
                <a:r>
                  <a:rPr lang="en-AU" dirty="0" smtClean="0"/>
                  <a:t>Remove H</a:t>
                </a:r>
                <a:r>
                  <a:rPr lang="en-AU" baseline="-25000" dirty="0" smtClean="0"/>
                  <a:t>2</a:t>
                </a:r>
                <a:r>
                  <a:rPr lang="en-AU" dirty="0" smtClean="0"/>
                  <a:t>O from reactions for stochastic implementations?</a:t>
                </a:r>
              </a:p>
              <a:p>
                <a:pPr lvl="1"/>
                <a:r>
                  <a:rPr lang="en-AU" dirty="0" err="1" smtClean="0"/>
                  <a:t>v</a:t>
                </a:r>
                <a:r>
                  <a:rPr lang="en-AU" baseline="-25000" dirty="0" err="1" smtClean="0"/>
                  <a:t>translation</a:t>
                </a:r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</a:rPr>
                      <m:t>𝑓</m:t>
                    </m:r>
                    <m:r>
                      <a:rPr lang="en-AU" b="0" i="1" smtClean="0"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𝐻</m:t>
                        </m:r>
                        <m:r>
                          <a:rPr lang="en-AU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AU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AU" b="0" i="1" smtClean="0">
                        <a:latin typeface="Cambria Math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1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Antibiotic effects: drive ribosome disassembly/block </a:t>
            </a:r>
            <a:r>
              <a:rPr lang="en-AU" dirty="0" err="1" smtClean="0"/>
              <a:t>ribsome</a:t>
            </a:r>
            <a:r>
              <a:rPr lang="en-AU" dirty="0" smtClean="0"/>
              <a:t> assembly?</a:t>
            </a:r>
          </a:p>
          <a:p>
            <a:pPr lvl="1"/>
            <a:r>
              <a:rPr lang="en-AU" dirty="0" smtClean="0"/>
              <a:t>Currently in protein activation submodule</a:t>
            </a:r>
          </a:p>
          <a:p>
            <a:endParaRPr lang="en-AU" dirty="0"/>
          </a:p>
          <a:p>
            <a:r>
              <a:rPr lang="en-AU" dirty="0" smtClean="0"/>
              <a:t>Translation reactions should be built from mRNA sequence (rather than protein sequence) to allow for mutations</a:t>
            </a:r>
          </a:p>
          <a:p>
            <a:endParaRPr lang="en-AU" dirty="0"/>
          </a:p>
          <a:p>
            <a:r>
              <a:rPr lang="en-AU" dirty="0" smtClean="0"/>
              <a:t>EF-P: catalyses attachment of </a:t>
            </a:r>
            <a:r>
              <a:rPr lang="en-AU" dirty="0" err="1" smtClean="0"/>
              <a:t>fMET</a:t>
            </a:r>
            <a:r>
              <a:rPr lang="en-AU" dirty="0" smtClean="0"/>
              <a:t> to 2</a:t>
            </a:r>
            <a:r>
              <a:rPr lang="en-AU" baseline="30000" dirty="0" smtClean="0"/>
              <a:t>nd</a:t>
            </a:r>
            <a:r>
              <a:rPr lang="en-AU" dirty="0" smtClean="0"/>
              <a:t> amino acid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81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380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Protein Translation Group (tRNA AminoAcylation &amp; Protein Translation)</vt:lpstr>
      <vt:lpstr>Current implementation – tRNA aminoacylation</vt:lpstr>
      <vt:lpstr>Current implementation – tRNA aminoacylation</vt:lpstr>
      <vt:lpstr>Current implementation – Translation</vt:lpstr>
      <vt:lpstr>Current implementation – Translation</vt:lpstr>
      <vt:lpstr>Current Implementation</vt:lpstr>
      <vt:lpstr>Things to fix/change - AminoAcylation</vt:lpstr>
      <vt:lpstr>Things to fix/change - Translation</vt:lpstr>
      <vt:lpstr>Things to fix/change - Translation</vt:lpstr>
      <vt:lpstr>Things to fix/change - Translation</vt:lpstr>
      <vt:lpstr>Things to fix/change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Translation Group (tRNA AminoAcylation &amp; Protein Translation)</dc:title>
  <dc:creator>Joseph Cursons</dc:creator>
  <cp:lastModifiedBy>Joseph Cursons</cp:lastModifiedBy>
  <cp:revision>16</cp:revision>
  <dcterms:created xsi:type="dcterms:W3CDTF">2015-03-12T22:25:28Z</dcterms:created>
  <dcterms:modified xsi:type="dcterms:W3CDTF">2015-03-13T08:06:01Z</dcterms:modified>
</cp:coreProperties>
</file>