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9c436ec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9c436ec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9c436ec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99c436ec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9c436ec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9c436ec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9c436ec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9c436ec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9c436ec2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99c436ec2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9c436e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9c436e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urier New"/>
                <a:ea typeface="Courier New"/>
                <a:cs typeface="Courier New"/>
                <a:sym typeface="Courier New"/>
              </a:rPr>
              <a:t>Harnham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urier New"/>
                <a:ea typeface="Courier New"/>
                <a:cs typeface="Courier New"/>
                <a:sym typeface="Courier New"/>
              </a:rPr>
              <a:t>Capital One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Kaiser Permanente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USAA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9c436ec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9c436ec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9c436ec2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9c436ec2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A positive </a:t>
            </a: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correlation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 indicates the extent to which those variables increase or decrease in parallel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 5">
  <p:cSld name="CUSTOM_12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 4">
  <p:cSld name="CUSTOM_12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 3">
  <p:cSld name="CUSTOM_12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 2">
  <p:cSld name="CUSTOM_12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 1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rgbClr val="3E606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3E606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with title and text righ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hasCustomPrompt="1"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hasCustomPrompt="1"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with text">
  <p:cSld name="CUSTOM_1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 type="tx">
  <p:cSld name="TITLE_AND_BODY">
    <p:bg>
      <p:bgPr>
        <a:solidFill>
          <a:srgbClr val="19344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slide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2" name="Google Shape;112;p21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images &amp; two column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22" name="Google Shape;122;p22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image and title">
  <p:cSld name="CUSTOM_1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image and title 1">
  <p:cSld name="CUSTOM_1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1" name="Google Shape;131;p24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text right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36" name="Google Shape;136;p25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and text left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41" name="Google Shape;141;p26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and text left 1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3" name="Google Shape;15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0" name="Google Shape;16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7" name="Google Shape;16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- Right">
  <p:cSld name="CUSTOM_8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5" name="Google Shape;17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4" name="Google Shape;18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1" name="Google Shape;19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98" name="Google Shape;198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5" name="Google Shape;205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16" name="Google Shape;216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3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slide">
  <p:cSld name="CUSTOM_7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with title and text left">
  <p:cSld name="CUSTOM_9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slide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 slide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8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CUSTOM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" name="Google Shape;48;p9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9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9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9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9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 slide">
  <p:cSld name="CUSTOM_1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Science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61800" y="4066400"/>
            <a:ext cx="7515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7: Kristin Castaneda, Shineka Barnett, Dahmane Skendraoui, &amp; Mer Arnel Manahan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75" y="221563"/>
            <a:ext cx="6568500" cy="45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9"/>
          <p:cNvSpPr txBox="1"/>
          <p:nvPr>
            <p:ph idx="2" type="title"/>
          </p:nvPr>
        </p:nvSpPr>
        <p:spPr>
          <a:xfrm>
            <a:off x="331150" y="687125"/>
            <a:ext cx="11109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     1395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NY      601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VA      334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TX      329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MA      271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nan     252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IL        240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WA      222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MD      169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DC      140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PA       139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63" y="812200"/>
            <a:ext cx="5154875" cy="41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0"/>
          <p:cNvSpPr txBox="1"/>
          <p:nvPr/>
        </p:nvSpPr>
        <p:spPr>
          <a:xfrm>
            <a:off x="183400" y="225100"/>
            <a:ext cx="7477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" sz="2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Where are top data science companies located?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1"/>
          <p:cNvPicPr preferRelativeResize="0"/>
          <p:nvPr/>
        </p:nvPicPr>
        <p:blipFill rotWithShape="1">
          <a:blip r:embed="rId3">
            <a:alphaModFix/>
          </a:blip>
          <a:srcRect b="0" l="7604" r="39254" t="0"/>
          <a:stretch/>
        </p:blipFill>
        <p:spPr>
          <a:xfrm>
            <a:off x="0" y="0"/>
            <a:ext cx="4101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1"/>
          <p:cNvSpPr txBox="1"/>
          <p:nvPr>
            <p:ph type="title"/>
          </p:nvPr>
        </p:nvSpPr>
        <p:spPr>
          <a:xfrm>
            <a:off x="4324350" y="1567225"/>
            <a:ext cx="4659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What kind of skills are companies looking for?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02" name="Google Shape;302;p51"/>
          <p:cNvSpPr txBox="1"/>
          <p:nvPr>
            <p:ph idx="5" type="subTitle"/>
          </p:nvPr>
        </p:nvSpPr>
        <p:spPr>
          <a:xfrm>
            <a:off x="5135650" y="2645100"/>
            <a:ext cx="29673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Skills for Each Type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Skills for All Types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idx="4294967295" type="title"/>
          </p:nvPr>
        </p:nvSpPr>
        <p:spPr>
          <a:xfrm>
            <a:off x="177450" y="143225"/>
            <a:ext cx="514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Top 5 Skills Amongst All Job Types:</a:t>
            </a:r>
            <a:endParaRPr sz="2000"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76" y="730550"/>
            <a:ext cx="6261075" cy="4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2"/>
          <p:cNvSpPr txBox="1"/>
          <p:nvPr/>
        </p:nvSpPr>
        <p:spPr>
          <a:xfrm>
            <a:off x="2616875" y="1824775"/>
            <a:ext cx="62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3325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52"/>
          <p:cNvSpPr txBox="1"/>
          <p:nvPr/>
        </p:nvSpPr>
        <p:spPr>
          <a:xfrm>
            <a:off x="3693700" y="2079450"/>
            <a:ext cx="62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3104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4765500" y="3023925"/>
            <a:ext cx="62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2297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5793200" y="3086075"/>
            <a:ext cx="62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2234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6868025" y="3659575"/>
            <a:ext cx="62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1714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idx="4294967295" type="title"/>
          </p:nvPr>
        </p:nvSpPr>
        <p:spPr>
          <a:xfrm>
            <a:off x="302475" y="15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Top 5 Skills Per Job Type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75" y="729768"/>
            <a:ext cx="6248650" cy="412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275550" y="285975"/>
            <a:ext cx="85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latin typeface="Roboto"/>
                <a:ea typeface="Roboto"/>
                <a:cs typeface="Roboto"/>
                <a:sym typeface="Roboto"/>
              </a:rPr>
              <a:t>What Salary Can We Expect?</a:t>
            </a:r>
            <a:endParaRPr b="1" sz="2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26637" l="484" r="4530" t="15290"/>
          <a:stretch/>
        </p:blipFill>
        <p:spPr>
          <a:xfrm>
            <a:off x="0" y="3181350"/>
            <a:ext cx="4779000" cy="194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 rotWithShape="1">
          <a:blip r:embed="rId4">
            <a:alphaModFix/>
          </a:blip>
          <a:srcRect b="31470" l="0" r="0" t="15099"/>
          <a:stretch/>
        </p:blipFill>
        <p:spPr>
          <a:xfrm>
            <a:off x="0" y="1161800"/>
            <a:ext cx="4779000" cy="17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/>
          <p:nvPr>
            <p:ph idx="4294967295" type="body"/>
          </p:nvPr>
        </p:nvSpPr>
        <p:spPr>
          <a:xfrm>
            <a:off x="6259150" y="4045200"/>
            <a:ext cx="807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solidFill>
                  <a:srgbClr val="FFFFFF"/>
                </a:solidFill>
              </a:rPr>
              <a:t>Day 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54"/>
          <p:cNvSpPr/>
          <p:nvPr/>
        </p:nvSpPr>
        <p:spPr>
          <a:xfrm>
            <a:off x="5750175" y="3696025"/>
            <a:ext cx="2209200" cy="9921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4"/>
          <p:cNvSpPr/>
          <p:nvPr/>
        </p:nvSpPr>
        <p:spPr>
          <a:xfrm>
            <a:off x="5750175" y="2383988"/>
            <a:ext cx="2209200" cy="9921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4"/>
          <p:cNvSpPr/>
          <p:nvPr/>
        </p:nvSpPr>
        <p:spPr>
          <a:xfrm>
            <a:off x="5750175" y="1071963"/>
            <a:ext cx="2246100" cy="9921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4"/>
          <p:cNvSpPr txBox="1"/>
          <p:nvPr/>
        </p:nvSpPr>
        <p:spPr>
          <a:xfrm>
            <a:off x="6165200" y="1334988"/>
            <a:ext cx="13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 Type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5952125" y="2593700"/>
            <a:ext cx="1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54"/>
          <p:cNvSpPr txBox="1"/>
          <p:nvPr/>
        </p:nvSpPr>
        <p:spPr>
          <a:xfrm>
            <a:off x="6165200" y="3956700"/>
            <a:ext cx="13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1098221"/>
            <a:ext cx="4420600" cy="294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825" y="13581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5"/>
          <p:cNvSpPr txBox="1"/>
          <p:nvPr/>
        </p:nvSpPr>
        <p:spPr>
          <a:xfrm>
            <a:off x="100025" y="200075"/>
            <a:ext cx="5627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What Salary to Expect?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/>
        </p:nvSpPr>
        <p:spPr>
          <a:xfrm>
            <a:off x="225100" y="383475"/>
            <a:ext cx="6068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Who Gets Paid the Most? Why?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6" name="Google Shape;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6425"/>
            <a:ext cx="4529550" cy="30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875" y="1318025"/>
            <a:ext cx="4496700" cy="30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5083800" y="11824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Post Mortem</a:t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5083800" y="1569550"/>
            <a:ext cx="36384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Company Size.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Company Revenue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Skills/Tools utilized can vary by industry/company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Include housing data(median listing price of houses). Compare salary vs median listing price by state to see how far the salary will go.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Many more factors that affect compensation strength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54" name="Google Shape;354;p57"/>
          <p:cNvPicPr preferRelativeResize="0"/>
          <p:nvPr/>
        </p:nvPicPr>
        <p:blipFill rotWithShape="1">
          <a:blip r:embed="rId3">
            <a:alphaModFix/>
          </a:blip>
          <a:srcRect b="19256" l="5303" r="0" t="0"/>
          <a:stretch/>
        </p:blipFill>
        <p:spPr>
          <a:xfrm>
            <a:off x="278300" y="1755150"/>
            <a:ext cx="4525650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/>
        </p:nvSpPr>
        <p:spPr>
          <a:xfrm>
            <a:off x="3237575" y="1905925"/>
            <a:ext cx="55764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795300" y="1090300"/>
            <a:ext cx="7493700" cy="35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why most of us are here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Genuine interests in prospects during and after bootcamp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Layout who, where, what and how much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Who is hiring?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are the jobs?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skills/technology are they looking for?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kind of salary can we expect?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we found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industries hiring, companies in those industries and company rating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states that have the most job openings, positions by company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skills the job postings require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break down of salary ranges per job type (Analyst, Engineer, Scientist)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" type="subTitle"/>
          </p:nvPr>
        </p:nvSpPr>
        <p:spPr>
          <a:xfrm>
            <a:off x="795300" y="619601"/>
            <a:ext cx="7493700" cy="47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 Data Science Jobs?</a:t>
            </a:r>
            <a:endParaRPr b="1" sz="9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249675" y="719325"/>
            <a:ext cx="44289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0"/>
              <a:t>The Data</a:t>
            </a:r>
            <a:endParaRPr sz="7000">
              <a:solidFill>
                <a:srgbClr val="193441"/>
              </a:solidFill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47471" r="657" t="0"/>
          <a:stretch/>
        </p:blipFill>
        <p:spPr>
          <a:xfrm>
            <a:off x="5146903" y="0"/>
            <a:ext cx="39971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>
            <p:ph idx="2" type="title"/>
          </p:nvPr>
        </p:nvSpPr>
        <p:spPr>
          <a:xfrm>
            <a:off x="646575" y="1836225"/>
            <a:ext cx="4032000" cy="23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Kaggle provided 2018 dataset from Indeed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Who is Hiring?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Company, Industry, Rating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Skills are needed?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Skills, Top  Skills for each position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are the Data Science Jobs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Location(State), Job Type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Salary to expect?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Title, Job Type, Salary Bins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Who is Hiring-Industry Overview</a:t>
            </a:r>
            <a:br>
              <a:rPr lang="es"/>
            </a:b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/>
        </p:nvSpPr>
        <p:spPr>
          <a:xfrm>
            <a:off x="898875" y="1450750"/>
            <a:ext cx="3195900" cy="322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Questions: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top five industries that have the most job postings?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Within those industries, what are the top five companies with the most postings?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ratings for the companies?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4746600" y="1450750"/>
            <a:ext cx="3326700" cy="32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Exploration: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Focused on select columns from dataset→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Company Industry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of Stars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of Reviews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Excluding company size (10,000+ parameter)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Excluding company revenue (significant # of null)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5715 entries, 43 columns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95800" y="37150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Top Five Industries: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74" y="1253150"/>
            <a:ext cx="7361425" cy="3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4294967295" type="title"/>
          </p:nvPr>
        </p:nvSpPr>
        <p:spPr>
          <a:xfrm>
            <a:off x="121875" y="95200"/>
            <a:ext cx="60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Top Five Companies With Rating : </a:t>
            </a:r>
            <a:endParaRPr sz="2000">
              <a:solidFill>
                <a:srgbClr val="1934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" y="1138075"/>
            <a:ext cx="4219550" cy="33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675" y="1096450"/>
            <a:ext cx="4303961" cy="3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50" y="1580588"/>
            <a:ext cx="2640850" cy="19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925" y="1563637"/>
            <a:ext cx="2640850" cy="201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00" y="1563619"/>
            <a:ext cx="2640850" cy="219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661025" y="158925"/>
            <a:ext cx="3810000" cy="19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27.95% </a:t>
            </a:r>
            <a:r>
              <a:rPr lang="es"/>
              <a:t>correlation between company job posting and number of star ratings!</a:t>
            </a:r>
            <a:r>
              <a:rPr lang="es"/>
              <a:t> 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 rotWithShape="1">
          <a:blip r:embed="rId3">
            <a:alphaModFix/>
          </a:blip>
          <a:srcRect b="18912" l="4303" r="36250" t="28610"/>
          <a:stretch/>
        </p:blipFill>
        <p:spPr>
          <a:xfrm>
            <a:off x="3878425" y="2040900"/>
            <a:ext cx="4860524" cy="28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 rotWithShape="1">
          <a:blip r:embed="rId3">
            <a:alphaModFix/>
          </a:blip>
          <a:srcRect b="13445" l="0" r="0" t="6611"/>
          <a:stretch/>
        </p:blipFill>
        <p:spPr>
          <a:xfrm>
            <a:off x="233550" y="260075"/>
            <a:ext cx="8676900" cy="462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8"/>
          <p:cNvSpPr txBox="1"/>
          <p:nvPr>
            <p:ph idx="1" type="subTitle"/>
          </p:nvPr>
        </p:nvSpPr>
        <p:spPr>
          <a:xfrm>
            <a:off x="661025" y="183100"/>
            <a:ext cx="3667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Where are the Jobs?</a:t>
            </a:r>
            <a:endParaRPr b="1"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799000" y="807325"/>
            <a:ext cx="34707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Where are the jobs located?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Where are top data science companies located?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