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72"/>
  </p:notesMasterIdLst>
  <p:sldIdLst>
    <p:sldId id="256" r:id="rId2"/>
    <p:sldId id="362" r:id="rId3"/>
    <p:sldId id="269" r:id="rId4"/>
    <p:sldId id="266" r:id="rId5"/>
    <p:sldId id="268" r:id="rId6"/>
    <p:sldId id="257" r:id="rId7"/>
    <p:sldId id="258" r:id="rId8"/>
    <p:sldId id="259" r:id="rId9"/>
    <p:sldId id="260" r:id="rId10"/>
    <p:sldId id="261" r:id="rId11"/>
    <p:sldId id="273" r:id="rId12"/>
    <p:sldId id="274" r:id="rId13"/>
    <p:sldId id="275" r:id="rId14"/>
    <p:sldId id="276" r:id="rId15"/>
    <p:sldId id="278" r:id="rId16"/>
    <p:sldId id="277" r:id="rId17"/>
    <p:sldId id="279" r:id="rId18"/>
    <p:sldId id="280" r:id="rId19"/>
    <p:sldId id="262" r:id="rId20"/>
    <p:sldId id="281" r:id="rId21"/>
    <p:sldId id="282" r:id="rId22"/>
    <p:sldId id="272" r:id="rId23"/>
    <p:sldId id="363" r:id="rId24"/>
    <p:sldId id="364" r:id="rId25"/>
    <p:sldId id="365" r:id="rId26"/>
    <p:sldId id="343" r:id="rId27"/>
    <p:sldId id="360" r:id="rId28"/>
    <p:sldId id="283" r:id="rId29"/>
    <p:sldId id="284" r:id="rId30"/>
    <p:sldId id="285" r:id="rId31"/>
    <p:sldId id="358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3550" autoAdjust="0"/>
  </p:normalViewPr>
  <p:slideViewPr>
    <p:cSldViewPr>
      <p:cViewPr varScale="1">
        <p:scale>
          <a:sx n="59" d="100"/>
          <a:sy n="59" d="100"/>
        </p:scale>
        <p:origin x="148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user\AppData\Local\Microsoft\Windows\Temporary%20Internet%20Files\Content.IE5\9MOZRQ7I\&#44397;&#44032;&#48324;&#47564;&#51313;&#46020;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ko-KR"/>
              <a:t>국가별 만족도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0050707642653642"/>
          <c:y val="8.0335831911514416E-2"/>
          <c:w val="0.80386209025833821"/>
          <c:h val="0.80880142693632961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dLbls>
            <c:dLbl>
              <c:idx val="0"/>
              <c:tx>
                <c:rich>
                  <a:bodyPr/>
                  <a:lstStyle/>
                  <a:p>
                    <a:r>
                      <a:rPr lang="ko-KR" altLang="en-US" sz="1600"/>
                      <a:t>스위스</a:t>
                    </a:r>
                    <a:endParaRPr lang="en-US" altLang="ko-KR" sz="1100"/>
                  </a:p>
                </c:rich>
              </c:tx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600-4A71-A6FD-2A4F5DE310E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ko-KR" altLang="en-US" sz="1600"/>
                      <a:t>덴마크</a:t>
                    </a:r>
                    <a:endParaRPr lang="ko-KR" altLang="en-US" sz="1100"/>
                  </a:p>
                </c:rich>
              </c:tx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600-4A71-A6FD-2A4F5DE310E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ko-KR" altLang="en-US" sz="1600"/>
                      <a:t>캐나다</a:t>
                    </a:r>
                    <a:endParaRPr lang="ko-KR" altLang="en-US" sz="1100"/>
                  </a:p>
                </c:rich>
              </c:tx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600-4A71-A6FD-2A4F5DE310E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ko-KR" altLang="en-US" sz="1600"/>
                      <a:t>아일랜드</a:t>
                    </a:r>
                    <a:endParaRPr lang="en-US" altLang="ko-KR" sz="1100"/>
                  </a:p>
                </c:rich>
              </c:tx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600-4A71-A6FD-2A4F5DE310E5}"/>
                </c:ext>
              </c:extLst>
            </c:dLbl>
            <c:dLbl>
              <c:idx val="4"/>
              <c:layout>
                <c:manualLayout>
                  <c:x val="1.3409962292664302E-3"/>
                  <c:y val="1.2983420613376413E-2"/>
                </c:manualLayout>
              </c:layout>
              <c:tx>
                <c:rich>
                  <a:bodyPr/>
                  <a:lstStyle/>
                  <a:p>
                    <a:r>
                      <a:rPr lang="ko-KR" altLang="en-US" sz="1600"/>
                      <a:t>네덜란드</a:t>
                    </a:r>
                    <a:endParaRPr lang="en-US" altLang="ko-KR" sz="1100"/>
                  </a:p>
                </c:rich>
              </c:tx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600-4A71-A6FD-2A4F5DE310E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ko-KR" altLang="en-US" sz="1600"/>
                      <a:t>미국</a:t>
                    </a:r>
                    <a:endParaRPr lang="en-US" altLang="ko-KR" sz="1100"/>
                  </a:p>
                </c:rich>
              </c:tx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600-4A71-A6FD-2A4F5DE310E5}"/>
                </c:ext>
              </c:extLst>
            </c:dLbl>
            <c:dLbl>
              <c:idx val="6"/>
              <c:layout>
                <c:manualLayout>
                  <c:x val="0"/>
                  <c:y val="-7.4191809487117004E-3"/>
                </c:manualLayout>
              </c:layout>
              <c:tx>
                <c:rich>
                  <a:bodyPr/>
                  <a:lstStyle/>
                  <a:p>
                    <a:r>
                      <a:rPr lang="ko-KR" altLang="en-US" sz="1600"/>
                      <a:t>핀란드</a:t>
                    </a:r>
                    <a:endParaRPr lang="ko-KR" altLang="en-US" sz="1100"/>
                  </a:p>
                </c:rich>
              </c:tx>
              <c:dLblPos val="b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600-4A71-A6FD-2A4F5DE310E5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ko-KR" altLang="en-US" sz="1600"/>
                      <a:t>노르웨이</a:t>
                    </a:r>
                    <a:endParaRPr lang="en-US" altLang="ko-KR" sz="1100"/>
                  </a:p>
                </c:rich>
              </c:tx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600-4A71-A6FD-2A4F5DE310E5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ko-KR" altLang="en-US" sz="1600"/>
                      <a:t>칠레</a:t>
                    </a:r>
                    <a:endParaRPr lang="en-US" altLang="ko-KR" sz="1100"/>
                  </a:p>
                </c:rich>
              </c:tx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600-4A71-A6FD-2A4F5DE310E5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ko-KR" altLang="en-US" sz="1600"/>
                      <a:t>브라질</a:t>
                    </a:r>
                    <a:endParaRPr lang="en-US" altLang="ko-KR" sz="1100"/>
                  </a:p>
                </c:rich>
              </c:tx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600-4A71-A6FD-2A4F5DE310E5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r>
                      <a:rPr lang="ko-KR" altLang="en-US" sz="1600"/>
                      <a:t>이탈리아</a:t>
                    </a:r>
                    <a:endParaRPr lang="en-US" altLang="ko-KR" sz="1100"/>
                  </a:p>
                </c:rich>
              </c:tx>
              <c:dLblPos val="b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600-4A71-A6FD-2A4F5DE310E5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r>
                      <a:rPr lang="ko-KR" altLang="en-US" sz="1600"/>
                      <a:t>중국</a:t>
                    </a:r>
                    <a:endParaRPr lang="en-US" altLang="ko-KR" sz="1100"/>
                  </a:p>
                </c:rich>
              </c:tx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600-4A71-A6FD-2A4F5DE310E5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r>
                      <a:rPr lang="ko-KR" altLang="en-US" sz="1600"/>
                      <a:t>아르헨티나</a:t>
                    </a:r>
                    <a:endParaRPr lang="en-US" altLang="ko-KR" sz="1100"/>
                  </a:p>
                </c:rich>
              </c:tx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600-4A71-A6FD-2A4F5DE310E5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r>
                      <a:rPr lang="ko-KR" altLang="en-US" sz="1600"/>
                      <a:t>독일</a:t>
                    </a:r>
                    <a:endParaRPr lang="en-US" altLang="ko-KR" sz="1100"/>
                  </a:p>
                </c:rich>
              </c:tx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600-4A71-A6FD-2A4F5DE310E5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r>
                      <a:rPr lang="ko-KR" altLang="en-US" sz="1600"/>
                      <a:t>스페인</a:t>
                    </a:r>
                    <a:endParaRPr lang="en-US" altLang="ko-KR" sz="1100"/>
                  </a:p>
                </c:rich>
              </c:tx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600-4A71-A6FD-2A4F5DE310E5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r>
                      <a:rPr lang="ko-KR" altLang="en-US" sz="1600"/>
                      <a:t>인도</a:t>
                    </a:r>
                    <a:endParaRPr lang="en-US" altLang="ko-KR" sz="1100"/>
                  </a:p>
                </c:rich>
              </c:tx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600-4A71-A6FD-2A4F5DE310E5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r>
                      <a:rPr lang="ko-KR" altLang="en-US" sz="1600"/>
                      <a:t>한국</a:t>
                    </a:r>
                    <a:endParaRPr lang="en-US" altLang="ko-KR" sz="1100"/>
                  </a:p>
                </c:rich>
              </c:tx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600-4A71-A6FD-2A4F5DE310E5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r>
                      <a:rPr lang="ko-KR" altLang="en-US" sz="1600"/>
                      <a:t>나이지리아</a:t>
                    </a:r>
                    <a:endParaRPr lang="en-US" altLang="ko-KR" sz="1100"/>
                  </a:p>
                </c:rich>
              </c:tx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600-4A71-A6FD-2A4F5DE310E5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r>
                      <a:rPr lang="ko-KR" altLang="en-US" sz="1600"/>
                      <a:t>일본</a:t>
                    </a:r>
                    <a:endParaRPr lang="en-US" altLang="ko-KR" sz="1100"/>
                  </a:p>
                </c:rich>
              </c:tx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600-4A71-A6FD-2A4F5DE310E5}"/>
                </c:ext>
              </c:extLst>
            </c:dLbl>
            <c:dLbl>
              <c:idx val="19"/>
              <c:layout>
                <c:manualLayout>
                  <c:x val="0"/>
                  <c:y val="1.2983566660245508E-2"/>
                </c:manualLayout>
              </c:layout>
              <c:tx>
                <c:rich>
                  <a:bodyPr/>
                  <a:lstStyle/>
                  <a:p>
                    <a:r>
                      <a:rPr lang="ko-KR" altLang="en-US" sz="1600"/>
                      <a:t>터키</a:t>
                    </a:r>
                    <a:endParaRPr lang="en-US" altLang="ko-KR" sz="1100"/>
                  </a:p>
                </c:rich>
              </c:tx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600-4A71-A6FD-2A4F5DE310E5}"/>
                </c:ext>
              </c:extLst>
            </c:dLbl>
            <c:dLbl>
              <c:idx val="20"/>
              <c:layout>
                <c:manualLayout>
                  <c:x val="2.6819924585328603E-3"/>
                  <c:y val="1.1128771423067552E-2"/>
                </c:manualLayout>
              </c:layout>
              <c:tx>
                <c:rich>
                  <a:bodyPr/>
                  <a:lstStyle/>
                  <a:p>
                    <a:r>
                      <a:rPr lang="ko-KR" altLang="en-US" sz="1600"/>
                      <a:t>헝가리</a:t>
                    </a:r>
                    <a:endParaRPr lang="en-US" altLang="ko-KR" sz="1100"/>
                  </a:p>
                </c:rich>
              </c:tx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600-4A71-A6FD-2A4F5DE310E5}"/>
                </c:ext>
              </c:extLst>
            </c:dLbl>
            <c:dLbl>
              <c:idx val="21"/>
              <c:layout>
                <c:manualLayout>
                  <c:x val="1.34099622926643E-3"/>
                  <c:y val="1.4838361897423397E-2"/>
                </c:manualLayout>
              </c:layout>
              <c:tx>
                <c:rich>
                  <a:bodyPr/>
                  <a:lstStyle/>
                  <a:p>
                    <a:r>
                      <a:rPr lang="ko-KR" altLang="en-US" sz="1600"/>
                      <a:t>리투아니아</a:t>
                    </a:r>
                    <a:endParaRPr lang="ko-KR" altLang="en-US" sz="1100"/>
                  </a:p>
                </c:rich>
              </c:tx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600-4A71-A6FD-2A4F5DE310E5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r>
                      <a:rPr lang="ko-KR" altLang="en-US" sz="1600"/>
                      <a:t>에스토니아</a:t>
                    </a:r>
                    <a:endParaRPr lang="en-US" altLang="ko-KR" sz="1100"/>
                  </a:p>
                </c:rich>
              </c:tx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600-4A71-A6FD-2A4F5DE310E5}"/>
                </c:ext>
              </c:extLst>
            </c:dLbl>
            <c:dLbl>
              <c:idx val="23"/>
              <c:layout>
                <c:manualLayout>
                  <c:x val="0"/>
                  <c:y val="-1.1128771423067552E-2"/>
                </c:manualLayout>
              </c:layout>
              <c:tx>
                <c:rich>
                  <a:bodyPr/>
                  <a:lstStyle/>
                  <a:p>
                    <a:r>
                      <a:rPr lang="ko-KR" altLang="en-US" sz="1600"/>
                      <a:t>루마니아</a:t>
                    </a:r>
                    <a:endParaRPr lang="ko-KR" altLang="en-US" sz="1100"/>
                  </a:p>
                </c:rich>
              </c:tx>
              <c:dLblPos val="b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600-4A71-A6FD-2A4F5DE310E5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r>
                      <a:rPr lang="ko-KR" altLang="en-US" sz="1600"/>
                      <a:t>라트비아</a:t>
                    </a:r>
                    <a:endParaRPr lang="en-US" altLang="ko-KR" sz="1100"/>
                  </a:p>
                </c:rich>
              </c:tx>
              <c:dLblPos val="b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600-4A71-A6FD-2A4F5DE310E5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r>
                      <a:rPr lang="ko-KR" altLang="en-US" sz="1600"/>
                      <a:t>벨라루시</a:t>
                    </a:r>
                    <a:endParaRPr lang="en-US" altLang="ko-KR" sz="1100"/>
                  </a:p>
                </c:rich>
              </c:tx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600-4A71-A6FD-2A4F5DE310E5}"/>
                </c:ext>
              </c:extLst>
            </c:dLbl>
            <c:dLbl>
              <c:idx val="26"/>
              <c:layout>
                <c:manualLayout>
                  <c:x val="2.6819924585328603E-3"/>
                  <c:y val="-5.5643857115337744E-3"/>
                </c:manualLayout>
              </c:layout>
              <c:tx>
                <c:rich>
                  <a:bodyPr/>
                  <a:lstStyle/>
                  <a:p>
                    <a:r>
                      <a:rPr lang="ko-KR" altLang="en-US" sz="1600"/>
                      <a:t>러시아</a:t>
                    </a:r>
                    <a:endParaRPr lang="en-US" altLang="ko-KR" sz="1100"/>
                  </a:p>
                </c:rich>
              </c:tx>
              <c:dLblPos val="b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2600-4A71-A6FD-2A4F5DE310E5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r>
                      <a:rPr lang="ko-KR" altLang="en-US" sz="1600"/>
                      <a:t>불가리아</a:t>
                    </a:r>
                    <a:endParaRPr lang="en-US" altLang="ko-KR" sz="1100"/>
                  </a:p>
                </c:rich>
              </c:tx>
              <c:dLblPos val="b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2600-4A71-A6FD-2A4F5DE310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/>
                </a:pPr>
                <a:endParaRPr lang="ko-KR"/>
              </a:p>
            </c:txPr>
            <c:dLblPos val="r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[국가별만족도.xlsx]Sheet1!$B$9:$B$36</c:f>
              <c:numCache>
                <c:formatCode>General</c:formatCode>
                <c:ptCount val="28"/>
                <c:pt idx="0">
                  <c:v>96</c:v>
                </c:pt>
                <c:pt idx="1">
                  <c:v>81</c:v>
                </c:pt>
                <c:pt idx="2">
                  <c:v>85</c:v>
                </c:pt>
                <c:pt idx="3">
                  <c:v>52</c:v>
                </c:pt>
                <c:pt idx="4">
                  <c:v>76</c:v>
                </c:pt>
                <c:pt idx="5">
                  <c:v>100</c:v>
                </c:pt>
                <c:pt idx="6">
                  <c:v>69</c:v>
                </c:pt>
                <c:pt idx="7">
                  <c:v>78</c:v>
                </c:pt>
                <c:pt idx="8">
                  <c:v>35</c:v>
                </c:pt>
                <c:pt idx="9">
                  <c:v>23</c:v>
                </c:pt>
                <c:pt idx="10">
                  <c:v>77</c:v>
                </c:pt>
                <c:pt idx="11">
                  <c:v>9</c:v>
                </c:pt>
                <c:pt idx="12">
                  <c:v>25</c:v>
                </c:pt>
                <c:pt idx="13">
                  <c:v>89</c:v>
                </c:pt>
                <c:pt idx="14">
                  <c:v>57</c:v>
                </c:pt>
                <c:pt idx="15">
                  <c:v>5</c:v>
                </c:pt>
                <c:pt idx="16">
                  <c:v>39</c:v>
                </c:pt>
                <c:pt idx="17">
                  <c:v>6</c:v>
                </c:pt>
                <c:pt idx="18">
                  <c:v>87</c:v>
                </c:pt>
                <c:pt idx="19">
                  <c:v>22</c:v>
                </c:pt>
                <c:pt idx="20">
                  <c:v>25</c:v>
                </c:pt>
                <c:pt idx="21">
                  <c:v>16</c:v>
                </c:pt>
                <c:pt idx="22">
                  <c:v>27</c:v>
                </c:pt>
                <c:pt idx="23">
                  <c:v>12</c:v>
                </c:pt>
                <c:pt idx="24">
                  <c:v>20</c:v>
                </c:pt>
                <c:pt idx="25">
                  <c:v>30</c:v>
                </c:pt>
                <c:pt idx="26">
                  <c:v>27</c:v>
                </c:pt>
                <c:pt idx="27">
                  <c:v>22</c:v>
                </c:pt>
              </c:numCache>
            </c:numRef>
          </c:xVal>
          <c:yVal>
            <c:numRef>
              <c:f>[국가별만족도.xlsx]Sheet1!$C$9:$C$36</c:f>
              <c:numCache>
                <c:formatCode>General</c:formatCode>
                <c:ptCount val="28"/>
                <c:pt idx="0">
                  <c:v>8.36</c:v>
                </c:pt>
                <c:pt idx="1">
                  <c:v>8.16</c:v>
                </c:pt>
                <c:pt idx="2">
                  <c:v>7.89</c:v>
                </c:pt>
                <c:pt idx="3">
                  <c:v>7.88</c:v>
                </c:pt>
                <c:pt idx="4">
                  <c:v>7.77</c:v>
                </c:pt>
                <c:pt idx="5">
                  <c:v>7.73</c:v>
                </c:pt>
                <c:pt idx="6">
                  <c:v>7.68</c:v>
                </c:pt>
                <c:pt idx="7">
                  <c:v>7.68</c:v>
                </c:pt>
                <c:pt idx="8">
                  <c:v>7.55</c:v>
                </c:pt>
                <c:pt idx="9">
                  <c:v>7.38</c:v>
                </c:pt>
                <c:pt idx="10">
                  <c:v>7.3</c:v>
                </c:pt>
                <c:pt idx="11">
                  <c:v>7.29</c:v>
                </c:pt>
                <c:pt idx="12">
                  <c:v>7.25</c:v>
                </c:pt>
                <c:pt idx="13">
                  <c:v>7.22</c:v>
                </c:pt>
                <c:pt idx="14">
                  <c:v>7.15</c:v>
                </c:pt>
                <c:pt idx="15">
                  <c:v>6.7</c:v>
                </c:pt>
                <c:pt idx="16">
                  <c:v>6.63</c:v>
                </c:pt>
                <c:pt idx="17">
                  <c:v>6.59</c:v>
                </c:pt>
                <c:pt idx="18">
                  <c:v>6.53</c:v>
                </c:pt>
                <c:pt idx="19">
                  <c:v>6.41</c:v>
                </c:pt>
                <c:pt idx="20">
                  <c:v>6.03</c:v>
                </c:pt>
                <c:pt idx="21">
                  <c:v>6.01</c:v>
                </c:pt>
                <c:pt idx="22">
                  <c:v>6</c:v>
                </c:pt>
                <c:pt idx="23">
                  <c:v>5.88</c:v>
                </c:pt>
                <c:pt idx="24">
                  <c:v>5.7</c:v>
                </c:pt>
                <c:pt idx="25">
                  <c:v>5.52</c:v>
                </c:pt>
                <c:pt idx="26">
                  <c:v>5.37</c:v>
                </c:pt>
                <c:pt idx="27">
                  <c:v>5.03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C-2600-4A71-A6FD-2A4F5DE310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705856"/>
        <c:axId val="60256640"/>
      </c:scatterChart>
      <c:valAx>
        <c:axId val="87705856"/>
        <c:scaling>
          <c:orientation val="minMax"/>
          <c:max val="12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ko-KR"/>
                  <a:t>소득순위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60256640"/>
        <c:crosses val="autoZero"/>
        <c:crossBetween val="midCat"/>
      </c:valAx>
      <c:valAx>
        <c:axId val="60256640"/>
        <c:scaling>
          <c:orientation val="minMax"/>
          <c:min val="4.5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ko-KR"/>
                  <a:t>삶의 만족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8770585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050"/>
      </a:pPr>
      <a:endParaRPr lang="ko-KR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EF997B-1C4D-44DB-B49D-878041E50CCE}" type="doc">
      <dgm:prSet loTypeId="urn:microsoft.com/office/officeart/2005/8/layout/pyramid1" loCatId="pyramid" qsTypeId="urn:microsoft.com/office/officeart/2005/8/quickstyle/simple1" qsCatId="simple" csTypeId="urn:microsoft.com/office/officeart/2005/8/colors/colorful5" csCatId="colorful" phldr="1"/>
      <dgm:spPr/>
    </dgm:pt>
    <dgm:pt modelId="{F61E5C88-F1D0-46DF-B4F4-F94E086D67A7}">
      <dgm:prSet custT="1"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sz="2400" b="0" i="0" u="none" strike="noStrike" cap="none" normalizeH="0" baseline="0" dirty="0" smtClean="0">
              <a:ln/>
              <a:effectLst/>
              <a:latin typeface="+mj-ea"/>
              <a:ea typeface="+mj-ea"/>
            </a:rPr>
            <a:t>자아실현</a:t>
          </a:r>
        </a:p>
      </dgm:t>
    </dgm:pt>
    <dgm:pt modelId="{4B041DD2-ACA8-4B44-AF89-32C1D8A82F2A}" type="parTrans" cxnId="{4BF81FE6-0DFD-4F73-BC2E-87B81C29A0F1}">
      <dgm:prSet/>
      <dgm:spPr/>
      <dgm:t>
        <a:bodyPr/>
        <a:lstStyle/>
        <a:p>
          <a:pPr latinLnBrk="1"/>
          <a:endParaRPr lang="ko-KR" altLang="en-US" sz="2400">
            <a:latin typeface="+mj-ea"/>
            <a:ea typeface="+mj-ea"/>
          </a:endParaRPr>
        </a:p>
      </dgm:t>
    </dgm:pt>
    <dgm:pt modelId="{02A33716-9FBE-406D-B224-E4FF07C01A77}" type="sibTrans" cxnId="{4BF81FE6-0DFD-4F73-BC2E-87B81C29A0F1}">
      <dgm:prSet/>
      <dgm:spPr/>
      <dgm:t>
        <a:bodyPr/>
        <a:lstStyle/>
        <a:p>
          <a:pPr latinLnBrk="1"/>
          <a:endParaRPr lang="ko-KR" altLang="en-US" sz="2400">
            <a:latin typeface="+mj-ea"/>
            <a:ea typeface="+mj-ea"/>
          </a:endParaRPr>
        </a:p>
      </dgm:t>
    </dgm:pt>
    <dgm:pt modelId="{F64445BE-E71A-44E9-9F10-E2415F09F6DB}">
      <dgm:prSet custT="1"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sz="2400" b="0" i="0" u="none" strike="noStrike" cap="none" normalizeH="0" baseline="0" dirty="0" err="1" smtClean="0">
              <a:ln/>
              <a:effectLst/>
              <a:latin typeface="+mj-ea"/>
              <a:ea typeface="+mj-ea"/>
            </a:rPr>
            <a:t>자존감</a:t>
          </a:r>
          <a:endParaRPr kumimoji="0" lang="ko-KR" altLang="en-US" sz="2400" b="0" i="0" u="none" strike="noStrike" cap="none" normalizeH="0" baseline="0" dirty="0" smtClean="0">
            <a:ln/>
            <a:effectLst/>
            <a:latin typeface="+mj-ea"/>
            <a:ea typeface="+mj-ea"/>
          </a:endParaRPr>
        </a:p>
      </dgm:t>
    </dgm:pt>
    <dgm:pt modelId="{0C4EBFE9-C0E2-4E0D-80A6-E906021FE354}" type="parTrans" cxnId="{5E822E92-2491-4A55-A9BB-020CA3025DAC}">
      <dgm:prSet/>
      <dgm:spPr/>
      <dgm:t>
        <a:bodyPr/>
        <a:lstStyle/>
        <a:p>
          <a:pPr latinLnBrk="1"/>
          <a:endParaRPr lang="ko-KR" altLang="en-US" sz="2400">
            <a:latin typeface="+mj-ea"/>
            <a:ea typeface="+mj-ea"/>
          </a:endParaRPr>
        </a:p>
      </dgm:t>
    </dgm:pt>
    <dgm:pt modelId="{76EE93E5-79F6-401D-9889-0A73DBEBF290}" type="sibTrans" cxnId="{5E822E92-2491-4A55-A9BB-020CA3025DAC}">
      <dgm:prSet/>
      <dgm:spPr/>
      <dgm:t>
        <a:bodyPr/>
        <a:lstStyle/>
        <a:p>
          <a:pPr latinLnBrk="1"/>
          <a:endParaRPr lang="ko-KR" altLang="en-US" sz="2400">
            <a:latin typeface="+mj-ea"/>
            <a:ea typeface="+mj-ea"/>
          </a:endParaRPr>
        </a:p>
      </dgm:t>
    </dgm:pt>
    <dgm:pt modelId="{C36A616A-1608-46E0-9855-C6B5AB2777BE}">
      <dgm:prSet custT="1"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5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sz="2400" b="0" i="0" u="none" strike="noStrike" cap="none" normalizeH="0" baseline="0" dirty="0" smtClean="0">
              <a:ln/>
              <a:effectLst/>
              <a:latin typeface="+mj-ea"/>
              <a:ea typeface="+mj-ea"/>
            </a:rPr>
            <a:t>소속감과</a:t>
          </a:r>
          <a:endParaRPr kumimoji="0" lang="en-US" altLang="ko-KR" sz="2400" b="0" i="0" u="none" strike="noStrike" cap="none" normalizeH="0" baseline="0" dirty="0" smtClean="0">
            <a:ln/>
            <a:effectLst/>
            <a:latin typeface="+mj-ea"/>
            <a:ea typeface="+mj-ea"/>
          </a:endParaRPr>
        </a:p>
        <a:p>
          <a:pPr marL="0" marR="0" lvl="0" indent="0" algn="ctr" defTabSz="914400" rtl="0" eaLnBrk="0" fontAlgn="base" latinLnBrk="0" hangingPunct="0">
            <a:lnSpc>
              <a:spcPct val="5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sz="2400" b="0" i="0" u="none" strike="noStrike" cap="none" normalizeH="0" baseline="0" dirty="0" smtClean="0">
              <a:ln/>
              <a:effectLst/>
              <a:latin typeface="+mj-ea"/>
              <a:ea typeface="+mj-ea"/>
            </a:rPr>
            <a:t>사랑</a:t>
          </a:r>
        </a:p>
      </dgm:t>
    </dgm:pt>
    <dgm:pt modelId="{7B92E09C-666B-4A8F-BA8C-865B80EBABBD}" type="parTrans" cxnId="{9E01BA95-C333-40D2-BBC7-652242358D6A}">
      <dgm:prSet/>
      <dgm:spPr/>
      <dgm:t>
        <a:bodyPr/>
        <a:lstStyle/>
        <a:p>
          <a:pPr latinLnBrk="1"/>
          <a:endParaRPr lang="ko-KR" altLang="en-US" sz="2400">
            <a:latin typeface="+mj-ea"/>
            <a:ea typeface="+mj-ea"/>
          </a:endParaRPr>
        </a:p>
      </dgm:t>
    </dgm:pt>
    <dgm:pt modelId="{E3195B45-4235-48DA-860B-72C945D063A3}" type="sibTrans" cxnId="{9E01BA95-C333-40D2-BBC7-652242358D6A}">
      <dgm:prSet/>
      <dgm:spPr/>
      <dgm:t>
        <a:bodyPr/>
        <a:lstStyle/>
        <a:p>
          <a:pPr latinLnBrk="1"/>
          <a:endParaRPr lang="ko-KR" altLang="en-US" sz="2400">
            <a:latin typeface="+mj-ea"/>
            <a:ea typeface="+mj-ea"/>
          </a:endParaRPr>
        </a:p>
      </dgm:t>
    </dgm:pt>
    <dgm:pt modelId="{0163B121-3DA5-4A1F-956B-A02CD09A3185}">
      <dgm:prSet custT="1"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sz="2400" b="0" i="0" u="none" strike="noStrike" cap="none" normalizeH="0" baseline="0" dirty="0" smtClean="0">
              <a:ln/>
              <a:effectLst/>
              <a:latin typeface="+mj-ea"/>
              <a:ea typeface="+mj-ea"/>
            </a:rPr>
            <a:t>안전 욕구</a:t>
          </a:r>
        </a:p>
      </dgm:t>
    </dgm:pt>
    <dgm:pt modelId="{2E92623C-49CF-4F61-9CD5-CB67E0AA690E}" type="parTrans" cxnId="{48005410-5228-4A8F-8F75-C89ACCAE5809}">
      <dgm:prSet/>
      <dgm:spPr/>
      <dgm:t>
        <a:bodyPr/>
        <a:lstStyle/>
        <a:p>
          <a:pPr latinLnBrk="1"/>
          <a:endParaRPr lang="ko-KR" altLang="en-US" sz="2400">
            <a:latin typeface="+mj-ea"/>
            <a:ea typeface="+mj-ea"/>
          </a:endParaRPr>
        </a:p>
      </dgm:t>
    </dgm:pt>
    <dgm:pt modelId="{D807622C-FC97-4003-854E-7666903FC488}" type="sibTrans" cxnId="{48005410-5228-4A8F-8F75-C89ACCAE5809}">
      <dgm:prSet/>
      <dgm:spPr/>
      <dgm:t>
        <a:bodyPr/>
        <a:lstStyle/>
        <a:p>
          <a:pPr latinLnBrk="1"/>
          <a:endParaRPr lang="ko-KR" altLang="en-US" sz="2400">
            <a:latin typeface="+mj-ea"/>
            <a:ea typeface="+mj-ea"/>
          </a:endParaRPr>
        </a:p>
      </dgm:t>
    </dgm:pt>
    <dgm:pt modelId="{0C8907E3-C943-411D-9D53-ACC2A7BC2F84}">
      <dgm:prSet custT="1"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sz="2400" b="0" i="0" u="none" strike="noStrike" cap="none" normalizeH="0" baseline="0" dirty="0" smtClean="0">
              <a:ln/>
              <a:effectLst/>
              <a:latin typeface="+mj-ea"/>
              <a:ea typeface="+mj-ea"/>
            </a:rPr>
            <a:t>생리적 욕구</a:t>
          </a:r>
        </a:p>
      </dgm:t>
    </dgm:pt>
    <dgm:pt modelId="{3551DB8A-D4BC-4996-9402-26632DE334E2}" type="parTrans" cxnId="{AE5C253E-2A34-4991-8E5C-0DBD859E2E11}">
      <dgm:prSet/>
      <dgm:spPr/>
      <dgm:t>
        <a:bodyPr/>
        <a:lstStyle/>
        <a:p>
          <a:pPr latinLnBrk="1"/>
          <a:endParaRPr lang="ko-KR" altLang="en-US" sz="2400">
            <a:latin typeface="+mj-ea"/>
            <a:ea typeface="+mj-ea"/>
          </a:endParaRPr>
        </a:p>
      </dgm:t>
    </dgm:pt>
    <dgm:pt modelId="{E4099C5D-BEE1-44FF-B151-D7DD01D780B8}" type="sibTrans" cxnId="{AE5C253E-2A34-4991-8E5C-0DBD859E2E11}">
      <dgm:prSet/>
      <dgm:spPr/>
      <dgm:t>
        <a:bodyPr/>
        <a:lstStyle/>
        <a:p>
          <a:pPr latinLnBrk="1"/>
          <a:endParaRPr lang="ko-KR" altLang="en-US" sz="2400">
            <a:latin typeface="+mj-ea"/>
            <a:ea typeface="+mj-ea"/>
          </a:endParaRPr>
        </a:p>
      </dgm:t>
    </dgm:pt>
    <dgm:pt modelId="{133F0DA8-EB74-4622-9897-7BA4E7D7A0F3}" type="pres">
      <dgm:prSet presAssocID="{D7EF997B-1C4D-44DB-B49D-878041E50CCE}" presName="Name0" presStyleCnt="0">
        <dgm:presLayoutVars>
          <dgm:dir/>
          <dgm:animLvl val="lvl"/>
          <dgm:resizeHandles val="exact"/>
        </dgm:presLayoutVars>
      </dgm:prSet>
      <dgm:spPr/>
    </dgm:pt>
    <dgm:pt modelId="{9D0A6768-CF40-4A84-8AA2-D650F82EEA2A}" type="pres">
      <dgm:prSet presAssocID="{F61E5C88-F1D0-46DF-B4F4-F94E086D67A7}" presName="Name8" presStyleCnt="0"/>
      <dgm:spPr/>
    </dgm:pt>
    <dgm:pt modelId="{65947EF7-5EDB-4663-8D85-4267BD7975EE}" type="pres">
      <dgm:prSet presAssocID="{F61E5C88-F1D0-46DF-B4F4-F94E086D67A7}" presName="level" presStyleLbl="node1" presStyleIdx="0" presStyleCnt="5" custScaleX="20000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4ECA59-1955-4676-9E5F-FC9CC01D5600}" type="pres">
      <dgm:prSet presAssocID="{F61E5C88-F1D0-46DF-B4F4-F94E086D67A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0AC7D0-15A6-4AF3-9E71-D5FBD10F2A68}" type="pres">
      <dgm:prSet presAssocID="{F64445BE-E71A-44E9-9F10-E2415F09F6DB}" presName="Name8" presStyleCnt="0"/>
      <dgm:spPr/>
    </dgm:pt>
    <dgm:pt modelId="{318050A8-5244-4031-BFB1-6C1487FC85A2}" type="pres">
      <dgm:prSet presAssocID="{F64445BE-E71A-44E9-9F10-E2415F09F6DB}" presName="level" presStyleLbl="node1" presStyleIdx="1" presStyleCnt="5" custScaleX="13333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3FB15C-4830-4F84-9563-B91BF9644461}" type="pres">
      <dgm:prSet presAssocID="{F64445BE-E71A-44E9-9F10-E2415F09F6D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F476D4-BAFA-4C35-B415-0E6D1F7C5547}" type="pres">
      <dgm:prSet presAssocID="{C36A616A-1608-46E0-9855-C6B5AB2777BE}" presName="Name8" presStyleCnt="0"/>
      <dgm:spPr/>
    </dgm:pt>
    <dgm:pt modelId="{836B88CA-1EE6-4AD9-AE12-61838F507FF7}" type="pres">
      <dgm:prSet presAssocID="{C36A616A-1608-46E0-9855-C6B5AB2777BE}" presName="level" presStyleLbl="node1" presStyleIdx="2" presStyleCnt="5" custScaleX="111111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48398D-D862-4A15-BA5D-1081120418E7}" type="pres">
      <dgm:prSet presAssocID="{C36A616A-1608-46E0-9855-C6B5AB2777B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DE6EA5-A399-46E3-BFAA-DFC65D01C08D}" type="pres">
      <dgm:prSet presAssocID="{0163B121-3DA5-4A1F-956B-A02CD09A3185}" presName="Name8" presStyleCnt="0"/>
      <dgm:spPr/>
    </dgm:pt>
    <dgm:pt modelId="{EB8CDE00-5692-42CF-967F-B92398A4A7B9}" type="pres">
      <dgm:prSet presAssocID="{0163B121-3DA5-4A1F-956B-A02CD09A3185}" presName="level" presStyleLbl="node1" presStyleIdx="3" presStyleCnt="5" custScaleX="104167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63748E-3349-4A7F-824E-4A0F9779A615}" type="pres">
      <dgm:prSet presAssocID="{0163B121-3DA5-4A1F-956B-A02CD09A318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C8C1D8-2C23-40FD-A5C0-CBFF232B933B}" type="pres">
      <dgm:prSet presAssocID="{0C8907E3-C943-411D-9D53-ACC2A7BC2F84}" presName="Name8" presStyleCnt="0"/>
      <dgm:spPr/>
    </dgm:pt>
    <dgm:pt modelId="{1FBB17F8-A625-4903-99CC-E3DB6761A2A6}" type="pres">
      <dgm:prSet presAssocID="{0C8907E3-C943-411D-9D53-ACC2A7BC2F84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08DE1C-BD65-4638-9D19-39F9AC67D84A}" type="pres">
      <dgm:prSet presAssocID="{0C8907E3-C943-411D-9D53-ACC2A7BC2F8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C8363BA-2E12-4FF5-AE07-F2EA2E59B98F}" type="presOf" srcId="{0163B121-3DA5-4A1F-956B-A02CD09A3185}" destId="{DC63748E-3349-4A7F-824E-4A0F9779A615}" srcOrd="1" destOrd="0" presId="urn:microsoft.com/office/officeart/2005/8/layout/pyramid1"/>
    <dgm:cxn modelId="{2677C1FA-FADB-481A-AA68-ECE373A75AD0}" type="presOf" srcId="{D7EF997B-1C4D-44DB-B49D-878041E50CCE}" destId="{133F0DA8-EB74-4622-9897-7BA4E7D7A0F3}" srcOrd="0" destOrd="0" presId="urn:microsoft.com/office/officeart/2005/8/layout/pyramid1"/>
    <dgm:cxn modelId="{AE5C253E-2A34-4991-8E5C-0DBD859E2E11}" srcId="{D7EF997B-1C4D-44DB-B49D-878041E50CCE}" destId="{0C8907E3-C943-411D-9D53-ACC2A7BC2F84}" srcOrd="4" destOrd="0" parTransId="{3551DB8A-D4BC-4996-9402-26632DE334E2}" sibTransId="{E4099C5D-BEE1-44FF-B151-D7DD01D780B8}"/>
    <dgm:cxn modelId="{67F3386D-B443-42FA-9CF3-10B66D3A8887}" type="presOf" srcId="{F64445BE-E71A-44E9-9F10-E2415F09F6DB}" destId="{318050A8-5244-4031-BFB1-6C1487FC85A2}" srcOrd="0" destOrd="0" presId="urn:microsoft.com/office/officeart/2005/8/layout/pyramid1"/>
    <dgm:cxn modelId="{E88F7BF8-D668-45B2-995B-F97DFFC179E9}" type="presOf" srcId="{0C8907E3-C943-411D-9D53-ACC2A7BC2F84}" destId="{1FBB17F8-A625-4903-99CC-E3DB6761A2A6}" srcOrd="0" destOrd="0" presId="urn:microsoft.com/office/officeart/2005/8/layout/pyramid1"/>
    <dgm:cxn modelId="{07489EE5-6A13-4A88-8F62-157FF3E68CDF}" type="presOf" srcId="{C36A616A-1608-46E0-9855-C6B5AB2777BE}" destId="{836B88CA-1EE6-4AD9-AE12-61838F507FF7}" srcOrd="0" destOrd="0" presId="urn:microsoft.com/office/officeart/2005/8/layout/pyramid1"/>
    <dgm:cxn modelId="{F9091958-09DE-466A-BF6E-3C5DC7F5C6DF}" type="presOf" srcId="{F61E5C88-F1D0-46DF-B4F4-F94E086D67A7}" destId="{65947EF7-5EDB-4663-8D85-4267BD7975EE}" srcOrd="0" destOrd="0" presId="urn:microsoft.com/office/officeart/2005/8/layout/pyramid1"/>
    <dgm:cxn modelId="{DDC78022-E148-4D86-8933-595027B4DA97}" type="presOf" srcId="{0C8907E3-C943-411D-9D53-ACC2A7BC2F84}" destId="{1D08DE1C-BD65-4638-9D19-39F9AC67D84A}" srcOrd="1" destOrd="0" presId="urn:microsoft.com/office/officeart/2005/8/layout/pyramid1"/>
    <dgm:cxn modelId="{4BF81FE6-0DFD-4F73-BC2E-87B81C29A0F1}" srcId="{D7EF997B-1C4D-44DB-B49D-878041E50CCE}" destId="{F61E5C88-F1D0-46DF-B4F4-F94E086D67A7}" srcOrd="0" destOrd="0" parTransId="{4B041DD2-ACA8-4B44-AF89-32C1D8A82F2A}" sibTransId="{02A33716-9FBE-406D-B224-E4FF07C01A77}"/>
    <dgm:cxn modelId="{9E01BA95-C333-40D2-BBC7-652242358D6A}" srcId="{D7EF997B-1C4D-44DB-B49D-878041E50CCE}" destId="{C36A616A-1608-46E0-9855-C6B5AB2777BE}" srcOrd="2" destOrd="0" parTransId="{7B92E09C-666B-4A8F-BA8C-865B80EBABBD}" sibTransId="{E3195B45-4235-48DA-860B-72C945D063A3}"/>
    <dgm:cxn modelId="{7AACE19B-84DF-4B7D-A168-B488940EDE7C}" type="presOf" srcId="{0163B121-3DA5-4A1F-956B-A02CD09A3185}" destId="{EB8CDE00-5692-42CF-967F-B92398A4A7B9}" srcOrd="0" destOrd="0" presId="urn:microsoft.com/office/officeart/2005/8/layout/pyramid1"/>
    <dgm:cxn modelId="{E0C86398-8519-44B7-A2F0-DE1910CE19A5}" type="presOf" srcId="{C36A616A-1608-46E0-9855-C6B5AB2777BE}" destId="{A948398D-D862-4A15-BA5D-1081120418E7}" srcOrd="1" destOrd="0" presId="urn:microsoft.com/office/officeart/2005/8/layout/pyramid1"/>
    <dgm:cxn modelId="{5E822E92-2491-4A55-A9BB-020CA3025DAC}" srcId="{D7EF997B-1C4D-44DB-B49D-878041E50CCE}" destId="{F64445BE-E71A-44E9-9F10-E2415F09F6DB}" srcOrd="1" destOrd="0" parTransId="{0C4EBFE9-C0E2-4E0D-80A6-E906021FE354}" sibTransId="{76EE93E5-79F6-401D-9889-0A73DBEBF290}"/>
    <dgm:cxn modelId="{48005410-5228-4A8F-8F75-C89ACCAE5809}" srcId="{D7EF997B-1C4D-44DB-B49D-878041E50CCE}" destId="{0163B121-3DA5-4A1F-956B-A02CD09A3185}" srcOrd="3" destOrd="0" parTransId="{2E92623C-49CF-4F61-9CD5-CB67E0AA690E}" sibTransId="{D807622C-FC97-4003-854E-7666903FC488}"/>
    <dgm:cxn modelId="{0298FABF-3CCE-4194-9DC1-2ED8E183EBA8}" type="presOf" srcId="{F64445BE-E71A-44E9-9F10-E2415F09F6DB}" destId="{833FB15C-4830-4F84-9563-B91BF9644461}" srcOrd="1" destOrd="0" presId="urn:microsoft.com/office/officeart/2005/8/layout/pyramid1"/>
    <dgm:cxn modelId="{F113C4D9-C895-46C8-A16F-491A4564D7C6}" type="presOf" srcId="{F61E5C88-F1D0-46DF-B4F4-F94E086D67A7}" destId="{224ECA59-1955-4676-9E5F-FC9CC01D5600}" srcOrd="1" destOrd="0" presId="urn:microsoft.com/office/officeart/2005/8/layout/pyramid1"/>
    <dgm:cxn modelId="{CAC6B366-8FDF-40C6-BAFF-818EF46EE2E0}" type="presParOf" srcId="{133F0DA8-EB74-4622-9897-7BA4E7D7A0F3}" destId="{9D0A6768-CF40-4A84-8AA2-D650F82EEA2A}" srcOrd="0" destOrd="0" presId="urn:microsoft.com/office/officeart/2005/8/layout/pyramid1"/>
    <dgm:cxn modelId="{72FCDCE8-093C-4E3F-84DF-CFDA359075F3}" type="presParOf" srcId="{9D0A6768-CF40-4A84-8AA2-D650F82EEA2A}" destId="{65947EF7-5EDB-4663-8D85-4267BD7975EE}" srcOrd="0" destOrd="0" presId="urn:microsoft.com/office/officeart/2005/8/layout/pyramid1"/>
    <dgm:cxn modelId="{F34B4090-0FD2-4061-870B-F80CB227A016}" type="presParOf" srcId="{9D0A6768-CF40-4A84-8AA2-D650F82EEA2A}" destId="{224ECA59-1955-4676-9E5F-FC9CC01D5600}" srcOrd="1" destOrd="0" presId="urn:microsoft.com/office/officeart/2005/8/layout/pyramid1"/>
    <dgm:cxn modelId="{2CB50835-17B5-45AD-AE7F-3AF26F1B4B2D}" type="presParOf" srcId="{133F0DA8-EB74-4622-9897-7BA4E7D7A0F3}" destId="{840AC7D0-15A6-4AF3-9E71-D5FBD10F2A68}" srcOrd="1" destOrd="0" presId="urn:microsoft.com/office/officeart/2005/8/layout/pyramid1"/>
    <dgm:cxn modelId="{37E76643-8967-4C76-9D33-83666D161FED}" type="presParOf" srcId="{840AC7D0-15A6-4AF3-9E71-D5FBD10F2A68}" destId="{318050A8-5244-4031-BFB1-6C1487FC85A2}" srcOrd="0" destOrd="0" presId="urn:microsoft.com/office/officeart/2005/8/layout/pyramid1"/>
    <dgm:cxn modelId="{1443EAB6-9B60-43E8-9BA7-BBDA18135329}" type="presParOf" srcId="{840AC7D0-15A6-4AF3-9E71-D5FBD10F2A68}" destId="{833FB15C-4830-4F84-9563-B91BF9644461}" srcOrd="1" destOrd="0" presId="urn:microsoft.com/office/officeart/2005/8/layout/pyramid1"/>
    <dgm:cxn modelId="{034FFED6-7C92-4B5C-A4B2-44A2CB31382B}" type="presParOf" srcId="{133F0DA8-EB74-4622-9897-7BA4E7D7A0F3}" destId="{59F476D4-BAFA-4C35-B415-0E6D1F7C5547}" srcOrd="2" destOrd="0" presId="urn:microsoft.com/office/officeart/2005/8/layout/pyramid1"/>
    <dgm:cxn modelId="{EE6C3BC3-EF16-4962-B44B-A400D00B243E}" type="presParOf" srcId="{59F476D4-BAFA-4C35-B415-0E6D1F7C5547}" destId="{836B88CA-1EE6-4AD9-AE12-61838F507FF7}" srcOrd="0" destOrd="0" presId="urn:microsoft.com/office/officeart/2005/8/layout/pyramid1"/>
    <dgm:cxn modelId="{EBBFABC6-1685-4D92-898C-66D2A3DC61FE}" type="presParOf" srcId="{59F476D4-BAFA-4C35-B415-0E6D1F7C5547}" destId="{A948398D-D862-4A15-BA5D-1081120418E7}" srcOrd="1" destOrd="0" presId="urn:microsoft.com/office/officeart/2005/8/layout/pyramid1"/>
    <dgm:cxn modelId="{CFF67749-8A1F-4FF0-AF5B-A053424976BF}" type="presParOf" srcId="{133F0DA8-EB74-4622-9897-7BA4E7D7A0F3}" destId="{3BDE6EA5-A399-46E3-BFAA-DFC65D01C08D}" srcOrd="3" destOrd="0" presId="urn:microsoft.com/office/officeart/2005/8/layout/pyramid1"/>
    <dgm:cxn modelId="{A916ACE9-D822-4A70-8798-774C8BC3661F}" type="presParOf" srcId="{3BDE6EA5-A399-46E3-BFAA-DFC65D01C08D}" destId="{EB8CDE00-5692-42CF-967F-B92398A4A7B9}" srcOrd="0" destOrd="0" presId="urn:microsoft.com/office/officeart/2005/8/layout/pyramid1"/>
    <dgm:cxn modelId="{74415569-1FAB-4FDC-B8D0-0616E68B8E53}" type="presParOf" srcId="{3BDE6EA5-A399-46E3-BFAA-DFC65D01C08D}" destId="{DC63748E-3349-4A7F-824E-4A0F9779A615}" srcOrd="1" destOrd="0" presId="urn:microsoft.com/office/officeart/2005/8/layout/pyramid1"/>
    <dgm:cxn modelId="{D0E1034A-8710-4A62-A40A-B31C825AF88A}" type="presParOf" srcId="{133F0DA8-EB74-4622-9897-7BA4E7D7A0F3}" destId="{3AC8C1D8-2C23-40FD-A5C0-CBFF232B933B}" srcOrd="4" destOrd="0" presId="urn:microsoft.com/office/officeart/2005/8/layout/pyramid1"/>
    <dgm:cxn modelId="{117C3110-2699-4515-B6D3-6323E9E103A5}" type="presParOf" srcId="{3AC8C1D8-2C23-40FD-A5C0-CBFF232B933B}" destId="{1FBB17F8-A625-4903-99CC-E3DB6761A2A6}" srcOrd="0" destOrd="0" presId="urn:microsoft.com/office/officeart/2005/8/layout/pyramid1"/>
    <dgm:cxn modelId="{3DD92E76-028C-48D0-A56E-00E71C3A52CF}" type="presParOf" srcId="{3AC8C1D8-2C23-40FD-A5C0-CBFF232B933B}" destId="{1D08DE1C-BD65-4638-9D19-39F9AC67D84A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47EF7-5EDB-4663-8D85-4267BD7975EE}">
      <dsp:nvSpPr>
        <dsp:cNvPr id="0" name=""/>
        <dsp:cNvSpPr/>
      </dsp:nvSpPr>
      <dsp:spPr>
        <a:xfrm>
          <a:off x="1296143" y="0"/>
          <a:ext cx="1728192" cy="853440"/>
        </a:xfrm>
        <a:prstGeom prst="trapezoid">
          <a:avLst>
            <a:gd name="adj" fmla="val 50624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sz="2400" b="0" i="0" u="none" strike="noStrike" kern="1200" cap="none" normalizeH="0" baseline="0" dirty="0" smtClean="0">
              <a:ln/>
              <a:effectLst/>
              <a:latin typeface="+mj-ea"/>
              <a:ea typeface="+mj-ea"/>
            </a:rPr>
            <a:t>자아실현</a:t>
          </a:r>
        </a:p>
      </dsp:txBody>
      <dsp:txXfrm>
        <a:off x="1296143" y="0"/>
        <a:ext cx="1728192" cy="853440"/>
      </dsp:txXfrm>
    </dsp:sp>
    <dsp:sp modelId="{318050A8-5244-4031-BFB1-6C1487FC85A2}">
      <dsp:nvSpPr>
        <dsp:cNvPr id="0" name=""/>
        <dsp:cNvSpPr/>
      </dsp:nvSpPr>
      <dsp:spPr>
        <a:xfrm>
          <a:off x="1008114" y="853440"/>
          <a:ext cx="2304250" cy="853440"/>
        </a:xfrm>
        <a:prstGeom prst="trapezoid">
          <a:avLst>
            <a:gd name="adj" fmla="val 50624"/>
          </a:avLst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sz="2400" b="0" i="0" u="none" strike="noStrike" kern="1200" cap="none" normalizeH="0" baseline="0" dirty="0" err="1" smtClean="0">
              <a:ln/>
              <a:effectLst/>
              <a:latin typeface="+mj-ea"/>
              <a:ea typeface="+mj-ea"/>
            </a:rPr>
            <a:t>자존감</a:t>
          </a:r>
          <a:endParaRPr kumimoji="0" lang="ko-KR" altLang="en-US" sz="2400" b="0" i="0" u="none" strike="noStrike" kern="1200" cap="none" normalizeH="0" baseline="0" dirty="0" smtClean="0">
            <a:ln/>
            <a:effectLst/>
            <a:latin typeface="+mj-ea"/>
            <a:ea typeface="+mj-ea"/>
          </a:endParaRPr>
        </a:p>
      </dsp:txBody>
      <dsp:txXfrm>
        <a:off x="1411358" y="853440"/>
        <a:ext cx="1497762" cy="853440"/>
      </dsp:txXfrm>
    </dsp:sp>
    <dsp:sp modelId="{836B88CA-1EE6-4AD9-AE12-61838F507FF7}">
      <dsp:nvSpPr>
        <dsp:cNvPr id="0" name=""/>
        <dsp:cNvSpPr/>
      </dsp:nvSpPr>
      <dsp:spPr>
        <a:xfrm>
          <a:off x="720081" y="1706880"/>
          <a:ext cx="2880317" cy="853440"/>
        </a:xfrm>
        <a:prstGeom prst="trapezoid">
          <a:avLst>
            <a:gd name="adj" fmla="val 50624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5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sz="2400" b="0" i="0" u="none" strike="noStrike" kern="1200" cap="none" normalizeH="0" baseline="0" dirty="0" smtClean="0">
              <a:ln/>
              <a:effectLst/>
              <a:latin typeface="+mj-ea"/>
              <a:ea typeface="+mj-ea"/>
            </a:rPr>
            <a:t>소속감과</a:t>
          </a:r>
          <a:endParaRPr kumimoji="0" lang="en-US" altLang="ko-KR" sz="2400" b="0" i="0" u="none" strike="noStrike" kern="1200" cap="none" normalizeH="0" baseline="0" dirty="0" smtClean="0">
            <a:ln/>
            <a:effectLst/>
            <a:latin typeface="+mj-ea"/>
            <a:ea typeface="+mj-ea"/>
          </a:endParaRPr>
        </a:p>
        <a:p>
          <a:pPr marL="0" marR="0" lvl="0" indent="0" algn="ctr" defTabSz="914400" rtl="0" eaLnBrk="0" fontAlgn="base" latinLnBrk="0" hangingPunct="0">
            <a:lnSpc>
              <a:spcPct val="5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sz="2400" b="0" i="0" u="none" strike="noStrike" kern="1200" cap="none" normalizeH="0" baseline="0" dirty="0" smtClean="0">
              <a:ln/>
              <a:effectLst/>
              <a:latin typeface="+mj-ea"/>
              <a:ea typeface="+mj-ea"/>
            </a:rPr>
            <a:t>사랑</a:t>
          </a:r>
        </a:p>
      </dsp:txBody>
      <dsp:txXfrm>
        <a:off x="1224136" y="1706880"/>
        <a:ext cx="1872206" cy="853440"/>
      </dsp:txXfrm>
    </dsp:sp>
    <dsp:sp modelId="{EB8CDE00-5692-42CF-967F-B92398A4A7B9}">
      <dsp:nvSpPr>
        <dsp:cNvPr id="0" name=""/>
        <dsp:cNvSpPr/>
      </dsp:nvSpPr>
      <dsp:spPr>
        <a:xfrm>
          <a:off x="360034" y="2560319"/>
          <a:ext cx="3600411" cy="853440"/>
        </a:xfrm>
        <a:prstGeom prst="trapezoid">
          <a:avLst>
            <a:gd name="adj" fmla="val 50624"/>
          </a:avLst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sz="2400" b="0" i="0" u="none" strike="noStrike" kern="1200" cap="none" normalizeH="0" baseline="0" dirty="0" smtClean="0">
              <a:ln/>
              <a:effectLst/>
              <a:latin typeface="+mj-ea"/>
              <a:ea typeface="+mj-ea"/>
            </a:rPr>
            <a:t>안전 욕구</a:t>
          </a:r>
        </a:p>
      </dsp:txBody>
      <dsp:txXfrm>
        <a:off x="990106" y="2560319"/>
        <a:ext cx="2340267" cy="853440"/>
      </dsp:txXfrm>
    </dsp:sp>
    <dsp:sp modelId="{1FBB17F8-A625-4903-99CC-E3DB6761A2A6}">
      <dsp:nvSpPr>
        <dsp:cNvPr id="0" name=""/>
        <dsp:cNvSpPr/>
      </dsp:nvSpPr>
      <dsp:spPr>
        <a:xfrm>
          <a:off x="0" y="3413759"/>
          <a:ext cx="4320480" cy="853440"/>
        </a:xfrm>
        <a:prstGeom prst="trapezoid">
          <a:avLst>
            <a:gd name="adj" fmla="val 50624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sz="2400" b="0" i="0" u="none" strike="noStrike" kern="1200" cap="none" normalizeH="0" baseline="0" dirty="0" smtClean="0">
              <a:ln/>
              <a:effectLst/>
              <a:latin typeface="+mj-ea"/>
              <a:ea typeface="+mj-ea"/>
            </a:rPr>
            <a:t>생리적 욕구</a:t>
          </a:r>
        </a:p>
      </dsp:txBody>
      <dsp:txXfrm>
        <a:off x="756083" y="3413759"/>
        <a:ext cx="2808312" cy="853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15B68B9-53EE-4489-A9FF-F75FCE4C45D0}" type="datetimeFigureOut">
              <a:rPr lang="ko-KR" altLang="en-US"/>
              <a:pPr>
                <a:defRPr/>
              </a:pPr>
              <a:t>2020-06-02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DB1CCF8-B980-435D-88BA-CAA737D8C92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174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849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4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fld id="{B17825D0-C6D3-4099-8CBC-E523B014ED02}" type="slidenum">
              <a:rPr lang="ko-KR" altLang="en-US" sz="1200" smtClean="0"/>
              <a:pPr/>
              <a:t>31</a:t>
            </a:fld>
            <a:endParaRPr lang="ko-KR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39614-D8BA-4049-A510-D2F5145EEF02}" type="datetime1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D9277-B4C4-4AFC-9D38-5310E0AA07E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F85CD-9CC9-4C6B-88D8-A6BD32622E37}" type="datetime1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1EBFF-AEB2-4885-A29F-10B3E662E15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CC5A1-5B44-4449-A3E2-8DAFDD312931}" type="datetime1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A72A9-A912-4754-87CD-081EB3F831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C1EB4-609D-4301-AE4E-349E4B38808E}" type="datetime1">
              <a:rPr lang="ko-KR" altLang="en-US" smtClean="0"/>
              <a:t>2020-06-02</a:t>
            </a:fld>
            <a:endParaRPr lang="en-US" altLang="ko-K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CC9F0-A6C0-40F5-ACB2-AAF66552912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F2ED1-323E-4E53-9C1B-D42334DB8FA5}" type="datetime1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A9BD0-B6FA-4BDA-B626-065F0382C15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D3392-1678-4002-9722-D39DC596E8D2}" type="datetime1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830B6-BBC7-40AD-966E-D6AE61ED2DD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53E75-7DD6-4DDA-B173-3F5DA8C632F3}" type="datetime1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85BF0-CCC2-4ED1-A06B-5B1B6E24AB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46E94-C310-42F1-9268-3B96E3686E48}" type="datetime1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CE571-DAF3-49D4-9AD3-D24EA2E802D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55F81-8A85-4DEA-B829-1B83FA03B10C}" type="datetime1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5E1AC-24BA-42FC-8206-4C1B99A0740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D373A-96AA-48B1-B0B8-8043ECFB04E7}" type="datetime1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F3C5B-5963-43B1-BD88-9576B4E381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0C96D-9987-4FAA-A217-DC326E79C9A0}" type="datetime1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A6B1E-7BA0-405D-BED9-1D848776CD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14395-668E-4E6D-B1C9-F139C6C0C2D5}" type="datetime1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ADF51-EB2D-4AD1-A2EC-6687DEE16E9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alphaModFix amt="6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ko-K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ko-KR" smtClean="0"/>
              <a:t>Cliquez pour modifier les styles du texte du masque</a:t>
            </a:r>
          </a:p>
          <a:p>
            <a:pPr lvl="1"/>
            <a:r>
              <a:rPr lang="fr-FR" altLang="ko-KR" smtClean="0"/>
              <a:t>Deuxième niveau</a:t>
            </a:r>
          </a:p>
          <a:p>
            <a:pPr lvl="2"/>
            <a:r>
              <a:rPr lang="fr-FR" altLang="ko-KR" smtClean="0"/>
              <a:t>Troisième niveau</a:t>
            </a:r>
          </a:p>
          <a:p>
            <a:pPr lvl="3"/>
            <a:r>
              <a:rPr lang="fr-FR" altLang="ko-KR" smtClean="0"/>
              <a:t>Quatrième niveau</a:t>
            </a:r>
          </a:p>
          <a:p>
            <a:pPr lvl="4"/>
            <a:r>
              <a:rPr lang="fr-FR" altLang="ko-K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898989"/>
                </a:solidFill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4A4EA5FE-FD28-4843-A9FB-529896B06071}" type="datetime1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898989"/>
                </a:solidFill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898989"/>
                </a:solidFill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441CA753-5006-4CD2-8763-D11C97CE33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450703"/>
          </a:xfrm>
        </p:spPr>
        <p:txBody>
          <a:bodyPr/>
          <a:lstStyle/>
          <a:p>
            <a:pPr eaLnBrk="1" hangingPunct="1"/>
            <a:r>
              <a:rPr lang="en-US" altLang="ko-KR" smtClean="0"/>
              <a:t>12</a:t>
            </a:r>
            <a:r>
              <a:rPr lang="ko-KR" altLang="en-US" smtClean="0"/>
              <a:t>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긍정심리학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행복을 말하다 </a:t>
            </a:r>
            <a:r>
              <a:rPr lang="en-US" altLang="ko-KR" dirty="0" smtClean="0"/>
              <a:t>1</a:t>
            </a:r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7D9277-B4C4-4AFC-9D38-5310E0AA07EE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주관적 </a:t>
            </a:r>
            <a:r>
              <a:rPr lang="ko-KR" altLang="en-US" dirty="0" err="1" smtClean="0"/>
              <a:t>안녕감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한 개인이 자신의 삶에 대해 스스로 평가한 내용을 의미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Dinner(2000): </a:t>
            </a:r>
            <a:r>
              <a:rPr lang="ko-KR" altLang="en-US" sz="2800" dirty="0" smtClean="0"/>
              <a:t>주관적 </a:t>
            </a:r>
            <a:r>
              <a:rPr lang="ko-KR" altLang="en-US" sz="2800" dirty="0" err="1" smtClean="0"/>
              <a:t>안녕감이란</a:t>
            </a:r>
            <a:r>
              <a:rPr lang="ko-KR" altLang="en-US" sz="2800" dirty="0" smtClean="0"/>
              <a:t> 한 개인의 자신에 삶에 대한 인지적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정서적 평가를 말한다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사람들은 기쁜 일은 많은 반면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부정적 정서를 적게 경험할 때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흥미 있는 활동에 몰입되어 있을 때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즐거움은 많은 반면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고통은 적게 경험할 때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그리고 자신의 삶에 대해 만족할 때 주관적 </a:t>
            </a:r>
            <a:r>
              <a:rPr lang="ko-KR" altLang="en-US" sz="2800" dirty="0" err="1" smtClean="0"/>
              <a:t>안녕감이</a:t>
            </a:r>
            <a:r>
              <a:rPr lang="ko-KR" altLang="en-US" sz="2800" dirty="0" smtClean="0"/>
              <a:t> 높다</a:t>
            </a:r>
            <a:r>
              <a:rPr lang="en-US" altLang="ko-KR" sz="28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웰빙과</a:t>
            </a:r>
            <a:r>
              <a:rPr lang="ko-KR" altLang="en-US" dirty="0" smtClean="0"/>
              <a:t>  행복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Ryff</a:t>
            </a:r>
            <a:r>
              <a:rPr lang="en-US" altLang="ko-KR" dirty="0" smtClean="0"/>
              <a:t>(1989)</a:t>
            </a:r>
            <a:r>
              <a:rPr lang="ko-KR" altLang="en-US" dirty="0" smtClean="0"/>
              <a:t>는 웰빙과 행복은 인간의 강점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개인적 노력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성장에 기초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정서적 </a:t>
            </a:r>
            <a:r>
              <a:rPr lang="ko-KR" altLang="en-US" dirty="0" err="1" smtClean="0"/>
              <a:t>안녕감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긍정 정서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부정 정서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삶의 만족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행복감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심리적 </a:t>
            </a:r>
            <a:r>
              <a:rPr lang="ko-KR" altLang="en-US" dirty="0" err="1" smtClean="0"/>
              <a:t>안녕감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자기수용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개인적 성장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삶의 목표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환경의 통제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사회적 </a:t>
            </a:r>
            <a:r>
              <a:rPr lang="ko-KR" altLang="en-US" dirty="0" err="1" smtClean="0"/>
              <a:t>안녕감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자율성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타인과의 긍정적 인간관계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사회적 수용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사회적 실현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사회적 기여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사회적 일치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사회적 통합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정서적 </a:t>
            </a:r>
            <a:r>
              <a:rPr lang="ko-KR" altLang="en-US" dirty="0" err="1" smtClean="0"/>
              <a:t>안녕감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긍정 정서</a:t>
            </a:r>
            <a:r>
              <a:rPr lang="en-US" altLang="ko-KR" sz="2800" dirty="0" smtClean="0"/>
              <a:t>:  </a:t>
            </a:r>
            <a:r>
              <a:rPr lang="ko-KR" altLang="en-US" sz="2800" dirty="0" smtClean="0"/>
              <a:t>기쁨이나 행복과 같은 긍정적 정서의 경험</a:t>
            </a:r>
          </a:p>
          <a:p>
            <a:pPr lvl="1"/>
            <a:r>
              <a:rPr lang="ko-KR" altLang="en-US" sz="2400" dirty="0" smtClean="0"/>
              <a:t>지난 </a:t>
            </a:r>
            <a:r>
              <a:rPr lang="en-US" altLang="ko-KR" sz="2400" dirty="0" smtClean="0"/>
              <a:t>30</a:t>
            </a:r>
            <a:r>
              <a:rPr lang="ko-KR" altLang="en-US" sz="2400" dirty="0" smtClean="0"/>
              <a:t>일 동안 당신은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쾌활한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활력 있는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매우 행복한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차분하고 평화로운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만족하고 충만한 기분을 얼마나 느꼈습니까</a:t>
            </a:r>
            <a:r>
              <a:rPr lang="en-US" altLang="ko-KR" sz="2400" dirty="0" smtClean="0"/>
              <a:t>?</a:t>
            </a:r>
            <a:endParaRPr lang="ko-KR" altLang="en-US" sz="2400" dirty="0" smtClean="0"/>
          </a:p>
          <a:p>
            <a:r>
              <a:rPr lang="ko-KR" altLang="en-US" sz="2800" dirty="0" smtClean="0"/>
              <a:t>부정 정서</a:t>
            </a:r>
            <a:r>
              <a:rPr lang="en-US" altLang="ko-KR" sz="2800" dirty="0" smtClean="0"/>
              <a:t>:  </a:t>
            </a:r>
            <a:r>
              <a:rPr lang="ko-KR" altLang="en-US" sz="2800" dirty="0" smtClean="0"/>
              <a:t>삶이 즐거운 것임을 시사하는 정서가 없는 것</a:t>
            </a:r>
          </a:p>
          <a:p>
            <a:pPr lvl="1"/>
            <a:r>
              <a:rPr lang="ko-KR" altLang="en-US" sz="2400" dirty="0" smtClean="0"/>
              <a:t>지난 </a:t>
            </a:r>
            <a:r>
              <a:rPr lang="en-US" altLang="ko-KR" sz="2400" dirty="0" smtClean="0"/>
              <a:t>30</a:t>
            </a:r>
            <a:r>
              <a:rPr lang="ko-KR" altLang="en-US" sz="2400" dirty="0" smtClean="0"/>
              <a:t>일 동안 당신은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아무것도 기분을 북돋아 줄 것이 없을 만큼 슬픈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안달 나고 조바심 나는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희망이 없는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힘에 버거운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무가치한 기분을 얼마나 느꼈습니까</a:t>
            </a:r>
            <a:r>
              <a:rPr lang="en-US" altLang="ko-KR" sz="2400" dirty="0" smtClean="0"/>
              <a:t>?</a:t>
            </a:r>
            <a:endParaRPr lang="ko-KR" altLang="en-US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정서적 </a:t>
            </a:r>
            <a:r>
              <a:rPr lang="ko-KR" altLang="en-US" dirty="0" err="1" smtClean="0"/>
              <a:t>안녕감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삶의 만족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삶에 대한 만족감과 안도감</a:t>
            </a:r>
          </a:p>
          <a:p>
            <a:pPr lvl="1"/>
            <a:r>
              <a:rPr lang="ko-KR" altLang="en-US" sz="2400" dirty="0" smtClean="0"/>
              <a:t>지난 </a:t>
            </a:r>
            <a:r>
              <a:rPr lang="en-US" altLang="ko-KR" sz="2400" dirty="0" smtClean="0"/>
              <a:t>30</a:t>
            </a:r>
            <a:r>
              <a:rPr lang="ko-KR" altLang="en-US" sz="2400" dirty="0" smtClean="0"/>
              <a:t>일 동안 당신은 만족하고 충만한 느낌을 얼마나 느꼈습니까</a:t>
            </a:r>
            <a:r>
              <a:rPr lang="en-US" altLang="ko-KR" sz="2400" dirty="0" smtClean="0"/>
              <a:t>? </a:t>
            </a:r>
            <a:r>
              <a:rPr lang="ko-KR" altLang="en-US" sz="2400" dirty="0" smtClean="0"/>
              <a:t>요즈음 당신은 당신의 삶에 대해 얼마나 만족합니까</a:t>
            </a:r>
            <a:r>
              <a:rPr lang="en-US" altLang="ko-KR" sz="2400" dirty="0" smtClean="0"/>
              <a:t>?</a:t>
            </a:r>
            <a:endParaRPr lang="ko-KR" altLang="en-US" sz="2400" dirty="0" smtClean="0"/>
          </a:p>
          <a:p>
            <a:r>
              <a:rPr lang="ko-KR" altLang="en-US" sz="2800" dirty="0" smtClean="0"/>
              <a:t>행복감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만족이나 기쁨에 대한 일반적인 느낌이나 경험 </a:t>
            </a:r>
          </a:p>
          <a:p>
            <a:pPr lvl="1"/>
            <a:r>
              <a:rPr lang="ko-KR" altLang="en-US" sz="2400" dirty="0" smtClean="0"/>
              <a:t>요즈음 당신은 당신의 삶에 대해 얼마나 행복하다고 느끼십니까</a:t>
            </a:r>
            <a:r>
              <a:rPr lang="en-US" altLang="ko-KR" sz="2400" dirty="0" smtClean="0"/>
              <a:t>?</a:t>
            </a:r>
            <a:endParaRPr lang="ko-KR" altLang="en-US" sz="2400" dirty="0" smtClean="0"/>
          </a:p>
          <a:p>
            <a:pPr lvl="1"/>
            <a:r>
              <a:rPr lang="ko-KR" altLang="en-US" sz="2400" dirty="0" smtClean="0"/>
              <a:t>당신은 지난주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지난달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지난 몇 달 동안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기쁨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즐거움 혹은 행복감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을 얼마나 느꼈습니까</a:t>
            </a:r>
            <a:r>
              <a:rPr lang="en-US" altLang="ko-KR" sz="2400" dirty="0" smtClean="0"/>
              <a:t>? </a:t>
            </a:r>
            <a:endParaRPr lang="ko-KR" altLang="en-US" sz="2400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심리적 </a:t>
            </a:r>
            <a:r>
              <a:rPr lang="ko-KR" altLang="en-US" dirty="0" err="1" smtClean="0"/>
              <a:t>안녕감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자기수용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자기 자신에 대한 긍정적 태도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자신의 다양한 측면에 대한 수용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과거의 삶에 대한 긍정적 평가</a:t>
            </a:r>
          </a:p>
          <a:p>
            <a:pPr lvl="1"/>
            <a:r>
              <a:rPr lang="ko-KR" altLang="en-US" sz="2400" dirty="0" smtClean="0"/>
              <a:t>대부분의 경우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나는 내 삶에서 이룬 것들에 대해 불만족스럽다</a:t>
            </a:r>
            <a:r>
              <a:rPr lang="en-US" altLang="ko-KR" sz="2400" dirty="0" smtClean="0"/>
              <a:t>.(-)</a:t>
            </a:r>
            <a:endParaRPr lang="ko-KR" altLang="en-US" sz="2400" dirty="0" smtClean="0"/>
          </a:p>
          <a:p>
            <a:r>
              <a:rPr lang="ko-KR" altLang="en-US" sz="2800" dirty="0" smtClean="0"/>
              <a:t>개인적 성장</a:t>
            </a:r>
            <a:r>
              <a:rPr lang="en-US" altLang="ko-KR" sz="2800" dirty="0" smtClean="0"/>
              <a:t>:</a:t>
            </a:r>
            <a:r>
              <a:rPr lang="ko-KR" altLang="en-US" sz="2800" dirty="0" smtClean="0"/>
              <a:t> 지속적 계발과 효과성에 대한 느낌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새로운 경험이나 도전에 대한 개방성</a:t>
            </a:r>
          </a:p>
          <a:p>
            <a:pPr lvl="1"/>
            <a:r>
              <a:rPr lang="ko-KR" altLang="en-US" sz="2400" dirty="0" smtClean="0"/>
              <a:t>나는 내 자신과 세상에 대해 내가 생각하고 있는 것에 도전하는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새로운 경험을 하는 것이 중요하다고 생각한다</a:t>
            </a:r>
            <a:r>
              <a:rPr lang="en-US" altLang="ko-KR" sz="2400" dirty="0" smtClean="0"/>
              <a:t>. </a:t>
            </a:r>
            <a:endParaRPr lang="ko-KR" altLang="en-US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심리적 </a:t>
            </a:r>
            <a:r>
              <a:rPr lang="ko-KR" altLang="en-US" dirty="0" err="1" smtClean="0"/>
              <a:t>안녕감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삶의 목표</a:t>
            </a:r>
            <a:r>
              <a:rPr lang="en-US" altLang="ko-KR" sz="2800" dirty="0" smtClean="0"/>
              <a:t>:</a:t>
            </a:r>
            <a:r>
              <a:rPr lang="ko-KR" altLang="en-US" sz="2800" dirty="0" smtClean="0"/>
              <a:t> 삶의 방향을 제시해 주는 목표와 신념이 있음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삶이 의미와 목적을 갖고 있다고 느낌</a:t>
            </a:r>
          </a:p>
          <a:p>
            <a:pPr lvl="1"/>
            <a:r>
              <a:rPr lang="ko-KR" altLang="en-US" sz="2400" dirty="0" smtClean="0"/>
              <a:t>나는 순간순간을 살아갈 뿐이고 미래에 대해서는 정말 생각하고 싶지 않다</a:t>
            </a:r>
            <a:r>
              <a:rPr lang="en-US" altLang="ko-KR" sz="2400" dirty="0" smtClean="0"/>
              <a:t>.(-)</a:t>
            </a:r>
            <a:endParaRPr lang="ko-KR" altLang="en-US" sz="2400" dirty="0" smtClean="0"/>
          </a:p>
          <a:p>
            <a:r>
              <a:rPr lang="ko-KR" altLang="en-US" sz="2800" dirty="0" smtClean="0"/>
              <a:t>환경의 통제</a:t>
            </a:r>
            <a:r>
              <a:rPr lang="en-US" altLang="ko-KR" sz="2800" dirty="0" smtClean="0"/>
              <a:t>:</a:t>
            </a:r>
            <a:r>
              <a:rPr lang="ko-KR" altLang="en-US" sz="2800" dirty="0" smtClean="0"/>
              <a:t> 외부 환경을 잘 통제할 수 있다고 믿고 또 그렇게 할 수 있음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개인에게 맞는 생활환경을 만들 수 있음</a:t>
            </a:r>
          </a:p>
          <a:p>
            <a:pPr lvl="1"/>
            <a:r>
              <a:rPr lang="ko-KR" altLang="en-US" sz="2400" dirty="0" smtClean="0"/>
              <a:t>매일의 부담이 나를 축 처지게 만든다</a:t>
            </a:r>
            <a:r>
              <a:rPr lang="en-US" altLang="ko-KR" sz="2400" dirty="0" smtClean="0"/>
              <a:t>.(-)</a:t>
            </a:r>
            <a:endParaRPr lang="ko-KR" altLang="en-US" sz="2400" dirty="0" smtClean="0"/>
          </a:p>
          <a:p>
            <a:endParaRPr lang="ko-KR" altLang="en-US" sz="28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사회적 </a:t>
            </a:r>
            <a:r>
              <a:rPr lang="ko-KR" altLang="en-US" dirty="0" err="1" smtClean="0"/>
              <a:t>안녕감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자율성</a:t>
            </a:r>
            <a:r>
              <a:rPr lang="en-US" altLang="ko-KR" sz="2800" dirty="0" smtClean="0"/>
              <a:t>:</a:t>
            </a:r>
            <a:r>
              <a:rPr lang="ko-KR" altLang="en-US" sz="2800" dirty="0" smtClean="0"/>
              <a:t> 자기주도성에 대한 편안함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내적 기준을 가짐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타인으로부터의 부정적인 사회 압력에 저항함</a:t>
            </a:r>
          </a:p>
          <a:p>
            <a:pPr lvl="1"/>
            <a:r>
              <a:rPr lang="ko-KR" altLang="en-US" sz="2400" dirty="0" smtClean="0"/>
              <a:t>내 생각이 다른 대부분의 사람들의 생각과 다르더라도 나는 내 생각에 확신을 갖고 있다</a:t>
            </a:r>
            <a:r>
              <a:rPr lang="en-US" altLang="ko-KR" sz="2400" dirty="0" smtClean="0"/>
              <a:t>. </a:t>
            </a:r>
            <a:endParaRPr lang="ko-KR" altLang="en-US" sz="2400" dirty="0" smtClean="0"/>
          </a:p>
          <a:p>
            <a:r>
              <a:rPr lang="ko-KR" altLang="en-US" sz="2800" dirty="0" smtClean="0"/>
              <a:t>타인과의 긍정적 인간관계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타인과의 따뜻하고 만족스러우며 신뢰가 있는 관계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공감과 친밀감에 대한 역량 </a:t>
            </a:r>
          </a:p>
          <a:p>
            <a:pPr lvl="1"/>
            <a:r>
              <a:rPr lang="ko-KR" altLang="en-US" sz="2400" dirty="0" smtClean="0"/>
              <a:t>다른 사람과의 좋은 인간관계를 유지하는 것은 내게는 어렵고 </a:t>
            </a:r>
            <a:r>
              <a:rPr lang="ko-KR" altLang="en-US" sz="2400" dirty="0" err="1" smtClean="0"/>
              <a:t>좌절스러운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일이다</a:t>
            </a:r>
            <a:r>
              <a:rPr lang="en-US" altLang="ko-KR" sz="2400" dirty="0" smtClean="0"/>
              <a:t>(-). </a:t>
            </a:r>
            <a:endParaRPr lang="ko-KR" altLang="en-US" sz="2400" dirty="0" smtClean="0"/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사회적 </a:t>
            </a:r>
            <a:r>
              <a:rPr lang="ko-KR" altLang="en-US" dirty="0" err="1" smtClean="0"/>
              <a:t>안녕감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사회적 수용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다른 사람들의 다양성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혹은 복잡성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을 인정하면서 타인에 대한 긍정적 태도를 지님</a:t>
            </a:r>
          </a:p>
          <a:p>
            <a:pPr lvl="1"/>
            <a:r>
              <a:rPr lang="ko-KR" altLang="en-US" sz="2400" dirty="0" smtClean="0"/>
              <a:t>호의를 베푸는 사람은 무엇을 바라고 그러는 것이 아니다</a:t>
            </a:r>
            <a:r>
              <a:rPr lang="en-US" altLang="ko-KR" sz="2400" dirty="0" smtClean="0"/>
              <a:t>. </a:t>
            </a:r>
          </a:p>
          <a:p>
            <a:pPr lvl="1"/>
            <a:endParaRPr lang="ko-KR" altLang="en-US" sz="2400" dirty="0" smtClean="0"/>
          </a:p>
          <a:p>
            <a:r>
              <a:rPr lang="ko-KR" altLang="en-US" sz="2800" dirty="0" smtClean="0"/>
              <a:t>사회적 실현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사람들은 잠재력을 갖고 있다는 믿음과 배려가 있음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사회는 긍정적 방향으로 발전한다고 믿음</a:t>
            </a:r>
          </a:p>
          <a:p>
            <a:pPr lvl="1"/>
            <a:r>
              <a:rPr lang="ko-KR" altLang="en-US" sz="2400" dirty="0" smtClean="0"/>
              <a:t>세상은 모든 이에게 더 좋은 세상이 되고 있다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사회적 </a:t>
            </a:r>
            <a:r>
              <a:rPr lang="ko-KR" altLang="en-US" dirty="0" err="1" smtClean="0"/>
              <a:t>안녕감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사회적 기여</a:t>
            </a:r>
            <a:r>
              <a:rPr lang="en-US" altLang="ko-KR" sz="2800" dirty="0" smtClean="0"/>
              <a:t>:</a:t>
            </a:r>
            <a:r>
              <a:rPr lang="ko-KR" altLang="en-US" sz="2800" dirty="0" smtClean="0"/>
              <a:t> 개인의 삶은 사회에 유용한 것이고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다른 사람에게 가치가 있다고 믿음</a:t>
            </a:r>
          </a:p>
          <a:p>
            <a:pPr lvl="1"/>
            <a:r>
              <a:rPr lang="ko-KR" altLang="en-US" sz="2400" dirty="0" smtClean="0"/>
              <a:t>나는 이 세상에 내가 줄 만한 무엇이 있다고 생각한다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  <a:p>
            <a:r>
              <a:rPr lang="ko-KR" altLang="en-US" sz="2800" dirty="0" smtClean="0"/>
              <a:t>사회적 일치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사회에 관심이 있고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사회는 지적이고 논리적이며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예측 가능하고 의미가 있다고 믿음</a:t>
            </a:r>
          </a:p>
          <a:p>
            <a:pPr lvl="1"/>
            <a:r>
              <a:rPr lang="ko-KR" altLang="en-US" sz="2400" dirty="0" smtClean="0"/>
              <a:t>나는 세상이 어떻게 돌아가는지 도대체 종잡을 수가 없다</a:t>
            </a:r>
            <a:r>
              <a:rPr lang="en-US" altLang="ko-KR" sz="2400" dirty="0" smtClean="0"/>
              <a:t>.(-)</a:t>
            </a:r>
            <a:endParaRPr lang="ko-KR" altLang="en-US" sz="2400" dirty="0" smtClean="0"/>
          </a:p>
          <a:p>
            <a:r>
              <a:rPr lang="ko-KR" altLang="en-US" sz="2800" dirty="0" smtClean="0"/>
              <a:t>사회적 통합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지역사회에 대한 소속감이 있음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지역사회로부터 안락감과 지지를 받음</a:t>
            </a:r>
          </a:p>
          <a:p>
            <a:pPr lvl="1"/>
            <a:r>
              <a:rPr lang="ko-KR" altLang="en-US" sz="2400" dirty="0" smtClean="0"/>
              <a:t>나는 지역사회라고 불릴 수 있는 그 어떤 것에도 속하지 않는다고 믿는다</a:t>
            </a:r>
            <a:r>
              <a:rPr lang="en-US" altLang="ko-KR" sz="2400" dirty="0" smtClean="0"/>
              <a:t>.(-)</a:t>
            </a:r>
            <a:endParaRPr lang="ko-KR" altLang="en-US" sz="2400" dirty="0" smtClean="0"/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행복의 측정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어떻게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긍정심리학</a:t>
            </a:r>
            <a:endParaRPr lang="ko-KR" altLang="en-US" dirty="0" smtClean="0"/>
          </a:p>
        </p:txBody>
      </p:sp>
      <p:sp>
        <p:nvSpPr>
          <p:cNvPr id="3075" name="내용 개체 틀 2"/>
          <p:cNvSpPr>
            <a:spLocks noGrp="1"/>
          </p:cNvSpPr>
          <p:nvPr>
            <p:ph sz="half" idx="1"/>
          </p:nvPr>
        </p:nvSpPr>
        <p:spPr>
          <a:xfrm>
            <a:off x="323528" y="1600200"/>
            <a:ext cx="4172272" cy="4525963"/>
          </a:xfrm>
        </p:spPr>
        <p:txBody>
          <a:bodyPr/>
          <a:lstStyle/>
          <a:p>
            <a:r>
              <a:rPr lang="ko-KR" altLang="en-US" sz="2400" dirty="0" smtClean="0"/>
              <a:t>행복의 정의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사전적 정의</a:t>
            </a:r>
            <a:endParaRPr lang="en-US" altLang="ko-KR" sz="2000" dirty="0"/>
          </a:p>
          <a:p>
            <a:pPr lvl="1"/>
            <a:r>
              <a:rPr lang="ko-KR" altLang="en-US" sz="2000" dirty="0" err="1" smtClean="0"/>
              <a:t>긍정심리학</a:t>
            </a:r>
            <a:r>
              <a:rPr lang="en-US" altLang="ko-KR" sz="2000" dirty="0"/>
              <a:t> (Seligman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/>
              <a:t>주관적 </a:t>
            </a:r>
            <a:r>
              <a:rPr lang="ko-KR" altLang="en-US" sz="2000" dirty="0" err="1" smtClean="0"/>
              <a:t>안녕감</a:t>
            </a:r>
            <a:r>
              <a:rPr lang="en-US" altLang="ko-KR" sz="2000" dirty="0"/>
              <a:t> (Dinner</a:t>
            </a:r>
            <a:r>
              <a:rPr lang="en-US" altLang="ko-KR" sz="2000" dirty="0" smtClean="0"/>
              <a:t>) </a:t>
            </a:r>
          </a:p>
          <a:p>
            <a:pPr lvl="1"/>
            <a:r>
              <a:rPr lang="ko-KR" altLang="en-US" sz="2000" dirty="0" smtClean="0"/>
              <a:t>정서적 </a:t>
            </a:r>
            <a:r>
              <a:rPr lang="ko-KR" altLang="en-US" sz="2000" dirty="0" err="1" smtClean="0"/>
              <a:t>안녕감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Ryff</a:t>
            </a:r>
            <a:r>
              <a:rPr lang="en-US" altLang="ko-KR" sz="2000" dirty="0" smtClean="0"/>
              <a:t>)</a:t>
            </a:r>
          </a:p>
          <a:p>
            <a:r>
              <a:rPr lang="ko-KR" altLang="en-US" sz="2400" dirty="0" smtClean="0"/>
              <a:t>행복의 측정</a:t>
            </a:r>
            <a:endParaRPr lang="en-US" altLang="ko-KR" sz="2400" dirty="0" smtClean="0"/>
          </a:p>
          <a:p>
            <a:r>
              <a:rPr lang="ko-KR" altLang="en-US" sz="2400" dirty="0" smtClean="0"/>
              <a:t>행복에 대한 심리학적 연구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경제력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연령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성차</a:t>
            </a:r>
            <a:r>
              <a:rPr lang="en-US" altLang="ko-KR" sz="2000" dirty="0" smtClean="0"/>
              <a:t>,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문화 등</a:t>
            </a:r>
            <a:endParaRPr lang="en-US" altLang="ko-KR" sz="2000" dirty="0" smtClean="0"/>
          </a:p>
          <a:p>
            <a:r>
              <a:rPr lang="ko-KR" altLang="en-US" sz="2400" dirty="0"/>
              <a:t>한국인의 </a:t>
            </a:r>
            <a:r>
              <a:rPr lang="ko-KR" altLang="en-US" sz="2400" dirty="0" smtClean="0"/>
              <a:t>행복</a:t>
            </a:r>
            <a:endParaRPr lang="en-US" altLang="ko-KR" sz="24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</p:txBody>
      </p:sp>
      <p:sp>
        <p:nvSpPr>
          <p:cNvPr id="3076" name="내용 개체 틀 1"/>
          <p:cNvSpPr>
            <a:spLocks noGrp="1"/>
          </p:cNvSpPr>
          <p:nvPr>
            <p:ph sz="half" idx="2"/>
          </p:nvPr>
        </p:nvSpPr>
        <p:spPr>
          <a:xfrm>
            <a:off x="4211638" y="1600200"/>
            <a:ext cx="4475162" cy="4525963"/>
          </a:xfrm>
        </p:spPr>
        <p:txBody>
          <a:bodyPr/>
          <a:lstStyle/>
          <a:p>
            <a:r>
              <a:rPr lang="ko-KR" altLang="en-US" sz="2400" dirty="0" smtClean="0"/>
              <a:t>행복과 관련된 </a:t>
            </a:r>
            <a:r>
              <a:rPr lang="ko-KR" altLang="en-US" sz="2400" dirty="0" err="1" smtClean="0"/>
              <a:t>심리특성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정서지능</a:t>
            </a:r>
            <a:endParaRPr lang="en-US" altLang="ko-KR" sz="2000" dirty="0"/>
          </a:p>
          <a:p>
            <a:pPr lvl="1"/>
            <a:r>
              <a:rPr lang="ko-KR" altLang="en-US" sz="2000" dirty="0"/>
              <a:t>개인적 목표</a:t>
            </a:r>
            <a:endParaRPr lang="en-US" altLang="ko-KR" sz="2000" dirty="0"/>
          </a:p>
          <a:p>
            <a:pPr lvl="1"/>
            <a:r>
              <a:rPr lang="ko-KR" altLang="en-US" sz="2000" dirty="0"/>
              <a:t>몰입</a:t>
            </a:r>
            <a:endParaRPr lang="en-US" altLang="ko-KR" sz="2000" dirty="0"/>
          </a:p>
          <a:p>
            <a:pPr lvl="1"/>
            <a:r>
              <a:rPr lang="ko-KR" altLang="en-US" sz="2000" dirty="0"/>
              <a:t>자기통제</a:t>
            </a:r>
            <a:r>
              <a:rPr lang="en-US" altLang="ko-KR" sz="2000" dirty="0"/>
              <a:t>(</a:t>
            </a:r>
            <a:r>
              <a:rPr lang="ko-KR" altLang="en-US" sz="2000" dirty="0"/>
              <a:t>자기조절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lvl="1"/>
            <a:r>
              <a:rPr lang="ko-KR" altLang="en-US" sz="2000" dirty="0"/>
              <a:t>탄력성</a:t>
            </a:r>
            <a:endParaRPr lang="en-US" altLang="ko-KR" sz="2000" dirty="0"/>
          </a:p>
          <a:p>
            <a:pPr lvl="1"/>
            <a:r>
              <a:rPr lang="ko-KR" altLang="en-US" sz="2000" dirty="0" smtClean="0"/>
              <a:t>외상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상처의 극복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용서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지혜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감사</a:t>
            </a:r>
          </a:p>
          <a:p>
            <a:endParaRPr lang="ko-KR" altLang="en-US" sz="2400" dirty="0" smtClean="0"/>
          </a:p>
        </p:txBody>
      </p:sp>
      <p:sp>
        <p:nvSpPr>
          <p:cNvPr id="3077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B427F92-649B-48D7-B58B-B3B63B58E01F}" type="slidenum">
              <a:rPr lang="ko-KR" altLang="en-US" sz="1200">
                <a:solidFill>
                  <a:srgbClr val="898989"/>
                </a:solidFill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ko-KR" altLang="en-US" sz="1200" dirty="0">
              <a:solidFill>
                <a:srgbClr val="898989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72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방법</a:t>
            </a:r>
            <a:r>
              <a:rPr lang="en-US" altLang="ko-KR" smtClean="0"/>
              <a:t>1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340225"/>
          </a:xfrm>
        </p:spPr>
        <p:txBody>
          <a:bodyPr/>
          <a:lstStyle/>
          <a:p>
            <a:pPr eaLnBrk="1" hangingPunct="1"/>
            <a:r>
              <a:rPr lang="ko-KR" altLang="en-US" smtClean="0"/>
              <a:t>여러 가지 감정을 나타내는 얼굴들이 아래에 있습니다</a:t>
            </a:r>
            <a:r>
              <a:rPr lang="en-US" altLang="ko-KR" smtClean="0"/>
              <a:t>. </a:t>
            </a:r>
            <a:r>
              <a:rPr lang="ko-KR" altLang="en-US" smtClean="0"/>
              <a:t>귀하의 삶 전체를 가장 잘 나타내는 것은 다음의 어느 것입니까</a:t>
            </a:r>
            <a:r>
              <a:rPr lang="en-US" altLang="ko-KR" smtClean="0"/>
              <a:t>?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>
              <a:buFont typeface="Arial" charset="0"/>
              <a:buNone/>
            </a:pPr>
            <a:r>
              <a:rPr lang="en-US" altLang="ko-KR" smtClean="0"/>
              <a:t>       1         2         3          4          5         6          7</a:t>
            </a: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3573463"/>
            <a:ext cx="79248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방법</a:t>
            </a:r>
            <a:r>
              <a:rPr lang="en-US" altLang="ko-KR" smtClean="0"/>
              <a:t>2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모든 것을 종합할 때 당신은 요즘 당신의 삶에 대해서 다음 중 어느 것에 해당하십니까</a:t>
            </a:r>
            <a:r>
              <a:rPr lang="en-US" altLang="ko-KR" dirty="0" smtClean="0"/>
              <a:t>?</a:t>
            </a:r>
          </a:p>
          <a:p>
            <a:pPr eaLnBrk="1" hangingPunct="1">
              <a:defRPr/>
            </a:pPr>
            <a:endParaRPr lang="en-US" altLang="ko-KR" dirty="0" smtClean="0"/>
          </a:p>
          <a:p>
            <a:pPr marL="971550" lvl="1" indent="-514350" eaLnBrk="1" hangingPunct="1">
              <a:buFont typeface="Arial" charset="0"/>
              <a:buAutoNum type="arabicPeriod"/>
              <a:defRPr/>
            </a:pPr>
            <a:r>
              <a:rPr lang="ko-KR" altLang="en-US" dirty="0" smtClean="0"/>
              <a:t>매우 행복 </a:t>
            </a:r>
          </a:p>
          <a:p>
            <a:pPr marL="971550" lvl="1" indent="-514350" eaLnBrk="1" hangingPunct="1">
              <a:buFont typeface="Arial" charset="0"/>
              <a:buAutoNum type="arabicPeriod"/>
              <a:defRPr/>
            </a:pPr>
            <a:r>
              <a:rPr lang="ko-KR" altLang="en-US" dirty="0" smtClean="0"/>
              <a:t>조금 행복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ko-KR" dirty="0" smtClean="0"/>
              <a:t>3.  </a:t>
            </a:r>
            <a:r>
              <a:rPr lang="ko-KR" altLang="en-US" dirty="0" smtClean="0"/>
              <a:t>그다지 행복하지 못함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결과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행복함</a:t>
            </a:r>
          </a:p>
          <a:p>
            <a:pPr lvl="1"/>
            <a:r>
              <a:rPr lang="ko-KR" altLang="en-US"/>
              <a:t>방법</a:t>
            </a:r>
            <a:r>
              <a:rPr lang="en-US" altLang="ko-KR"/>
              <a:t>1</a:t>
            </a:r>
            <a:r>
              <a:rPr lang="ko-KR" altLang="en-US"/>
              <a:t>에서 </a:t>
            </a:r>
            <a:r>
              <a:rPr lang="en-US" altLang="ko-KR"/>
              <a:t>1-3 </a:t>
            </a:r>
            <a:r>
              <a:rPr lang="ko-KR" altLang="en-US"/>
              <a:t>선택 </a:t>
            </a:r>
          </a:p>
          <a:p>
            <a:pPr lvl="1"/>
            <a:r>
              <a:rPr lang="ko-KR" altLang="en-US"/>
              <a:t>방법</a:t>
            </a:r>
            <a:r>
              <a:rPr lang="en-US" altLang="ko-KR"/>
              <a:t>2</a:t>
            </a:r>
            <a:r>
              <a:rPr lang="ko-KR" altLang="en-US"/>
              <a:t>에서 </a:t>
            </a:r>
            <a:r>
              <a:rPr lang="en-US" altLang="ko-KR"/>
              <a:t>1-2 </a:t>
            </a:r>
            <a:r>
              <a:rPr lang="ko-KR" altLang="en-US"/>
              <a:t>선택</a:t>
            </a:r>
          </a:p>
          <a:p>
            <a:endParaRPr lang="ko-KR" altLang="en-US"/>
          </a:p>
          <a:p>
            <a:r>
              <a:rPr lang="ko-KR" altLang="en-US"/>
              <a:t>행복하지 않음</a:t>
            </a:r>
          </a:p>
          <a:p>
            <a:pPr lvl="1"/>
            <a:r>
              <a:rPr lang="ko-KR" altLang="en-US"/>
              <a:t>방법</a:t>
            </a:r>
            <a:r>
              <a:rPr lang="en-US" altLang="ko-KR"/>
              <a:t>1 </a:t>
            </a:r>
            <a:r>
              <a:rPr lang="ko-KR" altLang="en-US"/>
              <a:t>에서 </a:t>
            </a:r>
            <a:r>
              <a:rPr lang="en-US" altLang="ko-KR"/>
              <a:t>5-7 </a:t>
            </a:r>
            <a:r>
              <a:rPr lang="ko-KR" altLang="en-US"/>
              <a:t>선택</a:t>
            </a:r>
          </a:p>
          <a:p>
            <a:pPr lvl="1"/>
            <a:r>
              <a:rPr lang="ko-KR" altLang="en-US"/>
              <a:t>방법</a:t>
            </a:r>
            <a:r>
              <a:rPr lang="en-US" altLang="ko-KR"/>
              <a:t>2 </a:t>
            </a:r>
            <a:r>
              <a:rPr lang="ko-KR" altLang="en-US"/>
              <a:t>에서 </a:t>
            </a:r>
            <a:r>
              <a:rPr lang="en-US" altLang="ko-KR"/>
              <a:t>3 </a:t>
            </a:r>
            <a:r>
              <a:rPr lang="ko-KR" altLang="en-US"/>
              <a:t>선택 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52" y="548680"/>
            <a:ext cx="8334504" cy="475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73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57" y="274638"/>
            <a:ext cx="8407685" cy="38804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01" y="4457127"/>
            <a:ext cx="8331596" cy="2104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40371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805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4213" y="765175"/>
            <a:ext cx="7772400" cy="3959225"/>
          </a:xfrm>
        </p:spPr>
        <p:txBody>
          <a:bodyPr/>
          <a:lstStyle/>
          <a:p>
            <a:pPr eaLnBrk="1" hangingPunct="1"/>
            <a:r>
              <a:rPr lang="ko-KR" altLang="en-US" sz="3600" smtClean="0"/>
              <a:t>그렇다면 나는 </a:t>
            </a:r>
            <a:br>
              <a:rPr lang="ko-KR" altLang="en-US" sz="3600" smtClean="0"/>
            </a:br>
            <a:r>
              <a:rPr lang="ko-KR" altLang="en-US" sz="3600" smtClean="0"/>
              <a:t>왜 행복하지 않은 걸까요</a:t>
            </a:r>
            <a:r>
              <a:rPr lang="en-US" altLang="ko-KR" sz="3600" smtClean="0"/>
              <a:t>?</a:t>
            </a:r>
            <a:br>
              <a:rPr lang="en-US" altLang="ko-KR" sz="3600" smtClean="0"/>
            </a:br>
            <a:r>
              <a:rPr lang="ko-KR" altLang="en-US" sz="3600" smtClean="0"/>
              <a:t>그렇다면 나는 </a:t>
            </a:r>
            <a:br>
              <a:rPr lang="ko-KR" altLang="en-US" sz="3600" smtClean="0"/>
            </a:br>
            <a:r>
              <a:rPr lang="ko-KR" altLang="en-US" sz="3600" smtClean="0"/>
              <a:t>왜 행복한 걸까요</a:t>
            </a:r>
            <a:r>
              <a:rPr lang="en-US" altLang="ko-KR" sz="3600" smtClean="0"/>
              <a:t>?</a:t>
            </a:r>
            <a:br>
              <a:rPr lang="en-US" altLang="ko-KR" sz="3600" smtClean="0"/>
            </a:br>
            <a:r>
              <a:rPr lang="en-US" altLang="ko-KR" sz="3600" smtClean="0"/>
              <a:t/>
            </a:r>
            <a:br>
              <a:rPr lang="en-US" altLang="ko-KR" sz="3600" smtClean="0"/>
            </a:br>
            <a:r>
              <a:rPr lang="en-US" altLang="ko-KR" sz="4000" smtClean="0"/>
              <a:t>-</a:t>
            </a:r>
            <a:r>
              <a:rPr lang="ko-KR" altLang="en-US" sz="4000" smtClean="0"/>
              <a:t>행복에 대한 심리학 연구 결과들</a:t>
            </a:r>
            <a:r>
              <a:rPr lang="en-US" altLang="ko-KR" sz="4000" smtClean="0"/>
              <a:t>-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7D9277-B4C4-4AFC-9D38-5310E0AA07EE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dirty="0" smtClean="0"/>
              <a:t>첫째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돈이 많으면 행복한가</a:t>
            </a:r>
            <a:r>
              <a:rPr lang="en-US" altLang="ko-KR" sz="2400" dirty="0" smtClean="0"/>
              <a:t>?</a:t>
            </a:r>
          </a:p>
          <a:p>
            <a:pPr marL="0" indent="0">
              <a:buNone/>
            </a:pPr>
            <a:r>
              <a:rPr lang="ko-KR" altLang="en-US" sz="2400" dirty="0" smtClean="0"/>
              <a:t>둘째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돈 많은 사람이 행복할까</a:t>
            </a:r>
            <a:r>
              <a:rPr lang="en-US" altLang="ko-KR" sz="2400" dirty="0" smtClean="0"/>
              <a:t>?</a:t>
            </a:r>
          </a:p>
          <a:p>
            <a:pPr marL="0" indent="0">
              <a:buNone/>
            </a:pPr>
            <a:r>
              <a:rPr lang="ko-KR" altLang="en-US" sz="2400" dirty="0" smtClean="0"/>
              <a:t>셋째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남자가 더 행복할까</a:t>
            </a:r>
            <a:r>
              <a:rPr lang="en-US" altLang="ko-KR" sz="2400" dirty="0" smtClean="0"/>
              <a:t>?</a:t>
            </a:r>
          </a:p>
          <a:p>
            <a:pPr marL="0" indent="0">
              <a:buNone/>
            </a:pPr>
            <a:r>
              <a:rPr lang="ko-KR" altLang="en-US" sz="2400" dirty="0" smtClean="0"/>
              <a:t>넷째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예쁘거나 잘 생기면 행복할까</a:t>
            </a:r>
            <a:r>
              <a:rPr lang="en-US" altLang="ko-KR" sz="2400" dirty="0" smtClean="0"/>
              <a:t>?</a:t>
            </a:r>
          </a:p>
          <a:p>
            <a:pPr marL="0" indent="0">
              <a:buNone/>
            </a:pPr>
            <a:r>
              <a:rPr lang="ko-KR" altLang="en-US" sz="2400" dirty="0" smtClean="0"/>
              <a:t>다섯째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결혼하면 행복할까</a:t>
            </a:r>
            <a:r>
              <a:rPr lang="en-US" altLang="ko-KR" sz="2400" dirty="0" smtClean="0"/>
              <a:t>? </a:t>
            </a:r>
            <a:r>
              <a:rPr lang="ko-KR" altLang="en-US" sz="2400" dirty="0" smtClean="0"/>
              <a:t>안 하는 것이 행복할까</a:t>
            </a:r>
            <a:r>
              <a:rPr lang="en-US" altLang="ko-KR" sz="2400" dirty="0" smtClean="0"/>
              <a:t>?</a:t>
            </a:r>
          </a:p>
          <a:p>
            <a:pPr marL="0" indent="0">
              <a:buNone/>
            </a:pPr>
            <a:r>
              <a:rPr lang="ko-KR" altLang="en-US" sz="2400" dirty="0" smtClean="0"/>
              <a:t>여섯째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문화에 따라 행복은 다를까</a:t>
            </a:r>
            <a:r>
              <a:rPr lang="en-US" altLang="ko-KR" sz="2400" dirty="0" smtClean="0"/>
              <a:t>?</a:t>
            </a:r>
          </a:p>
          <a:p>
            <a:pPr marL="0" indent="0">
              <a:buNone/>
            </a:pPr>
            <a:r>
              <a:rPr lang="ko-KR" altLang="en-US" sz="2400" dirty="0" smtClean="0"/>
              <a:t>마지막으로 원했던 기숙사를 배정받은 대학생이 그렇지 않은 대학생보다 더 행복할까</a:t>
            </a:r>
            <a:r>
              <a:rPr lang="en-US" altLang="ko-KR" sz="2400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11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첫째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돈이 많으면 행복한가</a:t>
            </a:r>
            <a:r>
              <a:rPr lang="en-US" altLang="ko-KR" dirty="0" smtClean="0"/>
              <a:t>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대부부의 사람들에게 가장 큰 불만이 무엇이냐고 질문하면</a:t>
            </a:r>
          </a:p>
          <a:p>
            <a:pPr eaLnBrk="1" hangingPunct="1"/>
            <a:r>
              <a:rPr lang="ko-KR" altLang="en-US" smtClean="0"/>
              <a:t>쓸 돈이 적다는 것을 지적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질문</a:t>
            </a:r>
            <a:r>
              <a:rPr lang="en-US" altLang="ko-KR" smtClean="0"/>
              <a:t>1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물질적으로 부유한 나라의 사람들이 더 행복한가</a:t>
            </a:r>
            <a:r>
              <a:rPr lang="en-US" altLang="ko-KR" smtClean="0"/>
              <a:t>?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행복의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사전적 행복</a:t>
            </a:r>
            <a:endParaRPr lang="en-US" altLang="ko-KR" dirty="0" smtClean="0"/>
          </a:p>
          <a:p>
            <a:r>
              <a:rPr lang="ko-KR" altLang="en-US" dirty="0" smtClean="0"/>
              <a:t>심리학적 행복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긍정심리학</a:t>
            </a:r>
            <a:r>
              <a:rPr lang="en-US" altLang="ko-KR" dirty="0" smtClean="0"/>
              <a:t>(Seligman): </a:t>
            </a:r>
            <a:r>
              <a:rPr lang="ko-KR" altLang="en-US" dirty="0" smtClean="0"/>
              <a:t>즐거운 삶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몰입된 삶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의미 있는 삶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주관적 </a:t>
            </a:r>
            <a:r>
              <a:rPr lang="ko-KR" altLang="en-US" dirty="0" err="1" smtClean="0"/>
              <a:t>안녕감</a:t>
            </a:r>
            <a:r>
              <a:rPr lang="en-US" altLang="ko-KR" dirty="0" smtClean="0"/>
              <a:t>(Dinner):  </a:t>
            </a:r>
            <a:r>
              <a:rPr lang="ko-KR" altLang="en-US" dirty="0" smtClean="0"/>
              <a:t>삶의 만족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긍정 정서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부정 정서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Ryff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정서적 </a:t>
            </a:r>
            <a:r>
              <a:rPr lang="ko-KR" altLang="en-US" dirty="0" err="1" smtClean="0"/>
              <a:t>안녕감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심리적 </a:t>
            </a:r>
            <a:r>
              <a:rPr lang="ko-KR" altLang="en-US" dirty="0" err="1" smtClean="0"/>
              <a:t>안녕감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사회적 </a:t>
            </a:r>
            <a:r>
              <a:rPr lang="ko-KR" altLang="en-US" dirty="0" err="1" smtClean="0"/>
              <a:t>안녕감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141288"/>
            <a:ext cx="6750050" cy="671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CF3C5B-5963-43B1-BD88-9576B4E3811C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>
            <a:graphicFrameLocks/>
          </p:cNvGraphicFramePr>
          <p:nvPr/>
        </p:nvGraphicFramePr>
        <p:xfrm>
          <a:off x="251520" y="260649"/>
          <a:ext cx="8496944" cy="5616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1258888" y="5954713"/>
            <a:ext cx="6337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charset="0"/>
                <a:ea typeface="굴림" pitchFamily="50" charset="-127"/>
              </a:rPr>
              <a:t>Diener(2000)</a:t>
            </a:r>
            <a:endParaRPr lang="ko-KR" altLang="en-US" sz="2000">
              <a:latin typeface="Arial" charset="0"/>
              <a:ea typeface="굴림" pitchFamily="50" charset="-127"/>
            </a:endParaRPr>
          </a:p>
        </p:txBody>
      </p:sp>
      <p:sp>
        <p:nvSpPr>
          <p:cNvPr id="17412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903F391-2A69-41A9-8BC0-922780092F56}" type="slidenum">
              <a:rPr lang="en-US" altLang="ko-KR" sz="1200" smtClean="0">
                <a:solidFill>
                  <a:srgbClr val="898989"/>
                </a:solidFill>
                <a:ea typeface="굴림" pitchFamily="50" charset="-127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31</a:t>
            </a:fld>
            <a:endParaRPr lang="en-US" altLang="ko-KR" sz="1200" smtClean="0">
              <a:solidFill>
                <a:srgbClr val="898989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48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행복감은 그 나라의 물질적 부와 관련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그러나 항상 정비례 하는 것은 아님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오히려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민주주의 전통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안정성과 상관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질문</a:t>
            </a:r>
            <a:r>
              <a:rPr lang="en-US" altLang="ko-KR" smtClean="0"/>
              <a:t>2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돈 많은 사람이 행복할까</a:t>
            </a:r>
            <a:r>
              <a:rPr lang="en-US" altLang="ko-KR" smtClean="0"/>
              <a:t>?</a:t>
            </a:r>
          </a:p>
          <a:p>
            <a:pPr eaLnBrk="1" hangingPunct="1"/>
            <a:endParaRPr lang="en-US" altLang="ko-KR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질문</a:t>
            </a:r>
            <a:r>
              <a:rPr lang="en-US" altLang="ko-KR" smtClean="0"/>
              <a:t>2. </a:t>
            </a:r>
            <a:r>
              <a:rPr lang="ko-KR" altLang="en-US" smtClean="0"/>
              <a:t>돈 많은 사람이 행복할까</a:t>
            </a:r>
            <a:r>
              <a:rPr lang="en-US" altLang="ko-KR" smtClean="0"/>
              <a:t>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ko-KR" altLang="en-US" sz="2600" smtClean="0"/>
              <a:t>머슬로우의 욕구위계</a:t>
            </a:r>
          </a:p>
          <a:p>
            <a:pPr eaLnBrk="1" hangingPunct="1"/>
            <a:r>
              <a:rPr lang="ko-KR" altLang="en-US" sz="2600" smtClean="0"/>
              <a:t>하위욕구의 충족없이는 상위욕구 충족시키기 어려움</a:t>
            </a:r>
          </a:p>
          <a:p>
            <a:pPr eaLnBrk="1" hangingPunct="1"/>
            <a:endParaRPr lang="ko-KR" altLang="en-US" sz="2600" smtClean="0"/>
          </a:p>
          <a:p>
            <a:pPr eaLnBrk="1" hangingPunct="1"/>
            <a:r>
              <a:rPr lang="ko-KR" altLang="en-US" sz="2600" smtClean="0"/>
              <a:t>그렇다면</a:t>
            </a:r>
            <a:r>
              <a:rPr lang="en-US" altLang="ko-KR" sz="2600" smtClean="0"/>
              <a:t>, </a:t>
            </a:r>
            <a:r>
              <a:rPr lang="ko-KR" altLang="en-US" sz="2600" smtClean="0"/>
              <a:t>누리는 풍요가 커지면 만족이 비례해서 커지는가</a:t>
            </a:r>
            <a:r>
              <a:rPr lang="en-US" altLang="ko-KR" sz="2600" smtClean="0"/>
              <a:t>?</a:t>
            </a:r>
          </a:p>
        </p:txBody>
      </p:sp>
      <p:graphicFrame>
        <p:nvGraphicFramePr>
          <p:cNvPr id="5" name="다이어그램 4"/>
          <p:cNvGraphicFramePr/>
          <p:nvPr/>
        </p:nvGraphicFramePr>
        <p:xfrm>
          <a:off x="4572000" y="1772816"/>
          <a:ext cx="432048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7CC9F0-A6C0-40F5-ACB2-AAF665529128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 descr="그림 6.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692696"/>
            <a:ext cx="7992888" cy="5350941"/>
          </a:xfrm>
          <a:ln w="88900" cap="sq" cmpd="thickThin">
            <a:solidFill>
              <a:srgbClr val="000000"/>
            </a:solidFill>
          </a:ln>
          <a:effectLst>
            <a:innerShdw blurRad="76200">
              <a:srgbClr val="000000"/>
            </a:innerShdw>
          </a:effec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북미 대륙과 유럽에서 연간수입과 행복은 거의 </a:t>
            </a:r>
            <a:r>
              <a:rPr lang="ko-KR" altLang="en-US" smtClean="0">
                <a:latin typeface="Arial" charset="0"/>
              </a:rPr>
              <a:t>‘</a:t>
            </a:r>
            <a:r>
              <a:rPr lang="en-US" altLang="ko-KR" smtClean="0"/>
              <a:t>0</a:t>
            </a:r>
            <a:r>
              <a:rPr lang="en-US" altLang="ko-KR" smtClean="0">
                <a:latin typeface="Arial" charset="0"/>
              </a:rPr>
              <a:t>’</a:t>
            </a:r>
            <a:r>
              <a:rPr lang="ko-KR" altLang="en-US" smtClean="0"/>
              <a:t>에 가까움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결국 중요한 것은 절대적인 부가 아니라 </a:t>
            </a:r>
            <a:r>
              <a:rPr lang="ko-KR" altLang="en-US" smtClean="0">
                <a:latin typeface="Arial" charset="0"/>
              </a:rPr>
              <a:t>“</a:t>
            </a:r>
            <a:r>
              <a:rPr lang="ko-KR" altLang="en-US" smtClean="0"/>
              <a:t>스스로 느끼는 부</a:t>
            </a:r>
            <a:r>
              <a:rPr lang="en-US" altLang="ko-KR" smtClean="0"/>
              <a:t>(</a:t>
            </a:r>
            <a:r>
              <a:rPr lang="ko-KR" altLang="en-US" smtClean="0"/>
              <a:t>만족감</a:t>
            </a:r>
            <a:r>
              <a:rPr lang="en-US" altLang="ko-KR" smtClean="0"/>
              <a:t>)</a:t>
            </a:r>
            <a:r>
              <a:rPr lang="en-US" altLang="ko-KR" smtClean="0">
                <a:latin typeface="Arial" charset="0"/>
              </a:rPr>
              <a:t>”</a:t>
            </a:r>
            <a:r>
              <a:rPr lang="en-US" altLang="ko-KR" smtClean="0"/>
              <a:t>(</a:t>
            </a:r>
            <a:r>
              <a:rPr lang="ko-KR" altLang="en-US" smtClean="0"/>
              <a:t>미시간대 조사</a:t>
            </a:r>
            <a:r>
              <a:rPr lang="en-US" altLang="ko-KR" smtClean="0"/>
              <a:t>)</a:t>
            </a:r>
          </a:p>
          <a:p>
            <a:pPr eaLnBrk="1" hangingPunct="1"/>
            <a:r>
              <a:rPr lang="ko-KR" altLang="en-US" smtClean="0"/>
              <a:t>필요이상의 풍요가 행복을 주지는 않음</a:t>
            </a:r>
          </a:p>
          <a:p>
            <a:pPr eaLnBrk="1" hangingPunct="1"/>
            <a:r>
              <a:rPr lang="ko-KR" altLang="en-US" smtClean="0"/>
              <a:t>돈이 많다고 부부</a:t>
            </a:r>
            <a:r>
              <a:rPr lang="en-US" altLang="ko-KR" smtClean="0"/>
              <a:t>, </a:t>
            </a:r>
            <a:r>
              <a:rPr lang="ko-KR" altLang="en-US" smtClean="0"/>
              <a:t>가족</a:t>
            </a:r>
            <a:r>
              <a:rPr lang="en-US" altLang="ko-KR" smtClean="0"/>
              <a:t>, </a:t>
            </a:r>
            <a:r>
              <a:rPr lang="ko-KR" altLang="en-US" smtClean="0"/>
              <a:t>친구관계가 더 만족스럽지 않음</a:t>
            </a:r>
          </a:p>
          <a:p>
            <a:pPr eaLnBrk="1" hangingPunct="1"/>
            <a:r>
              <a:rPr lang="ko-KR" altLang="en-US" smtClean="0"/>
              <a:t>물질적인 풍요는 행복을 가져다 주지 않음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둘째</a:t>
            </a:r>
            <a:r>
              <a:rPr lang="en-US" altLang="ko-KR" smtClean="0"/>
              <a:t>, </a:t>
            </a:r>
            <a:r>
              <a:rPr lang="ko-KR" altLang="en-US" smtClean="0"/>
              <a:t>젊으면 행복할까</a:t>
            </a:r>
            <a:r>
              <a:rPr lang="en-US" altLang="ko-KR" smtClean="0"/>
              <a:t>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  <a:p>
            <a:pPr eaLnBrk="1" hangingPunct="1"/>
            <a:endParaRPr lang="en-US" altLang="ko-KR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600"/>
          </a:xfrm>
        </p:spPr>
        <p:txBody>
          <a:bodyPr/>
          <a:lstStyle/>
          <a:p>
            <a:pPr eaLnBrk="1" hangingPunct="1"/>
            <a:r>
              <a:rPr lang="ko-KR" altLang="en-US" smtClean="0"/>
              <a:t>질문</a:t>
            </a:r>
            <a:r>
              <a:rPr lang="en-US" altLang="ko-KR" smtClean="0"/>
              <a:t>1. </a:t>
            </a:r>
            <a:r>
              <a:rPr lang="ko-KR" altLang="en-US" smtClean="0"/>
              <a:t>인생에서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언제 가장 행복했는가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457200" y="2060575"/>
            <a:ext cx="8229600" cy="4065588"/>
          </a:xfrm>
        </p:spPr>
        <p:txBody>
          <a:bodyPr/>
          <a:lstStyle/>
          <a:p>
            <a:pPr eaLnBrk="1" hangingPunct="1"/>
            <a:r>
              <a:rPr lang="ko-KR" altLang="en-US" smtClean="0"/>
              <a:t>대부분 청소년기와 노년기가 가장 덜 행복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십대</a:t>
            </a:r>
            <a:r>
              <a:rPr lang="en-US" altLang="ko-KR" smtClean="0"/>
              <a:t>: </a:t>
            </a:r>
            <a:r>
              <a:rPr lang="ko-KR" altLang="en-US" smtClean="0"/>
              <a:t>폭풍과 스트레스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노년</a:t>
            </a:r>
            <a:r>
              <a:rPr lang="en-US" altLang="ko-KR" smtClean="0"/>
              <a:t>: </a:t>
            </a:r>
            <a:r>
              <a:rPr lang="ko-KR" altLang="en-US" smtClean="0"/>
              <a:t>수입감소</a:t>
            </a:r>
            <a:r>
              <a:rPr lang="en-US" altLang="ko-KR" smtClean="0"/>
              <a:t>, </a:t>
            </a:r>
            <a:r>
              <a:rPr lang="ko-KR" altLang="en-US" smtClean="0"/>
              <a:t>건강의 악화</a:t>
            </a:r>
            <a:r>
              <a:rPr lang="en-US" altLang="ko-KR" smtClean="0"/>
              <a:t>, </a:t>
            </a:r>
            <a:r>
              <a:rPr lang="ko-KR" altLang="en-US" smtClean="0"/>
              <a:t>사회적 철수</a:t>
            </a:r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그러나 사실</a:t>
            </a:r>
            <a:r>
              <a:rPr lang="en-US" altLang="ko-KR" smtClean="0"/>
              <a:t>……</a:t>
            </a:r>
            <a:endParaRPr lang="ko-KR" altLang="en-US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횡단적으로 비교하면</a:t>
            </a:r>
          </a:p>
        </p:txBody>
      </p:sp>
      <p:sp>
        <p:nvSpPr>
          <p:cNvPr id="2560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나이든 사람이 젊은 사람보다 삶에 더 만족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한달 중 우울한 기간</a:t>
            </a:r>
          </a:p>
          <a:p>
            <a:pPr lvl="1" eaLnBrk="1" hangingPunct="1"/>
            <a:r>
              <a:rPr lang="en-US" altLang="ko-KR" smtClean="0"/>
              <a:t>20-24</a:t>
            </a:r>
            <a:r>
              <a:rPr lang="ko-KR" altLang="en-US" smtClean="0"/>
              <a:t>세</a:t>
            </a:r>
            <a:r>
              <a:rPr lang="en-US" altLang="ko-KR" smtClean="0"/>
              <a:t>: 3.4</a:t>
            </a:r>
            <a:r>
              <a:rPr lang="ko-KR" altLang="en-US" smtClean="0"/>
              <a:t>일</a:t>
            </a:r>
          </a:p>
          <a:p>
            <a:pPr lvl="1" eaLnBrk="1" hangingPunct="1"/>
            <a:r>
              <a:rPr lang="en-US" altLang="ko-KR" smtClean="0"/>
              <a:t>65-74</a:t>
            </a:r>
            <a:r>
              <a:rPr lang="ko-KR" altLang="en-US" smtClean="0"/>
              <a:t>세</a:t>
            </a:r>
            <a:r>
              <a:rPr lang="en-US" altLang="ko-KR" smtClean="0"/>
              <a:t>: 2.3</a:t>
            </a:r>
            <a:r>
              <a:rPr lang="ko-KR" altLang="en-US" smtClean="0"/>
              <a:t>일</a:t>
            </a:r>
            <a:r>
              <a:rPr lang="en-US" altLang="ko-KR" smtClean="0"/>
              <a:t>(</a:t>
            </a:r>
            <a:r>
              <a:rPr lang="ko-KR" altLang="en-US" smtClean="0"/>
              <a:t>미국 질병통제예방센터</a:t>
            </a:r>
            <a:r>
              <a:rPr lang="en-US" altLang="ko-KR" smtClean="0"/>
              <a:t>)</a:t>
            </a:r>
          </a:p>
          <a:p>
            <a:pPr lvl="1"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>
              <a:buFont typeface="Arial" charset="0"/>
              <a:buNone/>
            </a:pPr>
            <a:endParaRPr lang="en-US" altLang="ko-KR" smtClean="0"/>
          </a:p>
          <a:p>
            <a:pPr eaLnBrk="1" hangingPunct="1"/>
            <a:endParaRPr lang="ko-KR" altLang="en-US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01000" cy="1216025"/>
          </a:xfrm>
        </p:spPr>
        <p:txBody>
          <a:bodyPr/>
          <a:lstStyle/>
          <a:p>
            <a:r>
              <a:rPr lang="ko-KR" altLang="en-US"/>
              <a:t>사전적 의미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행복</a:t>
            </a:r>
          </a:p>
          <a:p>
            <a:endParaRPr lang="ko-KR" altLang="en-US"/>
          </a:p>
          <a:p>
            <a:pPr lvl="1"/>
            <a:r>
              <a:rPr lang="ko-KR" altLang="en-US"/>
              <a:t>幸 다행 행</a:t>
            </a:r>
          </a:p>
          <a:p>
            <a:pPr lvl="1"/>
            <a:r>
              <a:rPr lang="ko-KR" altLang="en-US"/>
              <a:t>다행</a:t>
            </a:r>
            <a:r>
              <a:rPr lang="en-US" altLang="ko-KR"/>
              <a:t>, </a:t>
            </a:r>
            <a:r>
              <a:rPr lang="ko-KR" altLang="en-US"/>
              <a:t>행복</a:t>
            </a:r>
            <a:r>
              <a:rPr lang="en-US" altLang="ko-KR"/>
              <a:t>, </a:t>
            </a:r>
            <a:r>
              <a:rPr lang="ko-KR" altLang="en-US"/>
              <a:t>다행하다</a:t>
            </a:r>
            <a:r>
              <a:rPr lang="en-US" altLang="ko-KR"/>
              <a:t>, </a:t>
            </a:r>
            <a:r>
              <a:rPr lang="ko-KR" altLang="en-US"/>
              <a:t>운이 좋다</a:t>
            </a:r>
            <a:r>
              <a:rPr lang="en-US" altLang="ko-KR"/>
              <a:t>, </a:t>
            </a:r>
            <a:r>
              <a:rPr lang="ko-KR" altLang="en-US">
                <a:solidFill>
                  <a:schemeClr val="hlink"/>
                </a:solidFill>
              </a:rPr>
              <a:t>바라다</a:t>
            </a:r>
            <a:r>
              <a:rPr lang="en-US" altLang="ko-KR">
                <a:solidFill>
                  <a:schemeClr val="hlink"/>
                </a:solidFill>
              </a:rPr>
              <a:t>, </a:t>
            </a:r>
            <a:r>
              <a:rPr lang="ko-KR" altLang="en-US">
                <a:solidFill>
                  <a:schemeClr val="hlink"/>
                </a:solidFill>
              </a:rPr>
              <a:t>희망하다</a:t>
            </a:r>
          </a:p>
          <a:p>
            <a:pPr lvl="1"/>
            <a:r>
              <a:rPr lang="ko-KR" altLang="en-US"/>
              <a:t>福 복 복</a:t>
            </a:r>
          </a:p>
          <a:p>
            <a:pPr lvl="1"/>
            <a:r>
              <a:rPr lang="ko-KR" altLang="en-US"/>
              <a:t>복</a:t>
            </a:r>
            <a:r>
              <a:rPr lang="en-US" altLang="ko-KR"/>
              <a:t>, </a:t>
            </a:r>
            <a:r>
              <a:rPr lang="ko-KR" altLang="en-US">
                <a:solidFill>
                  <a:schemeClr val="hlink"/>
                </a:solidFill>
              </a:rPr>
              <a:t>복 내리다</a:t>
            </a:r>
            <a:r>
              <a:rPr lang="en-US" altLang="ko-KR">
                <a:solidFill>
                  <a:schemeClr val="hlink"/>
                </a:solidFill>
              </a:rPr>
              <a:t>, </a:t>
            </a:r>
            <a:r>
              <a:rPr lang="ko-KR" altLang="en-US">
                <a:solidFill>
                  <a:schemeClr val="hlink"/>
                </a:solidFill>
              </a:rPr>
              <a:t>돕다</a:t>
            </a:r>
            <a:r>
              <a:rPr lang="ko-KR" altLang="en-US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pic>
        <p:nvPicPr>
          <p:cNvPr id="4" name="내용 개체 틀 3" descr="그림 5.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548680"/>
            <a:ext cx="7992888" cy="5587925"/>
          </a:xfrm>
          <a:ln w="88900" cap="sq" cmpd="thickThin">
            <a:solidFill>
              <a:srgbClr val="000000"/>
            </a:solidFill>
          </a:ln>
          <a:effectLst>
            <a:innerShdw blurRad="76200">
              <a:srgbClr val="000000"/>
            </a:innerShdw>
          </a:effec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pic>
        <p:nvPicPr>
          <p:cNvPr id="4" name="내용 개체 틀 3" descr="그림 5.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404664"/>
            <a:ext cx="8136904" cy="5395127"/>
          </a:xfrm>
          <a:ln w="88900" cap="sq" cmpd="thickThin">
            <a:solidFill>
              <a:srgbClr val="000000"/>
            </a:solidFill>
          </a:ln>
          <a:effectLst>
            <a:innerShdw blurRad="76200">
              <a:srgbClr val="000000"/>
            </a:innerShdw>
          </a:effec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셋째</a:t>
            </a:r>
            <a:r>
              <a:rPr lang="en-US" altLang="ko-KR" smtClean="0"/>
              <a:t>, </a:t>
            </a:r>
            <a:r>
              <a:rPr lang="ko-KR" altLang="en-US" smtClean="0"/>
              <a:t>남자가 더 행복할까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다음중  몇 개가 </a:t>
            </a:r>
            <a:r>
              <a:rPr lang="ko-KR" altLang="en-US" smtClean="0">
                <a:latin typeface="Arial" charset="0"/>
              </a:rPr>
              <a:t>“</a:t>
            </a:r>
            <a:r>
              <a:rPr lang="ko-KR" altLang="en-US" smtClean="0"/>
              <a:t>예</a:t>
            </a:r>
            <a:r>
              <a:rPr lang="ko-KR" altLang="en-US" smtClean="0">
                <a:latin typeface="Arial" charset="0"/>
              </a:rPr>
              <a:t>”</a:t>
            </a:r>
            <a:r>
              <a:rPr lang="ko-KR" altLang="en-US" smtClean="0"/>
              <a:t>일까</a:t>
            </a:r>
            <a:r>
              <a:rPr lang="en-US" altLang="ko-KR" smtClean="0"/>
              <a:t>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2800" dirty="0" smtClean="0"/>
              <a:t>여자는 자유롭고 편안할 때보다는 바쁠 때 더 행복하고 성취감을 느낀다</a:t>
            </a:r>
            <a:r>
              <a:rPr lang="en-US" altLang="ko-KR" sz="2800" dirty="0" smtClean="0"/>
              <a:t>.</a:t>
            </a:r>
            <a:endParaRPr lang="ko-KR" altLang="en-US" sz="2800" dirty="0" smtClean="0"/>
          </a:p>
          <a:p>
            <a:pPr eaLnBrk="1" hangingPunct="1"/>
            <a:r>
              <a:rPr lang="ko-KR" altLang="en-US" sz="2800" dirty="0" smtClean="0"/>
              <a:t>종일 집안일을 하는 전업주부의 남편이 맞벌이보다 행복하다</a:t>
            </a:r>
            <a:r>
              <a:rPr lang="en-US" altLang="ko-KR" sz="2800" dirty="0" smtClean="0"/>
              <a:t>.</a:t>
            </a:r>
            <a:endParaRPr lang="ko-KR" altLang="en-US" sz="2800" dirty="0" smtClean="0"/>
          </a:p>
          <a:p>
            <a:pPr eaLnBrk="1" hangingPunct="1"/>
            <a:r>
              <a:rPr lang="ko-KR" altLang="en-US" sz="2800" dirty="0" smtClean="0"/>
              <a:t>여자가 남자보다 우울증에 더 잘 빠진다</a:t>
            </a:r>
            <a:r>
              <a:rPr lang="en-US" altLang="ko-KR" sz="2800" dirty="0" smtClean="0"/>
              <a:t>.</a:t>
            </a:r>
            <a:endParaRPr lang="ko-KR" altLang="en-US" sz="2800" dirty="0" smtClean="0"/>
          </a:p>
          <a:p>
            <a:pPr eaLnBrk="1" hangingPunct="1"/>
            <a:r>
              <a:rPr lang="ko-KR" altLang="en-US" sz="2800" dirty="0" smtClean="0"/>
              <a:t>여자보다 남자가 자살시도를 더 많이 한다</a:t>
            </a:r>
            <a:r>
              <a:rPr lang="en-US" altLang="ko-KR" sz="2800" dirty="0" smtClean="0"/>
              <a:t>.</a:t>
            </a:r>
            <a:endParaRPr lang="ko-KR" altLang="en-US" sz="2800" dirty="0" smtClean="0"/>
          </a:p>
          <a:p>
            <a:pPr eaLnBrk="1" hangingPunct="1"/>
            <a:r>
              <a:rPr lang="ko-KR" altLang="en-US" sz="2800" dirty="0" smtClean="0"/>
              <a:t>남자가 여자보다 더 행복하다</a:t>
            </a:r>
            <a:r>
              <a:rPr lang="en-US" altLang="ko-KR" sz="2800" dirty="0" smtClean="0"/>
              <a:t>.</a:t>
            </a:r>
            <a:endParaRPr lang="ko-KR" altLang="en-US" sz="28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행복의 성차</a:t>
            </a:r>
            <a:endParaRPr lang="en-US" altLang="ko-KR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800" dirty="0" smtClean="0"/>
              <a:t>직장에 다니는 여성이 안 다니는 여성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전업주부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보다 불행하다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반드시 그렇지는 않다</a:t>
            </a:r>
            <a:r>
              <a:rPr lang="en-US" altLang="ko-KR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ko-KR" sz="2800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800" dirty="0" smtClean="0"/>
              <a:t>여자가 남자보다 우울증에 더 잘 빠지고  자살시도는 더 많이 하지만 자살사망자는 남자가 더 많다</a:t>
            </a:r>
            <a:r>
              <a:rPr lang="en-US" altLang="ko-KR" sz="2800" dirty="0" smtClean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pic>
        <p:nvPicPr>
          <p:cNvPr id="4" name="내용 개체 틀 3" descr="그림 5.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429365"/>
            <a:ext cx="7609981" cy="5943462"/>
          </a:xfrm>
          <a:ln w="88900" cap="sq" cmpd="thickThin">
            <a:solidFill>
              <a:srgbClr val="000000"/>
            </a:solidFill>
          </a:ln>
          <a:effectLst>
            <a:innerShdw blurRad="76200">
              <a:srgbClr val="000000"/>
            </a:innerShdw>
          </a:effec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넷째</a:t>
            </a:r>
            <a:r>
              <a:rPr lang="en-US" altLang="ko-KR" smtClean="0"/>
              <a:t>, </a:t>
            </a:r>
            <a:r>
              <a:rPr lang="ko-KR" altLang="en-US" smtClean="0"/>
              <a:t>예쁘거나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잘 생기면 행복할까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sp>
        <p:nvSpPr>
          <p:cNvPr id="327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신체적 매력과 행복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타인이 평가한 객관적 신체적 매력은 행복과 유의미한 상관이 없다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반면</a:t>
            </a:r>
            <a:r>
              <a:rPr lang="en-US" altLang="ko-KR" smtClean="0"/>
              <a:t>, </a:t>
            </a:r>
            <a:r>
              <a:rPr lang="ko-KR" altLang="en-US" smtClean="0"/>
              <a:t>신체적 매력의 자기평가는 행복과 높은 상관</a:t>
            </a:r>
          </a:p>
          <a:p>
            <a:pPr eaLnBrk="1" hangingPunct="1"/>
            <a:endParaRPr lang="ko-KR" altLang="en-US" smtClean="0"/>
          </a:p>
          <a:p>
            <a:pPr eaLnBrk="1" hangingPunct="1"/>
            <a:endParaRPr lang="ko-KR" altLang="en-US" smtClean="0"/>
          </a:p>
          <a:p>
            <a:pPr eaLnBrk="1" hangingPunct="1"/>
            <a:endParaRPr lang="ko-KR" altLang="en-US" smtClean="0"/>
          </a:p>
          <a:p>
            <a:pPr algn="r" eaLnBrk="1" hangingPunct="1"/>
            <a:r>
              <a:rPr lang="ko-KR" altLang="en-US" smtClean="0"/>
              <a:t>김진주</a:t>
            </a:r>
            <a:r>
              <a:rPr lang="en-US" altLang="ko-KR" smtClean="0"/>
              <a:t>, </a:t>
            </a:r>
            <a:r>
              <a:rPr lang="ko-KR" altLang="en-US" smtClean="0"/>
              <a:t>구자영</a:t>
            </a:r>
            <a:r>
              <a:rPr lang="en-US" altLang="ko-KR" smtClean="0"/>
              <a:t>, </a:t>
            </a:r>
            <a:r>
              <a:rPr lang="ko-KR" altLang="en-US" smtClean="0"/>
              <a:t>서은경</a:t>
            </a:r>
            <a:r>
              <a:rPr lang="en-US" altLang="ko-KR" smtClean="0"/>
              <a:t>(2008)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다섯째</a:t>
            </a:r>
            <a:r>
              <a:rPr lang="en-US" altLang="ko-KR" smtClean="0"/>
              <a:t>, </a:t>
            </a:r>
            <a:r>
              <a:rPr lang="ko-KR" altLang="en-US" smtClean="0"/>
              <a:t>결혼하면 행복할까</a:t>
            </a:r>
            <a:r>
              <a:rPr lang="en-US" altLang="ko-KR" smtClean="0"/>
              <a:t>?</a:t>
            </a:r>
            <a:br>
              <a:rPr lang="en-US" altLang="ko-KR" smtClean="0"/>
            </a:br>
            <a:r>
              <a:rPr lang="ko-KR" altLang="en-US" smtClean="0"/>
              <a:t>안 하는 것이 행복할까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sp>
        <p:nvSpPr>
          <p:cNvPr id="348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결혼과 행복</a:t>
            </a:r>
          </a:p>
        </p:txBody>
      </p:sp>
      <p:sp>
        <p:nvSpPr>
          <p:cNvPr id="358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2800" dirty="0" smtClean="0"/>
              <a:t>사망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이혼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별거하면 </a:t>
            </a:r>
            <a:r>
              <a:rPr lang="ko-KR" altLang="en-US" sz="2800" dirty="0" err="1" smtClean="0"/>
              <a:t>웰빙이</a:t>
            </a:r>
            <a:r>
              <a:rPr lang="ko-KR" altLang="en-US" sz="2800" dirty="0" smtClean="0"/>
              <a:t> 떨어짐</a:t>
            </a:r>
            <a:r>
              <a:rPr lang="en-US" altLang="ko-KR" sz="2800" dirty="0" smtClean="0"/>
              <a:t>. </a:t>
            </a:r>
          </a:p>
          <a:p>
            <a:pPr eaLnBrk="1" hangingPunct="1"/>
            <a:r>
              <a:rPr lang="ko-KR" altLang="en-US" sz="2800" dirty="0" smtClean="0"/>
              <a:t>이유</a:t>
            </a:r>
            <a:r>
              <a:rPr lang="en-US" altLang="ko-KR" sz="2800" dirty="0" smtClean="0"/>
              <a:t>:</a:t>
            </a:r>
            <a:r>
              <a:rPr lang="ko-KR" altLang="en-US" sz="2800" dirty="0" smtClean="0"/>
              <a:t> 친밀감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동료감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정서적 지지 등의 상실과 재정적 자원의 감소를 의미</a:t>
            </a:r>
            <a:endParaRPr lang="en-US" altLang="ko-KR" sz="2800" dirty="0" smtClean="0"/>
          </a:p>
          <a:p>
            <a:pPr eaLnBrk="1" hangingPunct="1"/>
            <a:endParaRPr lang="en-US" altLang="ko-KR" sz="2800" dirty="0" smtClean="0"/>
          </a:p>
          <a:p>
            <a:pPr eaLnBrk="1" hangingPunct="1"/>
            <a:r>
              <a:rPr lang="ko-KR" altLang="en-US" sz="2800" dirty="0" smtClean="0"/>
              <a:t>이러한 결과는 정서적 고통과 정신질환이 미혼과 독신자들 사이에서 더 많이 나타난다는 점에서도 지지된다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Diener</a:t>
            </a:r>
            <a:r>
              <a:rPr lang="en-US" altLang="ko-KR" sz="2800" dirty="0" smtClean="0"/>
              <a:t> &amp; Seligman, 2004; Myers, 2000).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사전적 의미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None/>
            </a:pPr>
            <a:endParaRPr lang="en-US" altLang="ko-KR"/>
          </a:p>
          <a:p>
            <a:r>
              <a:rPr lang="ko-KR" altLang="en-US"/>
              <a:t>복된 좋은 운수</a:t>
            </a:r>
          </a:p>
          <a:p>
            <a:pPr>
              <a:buFont typeface="Wingdings" pitchFamily="2" charset="2"/>
              <a:buNone/>
            </a:pPr>
            <a:r>
              <a:rPr lang="ko-KR" altLang="en-US"/>
              <a:t> </a:t>
            </a:r>
          </a:p>
          <a:p>
            <a:r>
              <a:rPr lang="ko-KR" altLang="en-US"/>
              <a:t>생활에서 충분한 만족과 기쁨을 느끼는 흐뭇한 상태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68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2800" dirty="0" smtClean="0"/>
              <a:t>반대로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기혼자들은 우울증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고독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신체적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정신적 건강 문제를 경험할 위험성이 더 낮고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과부나 홀아비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별거 중이거나 이혼한 사람들보다 더 오래 산다</a:t>
            </a:r>
            <a:r>
              <a:rPr lang="en-US" altLang="ko-KR" sz="2800" dirty="0" smtClean="0"/>
              <a:t>. </a:t>
            </a:r>
          </a:p>
          <a:p>
            <a:pPr eaLnBrk="1" hangingPunct="1"/>
            <a:endParaRPr lang="en-US" altLang="ko-KR" sz="2800" dirty="0" smtClean="0"/>
          </a:p>
          <a:p>
            <a:pPr eaLnBrk="1" hangingPunct="1"/>
            <a:r>
              <a:rPr lang="en-US" altLang="ko-KR" sz="2800" dirty="0" smtClean="0"/>
              <a:t>800</a:t>
            </a:r>
            <a:r>
              <a:rPr lang="ko-KR" altLang="en-US" sz="2800" dirty="0" smtClean="0"/>
              <a:t>명의 남녀에 대한 </a:t>
            </a:r>
            <a:r>
              <a:rPr lang="en-US" altLang="ko-KR" sz="2800" dirty="0" smtClean="0"/>
              <a:t>7</a:t>
            </a:r>
            <a:r>
              <a:rPr lang="ko-KR" altLang="en-US" sz="2800" dirty="0" smtClean="0"/>
              <a:t>년간의 연구에 따르면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혼자 사는 사람은 기혼자에 비해 우울증과 알코올 중독의 증가를 더 많이 보임</a:t>
            </a:r>
            <a:r>
              <a:rPr lang="en-US" altLang="ko-KR" sz="2800" dirty="0" smtClean="0"/>
              <a:t>(Horwitz, White &amp; Howell-White, 1996). </a:t>
            </a:r>
            <a:endParaRPr lang="ko-KR" altLang="en-US" sz="28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왜 이런 결과가 나왔을까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sp>
        <p:nvSpPr>
          <p:cNvPr id="378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선택효과</a:t>
            </a:r>
            <a:r>
              <a:rPr lang="en-US" altLang="ko-KR" smtClean="0"/>
              <a:t>(selection effect)</a:t>
            </a:r>
          </a:p>
          <a:p>
            <a:pPr eaLnBrk="1" hangingPunct="1"/>
            <a:r>
              <a:rPr lang="ko-KR" altLang="en-US" smtClean="0"/>
              <a:t>결혼한 사람이 미혼자에 비해서 결혼 전부터 이미 더 행복했을 가능성</a:t>
            </a:r>
            <a:r>
              <a:rPr lang="en-US" altLang="ko-KR" smtClean="0"/>
              <a:t> </a:t>
            </a:r>
            <a:endParaRPr lang="ko-KR" altLang="en-US" smtClean="0"/>
          </a:p>
          <a:p>
            <a:pPr eaLnBrk="1" hangingPunct="1"/>
            <a:endParaRPr lang="ko-KR" altLang="en-US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pic>
        <p:nvPicPr>
          <p:cNvPr id="4" name="내용 개체 틀 3" descr="그림 5.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404665"/>
            <a:ext cx="8136904" cy="5544616"/>
          </a:xfrm>
          <a:ln w="88900" cap="sq" cmpd="thickThin">
            <a:solidFill>
              <a:srgbClr val="000000"/>
            </a:solidFill>
          </a:ln>
          <a:effectLst>
            <a:innerShdw blurRad="76200">
              <a:srgbClr val="000000"/>
            </a:innerShdw>
          </a:effec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99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특히 결혼이 행복을 증가시킬지 감소시킬지는 결혼에 대한 사람들의 초기반응과 유의미하게 관련</a:t>
            </a:r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ko-KR" altLang="en-US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/>
          <a:lstStyle/>
          <a:p>
            <a:pPr eaLnBrk="1" hangingPunct="1"/>
            <a:r>
              <a:rPr lang="ko-KR" altLang="en-US" smtClean="0"/>
              <a:t>여섯째</a:t>
            </a:r>
            <a:r>
              <a:rPr lang="en-US" altLang="ko-KR" smtClean="0"/>
              <a:t>, </a:t>
            </a:r>
            <a:r>
              <a:rPr lang="ko-KR" altLang="en-US" smtClean="0"/>
              <a:t>문화에 따라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행복은 다를까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sp>
        <p:nvSpPr>
          <p:cNvPr id="40963" name="내용 개체 틀 2"/>
          <p:cNvSpPr>
            <a:spLocks noGrp="1"/>
          </p:cNvSpPr>
          <p:nvPr>
            <p:ph idx="1"/>
          </p:nvPr>
        </p:nvSpPr>
        <p:spPr>
          <a:xfrm>
            <a:off x="457200" y="2420938"/>
            <a:ext cx="8229600" cy="3705225"/>
          </a:xfrm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 사람은 행복한가요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sp>
        <p:nvSpPr>
          <p:cNvPr id="419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00808"/>
            <a:ext cx="6681638" cy="475360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30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2938"/>
            <a:ext cx="914400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403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pic>
        <p:nvPicPr>
          <p:cNvPr id="44036" name="그림 3" descr="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765175"/>
            <a:ext cx="6964362" cy="470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505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pic>
        <p:nvPicPr>
          <p:cNvPr id="45060" name="그림 3" descr="생각의지도자료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836613"/>
            <a:ext cx="6103938" cy="456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모든 것을 개체로 인식하고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분석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분류하기 좋아하는 </a:t>
            </a:r>
            <a:r>
              <a:rPr lang="ko-KR" altLang="en-US" sz="4400" dirty="0" smtClean="0">
                <a:solidFill>
                  <a:schemeClr val="accent5">
                    <a:lumMod val="50000"/>
                  </a:schemeClr>
                </a:solidFill>
              </a:rPr>
              <a:t>서양인</a:t>
            </a:r>
            <a:endParaRPr lang="en-US" altLang="ko-KR" sz="4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          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모든 것을 서로 상호작용 한다고 여기고 </a:t>
            </a:r>
            <a:endParaRPr lang="en-US" altLang="ko-KR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                                                  인과관계를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따지며 </a:t>
            </a:r>
            <a:endParaRPr lang="en-US" altLang="ko-KR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                           전체적으로 인식하는 </a:t>
            </a:r>
            <a:r>
              <a:rPr lang="ko-KR" altLang="en-US" sz="4400" dirty="0" smtClean="0">
                <a:solidFill>
                  <a:schemeClr val="accent2">
                    <a:lumMod val="50000"/>
                  </a:schemeClr>
                </a:solidFill>
              </a:rPr>
              <a:t>동양인</a:t>
            </a:r>
            <a:endParaRPr lang="en-US" altLang="ko-KR" sz="4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긍정심리학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행복이 긍정심리학의 가장 핵심적인 연구대상</a:t>
            </a:r>
            <a:r>
              <a:rPr lang="en-US" altLang="ko-KR" dirty="0" smtClean="0"/>
              <a:t>(Seligman et al., 2006)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즐거운 삶</a:t>
            </a:r>
            <a:r>
              <a:rPr lang="en-US" altLang="ko-KR" dirty="0" smtClean="0"/>
              <a:t>(pleasant life)</a:t>
            </a:r>
          </a:p>
          <a:p>
            <a:pPr lvl="1"/>
            <a:r>
              <a:rPr lang="ko-KR" altLang="en-US" dirty="0" smtClean="0"/>
              <a:t>몰입된 삶</a:t>
            </a:r>
            <a:r>
              <a:rPr lang="en-US" altLang="ko-KR" dirty="0" smtClean="0"/>
              <a:t>(engaged life)</a:t>
            </a:r>
          </a:p>
          <a:p>
            <a:pPr lvl="1"/>
            <a:r>
              <a:rPr lang="ko-KR" altLang="en-US" dirty="0" err="1" smtClean="0"/>
              <a:t>의미있는</a:t>
            </a:r>
            <a:r>
              <a:rPr lang="ko-KR" altLang="en-US" dirty="0" smtClean="0"/>
              <a:t> 삶</a:t>
            </a:r>
            <a:r>
              <a:rPr lang="en-US" altLang="ko-KR" dirty="0" smtClean="0"/>
              <a:t>(meaningful life)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동양과 서양의 차이</a:t>
            </a:r>
          </a:p>
        </p:txBody>
      </p:sp>
      <p:sp>
        <p:nvSpPr>
          <p:cNvPr id="4710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graphicFrame>
        <p:nvGraphicFramePr>
          <p:cNvPr id="4" name="내용 개체 틀 6"/>
          <p:cNvGraphicFramePr>
            <a:graphicFrameLocks/>
          </p:cNvGraphicFramePr>
          <p:nvPr/>
        </p:nvGraphicFramePr>
        <p:xfrm>
          <a:off x="457200" y="1557338"/>
          <a:ext cx="8229600" cy="45365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 smtClean="0"/>
                        <a:t>서양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 smtClean="0"/>
                        <a:t>동양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홀로 사는 삶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더불어 사는 삶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독립성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상호 의존성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논쟁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타협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부분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전체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/>
                        <a:t>본성론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/>
                        <a:t>상황론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명사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동사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논리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경험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514725"/>
          </a:xfrm>
        </p:spPr>
        <p:txBody>
          <a:bodyPr/>
          <a:lstStyle/>
          <a:p>
            <a:pPr eaLnBrk="1" hangingPunct="1"/>
            <a:r>
              <a:rPr lang="ko-KR" altLang="en-US" smtClean="0"/>
              <a:t>마지막으로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원했던 기숙사를 배정받은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대학생이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그렇지 않은 대학생보다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더 행복할까</a:t>
            </a:r>
            <a:r>
              <a:rPr lang="en-US" altLang="ko-KR" smtClean="0"/>
              <a:t>? </a:t>
            </a:r>
            <a:endParaRPr lang="ko-KR" altLang="en-US" smtClean="0"/>
          </a:p>
        </p:txBody>
      </p:sp>
      <p:sp>
        <p:nvSpPr>
          <p:cNvPr id="48131" name="내용 개체 틀 2"/>
          <p:cNvSpPr>
            <a:spLocks noGrp="1"/>
          </p:cNvSpPr>
          <p:nvPr>
            <p:ph idx="1"/>
          </p:nvPr>
        </p:nvSpPr>
        <p:spPr>
          <a:xfrm>
            <a:off x="457200" y="3860800"/>
            <a:ext cx="8229600" cy="2265363"/>
          </a:xfrm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기숙사 배정에 대한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학생 만족도 연구</a:t>
            </a:r>
          </a:p>
        </p:txBody>
      </p:sp>
      <p:sp>
        <p:nvSpPr>
          <p:cNvPr id="4915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 smtClean="0"/>
              <a:t>Dunn, Wilson, &amp; Gilbert(2003)</a:t>
            </a:r>
          </a:p>
          <a:p>
            <a:pPr eaLnBrk="1" hangingPunct="1"/>
            <a:r>
              <a:rPr lang="ko-KR" altLang="en-US" sz="2800" dirty="0" smtClean="0"/>
              <a:t>대학 신입생들은 </a:t>
            </a:r>
            <a:r>
              <a:rPr lang="en-US" altLang="ko-KR" sz="2800" dirty="0" smtClean="0"/>
              <a:t>12</a:t>
            </a:r>
            <a:r>
              <a:rPr lang="ko-KR" altLang="en-US" sz="2800" dirty="0" smtClean="0"/>
              <a:t>개 기숙사 동 중에서 한 곳에 무선적으로 배정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처음 </a:t>
            </a:r>
            <a:r>
              <a:rPr lang="en-US" altLang="ko-KR" sz="2800" dirty="0" smtClean="0"/>
              <a:t>3</a:t>
            </a:r>
            <a:r>
              <a:rPr lang="ko-KR" altLang="en-US" sz="2800" dirty="0" smtClean="0"/>
              <a:t>년간 살도록 요구</a:t>
            </a:r>
            <a:endParaRPr lang="en-US" altLang="ko-KR" sz="2800" dirty="0" smtClean="0"/>
          </a:p>
          <a:p>
            <a:pPr eaLnBrk="1" hangingPunct="1"/>
            <a:r>
              <a:rPr lang="en-US" altLang="ko-KR" sz="2800" dirty="0" smtClean="0"/>
              <a:t>1</a:t>
            </a:r>
            <a:r>
              <a:rPr lang="ko-KR" altLang="en-US" sz="2800" dirty="0" smtClean="0"/>
              <a:t>년 후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각 학생들은 동료들과 상의해서 자신의 룸메이트와 남은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년간 같은 동에서 생활할 친구들을 최대 </a:t>
            </a:r>
            <a:r>
              <a:rPr lang="en-US" altLang="ko-KR" sz="2800" dirty="0" smtClean="0"/>
              <a:t>15</a:t>
            </a:r>
            <a:r>
              <a:rPr lang="ko-KR" altLang="en-US" sz="2800" dirty="0" smtClean="0"/>
              <a:t>명까지 선택</a:t>
            </a:r>
            <a:endParaRPr lang="en-US" altLang="ko-KR" sz="2800" dirty="0" smtClean="0"/>
          </a:p>
          <a:p>
            <a:pPr eaLnBrk="1" hangingPunct="1"/>
            <a:r>
              <a:rPr lang="ko-KR" altLang="en-US" sz="2800" dirty="0" smtClean="0"/>
              <a:t>추첨은 </a:t>
            </a:r>
            <a:r>
              <a:rPr lang="en-US" altLang="ko-KR" sz="2800" dirty="0" smtClean="0"/>
              <a:t>“</a:t>
            </a:r>
            <a:r>
              <a:rPr lang="ko-KR" altLang="en-US" sz="2800" dirty="0" smtClean="0"/>
              <a:t>어떤 동에서 살지</a:t>
            </a:r>
            <a:r>
              <a:rPr lang="en-US" altLang="ko-KR" sz="2800" dirty="0" smtClean="0"/>
              <a:t>”</a:t>
            </a:r>
            <a:r>
              <a:rPr lang="ko-KR" altLang="en-US" sz="2800" dirty="0" smtClean="0"/>
              <a:t>만을 결정하는 과정</a:t>
            </a:r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결과를 예상한다면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sp>
        <p:nvSpPr>
          <p:cNvPr id="5017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2800" dirty="0" smtClean="0"/>
              <a:t>여러분은 이미 같이 생활할 룸메이트와 모든 친구들을 알고 있다</a:t>
            </a:r>
            <a:r>
              <a:rPr lang="en-US" altLang="ko-KR" sz="2800" dirty="0" smtClean="0"/>
              <a:t>. </a:t>
            </a:r>
          </a:p>
          <a:p>
            <a:pPr eaLnBrk="1" hangingPunct="1"/>
            <a:r>
              <a:rPr lang="ko-KR" altLang="en-US" sz="2800" dirty="0" smtClean="0"/>
              <a:t>추첨에 어떤 기대를 가질 것인가</a:t>
            </a:r>
            <a:r>
              <a:rPr lang="en-US" altLang="ko-KR" sz="2800" dirty="0" smtClean="0"/>
              <a:t>?</a:t>
            </a:r>
          </a:p>
          <a:p>
            <a:pPr eaLnBrk="1" hangingPunct="1"/>
            <a:endParaRPr lang="en-US" altLang="ko-KR" sz="2800" dirty="0" smtClean="0"/>
          </a:p>
          <a:p>
            <a:pPr eaLnBrk="1" hangingPunct="1"/>
            <a:r>
              <a:rPr lang="ko-KR" altLang="en-US" sz="2800" dirty="0" smtClean="0"/>
              <a:t>하지만 연구 결과는 놀라웠다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학생들은 그들이 살 장소에 실제로 매우 관심이 있어서</a:t>
            </a:r>
            <a:r>
              <a:rPr lang="en-US" altLang="ko-KR" sz="2800" dirty="0" smtClean="0"/>
              <a:t> 1</a:t>
            </a:r>
            <a:r>
              <a:rPr lang="ko-KR" altLang="en-US" sz="2800" dirty="0" err="1" smtClean="0"/>
              <a:t>년차</a:t>
            </a:r>
            <a:r>
              <a:rPr lang="ko-KR" altLang="en-US" sz="2800" dirty="0" smtClean="0"/>
              <a:t> 학생들은 흔히 밤을 세워 자신의 기숙사 배정을 기다렸으며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원하던 대로 되면 뛸 듯이 기뻐했고 그렇지 않은 경우는 낙담</a:t>
            </a:r>
            <a:r>
              <a:rPr lang="en-US" altLang="ko-KR" sz="2800" dirty="0" smtClean="0"/>
              <a:t>.</a:t>
            </a:r>
            <a:endParaRPr lang="ko-KR" altLang="en-US" sz="2800" dirty="0" smtClean="0"/>
          </a:p>
          <a:p>
            <a:pPr eaLnBrk="1" hangingPunct="1"/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세 가지 질문</a:t>
            </a:r>
          </a:p>
        </p:txBody>
      </p:sp>
      <p:sp>
        <p:nvSpPr>
          <p:cNvPr id="5120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2800" dirty="0" smtClean="0"/>
              <a:t>질문</a:t>
            </a:r>
            <a:r>
              <a:rPr lang="en-US" altLang="ko-KR" sz="2800" dirty="0" smtClean="0"/>
              <a:t>1: </a:t>
            </a:r>
            <a:r>
              <a:rPr lang="ko-KR" altLang="en-US" sz="2800" dirty="0" smtClean="0"/>
              <a:t>학생들은 어떤 동이 좋고 싫은지를 어떻게 결정하는가</a:t>
            </a:r>
            <a:r>
              <a:rPr lang="en-US" altLang="ko-KR" sz="2800" dirty="0" smtClean="0"/>
              <a:t>?</a:t>
            </a:r>
          </a:p>
          <a:p>
            <a:pPr eaLnBrk="1" hangingPunct="1"/>
            <a:r>
              <a:rPr lang="ko-KR" altLang="en-US" sz="2800" dirty="0" smtClean="0"/>
              <a:t>질문</a:t>
            </a:r>
            <a:r>
              <a:rPr lang="en-US" altLang="ko-KR" sz="2800" dirty="0" smtClean="0"/>
              <a:t>2: </a:t>
            </a:r>
            <a:r>
              <a:rPr lang="ko-KR" altLang="en-US" sz="2800" dirty="0" smtClean="0"/>
              <a:t>기숙사 동을 배정받는 순간의 행복감이나 </a:t>
            </a:r>
            <a:r>
              <a:rPr lang="ko-KR" altLang="en-US" sz="2800" dirty="0" err="1" smtClean="0"/>
              <a:t>불행감이</a:t>
            </a:r>
            <a:r>
              <a:rPr lang="ko-KR" altLang="en-US" sz="2800" dirty="0" smtClean="0"/>
              <a:t> 실제 그 사동에서 생활할 때에도 계속 이어지는가</a:t>
            </a:r>
            <a:r>
              <a:rPr lang="en-US" altLang="ko-KR" sz="2800" dirty="0" smtClean="0"/>
              <a:t>?</a:t>
            </a:r>
          </a:p>
          <a:p>
            <a:pPr eaLnBrk="1" hangingPunct="1"/>
            <a:r>
              <a:rPr lang="ko-KR" altLang="en-US" sz="2800" dirty="0" smtClean="0"/>
              <a:t>질문</a:t>
            </a:r>
            <a:r>
              <a:rPr lang="en-US" altLang="ko-KR" sz="2800" dirty="0" smtClean="0"/>
              <a:t>3. </a:t>
            </a:r>
            <a:r>
              <a:rPr lang="ko-KR" altLang="en-US" sz="2800" dirty="0" smtClean="0"/>
              <a:t>실제 기숙사 삶의 만족도를 가장 잘 예언해 주는 것은 무엇인가</a:t>
            </a:r>
            <a:r>
              <a:rPr lang="en-US" altLang="ko-KR" sz="2800" dirty="0" smtClean="0"/>
              <a:t>?</a:t>
            </a:r>
            <a:endParaRPr lang="ko-KR" altLang="en-US" sz="28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결정 이유</a:t>
            </a:r>
          </a:p>
        </p:txBody>
      </p:sp>
      <p:sp>
        <p:nvSpPr>
          <p:cNvPr id="5222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2800" dirty="0" smtClean="0"/>
              <a:t>기숙사 배정에 대한 학생들의 선호는 캠퍼스 내 위치와 그것의 물리적 특징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방 크기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편의시설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에 주로 기반</a:t>
            </a:r>
          </a:p>
          <a:p>
            <a:pPr eaLnBrk="1" hangingPunct="1"/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행복의 유지</a:t>
            </a:r>
          </a:p>
        </p:txBody>
      </p:sp>
      <p:sp>
        <p:nvSpPr>
          <p:cNvPr id="5325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2800" dirty="0" smtClean="0"/>
              <a:t>학생들은 처음에 예상했던 것처럼 실제 기숙사 생활에서도 행복해하거나 불행해할까</a:t>
            </a:r>
            <a:r>
              <a:rPr lang="en-US" altLang="ko-KR" sz="2800" dirty="0" smtClean="0"/>
              <a:t>?</a:t>
            </a:r>
          </a:p>
          <a:p>
            <a:pPr eaLnBrk="1" hangingPunct="1"/>
            <a:r>
              <a:rPr lang="ko-KR" altLang="en-US" sz="2800" dirty="0" smtClean="0"/>
              <a:t>대답은 ‘아니다’</a:t>
            </a:r>
            <a:endParaRPr lang="en-US" altLang="ko-KR" sz="2800" dirty="0" smtClean="0"/>
          </a:p>
          <a:p>
            <a:pPr eaLnBrk="1" hangingPunct="1"/>
            <a:r>
              <a:rPr lang="ko-KR" altLang="en-US" sz="2800" dirty="0" smtClean="0"/>
              <a:t>학생들은 자신이 원하던 기숙사를 배정받았을 때 경험할 행복감과 자신이 원하지 않던 기숙사를 배정받았을 때 경험할 </a:t>
            </a:r>
            <a:r>
              <a:rPr lang="ko-KR" altLang="en-US" sz="2800" dirty="0" err="1" smtClean="0"/>
              <a:t>불행감에</a:t>
            </a:r>
            <a:r>
              <a:rPr lang="ko-KR" altLang="en-US" sz="2800" dirty="0" smtClean="0"/>
              <a:t> 대해서 유의미하게 과장된 추정</a:t>
            </a:r>
            <a:endParaRPr lang="en-US" altLang="ko-KR" sz="2800" dirty="0" smtClean="0"/>
          </a:p>
          <a:p>
            <a:pPr eaLnBrk="1" hangingPunct="1"/>
            <a:r>
              <a:rPr lang="ko-KR" altLang="en-US" sz="2800" dirty="0" smtClean="0"/>
              <a:t>원하던 사동에 배정된 학생들은 예상했던 것보다 덜 행복했고 원하지 않던 곳에 배정된 학생들은 예상했던 것보다 더 행복해했다</a:t>
            </a:r>
            <a:r>
              <a:rPr lang="en-US" altLang="ko-KR" sz="2800" dirty="0" smtClean="0"/>
              <a:t>. </a:t>
            </a:r>
          </a:p>
          <a:p>
            <a:pPr eaLnBrk="1" hangingPunct="1"/>
            <a:endParaRPr lang="ko-KR" altLang="en-US" sz="28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결과의 의미</a:t>
            </a:r>
          </a:p>
        </p:txBody>
      </p:sp>
      <p:sp>
        <p:nvSpPr>
          <p:cNvPr id="5427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2800" dirty="0" smtClean="0"/>
              <a:t>요약하면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대부분의 학생들은 기숙사 생활을 만족스러워했다</a:t>
            </a:r>
            <a:r>
              <a:rPr lang="en-US" altLang="ko-KR" sz="2800" dirty="0" smtClean="0"/>
              <a:t>. </a:t>
            </a:r>
            <a:endParaRPr lang="ko-KR" altLang="en-US" sz="2800" dirty="0" smtClean="0"/>
          </a:p>
          <a:p>
            <a:pPr eaLnBrk="1" hangingPunct="1"/>
            <a:r>
              <a:rPr lang="ko-KR" altLang="en-US" sz="2800" dirty="0" smtClean="0"/>
              <a:t>하지만 행복에 대한 기대는 편향되어 있음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실제 기숙사 생활의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만족도를 예언해 주는 것</a:t>
            </a:r>
          </a:p>
        </p:txBody>
      </p:sp>
      <p:sp>
        <p:nvSpPr>
          <p:cNvPr id="552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sz="2800" dirty="0" smtClean="0"/>
              <a:t>답은</a:t>
            </a:r>
            <a:r>
              <a:rPr lang="en-US" altLang="ko-KR" sz="2800" dirty="0" smtClean="0"/>
              <a:t>?</a:t>
            </a:r>
          </a:p>
          <a:p>
            <a:pPr eaLnBrk="1" hangingPunct="1"/>
            <a:r>
              <a:rPr lang="ko-KR" altLang="en-US" sz="2800" dirty="0" smtClean="0"/>
              <a:t>사회적 관계</a:t>
            </a:r>
          </a:p>
          <a:p>
            <a:pPr eaLnBrk="1" hangingPunct="1"/>
            <a:r>
              <a:rPr lang="en-US" altLang="ko-KR" sz="2800" dirty="0" smtClean="0"/>
              <a:t>2</a:t>
            </a:r>
            <a:r>
              <a:rPr lang="ko-KR" altLang="en-US" sz="2800" dirty="0" smtClean="0"/>
              <a:t>학년과 </a:t>
            </a:r>
            <a:r>
              <a:rPr lang="en-US" altLang="ko-KR" sz="2800" dirty="0" smtClean="0"/>
              <a:t>3</a:t>
            </a:r>
            <a:r>
              <a:rPr lang="ko-KR" altLang="en-US" sz="2800" dirty="0" smtClean="0"/>
              <a:t>학년이 되었을 때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기숙사의 위치와 물리적 특징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학생들은 매우 중요하다고 생각하고 있었지만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은 학생 </a:t>
            </a:r>
            <a:r>
              <a:rPr lang="ko-KR" altLang="en-US" sz="2800" dirty="0" err="1" smtClean="0"/>
              <a:t>행복도와</a:t>
            </a:r>
            <a:r>
              <a:rPr lang="ko-KR" altLang="en-US" sz="2800" dirty="0" smtClean="0"/>
              <a:t> 유의미한 관계가 없었다</a:t>
            </a:r>
            <a:r>
              <a:rPr lang="en-US" altLang="ko-KR" sz="2800" dirty="0" smtClean="0"/>
              <a:t>.</a:t>
            </a:r>
            <a:endParaRPr lang="ko-KR" altLang="en-US" sz="2800" dirty="0" smtClean="0"/>
          </a:p>
          <a:p>
            <a:pPr eaLnBrk="1" hangingPunct="1"/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연구결과들이 보여주는 것</a:t>
            </a:r>
          </a:p>
        </p:txBody>
      </p:sp>
      <p:sp>
        <p:nvSpPr>
          <p:cNvPr id="563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돈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나이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성별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결혼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신체적 매력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문화적인 특성</a:t>
            </a:r>
            <a:endParaRPr lang="en-US" altLang="ko-KR" smtClean="0"/>
          </a:p>
          <a:p>
            <a:pPr eaLnBrk="1" hangingPunct="1"/>
            <a:r>
              <a:rPr lang="en-US" altLang="ko-KR" smtClean="0"/>
              <a:t>…...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ko-KR" altLang="en-US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즐거운</a:t>
            </a:r>
            <a:r>
              <a:rPr lang="en-US" altLang="ko-KR" dirty="0" smtClean="0"/>
              <a:t> </a:t>
            </a:r>
            <a:r>
              <a:rPr lang="ko-KR" altLang="en-US" dirty="0" smtClean="0"/>
              <a:t>삶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바람직한 상태로서의 행복을 결정하는 요인은 무엇인지 밝히는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것</a:t>
            </a:r>
            <a:endParaRPr lang="en-US" altLang="ko-KR" sz="2800" dirty="0" smtClean="0"/>
          </a:p>
          <a:p>
            <a:r>
              <a:rPr lang="ko-KR" altLang="en-US" sz="2800" dirty="0" smtClean="0"/>
              <a:t>삶의 어떠한 조건과 개인의 어떠한 자질이 개인을 행복하고 만족하며 충만감을 느낄 수 있게 하는가에 대한 것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심리학에서 알려주는 행복은 </a:t>
            </a:r>
          </a:p>
        </p:txBody>
      </p:sp>
      <p:sp>
        <p:nvSpPr>
          <p:cNvPr id="573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2800" dirty="0" smtClean="0"/>
              <a:t>결국 객관적인 조건보다는 </a:t>
            </a:r>
            <a:endParaRPr lang="en-US" altLang="ko-KR" sz="2800" dirty="0" smtClean="0"/>
          </a:p>
          <a:p>
            <a:pPr eaLnBrk="1" hangingPunct="1"/>
            <a:r>
              <a:rPr lang="ko-KR" altLang="en-US" sz="2800" dirty="0" smtClean="0"/>
              <a:t>주관적 현실지각이 </a:t>
            </a:r>
            <a:endParaRPr lang="en-US" altLang="ko-KR" sz="2800" dirty="0" smtClean="0"/>
          </a:p>
          <a:p>
            <a:pPr eaLnBrk="1" hangingPunct="1"/>
            <a:r>
              <a:rPr lang="ko-KR" altLang="en-US" sz="2800" dirty="0" smtClean="0"/>
              <a:t>행복에 유의한 영향을 미친다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몰입된 삶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우리의 재능과 강점을 표현하고 삶의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목적에 의미를 부여해 주는 활동들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예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일이나 여가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에 대한 적극적인 관여와 다른 사람들과의 관계에 초점이 맞추어진 행복의 측면</a:t>
            </a:r>
            <a:endParaRPr lang="en-US" altLang="ko-KR" sz="2800" dirty="0" smtClean="0"/>
          </a:p>
          <a:p>
            <a:r>
              <a:rPr lang="ko-KR" altLang="en-US" sz="2800" dirty="0" smtClean="0"/>
              <a:t>관여는 삶을 더 열의 있고 건강하게 만들어 줌 </a:t>
            </a:r>
            <a:r>
              <a:rPr lang="en-US" altLang="ko-KR" sz="2800" dirty="0" smtClean="0"/>
              <a:t>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의미 있는 삶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자기 자신보다는 더 큰 무엇인가에 관여하는 것으로부터 얻어지는 행복의 더 지속적이고 깊은 측면</a:t>
            </a:r>
            <a:endParaRPr lang="en-US" altLang="ko-KR" sz="2800" dirty="0" smtClean="0"/>
          </a:p>
          <a:p>
            <a:r>
              <a:rPr lang="ko-KR" altLang="en-US" sz="2800" dirty="0" smtClean="0"/>
              <a:t>종교적 지역사회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 삶에 대한 개인 철학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가족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자선단체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혹은 정치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환경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사회단체 등이 포함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A9BD0-B6FA-4BDA-B626-065F0382C153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봄꽃</Template>
  <TotalTime>1952</TotalTime>
  <Words>1918</Words>
  <Application>Microsoft Office PowerPoint</Application>
  <PresentationFormat>화면 슬라이드 쇼(4:3)</PresentationFormat>
  <Paragraphs>389</Paragraphs>
  <Slides>70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6" baseType="lpstr">
      <vt:lpstr>굴림</vt:lpstr>
      <vt:lpstr>맑은 고딕</vt:lpstr>
      <vt:lpstr>Arial</vt:lpstr>
      <vt:lpstr>Calibri</vt:lpstr>
      <vt:lpstr>Wingdings</vt:lpstr>
      <vt:lpstr>Thème Office</vt:lpstr>
      <vt:lpstr>12주  긍정심리학 행복을 말하다 1</vt:lpstr>
      <vt:lpstr>긍정심리학</vt:lpstr>
      <vt:lpstr>행복의 정의</vt:lpstr>
      <vt:lpstr>사전적 의미</vt:lpstr>
      <vt:lpstr>사전적 의미</vt:lpstr>
      <vt:lpstr>긍정심리학</vt:lpstr>
      <vt:lpstr>즐거운 삶</vt:lpstr>
      <vt:lpstr>몰입된 삶</vt:lpstr>
      <vt:lpstr>의미 있는 삶</vt:lpstr>
      <vt:lpstr>주관적 안녕감</vt:lpstr>
      <vt:lpstr>웰빙과  행복</vt:lpstr>
      <vt:lpstr>정서적 안녕감(1)</vt:lpstr>
      <vt:lpstr>정서적 안녕감(2)</vt:lpstr>
      <vt:lpstr>심리적 안녕감(1)</vt:lpstr>
      <vt:lpstr>심리적 안녕감(2)</vt:lpstr>
      <vt:lpstr>사회적 안녕감(1)</vt:lpstr>
      <vt:lpstr>사회적 안녕감(2)</vt:lpstr>
      <vt:lpstr>사회적 안녕감(3)</vt:lpstr>
      <vt:lpstr>행복의 측정</vt:lpstr>
      <vt:lpstr>방법1</vt:lpstr>
      <vt:lpstr>방법2</vt:lpstr>
      <vt:lpstr>결과</vt:lpstr>
      <vt:lpstr>PowerPoint 프레젠테이션</vt:lpstr>
      <vt:lpstr>PowerPoint 프레젠테이션</vt:lpstr>
      <vt:lpstr>PowerPoint 프레젠테이션</vt:lpstr>
      <vt:lpstr>그렇다면 나는  왜 행복하지 않은 걸까요? 그렇다면 나는  왜 행복한 걸까요?  -행복에 대한 심리학 연구 결과들-</vt:lpstr>
      <vt:lpstr>PowerPoint 프레젠테이션</vt:lpstr>
      <vt:lpstr>첫째, 돈이 많으면 행복한가?</vt:lpstr>
      <vt:lpstr>질문1 </vt:lpstr>
      <vt:lpstr>PowerPoint 프레젠테이션</vt:lpstr>
      <vt:lpstr>PowerPoint 프레젠테이션</vt:lpstr>
      <vt:lpstr>PowerPoint 프레젠테이션</vt:lpstr>
      <vt:lpstr>질문2</vt:lpstr>
      <vt:lpstr>질문2. 돈 많은 사람이 행복할까?</vt:lpstr>
      <vt:lpstr>PowerPoint 프레젠테이션</vt:lpstr>
      <vt:lpstr>PowerPoint 프레젠테이션</vt:lpstr>
      <vt:lpstr>둘째, 젊으면 행복할까?</vt:lpstr>
      <vt:lpstr>질문1. 인생에서  언제 가장 행복했는가?</vt:lpstr>
      <vt:lpstr>횡단적으로 비교하면</vt:lpstr>
      <vt:lpstr>PowerPoint 프레젠테이션</vt:lpstr>
      <vt:lpstr>PowerPoint 프레젠테이션</vt:lpstr>
      <vt:lpstr>셋째, 남자가 더 행복할까?</vt:lpstr>
      <vt:lpstr>다음중  몇 개가 “예”일까?</vt:lpstr>
      <vt:lpstr>행복의 성차</vt:lpstr>
      <vt:lpstr>PowerPoint 프레젠테이션</vt:lpstr>
      <vt:lpstr>넷째, 예쁘거나  잘 생기면 행복할까?</vt:lpstr>
      <vt:lpstr>신체적 매력과 행복</vt:lpstr>
      <vt:lpstr>다섯째, 결혼하면 행복할까? 안 하는 것이 행복할까?</vt:lpstr>
      <vt:lpstr>결혼과 행복</vt:lpstr>
      <vt:lpstr>PowerPoint 프레젠테이션</vt:lpstr>
      <vt:lpstr>왜 이런 결과가 나왔을까?</vt:lpstr>
      <vt:lpstr>PowerPoint 프레젠테이션</vt:lpstr>
      <vt:lpstr>PowerPoint 프레젠테이션</vt:lpstr>
      <vt:lpstr>여섯째, 문화에 따라  행복은 다를까?</vt:lpstr>
      <vt:lpstr>이 사람은 행복한가요?</vt:lpstr>
      <vt:lpstr>PowerPoint 프레젠테이션</vt:lpstr>
      <vt:lpstr>PowerPoint 프레젠테이션</vt:lpstr>
      <vt:lpstr>PowerPoint 프레젠테이션</vt:lpstr>
      <vt:lpstr>PowerPoint 프레젠테이션</vt:lpstr>
      <vt:lpstr>동양과 서양의 차이</vt:lpstr>
      <vt:lpstr>마지막으로  원했던 기숙사를 배정받은  대학생이  그렇지 않은 대학생보다  더 행복할까? </vt:lpstr>
      <vt:lpstr>기숙사 배정에 대한  학생 만족도 연구</vt:lpstr>
      <vt:lpstr>결과를 예상한다면?</vt:lpstr>
      <vt:lpstr>세 가지 질문</vt:lpstr>
      <vt:lpstr>결정 이유</vt:lpstr>
      <vt:lpstr>행복의 유지</vt:lpstr>
      <vt:lpstr>결과의 의미</vt:lpstr>
      <vt:lpstr>실제 기숙사 생활의  만족도를 예언해 주는 것</vt:lpstr>
      <vt:lpstr>연구결과들이 보여주는 것</vt:lpstr>
      <vt:lpstr>심리학에서 알려주는 행복은 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20대는 어떤 시기인가</dc:title>
  <dc:creator>pc</dc:creator>
  <cp:lastModifiedBy>USER</cp:lastModifiedBy>
  <cp:revision>226</cp:revision>
  <cp:lastPrinted>2017-05-13T14:23:10Z</cp:lastPrinted>
  <dcterms:created xsi:type="dcterms:W3CDTF">2013-03-13T03:18:08Z</dcterms:created>
  <dcterms:modified xsi:type="dcterms:W3CDTF">2020-06-01T20:16:26Z</dcterms:modified>
</cp:coreProperties>
</file>