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2" r:id="rId2"/>
  </p:sldMasterIdLst>
  <p:notesMasterIdLst>
    <p:notesMasterId r:id="rId17"/>
  </p:notesMasterIdLst>
  <p:sldIdLst>
    <p:sldId id="256" r:id="rId3"/>
    <p:sldId id="267" r:id="rId4"/>
    <p:sldId id="271" r:id="rId5"/>
    <p:sldId id="272" r:id="rId6"/>
    <p:sldId id="262" r:id="rId7"/>
    <p:sldId id="277" r:id="rId8"/>
    <p:sldId id="278" r:id="rId9"/>
    <p:sldId id="280" r:id="rId10"/>
    <p:sldId id="275" r:id="rId11"/>
    <p:sldId id="265" r:id="rId12"/>
    <p:sldId id="268" r:id="rId13"/>
    <p:sldId id="264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BCA"/>
    <a:srgbClr val="EDC74E"/>
    <a:srgbClr val="D9D9D9"/>
    <a:srgbClr val="283349"/>
    <a:srgbClr val="FFFF99"/>
    <a:srgbClr val="FF3399"/>
    <a:srgbClr val="6573A7"/>
    <a:srgbClr val="6B9FC7"/>
    <a:srgbClr val="4E6294"/>
    <a:srgbClr val="3A4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86"/>
      </p:cViewPr>
      <p:guideLst>
        <p:guide orient="horz" pos="95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B687-948F-40B0-B11E-513A2528941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BE66-78D3-466E-A893-4C562BD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7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microsoft.com/office/2007/relationships/hdphoto" Target="../media/hdphoto5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9.wdp"/><Relationship Id="rId4" Type="http://schemas.openxmlformats.org/officeDocument/2006/relationships/image" Target="../media/image24.png"/><Relationship Id="rId9" Type="http://schemas.microsoft.com/office/2007/relationships/hdphoto" Target="../media/hdphoto1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78A09-E0E9-4360-8EE1-FE7406182A6C}"/>
              </a:ext>
            </a:extLst>
          </p:cNvPr>
          <p:cNvSpPr txBox="1"/>
          <p:nvPr/>
        </p:nvSpPr>
        <p:spPr>
          <a:xfrm>
            <a:off x="3249446" y="4025740"/>
            <a:ext cx="562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창의적 공학설계 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F5946-9400-4164-8422-2FF66B41D330}"/>
              </a:ext>
            </a:extLst>
          </p:cNvPr>
          <p:cNvSpPr txBox="1"/>
          <p:nvPr/>
        </p:nvSpPr>
        <p:spPr>
          <a:xfrm>
            <a:off x="3249446" y="3656408"/>
            <a:ext cx="562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태양전지와 모터를 이용한 </a:t>
            </a:r>
            <a:r>
              <a:rPr lang="ko-KR" altLang="en-US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마트카트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3842-B0C8-40B1-9B64-AB378C7D29C8}"/>
              </a:ext>
            </a:extLst>
          </p:cNvPr>
          <p:cNvSpPr txBox="1"/>
          <p:nvPr/>
        </p:nvSpPr>
        <p:spPr>
          <a:xfrm>
            <a:off x="3249446" y="4979847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조항조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4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조  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|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  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창의적공학설계  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|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  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박기철 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교수님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Nanum Gothic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1189A-1606-43F9-9D0E-4357ECF47D4F}"/>
              </a:ext>
            </a:extLst>
          </p:cNvPr>
          <p:cNvSpPr txBox="1"/>
          <p:nvPr/>
        </p:nvSpPr>
        <p:spPr>
          <a:xfrm>
            <a:off x="3249446" y="5503067"/>
            <a:ext cx="5628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2017.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12.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Gothic" charset="-127"/>
              </a:rPr>
              <a:t>06.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Nanum Gothic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27" y="861700"/>
            <a:ext cx="2425376" cy="24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6594049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6200000">
            <a:off x="-85442" y="200526"/>
            <a:ext cx="1106908" cy="705853"/>
          </a:xfrm>
          <a:custGeom>
            <a:avLst/>
            <a:gdLst>
              <a:gd name="connsiteX0" fmla="*/ 414308 w 1620252"/>
              <a:gd name="connsiteY0" fmla="*/ 807680 h 807682"/>
              <a:gd name="connsiteX1" fmla="*/ 414306 w 1620252"/>
              <a:gd name="connsiteY1" fmla="*/ 807682 h 807682"/>
              <a:gd name="connsiteX2" fmla="*/ 0 w 1620252"/>
              <a:gd name="connsiteY2" fmla="*/ 807682 h 807682"/>
              <a:gd name="connsiteX3" fmla="*/ 0 w 1620252"/>
              <a:gd name="connsiteY3" fmla="*/ 807680 h 807682"/>
              <a:gd name="connsiteX4" fmla="*/ 1620252 w 1620252"/>
              <a:gd name="connsiteY4" fmla="*/ 0 h 807682"/>
              <a:gd name="connsiteX5" fmla="*/ 1620252 w 1620252"/>
              <a:gd name="connsiteY5" fmla="*/ 807680 h 807682"/>
              <a:gd name="connsiteX6" fmla="*/ 414308 w 1620252"/>
              <a:gd name="connsiteY6" fmla="*/ 807680 h 807682"/>
              <a:gd name="connsiteX7" fmla="*/ 818146 w 1620252"/>
              <a:gd name="connsiteY7" fmla="*/ 403842 h 807682"/>
              <a:gd name="connsiteX8" fmla="*/ 414306 w 1620252"/>
              <a:gd name="connsiteY8" fmla="*/ 2 h 807682"/>
              <a:gd name="connsiteX9" fmla="*/ 0 w 1620252"/>
              <a:gd name="connsiteY9" fmla="*/ 2 h 807682"/>
              <a:gd name="connsiteX10" fmla="*/ 0 w 1620252"/>
              <a:gd name="connsiteY10" fmla="*/ 0 h 80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0252" h="807682">
                <a:moveTo>
                  <a:pt x="414308" y="807680"/>
                </a:moveTo>
                <a:lnTo>
                  <a:pt x="414306" y="807682"/>
                </a:lnTo>
                <a:lnTo>
                  <a:pt x="0" y="807682"/>
                </a:lnTo>
                <a:lnTo>
                  <a:pt x="0" y="807680"/>
                </a:lnTo>
                <a:close/>
                <a:moveTo>
                  <a:pt x="1620252" y="0"/>
                </a:moveTo>
                <a:lnTo>
                  <a:pt x="1620252" y="807680"/>
                </a:lnTo>
                <a:lnTo>
                  <a:pt x="414308" y="807680"/>
                </a:lnTo>
                <a:lnTo>
                  <a:pt x="818146" y="403842"/>
                </a:lnTo>
                <a:lnTo>
                  <a:pt x="414306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EDC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820939" y="209022"/>
            <a:ext cx="3541199" cy="64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smtClean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구매 목록 및 금액 </a:t>
            </a:r>
            <a:endParaRPr lang="en-US" altLang="ko-KR" sz="36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97049" y="464695"/>
            <a:ext cx="7270178" cy="119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884" y="74112"/>
            <a:ext cx="764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07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53215"/>
              </p:ext>
            </p:extLst>
          </p:nvPr>
        </p:nvGraphicFramePr>
        <p:xfrm>
          <a:off x="1911032" y="1364244"/>
          <a:ext cx="8585570" cy="401373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75455">
                  <a:extLst>
                    <a:ext uri="{9D8B030D-6E8A-4147-A177-3AD203B41FA5}">
                      <a16:colId xmlns:a16="http://schemas.microsoft.com/office/drawing/2014/main" val="818958838"/>
                    </a:ext>
                  </a:extLst>
                </a:gridCol>
                <a:gridCol w="2881795">
                  <a:extLst>
                    <a:ext uri="{9D8B030D-6E8A-4147-A177-3AD203B41FA5}">
                      <a16:colId xmlns:a16="http://schemas.microsoft.com/office/drawing/2014/main" val="1566308117"/>
                    </a:ext>
                  </a:extLst>
                </a:gridCol>
                <a:gridCol w="3828320">
                  <a:extLst>
                    <a:ext uri="{9D8B030D-6E8A-4147-A177-3AD203B41FA5}">
                      <a16:colId xmlns:a16="http://schemas.microsoft.com/office/drawing/2014/main" val="902102924"/>
                    </a:ext>
                  </a:extLst>
                </a:gridCol>
              </a:tblGrid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부품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수량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금액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57461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마트카트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3000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02134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바퀴 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1600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6473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모터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4500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05183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휴대폰 충전기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3000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92617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고무줄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500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5364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스위치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6000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12831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절연 테이프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500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4782"/>
                  </a:ext>
                </a:extLst>
              </a:tr>
              <a:tr h="445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총합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19100</a:t>
                      </a:r>
                      <a:r>
                        <a:rPr lang="ko-KR" altLang="en-US" dirty="0" smtClean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8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3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3B3A8B1-B0C2-48F4-98E4-F98B63DC5FD5}"/>
              </a:ext>
            </a:extLst>
          </p:cNvPr>
          <p:cNvCxnSpPr>
            <a:cxnSpLocks/>
          </p:cNvCxnSpPr>
          <p:nvPr/>
        </p:nvCxnSpPr>
        <p:spPr>
          <a:xfrm>
            <a:off x="6037171" y="1388183"/>
            <a:ext cx="0" cy="46782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CFB139-5AAA-40D1-A951-1BB29D0B0430}"/>
              </a:ext>
            </a:extLst>
          </p:cNvPr>
          <p:cNvGrpSpPr/>
          <p:nvPr/>
        </p:nvGrpSpPr>
        <p:grpSpPr>
          <a:xfrm>
            <a:off x="4554897" y="2299379"/>
            <a:ext cx="3015120" cy="3025987"/>
            <a:chOff x="2971800" y="1828800"/>
            <a:chExt cx="3200400" cy="320040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E5ACF5AE-68BF-4896-9064-2ACAFC05D322}"/>
                </a:ext>
              </a:extLst>
            </p:cNvPr>
            <p:cNvSpPr/>
            <p:nvPr/>
          </p:nvSpPr>
          <p:spPr>
            <a:xfrm flipH="1">
              <a:off x="2971800" y="1828800"/>
              <a:ext cx="1600200" cy="1600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FF4E59FB-1EED-4B29-9966-0F587BB9D659}"/>
                </a:ext>
              </a:extLst>
            </p:cNvPr>
            <p:cNvSpPr/>
            <p:nvPr/>
          </p:nvSpPr>
          <p:spPr>
            <a:xfrm>
              <a:off x="4572000" y="1828800"/>
              <a:ext cx="1600200" cy="160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EC142B31-2919-4AA4-94CE-3385925B78F2}"/>
                </a:ext>
              </a:extLst>
            </p:cNvPr>
            <p:cNvSpPr/>
            <p:nvPr/>
          </p:nvSpPr>
          <p:spPr>
            <a:xfrm flipH="1" flipV="1">
              <a:off x="2971800" y="3429000"/>
              <a:ext cx="1600200" cy="160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ED68CEFD-9C90-4138-8DD9-11206D8A54E4}"/>
                </a:ext>
              </a:extLst>
            </p:cNvPr>
            <p:cNvSpPr/>
            <p:nvPr/>
          </p:nvSpPr>
          <p:spPr>
            <a:xfrm flipV="1">
              <a:off x="4572000" y="3429000"/>
              <a:ext cx="1600200" cy="160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E79A6CB9-BB0C-475F-848B-91A9BEC9382F}"/>
                </a:ext>
              </a:extLst>
            </p:cNvPr>
            <p:cNvSpPr/>
            <p:nvPr/>
          </p:nvSpPr>
          <p:spPr>
            <a:xfrm>
              <a:off x="3409950" y="2266950"/>
              <a:ext cx="2324100" cy="2324100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1BD9DA7-6B7A-40F2-B5D0-2B6182DAE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5326995" y="3804554"/>
            <a:ext cx="710176" cy="5997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CEFD63F-6907-4B33-BCF3-7FF58E4E49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93" t="10926" r="15556" b="31667"/>
          <a:stretch/>
        </p:blipFill>
        <p:spPr>
          <a:xfrm>
            <a:off x="6045273" y="3777032"/>
            <a:ext cx="674666" cy="57935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9A3B0F0-717C-4320-8146-306C5F201E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97"/>
          <a:stretch/>
        </p:blipFill>
        <p:spPr>
          <a:xfrm>
            <a:off x="6087770" y="3211901"/>
            <a:ext cx="589672" cy="51539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94227A0-911A-4391-89EB-5A869FC4B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35"/>
          <a:stretch/>
        </p:blipFill>
        <p:spPr>
          <a:xfrm>
            <a:off x="5488055" y="3295400"/>
            <a:ext cx="493795" cy="43189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54D5F5D-2FAC-4AD9-892A-73C38A9FEF0B}"/>
              </a:ext>
            </a:extLst>
          </p:cNvPr>
          <p:cNvSpPr txBox="1"/>
          <p:nvPr/>
        </p:nvSpPr>
        <p:spPr>
          <a:xfrm>
            <a:off x="1743995" y="1439824"/>
            <a:ext cx="2400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3A4966">
                      <a:alpha val="30000"/>
                    </a:srgbClr>
                  </a:solidFill>
                </a:ln>
                <a:solidFill>
                  <a:srgbClr val="3A496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장점</a:t>
            </a:r>
            <a:endParaRPr lang="en-US" altLang="ko-KR" sz="2200" b="1" dirty="0">
              <a:ln>
                <a:solidFill>
                  <a:srgbClr val="3A4966">
                    <a:alpha val="30000"/>
                  </a:srgbClr>
                </a:solidFill>
              </a:ln>
              <a:solidFill>
                <a:srgbClr val="3A4966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A1A702-5C2B-4E1A-93E8-A51CDD5CC122}"/>
              </a:ext>
            </a:extLst>
          </p:cNvPr>
          <p:cNvSpPr txBox="1"/>
          <p:nvPr/>
        </p:nvSpPr>
        <p:spPr>
          <a:xfrm>
            <a:off x="8047203" y="1439824"/>
            <a:ext cx="2400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4E6294">
                      <a:alpha val="30000"/>
                    </a:srgbClr>
                  </a:solidFill>
                </a:ln>
                <a:solidFill>
                  <a:srgbClr val="4E629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단점</a:t>
            </a:r>
            <a:endParaRPr lang="en-US" altLang="ko-KR" sz="2200" b="1" dirty="0">
              <a:ln>
                <a:solidFill>
                  <a:srgbClr val="4E6294">
                    <a:alpha val="30000"/>
                  </a:srgbClr>
                </a:solidFill>
              </a:ln>
              <a:solidFill>
                <a:srgbClr val="4E629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1805C7-E6F1-4FB9-A048-7D9F8940DB9D}"/>
              </a:ext>
            </a:extLst>
          </p:cNvPr>
          <p:cNvSpPr txBox="1"/>
          <p:nvPr/>
        </p:nvSpPr>
        <p:spPr>
          <a:xfrm>
            <a:off x="1165827" y="4207428"/>
            <a:ext cx="3483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쉬운 </a:t>
            </a: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조작 방법으로 </a:t>
            </a: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남녀노소 </a:t>
            </a:r>
            <a:endParaRPr lang="en-US" altLang="ko-KR" sz="20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누구든지 사용 할 수 있다</a:t>
            </a:r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  <a:endParaRPr lang="en-US" altLang="ko-KR" sz="20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C838A2-CDAB-40F8-853A-A1A99FF44A3D}"/>
              </a:ext>
            </a:extLst>
          </p:cNvPr>
          <p:cNvSpPr txBox="1"/>
          <p:nvPr/>
        </p:nvSpPr>
        <p:spPr>
          <a:xfrm>
            <a:off x="8077806" y="2027206"/>
            <a:ext cx="259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고장이 </a:t>
            </a: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발생할 수 </a:t>
            </a: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있다</a:t>
            </a:r>
            <a:endParaRPr lang="en-US" altLang="ko-KR" sz="20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4990" y="6584132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22" name="자유형 21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2"/>
              <a:ext cx="3913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err="1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마트카트의</a:t>
              </a:r>
              <a:r>
                <a:rPr lang="ko-KR" altLang="en-US" sz="3600" b="1" dirty="0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 장단점</a:t>
              </a:r>
              <a:endParaRPr lang="en-US" altLang="ko-KR" sz="3600" b="1" dirty="0" smtClean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V="1">
              <a:off x="5006715" y="476621"/>
              <a:ext cx="6760512" cy="3304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08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69304" y="1985561"/>
            <a:ext cx="4342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무거운 물품을 </a:t>
            </a: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담아도</a:t>
            </a:r>
            <a:endParaRPr lang="en-US" altLang="ko-KR" sz="2000" b="1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누구든지 손쉽게</a:t>
            </a:r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카트를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밀 수 있다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304" y="3034136"/>
            <a:ext cx="3095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쇼핑하면서 자유롭게 스마트폰을 이용할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수 있다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77806" y="2994906"/>
            <a:ext cx="2684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기존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카트 보다 비용이</a:t>
            </a:r>
            <a:endParaRPr lang="en-US" altLang="ko-KR" sz="20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비싸다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77806" y="4331939"/>
            <a:ext cx="2012089" cy="438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충전이 필요하다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71" y="1290743"/>
            <a:ext cx="557554" cy="5575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02" y="1379999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E99302F9-A52D-4BF3-8B3E-EA2565A822F5}"/>
              </a:ext>
            </a:extLst>
          </p:cNvPr>
          <p:cNvSpPr/>
          <p:nvPr/>
        </p:nvSpPr>
        <p:spPr>
          <a:xfrm>
            <a:off x="964407" y="2164556"/>
            <a:ext cx="1766887" cy="1766887"/>
          </a:xfrm>
          <a:prstGeom prst="diamond">
            <a:avLst/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E0BCC89-C0BE-48CD-BAC1-D273C49789BE}"/>
              </a:ext>
            </a:extLst>
          </p:cNvPr>
          <p:cNvSpPr/>
          <p:nvPr/>
        </p:nvSpPr>
        <p:spPr>
          <a:xfrm>
            <a:off x="3796507" y="2164556"/>
            <a:ext cx="1766887" cy="1766887"/>
          </a:xfrm>
          <a:prstGeom prst="diamond">
            <a:avLst/>
          </a:prstGeom>
          <a:solidFill>
            <a:schemeClr val="accent3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34DAB304-DBF9-4BB0-B31F-5910CF95984C}"/>
              </a:ext>
            </a:extLst>
          </p:cNvPr>
          <p:cNvSpPr/>
          <p:nvPr/>
        </p:nvSpPr>
        <p:spPr>
          <a:xfrm>
            <a:off x="6628607" y="2164556"/>
            <a:ext cx="1766887" cy="1766887"/>
          </a:xfrm>
          <a:prstGeom prst="diamond">
            <a:avLst/>
          </a:prstGeom>
          <a:solidFill>
            <a:srgbClr val="A591BD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EA4177A-FC68-45CE-BCB0-4EEAA9D62A5A}"/>
              </a:ext>
            </a:extLst>
          </p:cNvPr>
          <p:cNvSpPr/>
          <p:nvPr/>
        </p:nvSpPr>
        <p:spPr>
          <a:xfrm>
            <a:off x="9460707" y="2164556"/>
            <a:ext cx="1766887" cy="1766887"/>
          </a:xfrm>
          <a:prstGeom prst="diamond">
            <a:avLst/>
          </a:prstGeom>
          <a:solidFill>
            <a:schemeClr val="accent4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F3959-74BC-4471-85F3-72E72C031F95}"/>
              </a:ext>
            </a:extLst>
          </p:cNvPr>
          <p:cNvSpPr txBox="1"/>
          <p:nvPr/>
        </p:nvSpPr>
        <p:spPr>
          <a:xfrm>
            <a:off x="1030454" y="4644981"/>
            <a:ext cx="163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카트 설계</a:t>
            </a:r>
            <a:endParaRPr lang="en-US" altLang="ko-KR" sz="28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3870C-A45E-4A65-9D7C-C3B3D3E1E165}"/>
              </a:ext>
            </a:extLst>
          </p:cNvPr>
          <p:cNvSpPr txBox="1"/>
          <p:nvPr/>
        </p:nvSpPr>
        <p:spPr>
          <a:xfrm>
            <a:off x="3862867" y="4644980"/>
            <a:ext cx="163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카트 구동</a:t>
            </a:r>
            <a:endParaRPr lang="en-US" altLang="ko-KR" sz="28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5C424-B170-4FD9-A689-58BDF848C9FD}"/>
              </a:ext>
            </a:extLst>
          </p:cNvPr>
          <p:cNvSpPr txBox="1"/>
          <p:nvPr/>
        </p:nvSpPr>
        <p:spPr>
          <a:xfrm>
            <a:off x="6695282" y="4484558"/>
            <a:ext cx="1634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최종 </a:t>
            </a:r>
            <a:r>
              <a:rPr lang="en-US" altLang="ko-KR" sz="2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PPT </a:t>
            </a:r>
            <a:r>
              <a:rPr lang="ko-KR" altLang="en-US" sz="2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발표</a:t>
            </a:r>
            <a:endParaRPr lang="en-US" altLang="ko-KR" sz="28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EFD1C-64F5-4A37-839D-AF021AA43983}"/>
              </a:ext>
            </a:extLst>
          </p:cNvPr>
          <p:cNvSpPr txBox="1"/>
          <p:nvPr/>
        </p:nvSpPr>
        <p:spPr>
          <a:xfrm>
            <a:off x="9544186" y="4179760"/>
            <a:ext cx="163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완성된 카트 보안 및 문제점 개선</a:t>
            </a:r>
            <a:endParaRPr lang="en-US" altLang="ko-KR" sz="28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8AD76C-7163-4A3C-B5B9-855048F827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" t="-1819" r="-827" b="12826"/>
          <a:stretch/>
        </p:blipFill>
        <p:spPr>
          <a:xfrm>
            <a:off x="7106673" y="2687240"/>
            <a:ext cx="810753" cy="72151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FF1B75-89C6-49DD-B590-4D50BC3A44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48"/>
          <a:stretch/>
        </p:blipFill>
        <p:spPr>
          <a:xfrm>
            <a:off x="4274573" y="2727293"/>
            <a:ext cx="810753" cy="6887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7393B9-1290-4DA7-9821-B6B5FB512B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92"/>
          <a:stretch/>
        </p:blipFill>
        <p:spPr>
          <a:xfrm>
            <a:off x="9938773" y="2705363"/>
            <a:ext cx="810753" cy="59677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24C2DDF-3DB8-4064-90E2-E3B337B08B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960"/>
          <a:stretch/>
        </p:blipFill>
        <p:spPr>
          <a:xfrm>
            <a:off x="1442472" y="2681052"/>
            <a:ext cx="810753" cy="64892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2"/>
              <a:ext cx="1910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향후일정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731294" y="419725"/>
              <a:ext cx="9035933" cy="5689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7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CBCA"/>
          </a:solidFill>
          <a:ln>
            <a:solidFill>
              <a:srgbClr val="87C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05" y="954516"/>
            <a:ext cx="4439306" cy="44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78A09-E0E9-4360-8EE1-FE7406182A6C}"/>
              </a:ext>
            </a:extLst>
          </p:cNvPr>
          <p:cNvSpPr txBox="1"/>
          <p:nvPr/>
        </p:nvSpPr>
        <p:spPr>
          <a:xfrm>
            <a:off x="3099544" y="2848131"/>
            <a:ext cx="5055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감 사 합 </a:t>
            </a:r>
            <a:r>
              <a:rPr lang="ko-KR" altLang="en-US" sz="6600" b="1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니</a:t>
            </a:r>
            <a:r>
              <a:rPr lang="ko-KR" altLang="en-US" sz="6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다</a:t>
            </a:r>
            <a:r>
              <a:rPr lang="en-US" altLang="ko-KR" sz="66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en-US" altLang="ko-KR" sz="66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5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EA94060B-8012-422C-A9C9-BC590C4778F4}"/>
              </a:ext>
            </a:extLst>
          </p:cNvPr>
          <p:cNvSpPr/>
          <p:nvPr/>
        </p:nvSpPr>
        <p:spPr>
          <a:xfrm rot="5400000" flipH="1">
            <a:off x="724713" y="2992202"/>
            <a:ext cx="657033" cy="836272"/>
          </a:xfrm>
          <a:prstGeom prst="parallelogram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AE31C14-9336-4597-9806-569431A3CD81}"/>
              </a:ext>
            </a:extLst>
          </p:cNvPr>
          <p:cNvSpPr/>
          <p:nvPr/>
        </p:nvSpPr>
        <p:spPr>
          <a:xfrm rot="16200000">
            <a:off x="186846" y="1544905"/>
            <a:ext cx="1772633" cy="829626"/>
          </a:xfrm>
          <a:prstGeom prst="parallelogram">
            <a:avLst>
              <a:gd name="adj" fmla="val 6807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F7F21A-5004-4D91-824F-DEC2053F5E0F}"/>
              </a:ext>
            </a:extLst>
          </p:cNvPr>
          <p:cNvSpPr/>
          <p:nvPr/>
        </p:nvSpPr>
        <p:spPr>
          <a:xfrm rot="5400000" flipH="1">
            <a:off x="165293" y="5198441"/>
            <a:ext cx="1785133" cy="829626"/>
          </a:xfrm>
          <a:prstGeom prst="parallelogram">
            <a:avLst>
              <a:gd name="adj" fmla="val 684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79DCEFD1-8137-41F9-9E90-3ADA27186FEA}"/>
              </a:ext>
            </a:extLst>
          </p:cNvPr>
          <p:cNvSpPr/>
          <p:nvPr/>
        </p:nvSpPr>
        <p:spPr>
          <a:xfrm>
            <a:off x="1459831" y="2501164"/>
            <a:ext cx="9079549" cy="90176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69EB6BEC-8C59-4E59-B9D1-17897531448E}"/>
              </a:ext>
            </a:extLst>
          </p:cNvPr>
          <p:cNvSpPr/>
          <p:nvPr/>
        </p:nvSpPr>
        <p:spPr>
          <a:xfrm>
            <a:off x="1459831" y="1640270"/>
            <a:ext cx="6191718" cy="85915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5A3C5FF3-4E3C-481A-81E8-E6B4DEC67A18}"/>
              </a:ext>
            </a:extLst>
          </p:cNvPr>
          <p:cNvSpPr/>
          <p:nvPr/>
        </p:nvSpPr>
        <p:spPr>
          <a:xfrm>
            <a:off x="1459831" y="3380330"/>
            <a:ext cx="7250749" cy="85915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D05E8A1A-9B5D-4A1F-9279-530A7170B54A}"/>
              </a:ext>
            </a:extLst>
          </p:cNvPr>
          <p:cNvSpPr/>
          <p:nvPr/>
        </p:nvSpPr>
        <p:spPr>
          <a:xfrm>
            <a:off x="1459831" y="5077786"/>
            <a:ext cx="8228649" cy="89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99A094-B663-4697-92A0-7BC5D793B84B}"/>
              </a:ext>
            </a:extLst>
          </p:cNvPr>
          <p:cNvSpPr/>
          <p:nvPr/>
        </p:nvSpPr>
        <p:spPr>
          <a:xfrm>
            <a:off x="-2230" y="1065274"/>
            <a:ext cx="657225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B26DC6-D593-4EEB-AB2A-E4AD9F95048B}"/>
              </a:ext>
            </a:extLst>
          </p:cNvPr>
          <p:cNvSpPr/>
          <p:nvPr/>
        </p:nvSpPr>
        <p:spPr>
          <a:xfrm>
            <a:off x="0" y="2197701"/>
            <a:ext cx="657225" cy="1143000"/>
          </a:xfrm>
          <a:prstGeom prst="rect">
            <a:avLst/>
          </a:prstGeom>
          <a:solidFill>
            <a:srgbClr val="6B9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C21085-C574-41C7-A69D-1EE2E3B14535}"/>
              </a:ext>
            </a:extLst>
          </p:cNvPr>
          <p:cNvSpPr/>
          <p:nvPr/>
        </p:nvSpPr>
        <p:spPr>
          <a:xfrm>
            <a:off x="0" y="5364886"/>
            <a:ext cx="657225" cy="1143000"/>
          </a:xfrm>
          <a:prstGeom prst="rect">
            <a:avLst/>
          </a:prstGeom>
          <a:solidFill>
            <a:srgbClr val="4E6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2B2914BC-FE4C-4518-A784-696DE9F0BD88}"/>
              </a:ext>
            </a:extLst>
          </p:cNvPr>
          <p:cNvSpPr/>
          <p:nvPr/>
        </p:nvSpPr>
        <p:spPr>
          <a:xfrm rot="5400000" flipH="1">
            <a:off x="482595" y="3564538"/>
            <a:ext cx="1150528" cy="829626"/>
          </a:xfrm>
          <a:prstGeom prst="parallelogram">
            <a:avLst>
              <a:gd name="adj" fmla="val 352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B53B881A-0DC6-4BDA-ACAA-E553671E8B73}"/>
              </a:ext>
            </a:extLst>
          </p:cNvPr>
          <p:cNvSpPr/>
          <p:nvPr/>
        </p:nvSpPr>
        <p:spPr>
          <a:xfrm rot="16200000">
            <a:off x="484068" y="2398335"/>
            <a:ext cx="1171480" cy="829626"/>
          </a:xfrm>
          <a:prstGeom prst="parallelogram">
            <a:avLst>
              <a:gd name="adj" fmla="val 340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842D5C-1B86-4E01-A655-4615ED5D12D8}"/>
              </a:ext>
            </a:extLst>
          </p:cNvPr>
          <p:cNvSpPr/>
          <p:nvPr/>
        </p:nvSpPr>
        <p:spPr>
          <a:xfrm>
            <a:off x="-2230" y="3099272"/>
            <a:ext cx="657225" cy="1143000"/>
          </a:xfrm>
          <a:prstGeom prst="rect">
            <a:avLst/>
          </a:prstGeom>
          <a:solidFill>
            <a:srgbClr val="657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B26DC6-D593-4EEB-AB2A-E4AD9F95048B}"/>
              </a:ext>
            </a:extLst>
          </p:cNvPr>
          <p:cNvSpPr/>
          <p:nvPr/>
        </p:nvSpPr>
        <p:spPr>
          <a:xfrm>
            <a:off x="557" y="4242587"/>
            <a:ext cx="657225" cy="1143000"/>
          </a:xfrm>
          <a:prstGeom prst="rect">
            <a:avLst/>
          </a:prstGeom>
          <a:solidFill>
            <a:srgbClr val="6B9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31">
            <a:extLst>
              <a:ext uri="{FF2B5EF4-FFF2-40B4-BE49-F238E27FC236}">
                <a16:creationId xmlns:a16="http://schemas.microsoft.com/office/drawing/2014/main" id="{2B2914BC-FE4C-4518-A784-696DE9F0BD88}"/>
              </a:ext>
            </a:extLst>
          </p:cNvPr>
          <p:cNvSpPr/>
          <p:nvPr/>
        </p:nvSpPr>
        <p:spPr>
          <a:xfrm rot="5400000" flipH="1">
            <a:off x="490685" y="4392143"/>
            <a:ext cx="1150528" cy="829626"/>
          </a:xfrm>
          <a:prstGeom prst="parallelogram">
            <a:avLst>
              <a:gd name="adj" fmla="val 3525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6946" y="4236245"/>
            <a:ext cx="831298" cy="571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화살표: 오각형 17">
            <a:extLst>
              <a:ext uri="{FF2B5EF4-FFF2-40B4-BE49-F238E27FC236}">
                <a16:creationId xmlns:a16="http://schemas.microsoft.com/office/drawing/2014/main" id="{79DCEFD1-8137-41F9-9E90-3ADA27186FEA}"/>
              </a:ext>
            </a:extLst>
          </p:cNvPr>
          <p:cNvSpPr/>
          <p:nvPr/>
        </p:nvSpPr>
        <p:spPr>
          <a:xfrm>
            <a:off x="1459831" y="4229058"/>
            <a:ext cx="8590700" cy="859157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1764041" y="1767794"/>
            <a:ext cx="416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Pen Script" charset="-127"/>
              </a:rPr>
              <a:t>팀명 및 역할분담 </a:t>
            </a:r>
            <a:endParaRPr kumimoji="1" lang="ko-KR" altLang="en-US" sz="28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Nanum Pen Script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08" y="1762120"/>
            <a:ext cx="654689" cy="654689"/>
          </a:xfrm>
          <a:prstGeom prst="rect">
            <a:avLst/>
          </a:prstGeom>
        </p:spPr>
      </p:pic>
      <p:sp>
        <p:nvSpPr>
          <p:cNvPr id="46" name="텍스트 상자 45"/>
          <p:cNvSpPr txBox="1"/>
          <p:nvPr/>
        </p:nvSpPr>
        <p:spPr>
          <a:xfrm>
            <a:off x="1764041" y="2634064"/>
            <a:ext cx="416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Pen Script" charset="-127"/>
              </a:rPr>
              <a:t>목적 및 목표 </a:t>
            </a:r>
            <a:endParaRPr kumimoji="1" lang="ko-KR" altLang="en-US" sz="28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Nanum Pen Script" charset="-127"/>
            </a:endParaRPr>
          </a:p>
        </p:txBody>
      </p:sp>
      <p:sp>
        <p:nvSpPr>
          <p:cNvPr id="47" name="텍스트 상자 46"/>
          <p:cNvSpPr txBox="1"/>
          <p:nvPr/>
        </p:nvSpPr>
        <p:spPr>
          <a:xfrm>
            <a:off x="1764041" y="3500335"/>
            <a:ext cx="530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Pen Script" charset="-127"/>
              </a:rPr>
              <a:t>상세 도면 및 카트 설명 </a:t>
            </a:r>
            <a:endParaRPr kumimoji="1" lang="ko-KR" altLang="en-US" sz="28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Nanum Pen Script" charset="-127"/>
            </a:endParaRPr>
          </a:p>
        </p:txBody>
      </p:sp>
      <p:sp>
        <p:nvSpPr>
          <p:cNvPr id="48" name="텍스트 상자 47"/>
          <p:cNvSpPr txBox="1"/>
          <p:nvPr/>
        </p:nvSpPr>
        <p:spPr>
          <a:xfrm>
            <a:off x="1764041" y="4366606"/>
            <a:ext cx="632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Pen Script" charset="-127"/>
              </a:rPr>
              <a:t>장단점 및 문제 해결책</a:t>
            </a:r>
            <a:endParaRPr kumimoji="1" lang="ko-KR" altLang="en-US" sz="28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Nanum Pen Script" charset="-127"/>
            </a:endParaRPr>
          </a:p>
        </p:txBody>
      </p:sp>
      <p:sp>
        <p:nvSpPr>
          <p:cNvPr id="49" name="텍스트 상자 48"/>
          <p:cNvSpPr txBox="1"/>
          <p:nvPr/>
        </p:nvSpPr>
        <p:spPr>
          <a:xfrm>
            <a:off x="1764041" y="5232876"/>
            <a:ext cx="416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Nanum Pen Script" charset="-127"/>
              </a:rPr>
              <a:t>구매 리스트 및 금액</a:t>
            </a:r>
            <a:endParaRPr kumimoji="1" lang="ko-KR" altLang="en-US" sz="280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Nanum Pen Script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31" y="2683244"/>
            <a:ext cx="588173" cy="588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84" y="3537852"/>
            <a:ext cx="532351" cy="5323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92" y="4336638"/>
            <a:ext cx="596174" cy="596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71" y="5199248"/>
            <a:ext cx="652030" cy="65203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36" name="자유형 35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1"/>
              <a:ext cx="1172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목차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2203554" y="476621"/>
              <a:ext cx="9563673" cy="306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3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272916" y="1732628"/>
            <a:ext cx="4731658" cy="3476998"/>
            <a:chOff x="5150904" y="2243838"/>
            <a:chExt cx="3096390" cy="3255726"/>
          </a:xfrm>
        </p:grpSpPr>
        <p:sp>
          <p:nvSpPr>
            <p:cNvPr id="9" name="텍스트 상자 8"/>
            <p:cNvSpPr txBox="1"/>
            <p:nvPr/>
          </p:nvSpPr>
          <p:spPr>
            <a:xfrm>
              <a:off x="5150904" y="2243838"/>
              <a:ext cx="3096390" cy="374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2017011</a:t>
              </a:r>
              <a:r>
                <a:rPr lang="en-US" altLang="ko-KR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453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 </a:t>
              </a:r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노민석 조장</a:t>
              </a: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5150904" y="3972484"/>
              <a:ext cx="3096390" cy="374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20170</a:t>
              </a:r>
              <a:r>
                <a:rPr lang="en-US" altLang="ko-KR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80105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 이승현 총무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Malgun Gothic Semilight" charset="-127"/>
              </a:endParaRPr>
            </a:p>
          </p:txBody>
        </p:sp>
        <p:sp>
          <p:nvSpPr>
            <p:cNvPr id="11" name="텍스트 상자 10"/>
            <p:cNvSpPr txBox="1"/>
            <p:nvPr/>
          </p:nvSpPr>
          <p:spPr>
            <a:xfrm>
              <a:off x="5150904" y="4548699"/>
              <a:ext cx="3096390" cy="374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20170</a:t>
              </a:r>
              <a:r>
                <a:rPr lang="en-US" altLang="ko-KR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11465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 장윤창 자료조사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Malgun Gothic Semilight" charset="-127"/>
              </a:endParaRPr>
            </a:p>
          </p:txBody>
        </p:sp>
        <p:sp>
          <p:nvSpPr>
            <p:cNvPr id="12" name="텍스트 상자 11"/>
            <p:cNvSpPr txBox="1"/>
            <p:nvPr/>
          </p:nvSpPr>
          <p:spPr>
            <a:xfrm>
              <a:off x="5150904" y="3396267"/>
              <a:ext cx="3096390" cy="374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2017011</a:t>
              </a:r>
              <a:r>
                <a:rPr lang="en-US" altLang="ko-KR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474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 최상빈 설계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Malgun Gothic Semilight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5150904" y="2820054"/>
              <a:ext cx="3096390" cy="374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2017011</a:t>
              </a:r>
              <a:r>
                <a:rPr lang="en-US" altLang="ko-KR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448</a:t>
              </a:r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 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김세령 서기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Malgun Gothic Semilight" charset="-127"/>
              </a:endParaRPr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5150904" y="5124916"/>
              <a:ext cx="3096390" cy="374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2017011</a:t>
              </a:r>
              <a:r>
                <a:rPr lang="en-US" altLang="ko-KR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446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Malgun Gothic Semilight" charset="-127"/>
                </a:rPr>
                <a:t> 김동현 재료구입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Malgun Gothic Semilight" charset="-127"/>
              </a:endParaRPr>
            </a:p>
          </p:txBody>
        </p:sp>
      </p:grpSp>
      <p:sp>
        <p:nvSpPr>
          <p:cNvPr id="20" name="자유형 19"/>
          <p:cNvSpPr/>
          <p:nvPr/>
        </p:nvSpPr>
        <p:spPr>
          <a:xfrm>
            <a:off x="1217288" y="1626576"/>
            <a:ext cx="3773715" cy="3493316"/>
          </a:xfrm>
          <a:custGeom>
            <a:avLst/>
            <a:gdLst>
              <a:gd name="connsiteX0" fmla="*/ 582231 w 3773715"/>
              <a:gd name="connsiteY0" fmla="*/ 0 h 3493316"/>
              <a:gd name="connsiteX1" fmla="*/ 1465941 w 3773715"/>
              <a:gd name="connsiteY1" fmla="*/ 0 h 3493316"/>
              <a:gd name="connsiteX2" fmla="*/ 1915941 w 3773715"/>
              <a:gd name="connsiteY2" fmla="*/ 449943 h 3493316"/>
              <a:gd name="connsiteX3" fmla="*/ 2365941 w 3773715"/>
              <a:gd name="connsiteY3" fmla="*/ 0 h 3493316"/>
              <a:gd name="connsiteX4" fmla="*/ 3191484 w 3773715"/>
              <a:gd name="connsiteY4" fmla="*/ 0 h 3493316"/>
              <a:gd name="connsiteX5" fmla="*/ 3773715 w 3773715"/>
              <a:gd name="connsiteY5" fmla="*/ 582231 h 3493316"/>
              <a:gd name="connsiteX6" fmla="*/ 3773715 w 3773715"/>
              <a:gd name="connsiteY6" fmla="*/ 2911085 h 3493316"/>
              <a:gd name="connsiteX7" fmla="*/ 3191484 w 3773715"/>
              <a:gd name="connsiteY7" fmla="*/ 3493316 h 3493316"/>
              <a:gd name="connsiteX8" fmla="*/ 582231 w 3773715"/>
              <a:gd name="connsiteY8" fmla="*/ 3493316 h 3493316"/>
              <a:gd name="connsiteX9" fmla="*/ 0 w 3773715"/>
              <a:gd name="connsiteY9" fmla="*/ 2911085 h 3493316"/>
              <a:gd name="connsiteX10" fmla="*/ 0 w 3773715"/>
              <a:gd name="connsiteY10" fmla="*/ 582231 h 3493316"/>
              <a:gd name="connsiteX11" fmla="*/ 582231 w 3773715"/>
              <a:gd name="connsiteY11" fmla="*/ 0 h 34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73715" h="3493316">
                <a:moveTo>
                  <a:pt x="582231" y="0"/>
                </a:moveTo>
                <a:lnTo>
                  <a:pt x="1465941" y="0"/>
                </a:lnTo>
                <a:cubicBezTo>
                  <a:pt x="1465941" y="248497"/>
                  <a:pt x="1667413" y="449943"/>
                  <a:pt x="1915941" y="449943"/>
                </a:cubicBezTo>
                <a:cubicBezTo>
                  <a:pt x="2164469" y="449943"/>
                  <a:pt x="2365941" y="248497"/>
                  <a:pt x="2365941" y="0"/>
                </a:cubicBezTo>
                <a:lnTo>
                  <a:pt x="3191484" y="0"/>
                </a:lnTo>
                <a:cubicBezTo>
                  <a:pt x="3513041" y="0"/>
                  <a:pt x="3773715" y="260674"/>
                  <a:pt x="3773715" y="582231"/>
                </a:cubicBezTo>
                <a:lnTo>
                  <a:pt x="3773715" y="2911085"/>
                </a:lnTo>
                <a:cubicBezTo>
                  <a:pt x="3773715" y="3232642"/>
                  <a:pt x="3513041" y="3493316"/>
                  <a:pt x="3191484" y="3493316"/>
                </a:cubicBezTo>
                <a:lnTo>
                  <a:pt x="582231" y="3493316"/>
                </a:lnTo>
                <a:cubicBezTo>
                  <a:pt x="260674" y="3493316"/>
                  <a:pt x="0" y="3232642"/>
                  <a:pt x="0" y="2911085"/>
                </a:cubicBezTo>
                <a:lnTo>
                  <a:pt x="0" y="582231"/>
                </a:lnTo>
                <a:cubicBezTo>
                  <a:pt x="0" y="260674"/>
                  <a:pt x="260674" y="0"/>
                  <a:pt x="582231" y="0"/>
                </a:cubicBezTo>
                <a:close/>
              </a:path>
            </a:pathLst>
          </a:custGeom>
          <a:solidFill>
            <a:srgbClr val="87CBCA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92D05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70" y="1393219"/>
            <a:ext cx="537826" cy="53782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083776" y="1897518"/>
            <a:ext cx="109622" cy="3148909"/>
            <a:chOff x="5842004" y="1850857"/>
            <a:chExt cx="109622" cy="3148909"/>
          </a:xfrm>
        </p:grpSpPr>
        <p:sp>
          <p:nvSpPr>
            <p:cNvPr id="22" name="타원 21"/>
            <p:cNvSpPr/>
            <p:nvPr/>
          </p:nvSpPr>
          <p:spPr>
            <a:xfrm>
              <a:off x="5842004" y="1850857"/>
              <a:ext cx="101600" cy="1089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842004" y="2451720"/>
              <a:ext cx="101600" cy="1089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845827" y="3051626"/>
              <a:ext cx="101600" cy="1089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5850026" y="3671635"/>
              <a:ext cx="101600" cy="1089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850025" y="4297275"/>
              <a:ext cx="101600" cy="1089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850026" y="4890836"/>
              <a:ext cx="101600" cy="1089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10061" y="2345765"/>
            <a:ext cx="158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조항조</a:t>
            </a:r>
            <a:endParaRPr lang="ko-KR" altLang="en-US" sz="4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309" y="3548581"/>
            <a:ext cx="3477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조항조의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노래 중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가사 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‘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사랑 찾아 인생을 찾아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’ 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를 듣고 </a:t>
            </a:r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팀원들의 </a:t>
            </a:r>
            <a:r>
              <a:rPr lang="ko-KR" altLang="en-US" dirty="0" err="1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목표라서</a:t>
            </a:r>
            <a:r>
              <a:rPr lang="ko-KR" altLang="en-US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선택하게 됨</a:t>
            </a:r>
            <a:r>
              <a:rPr lang="en-US" altLang="ko-KR" dirty="0" smtClean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endParaRPr lang="en-US" altLang="ko-KR" dirty="0" smtClean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94049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27" name="자유형 26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8" y="209022"/>
              <a:ext cx="3391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dirty="0" err="1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팀명</a:t>
              </a:r>
              <a:r>
                <a:rPr lang="ko-KR" altLang="en-US" sz="3600" b="1" dirty="0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 및 역할분담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4347148" y="476621"/>
              <a:ext cx="7420079" cy="306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2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3311818" y="3906609"/>
            <a:ext cx="5441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latin typeface="인터파크고딕 L" panose="02000000000000000000" pitchFamily="2" charset="-127"/>
                <a:ea typeface="인터파크고딕 L" panose="02000000000000000000" pitchFamily="2" charset="-127"/>
                <a:cs typeface="Apple SD Gothic Neo Light" charset="-127"/>
              </a:rPr>
              <a:t>사람이 걷는 속도와 비슷하게 구동하도록 설계하고 누구든지 편리하게 쇼핑할 수 있도록 기존 카트의 단점을 보안한다</a:t>
            </a:r>
            <a:r>
              <a:rPr lang="en-US" altLang="ko-KR" sz="2000" dirty="0" smtClean="0">
                <a:latin typeface="인터파크고딕 L" panose="02000000000000000000" pitchFamily="2" charset="-127"/>
                <a:ea typeface="인터파크고딕 L" panose="02000000000000000000" pitchFamily="2" charset="-127"/>
                <a:cs typeface="Apple SD Gothic Neo Light" charset="-127"/>
              </a:rPr>
              <a:t>.</a:t>
            </a:r>
            <a:endParaRPr lang="ko-KR" altLang="en-US" sz="2000" dirty="0">
              <a:latin typeface="인터파크고딕 L" panose="02000000000000000000" pitchFamily="2" charset="-127"/>
              <a:ea typeface="인터파크고딕 L" panose="02000000000000000000" pitchFamily="2" charset="-127"/>
              <a:cs typeface="Apple SD Gothic Neo Light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94049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28" name="자유형 27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2"/>
              <a:ext cx="2581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목적 및 목표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928027" y="476621"/>
              <a:ext cx="88392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02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78007" y="1783830"/>
            <a:ext cx="7406032" cy="1374471"/>
            <a:chOff x="1678007" y="1783830"/>
            <a:chExt cx="7406032" cy="1374471"/>
          </a:xfrm>
        </p:grpSpPr>
        <p:sp>
          <p:nvSpPr>
            <p:cNvPr id="10" name="직사각형 9"/>
            <p:cNvSpPr/>
            <p:nvPr/>
          </p:nvSpPr>
          <p:spPr>
            <a:xfrm>
              <a:off x="3311819" y="2117122"/>
              <a:ext cx="54413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Apple SD Gothic Neo Light" charset="-127"/>
                </a:rPr>
                <a:t>태양 전지와 모터를 이용하여 카트를 움직임으로 편리한 쇼핑과 무거운 카트를 쉽게 움직이기 위함 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Apple SD Gothic Neo Light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11853" y="1783830"/>
              <a:ext cx="6972186" cy="1374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678007" y="1936230"/>
              <a:ext cx="1633812" cy="872400"/>
              <a:chOff x="1285528" y="1783830"/>
              <a:chExt cx="1633812" cy="8724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85528" y="1783830"/>
                <a:ext cx="720000" cy="720000"/>
              </a:xfrm>
              <a:prstGeom prst="ellipse">
                <a:avLst/>
              </a:prstGeom>
              <a:solidFill>
                <a:srgbClr val="87CB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437928" y="1936230"/>
                <a:ext cx="720000" cy="720000"/>
              </a:xfrm>
              <a:prstGeom prst="ellipse">
                <a:avLst/>
              </a:prstGeom>
              <a:solidFill>
                <a:srgbClr val="87CBC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21233" y="2087264"/>
                <a:ext cx="798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목표</a:t>
                </a:r>
                <a:endPara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612" y="2039545"/>
                <a:ext cx="531241" cy="531241"/>
              </a:xfrm>
              <a:prstGeom prst="rect">
                <a:avLst/>
              </a:prstGeom>
            </p:spPr>
          </p:pic>
        </p:grpSp>
      </p:grpSp>
      <p:grpSp>
        <p:nvGrpSpPr>
          <p:cNvPr id="39" name="그룹 38"/>
          <p:cNvGrpSpPr/>
          <p:nvPr/>
        </p:nvGrpSpPr>
        <p:grpSpPr>
          <a:xfrm>
            <a:off x="1680507" y="3645105"/>
            <a:ext cx="7406032" cy="1374471"/>
            <a:chOff x="1678007" y="1783830"/>
            <a:chExt cx="7406032" cy="1374471"/>
          </a:xfrm>
        </p:grpSpPr>
        <p:sp>
          <p:nvSpPr>
            <p:cNvPr id="41" name="직사각형 40"/>
            <p:cNvSpPr/>
            <p:nvPr/>
          </p:nvSpPr>
          <p:spPr>
            <a:xfrm>
              <a:off x="2111853" y="1783830"/>
              <a:ext cx="6972186" cy="1374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678007" y="1936230"/>
              <a:ext cx="1633812" cy="872400"/>
              <a:chOff x="1285528" y="1783830"/>
              <a:chExt cx="1633812" cy="87240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285528" y="1783830"/>
                <a:ext cx="720000" cy="720000"/>
              </a:xfrm>
              <a:prstGeom prst="ellipse">
                <a:avLst/>
              </a:prstGeom>
              <a:solidFill>
                <a:srgbClr val="87CB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437928" y="1936230"/>
                <a:ext cx="720000" cy="720000"/>
              </a:xfrm>
              <a:prstGeom prst="ellipse">
                <a:avLst/>
              </a:prstGeom>
              <a:solidFill>
                <a:srgbClr val="87CBC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121233" y="2087264"/>
                <a:ext cx="798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목적</a:t>
                </a:r>
                <a:endPara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612" y="2039545"/>
                <a:ext cx="531241" cy="5312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649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AB27394-BA6B-4FFB-BBD1-EFCB3F183D28}"/>
              </a:ext>
            </a:extLst>
          </p:cNvPr>
          <p:cNvGrpSpPr/>
          <p:nvPr/>
        </p:nvGrpSpPr>
        <p:grpSpPr>
          <a:xfrm>
            <a:off x="1148467" y="2614998"/>
            <a:ext cx="9895063" cy="2265729"/>
            <a:chOff x="572205" y="2552693"/>
            <a:chExt cx="9895063" cy="22657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86DFF0-BF7C-459F-AEF6-74528649F930}"/>
                </a:ext>
              </a:extLst>
            </p:cNvPr>
            <p:cNvGrpSpPr/>
            <p:nvPr/>
          </p:nvGrpSpPr>
          <p:grpSpPr>
            <a:xfrm>
              <a:off x="572205" y="2552694"/>
              <a:ext cx="7994826" cy="2265728"/>
              <a:chOff x="572205" y="2552694"/>
              <a:chExt cx="7994826" cy="2265728"/>
            </a:xfrm>
          </p:grpSpPr>
          <p:sp>
            <p:nvSpPr>
              <p:cNvPr id="6" name="막힌 원호 5">
                <a:extLst>
                  <a:ext uri="{FF2B5EF4-FFF2-40B4-BE49-F238E27FC236}">
                    <a16:creationId xmlns:a16="http://schemas.microsoft.com/office/drawing/2014/main" id="{44EE17F4-7FCD-403D-BB43-2869BD0A89AF}"/>
                  </a:ext>
                </a:extLst>
              </p:cNvPr>
              <p:cNvSpPr/>
              <p:nvPr/>
            </p:nvSpPr>
            <p:spPr>
              <a:xfrm>
                <a:off x="572205" y="2552699"/>
                <a:ext cx="2265723" cy="2265723"/>
              </a:xfrm>
              <a:prstGeom prst="blockArc">
                <a:avLst>
                  <a:gd name="adj1" fmla="val 10800000"/>
                  <a:gd name="adj2" fmla="val 107956"/>
                  <a:gd name="adj3" fmla="val 16118"/>
                </a:avLst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막힌 원호 6">
                <a:extLst>
                  <a:ext uri="{FF2B5EF4-FFF2-40B4-BE49-F238E27FC236}">
                    <a16:creationId xmlns:a16="http://schemas.microsoft.com/office/drawing/2014/main" id="{2F100F45-5214-4679-9E5C-3C54B2177444}"/>
                  </a:ext>
                </a:extLst>
              </p:cNvPr>
              <p:cNvSpPr/>
              <p:nvPr/>
            </p:nvSpPr>
            <p:spPr>
              <a:xfrm>
                <a:off x="4402659" y="2552694"/>
                <a:ext cx="2265723" cy="2265723"/>
              </a:xfrm>
              <a:prstGeom prst="blockArc">
                <a:avLst>
                  <a:gd name="adj1" fmla="val 10800000"/>
                  <a:gd name="adj2" fmla="val 107956"/>
                  <a:gd name="adj3" fmla="val 16118"/>
                </a:avLst>
              </a:prstGeom>
              <a:gradFill>
                <a:gsLst>
                  <a:gs pos="0">
                    <a:srgbClr val="A4AECC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막힌 원호 7">
                <a:extLst>
                  <a:ext uri="{FF2B5EF4-FFF2-40B4-BE49-F238E27FC236}">
                    <a16:creationId xmlns:a16="http://schemas.microsoft.com/office/drawing/2014/main" id="{4620ACCB-2C1B-480F-8AA7-07DEF7E82A45}"/>
                  </a:ext>
                </a:extLst>
              </p:cNvPr>
              <p:cNvSpPr/>
              <p:nvPr/>
            </p:nvSpPr>
            <p:spPr>
              <a:xfrm flipV="1">
                <a:off x="6301308" y="2552694"/>
                <a:ext cx="2265723" cy="2265723"/>
              </a:xfrm>
              <a:prstGeom prst="blockArc">
                <a:avLst>
                  <a:gd name="adj1" fmla="val 10800000"/>
                  <a:gd name="adj2" fmla="val 107956"/>
                  <a:gd name="adj3" fmla="val 16118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막힌 원호 8">
                <a:extLst>
                  <a:ext uri="{FF2B5EF4-FFF2-40B4-BE49-F238E27FC236}">
                    <a16:creationId xmlns:a16="http://schemas.microsoft.com/office/drawing/2014/main" id="{5F339278-7E03-41E1-93E4-E9653EF8FC02}"/>
                  </a:ext>
                </a:extLst>
              </p:cNvPr>
              <p:cNvSpPr/>
              <p:nvPr/>
            </p:nvSpPr>
            <p:spPr>
              <a:xfrm flipV="1">
                <a:off x="2487432" y="2552699"/>
                <a:ext cx="2265723" cy="2265723"/>
              </a:xfrm>
              <a:prstGeom prst="blockArc">
                <a:avLst>
                  <a:gd name="adj1" fmla="val 10800000"/>
                  <a:gd name="adj2" fmla="val 107956"/>
                  <a:gd name="adj3" fmla="val 16118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id="{74573813-22EA-4020-8928-171612D313BD}"/>
                </a:ext>
              </a:extLst>
            </p:cNvPr>
            <p:cNvSpPr/>
            <p:nvPr/>
          </p:nvSpPr>
          <p:spPr>
            <a:xfrm>
              <a:off x="8201545" y="2552693"/>
              <a:ext cx="2265723" cy="2265723"/>
            </a:xfrm>
            <a:prstGeom prst="blockArc">
              <a:avLst>
                <a:gd name="adj1" fmla="val 10800000"/>
                <a:gd name="adj2" fmla="val 107956"/>
                <a:gd name="adj3" fmla="val 16118"/>
              </a:avLst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ABB6D13-F941-4E02-9886-FE1E9919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3703843" y="3233219"/>
            <a:ext cx="843778" cy="712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4E10E5-D8E2-45B5-9EB2-E71B4145C4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97"/>
          <a:stretch/>
        </p:blipFill>
        <p:spPr>
          <a:xfrm>
            <a:off x="5745696" y="3332910"/>
            <a:ext cx="700605" cy="6123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64C0CA-6455-4CE9-8290-29C0DB56102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>
          <a:xfrm>
            <a:off x="9546170" y="3301712"/>
            <a:ext cx="699979" cy="5755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A20E32-AE08-4CEE-A18E-E730E8133C7E}"/>
              </a:ext>
            </a:extLst>
          </p:cNvPr>
          <p:cNvCxnSpPr/>
          <p:nvPr/>
        </p:nvCxnSpPr>
        <p:spPr>
          <a:xfrm>
            <a:off x="1901030" y="4547437"/>
            <a:ext cx="790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14C264-8E51-4A5B-87E4-CCE15CA83CBF}"/>
              </a:ext>
            </a:extLst>
          </p:cNvPr>
          <p:cNvCxnSpPr/>
          <p:nvPr/>
        </p:nvCxnSpPr>
        <p:spPr>
          <a:xfrm>
            <a:off x="5717121" y="4556962"/>
            <a:ext cx="790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5EB6E2-D69A-4B4B-B527-6B6583E55936}"/>
              </a:ext>
            </a:extLst>
          </p:cNvPr>
          <p:cNvCxnSpPr/>
          <p:nvPr/>
        </p:nvCxnSpPr>
        <p:spPr>
          <a:xfrm>
            <a:off x="9546170" y="4556962"/>
            <a:ext cx="790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11798E-86BF-404A-91EE-726F1609A26E}"/>
              </a:ext>
            </a:extLst>
          </p:cNvPr>
          <p:cNvCxnSpPr/>
          <p:nvPr/>
        </p:nvCxnSpPr>
        <p:spPr>
          <a:xfrm>
            <a:off x="3801267" y="2720158"/>
            <a:ext cx="790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FBC392-A5FC-40DA-AEEE-37F436D70890}"/>
              </a:ext>
            </a:extLst>
          </p:cNvPr>
          <p:cNvSpPr txBox="1"/>
          <p:nvPr/>
        </p:nvSpPr>
        <p:spPr>
          <a:xfrm>
            <a:off x="1202195" y="4713525"/>
            <a:ext cx="2124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스캠퍼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및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브레인스토밍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기법을 활용하여 아이디어 구상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6560B-F954-4238-96E5-743C9FFB80C7}"/>
              </a:ext>
            </a:extLst>
          </p:cNvPr>
          <p:cNvSpPr txBox="1"/>
          <p:nvPr/>
        </p:nvSpPr>
        <p:spPr>
          <a:xfrm>
            <a:off x="5050370" y="4761651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설계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PPT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제작 및 시장조사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물품구매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53283-6D59-4BBA-AC60-050DD2725C58}"/>
              </a:ext>
            </a:extLst>
          </p:cNvPr>
          <p:cNvSpPr txBox="1"/>
          <p:nvPr/>
        </p:nvSpPr>
        <p:spPr>
          <a:xfrm>
            <a:off x="8879419" y="4761651"/>
            <a:ext cx="21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최종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PPT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제작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4D7156-A8A2-4D52-A3B2-9E0D36FEAA63}"/>
              </a:ext>
            </a:extLst>
          </p:cNvPr>
          <p:cNvSpPr txBox="1"/>
          <p:nvPr/>
        </p:nvSpPr>
        <p:spPr>
          <a:xfrm>
            <a:off x="3090503" y="1344535"/>
            <a:ext cx="2124075" cy="11767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아이디어 구상 완료 후 초기 설계도면 제작 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1AC4A40-725E-4E88-B2EE-7B2E30EDE656}"/>
              </a:ext>
            </a:extLst>
          </p:cNvPr>
          <p:cNvCxnSpPr/>
          <p:nvPr/>
        </p:nvCxnSpPr>
        <p:spPr>
          <a:xfrm>
            <a:off x="7587065" y="2720158"/>
            <a:ext cx="790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8B04EF-4034-4A01-959B-4439A20A96DF}"/>
              </a:ext>
            </a:extLst>
          </p:cNvPr>
          <p:cNvSpPr txBox="1"/>
          <p:nvPr/>
        </p:nvSpPr>
        <p:spPr>
          <a:xfrm>
            <a:off x="6876301" y="1690270"/>
            <a:ext cx="2124075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마트 카트 설계 및 구동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29" y="3301711"/>
            <a:ext cx="744797" cy="7447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45" y="3318868"/>
            <a:ext cx="640436" cy="640436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37" name="자유형 36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2"/>
              <a:ext cx="2017148" cy="6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dirty="0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설계 과정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928027" y="476621"/>
              <a:ext cx="88392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03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0" y="6594049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3" name="자유형 2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2"/>
              <a:ext cx="2017148" cy="6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dirty="0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설계 도면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928027" y="476621"/>
              <a:ext cx="88392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04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6594049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80D47-9F91-4537-A062-080328EE5EA2}"/>
              </a:ext>
            </a:extLst>
          </p:cNvPr>
          <p:cNvSpPr txBox="1"/>
          <p:nvPr/>
        </p:nvSpPr>
        <p:spPr>
          <a:xfrm>
            <a:off x="7105868" y="1077036"/>
            <a:ext cx="3272589" cy="4208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모터를 이용한 마트 카트 설계</a:t>
            </a:r>
            <a:r>
              <a:rPr lang="en-US" altLang="ko-KR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, </a:t>
            </a:r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스위치를 이용하여 모터를 동작하고 뒷바퀴에 고무를 이용하여 모터를 부착한다</a:t>
            </a:r>
            <a:r>
              <a:rPr lang="en-US" altLang="ko-KR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기존 바퀴를 제거하고 모터를 부착할 수 있는 새 바퀴를 연결한다</a:t>
            </a:r>
            <a:r>
              <a:rPr lang="en-US" altLang="ko-KR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손잡이 부분에 휴대폰 </a:t>
            </a:r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충전기</a:t>
            </a:r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를 </a:t>
            </a:r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부착하여 편리함을 더한다</a:t>
            </a:r>
            <a:r>
              <a:rPr lang="en-US" altLang="ko-KR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20938" y="1152660"/>
            <a:ext cx="4695441" cy="4434617"/>
            <a:chOff x="2338467" y="856948"/>
            <a:chExt cx="4646950" cy="4951163"/>
          </a:xfrm>
        </p:grpSpPr>
        <p:sp>
          <p:nvSpPr>
            <p:cNvPr id="10" name="직사각형 9"/>
            <p:cNvSpPr/>
            <p:nvPr/>
          </p:nvSpPr>
          <p:spPr>
            <a:xfrm>
              <a:off x="2338467" y="2158584"/>
              <a:ext cx="4646950" cy="2833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57797" y="1106907"/>
              <a:ext cx="2683239" cy="17562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72590" y="856948"/>
              <a:ext cx="854440" cy="537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82256" y="2638472"/>
              <a:ext cx="1064301" cy="437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91725" y="856948"/>
              <a:ext cx="689547" cy="5371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826838" y="1017041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5516380" y="1017039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5" idx="7"/>
              <a:endCxn id="14" idx="0"/>
            </p:cNvCxnSpPr>
            <p:nvPr/>
          </p:nvCxnSpPr>
          <p:spPr>
            <a:xfrm flipV="1">
              <a:off x="4980478" y="856948"/>
              <a:ext cx="356021" cy="186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92511" y="942089"/>
              <a:ext cx="749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모터</a:t>
              </a:r>
              <a:endParaRPr lang="ko-KR" altLang="en-US" sz="200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921" y="3043203"/>
              <a:ext cx="1661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휴대폰 충전기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57207" y="4751882"/>
              <a:ext cx="359763" cy="584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57206" y="4751882"/>
              <a:ext cx="0" cy="584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616970" y="4811843"/>
              <a:ext cx="0" cy="449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52736" y="5356113"/>
              <a:ext cx="2228536" cy="451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건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전지 </a:t>
              </a:r>
              <a:r>
                <a:rPr lang="en-US" altLang="ko-KR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&amp; </a:t>
              </a:r>
              <a:r>
                <a:rPr lang="ko-KR" altLang="en-US" sz="2000" dirty="0" smtClean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태양전지</a:t>
              </a:r>
              <a:endPara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0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3" name="자유형 2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2"/>
              <a:ext cx="2017148" cy="6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dirty="0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설계 도면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928027" y="476621"/>
              <a:ext cx="88392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04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6594049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3" name="자유형 2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UltraLight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40" y="209022"/>
              <a:ext cx="1487546" cy="6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600" b="1" dirty="0" smtClean="0">
                  <a:ln>
                    <a:solidFill>
                      <a:srgbClr val="3A4966">
                        <a:alpha val="30000"/>
                      </a:srgbClr>
                    </a:solidFill>
                  </a:ln>
                  <a:gradFill>
                    <a:gsLst>
                      <a:gs pos="68000">
                        <a:srgbClr val="6573A7">
                          <a:lumMod val="75000"/>
                        </a:srgbClr>
                      </a:gs>
                      <a:gs pos="37000">
                        <a:srgbClr val="3A4966">
                          <a:lumMod val="75000"/>
                        </a:srgbClr>
                      </a:gs>
                      <a:gs pos="0">
                        <a:srgbClr val="3A4966">
                          <a:lumMod val="75000"/>
                        </a:srgbClr>
                      </a:gs>
                      <a:gs pos="100000">
                        <a:srgbClr val="8064A2">
                          <a:lumMod val="75000"/>
                        </a:srgb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완성품</a:t>
              </a:r>
              <a:endParaRPr kumimoji="0" lang="en-US" altLang="ko-KR" sz="3600" b="1" i="0" u="none" strike="noStrike" kern="1200" cap="none" spc="0" normalizeH="0" baseline="0" noProof="0" dirty="0">
                <a:ln>
                  <a:solidFill>
                    <a:srgbClr val="3A4966">
                      <a:alpha val="30000"/>
                    </a:srgbClr>
                  </a:solidFill>
                </a:ln>
                <a:gradFill>
                  <a:gsLst>
                    <a:gs pos="68000">
                      <a:srgbClr val="6573A7">
                        <a:lumMod val="75000"/>
                      </a:srgbClr>
                    </a:gs>
                    <a:gs pos="37000">
                      <a:srgbClr val="3A4966">
                        <a:lumMod val="75000"/>
                      </a:srgbClr>
                    </a:gs>
                    <a:gs pos="0">
                      <a:srgbClr val="3A4966">
                        <a:lumMod val="75000"/>
                      </a:srgbClr>
                    </a:gs>
                    <a:gs pos="100000">
                      <a:srgbClr val="8064A2">
                        <a:lumMod val="75000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인터파크고딕 L" panose="02000000000000000000" pitchFamily="2" charset="-127"/>
                <a:ea typeface="인터파크고딕 L" panose="02000000000000000000" pitchFamily="2" charset="-127"/>
                <a:cs typeface="+mn-c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443397" y="464695"/>
              <a:ext cx="9323830" cy="1192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05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6594049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UltraLight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381398"/>
            <a:ext cx="4307874" cy="43078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61" y="1381398"/>
            <a:ext cx="4337292" cy="43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접힌 도형 9"/>
          <p:cNvSpPr/>
          <p:nvPr/>
        </p:nvSpPr>
        <p:spPr>
          <a:xfrm>
            <a:off x="1520178" y="1593935"/>
            <a:ext cx="4206065" cy="4167265"/>
          </a:xfrm>
          <a:prstGeom prst="foldedCorner">
            <a:avLst/>
          </a:prstGeom>
          <a:solidFill>
            <a:srgbClr val="87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7CBC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0C216-F6EC-4CB5-B6B5-496A651FACEF}"/>
              </a:ext>
            </a:extLst>
          </p:cNvPr>
          <p:cNvSpPr txBox="1"/>
          <p:nvPr/>
        </p:nvSpPr>
        <p:spPr>
          <a:xfrm>
            <a:off x="1991817" y="1848329"/>
            <a:ext cx="382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사용한 모터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DC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마이크로모터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B2430-1256 DC12V 5600rpm</a:t>
            </a:r>
            <a:endParaRPr lang="ko-KR" altLang="en-US" sz="1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84132"/>
            <a:ext cx="12192000" cy="27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5085" y="-1"/>
            <a:ext cx="11652142" cy="1106908"/>
            <a:chOff x="115085" y="-1"/>
            <a:chExt cx="11652142" cy="1106908"/>
          </a:xfrm>
        </p:grpSpPr>
        <p:sp>
          <p:nvSpPr>
            <p:cNvPr id="15" name="자유형 14"/>
            <p:cNvSpPr/>
            <p:nvPr/>
          </p:nvSpPr>
          <p:spPr>
            <a:xfrm rot="16200000">
              <a:off x="-85442" y="200526"/>
              <a:ext cx="1106908" cy="705853"/>
            </a:xfrm>
            <a:custGeom>
              <a:avLst/>
              <a:gdLst>
                <a:gd name="connsiteX0" fmla="*/ 414308 w 1620252"/>
                <a:gd name="connsiteY0" fmla="*/ 807680 h 807682"/>
                <a:gd name="connsiteX1" fmla="*/ 414306 w 1620252"/>
                <a:gd name="connsiteY1" fmla="*/ 807682 h 807682"/>
                <a:gd name="connsiteX2" fmla="*/ 0 w 1620252"/>
                <a:gd name="connsiteY2" fmla="*/ 807682 h 807682"/>
                <a:gd name="connsiteX3" fmla="*/ 0 w 1620252"/>
                <a:gd name="connsiteY3" fmla="*/ 807680 h 807682"/>
                <a:gd name="connsiteX4" fmla="*/ 1620252 w 1620252"/>
                <a:gd name="connsiteY4" fmla="*/ 0 h 807682"/>
                <a:gd name="connsiteX5" fmla="*/ 1620252 w 1620252"/>
                <a:gd name="connsiteY5" fmla="*/ 807680 h 807682"/>
                <a:gd name="connsiteX6" fmla="*/ 414308 w 1620252"/>
                <a:gd name="connsiteY6" fmla="*/ 807680 h 807682"/>
                <a:gd name="connsiteX7" fmla="*/ 818146 w 1620252"/>
                <a:gd name="connsiteY7" fmla="*/ 403842 h 807682"/>
                <a:gd name="connsiteX8" fmla="*/ 414306 w 1620252"/>
                <a:gd name="connsiteY8" fmla="*/ 2 h 807682"/>
                <a:gd name="connsiteX9" fmla="*/ 0 w 1620252"/>
                <a:gd name="connsiteY9" fmla="*/ 2 h 807682"/>
                <a:gd name="connsiteX10" fmla="*/ 0 w 1620252"/>
                <a:gd name="connsiteY10" fmla="*/ 0 h 80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0252" h="807682">
                  <a:moveTo>
                    <a:pt x="414308" y="807680"/>
                  </a:moveTo>
                  <a:lnTo>
                    <a:pt x="414306" y="807682"/>
                  </a:lnTo>
                  <a:lnTo>
                    <a:pt x="0" y="807682"/>
                  </a:lnTo>
                  <a:lnTo>
                    <a:pt x="0" y="807680"/>
                  </a:lnTo>
                  <a:close/>
                  <a:moveTo>
                    <a:pt x="1620252" y="0"/>
                  </a:moveTo>
                  <a:lnTo>
                    <a:pt x="1620252" y="807680"/>
                  </a:lnTo>
                  <a:lnTo>
                    <a:pt x="414308" y="807680"/>
                  </a:lnTo>
                  <a:lnTo>
                    <a:pt x="818146" y="403842"/>
                  </a:lnTo>
                  <a:lnTo>
                    <a:pt x="414306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BF1AEE-6B70-4514-A8C5-08F6EBE7F70C}"/>
                </a:ext>
              </a:extLst>
            </p:cNvPr>
            <p:cNvSpPr txBox="1"/>
            <p:nvPr/>
          </p:nvSpPr>
          <p:spPr>
            <a:xfrm>
              <a:off x="820939" y="209022"/>
              <a:ext cx="2731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ln>
                    <a:solidFill>
                      <a:schemeClr val="tx2">
                        <a:alpha val="30000"/>
                      </a:schemeClr>
                    </a:solidFill>
                  </a:ln>
                  <a:gradFill>
                    <a:gsLst>
                      <a:gs pos="68000">
                        <a:schemeClr val="accent3">
                          <a:lumMod val="75000"/>
                        </a:schemeClr>
                      </a:gs>
                      <a:gs pos="37000">
                        <a:schemeClr val="accent1">
                          <a:lumMod val="75000"/>
                        </a:schemeClr>
                      </a:gs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0" scaled="1"/>
                  </a:gradFill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마트카트구동</a:t>
              </a:r>
              <a:endParaRPr lang="en-US" altLang="ko-KR" sz="3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3957403" y="476621"/>
              <a:ext cx="7809824" cy="1805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9884" y="74112"/>
              <a:ext cx="7644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06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97198" y="2629944"/>
            <a:ext cx="2933850" cy="1569660"/>
          </a:xfrm>
          <a:prstGeom prst="rect">
            <a:avLst/>
          </a:prstGeom>
          <a:ln w="76200">
            <a:solidFill>
              <a:srgbClr val="87CBCA"/>
            </a:solidFill>
          </a:ln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따라서 바퀴 </a:t>
            </a:r>
            <a:r>
              <a:rPr lang="en-US" altLang="ko-KR" kern="0" dirty="0">
                <a:solidFill>
                  <a:srgbClr val="00000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RPM 373</a:t>
            </a:r>
            <a:endParaRPr lang="ko-KR" altLang="en-US" kern="0" dirty="0">
              <a:solidFill>
                <a:srgbClr val="00000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바퀴 둘레 * </a:t>
            </a:r>
            <a:r>
              <a:rPr lang="en-US" altLang="ko-KR" kern="0" dirty="0">
                <a:solidFill>
                  <a:srgbClr val="00000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RPM = 3509</a:t>
            </a:r>
            <a:endParaRPr lang="ko-KR" altLang="en-US" kern="0" dirty="0">
              <a:solidFill>
                <a:srgbClr val="00000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400" kern="0" dirty="0">
                <a:solidFill>
                  <a:srgbClr val="EDC74E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</a:t>
            </a:r>
            <a:r>
              <a:rPr lang="ko-KR" altLang="en-US" sz="2400" kern="0" dirty="0">
                <a:solidFill>
                  <a:srgbClr val="EDC74E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분에 </a:t>
            </a:r>
            <a:r>
              <a:rPr lang="en-US" altLang="ko-KR" sz="2400" kern="0" dirty="0">
                <a:solidFill>
                  <a:srgbClr val="EDC74E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35m </a:t>
            </a:r>
            <a:r>
              <a:rPr lang="ko-KR" altLang="en-US" sz="2400" kern="0" dirty="0" err="1">
                <a:solidFill>
                  <a:srgbClr val="EDC74E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구동가능</a:t>
            </a:r>
            <a:endParaRPr lang="ko-KR" altLang="en-US" sz="2400" kern="0" dirty="0">
              <a:solidFill>
                <a:srgbClr val="EDC74E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6192" y="2322026"/>
            <a:ext cx="36664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모터 </a:t>
            </a:r>
            <a:r>
              <a:rPr lang="en-US" altLang="ko-KR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RPM 5600</a:t>
            </a:r>
            <a:endParaRPr lang="ko-KR" altLang="en-US" sz="2000" kern="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모터 지름 </a:t>
            </a:r>
            <a:r>
              <a:rPr lang="en-US" altLang="ko-KR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0.2cm</a:t>
            </a:r>
            <a:endParaRPr lang="ko-KR" altLang="en-US" sz="2000" kern="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바퀴 지름 </a:t>
            </a:r>
            <a:r>
              <a:rPr lang="en-US" altLang="ko-KR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3cm</a:t>
            </a:r>
            <a:endParaRPr lang="ko-KR" altLang="en-US" sz="2000" kern="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모터 둘레 </a:t>
            </a:r>
            <a:r>
              <a:rPr lang="en-US" altLang="ko-KR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0.2 * π = 0.63cm</a:t>
            </a:r>
            <a:endParaRPr lang="ko-KR" altLang="en-US" sz="2000" kern="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바퀴 둘레 </a:t>
            </a:r>
            <a:r>
              <a:rPr lang="en-US" altLang="ko-KR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3 * π = 9.4cm</a:t>
            </a:r>
            <a:endParaRPr lang="ko-KR" altLang="en-US" sz="2000" kern="0" dirty="0">
              <a:solidFill>
                <a:schemeClr val="bg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바퀴 둘레와 모터 둘레 약 </a:t>
            </a:r>
            <a:r>
              <a:rPr lang="en-US" altLang="ko-KR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15</a:t>
            </a:r>
            <a:r>
              <a:rPr lang="ko-KR" altLang="en-US" sz="2000" kern="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18" y="1080126"/>
            <a:ext cx="1137772" cy="11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1129</TotalTime>
  <Words>365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30" baseType="lpstr">
      <vt:lpstr>Apple SD Gothic Neo Light</vt:lpstr>
      <vt:lpstr>Malgun Gothic Semilight</vt:lpstr>
      <vt:lpstr>Nanum Gothic</vt:lpstr>
      <vt:lpstr>Nanum Pen Script</vt:lpstr>
      <vt:lpstr>나눔바른고딕 Light</vt:lpstr>
      <vt:lpstr>나눔바른고딕 UltraLight</vt:lpstr>
      <vt:lpstr>나눔손글씨 붓</vt:lpstr>
      <vt:lpstr>맑은 고딕</vt:lpstr>
      <vt:lpstr>배달의민족 한나</vt:lpstr>
      <vt:lpstr>인터파크고딕 B</vt:lpstr>
      <vt:lpstr>인터파크고딕 L</vt:lpstr>
      <vt:lpstr>Calibri</vt:lpstr>
      <vt:lpstr>Calibri Light</vt:lpstr>
      <vt:lpstr>Wingdings 2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405-321</cp:lastModifiedBy>
  <cp:revision>103</cp:revision>
  <dcterms:created xsi:type="dcterms:W3CDTF">2017-07-21T02:51:28Z</dcterms:created>
  <dcterms:modified xsi:type="dcterms:W3CDTF">2017-12-03T08:56:29Z</dcterms:modified>
</cp:coreProperties>
</file>