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63" r:id="rId2"/>
    <p:sldId id="856" r:id="rId3"/>
    <p:sldId id="910" r:id="rId4"/>
    <p:sldId id="1011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12" r:id="rId13"/>
    <p:sldId id="1013" r:id="rId14"/>
    <p:sldId id="1015" r:id="rId15"/>
    <p:sldId id="1016" r:id="rId16"/>
    <p:sldId id="1017" r:id="rId17"/>
    <p:sldId id="1018" r:id="rId18"/>
    <p:sldId id="1028" r:id="rId19"/>
    <p:sldId id="1019" r:id="rId20"/>
    <p:sldId id="1031" r:id="rId21"/>
    <p:sldId id="1034" r:id="rId22"/>
    <p:sldId id="1032" r:id="rId23"/>
    <p:sldId id="1033" r:id="rId24"/>
    <p:sldId id="1020" r:id="rId25"/>
    <p:sldId id="1009" r:id="rId26"/>
    <p:sldId id="1004" r:id="rId27"/>
    <p:sldId id="1005" r:id="rId28"/>
    <p:sldId id="1006" r:id="rId29"/>
    <p:sldId id="1029" r:id="rId30"/>
    <p:sldId id="103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36A"/>
    <a:srgbClr val="966DFF"/>
    <a:srgbClr val="0CBDC8"/>
    <a:srgbClr val="10969E"/>
    <a:srgbClr val="3383F5"/>
    <a:srgbClr val="113C4A"/>
    <a:srgbClr val="2F568F"/>
    <a:srgbClr val="FF6D90"/>
    <a:srgbClr val="131A2F"/>
    <a:srgbClr val="101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982" autoAdjust="0"/>
  </p:normalViewPr>
  <p:slideViewPr>
    <p:cSldViewPr snapToGrid="0">
      <p:cViewPr varScale="1">
        <p:scale>
          <a:sx n="61" d="100"/>
          <a:sy n="61" d="100"/>
        </p:scale>
        <p:origin x="103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B803-0B8E-4800-8B54-FEC9D4200A6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C89D-27CC-4B31-B161-925332F26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猜测听众是</a:t>
            </a:r>
            <a:r>
              <a:rPr lang="en-US" altLang="zh-CN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还没咋么接触过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接触过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但被坑了好多次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3.</a:t>
            </a:r>
            <a:r>
              <a:rPr lang="zh-CN" altLang="en-US" dirty="0" smtClean="0"/>
              <a:t>没怎么被坑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但正走在被坑的路上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或担心被坑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4.</a:t>
            </a:r>
            <a:r>
              <a:rPr lang="zh-CN" altLang="en-US" dirty="0" smtClean="0"/>
              <a:t>仍痴迷于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无法理解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好处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希望我是最后一个讲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以后只需要本次听分享的各位能够拿着这个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给新的小伙伴介绍下即可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带电脑的小伙伴</a:t>
            </a:r>
            <a:r>
              <a:rPr lang="en-US" altLang="zh-CN" dirty="0" smtClean="0"/>
              <a:t>,</a:t>
            </a:r>
            <a:r>
              <a:rPr lang="zh-CN" altLang="en-US" dirty="0" smtClean="0"/>
              <a:t>请尽量也在自己电脑上操作操作</a:t>
            </a:r>
            <a:endParaRPr lang="en-US" altLang="zh-CN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2014D-76FE-49F7-9A91-65F1C0D5E9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77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11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2422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13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0769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5767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15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3506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16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2940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17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3130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FC89D-27CC-4B31-B161-925332F2696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95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6352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20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429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21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0323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不是为了跟</a:t>
            </a:r>
            <a:r>
              <a:rPr kumimoji="0" lang="en-US" altLang="zh-CN" dirty="0" err="1" smtClean="0"/>
              <a:t>svn</a:t>
            </a:r>
            <a:r>
              <a:rPr kumimoji="0" lang="zh-CN" altLang="en-US" dirty="0" smtClean="0"/>
              <a:t>比个高下</a:t>
            </a:r>
            <a:r>
              <a:rPr kumimoji="0" lang="en-US" altLang="zh-CN" dirty="0" smtClean="0"/>
              <a:t>,</a:t>
            </a:r>
            <a:r>
              <a:rPr kumimoji="0" lang="zh-CN" altLang="en-US" dirty="0" smtClean="0"/>
              <a:t>只是看看为什么</a:t>
            </a:r>
            <a:r>
              <a:rPr kumimoji="0" lang="en-US" altLang="zh-CN" dirty="0" err="1" smtClean="0"/>
              <a:t>git</a:t>
            </a:r>
            <a:r>
              <a:rPr kumimoji="0" lang="zh-CN" altLang="en-US" dirty="0" smtClean="0"/>
              <a:t>受欢迎</a:t>
            </a:r>
            <a:r>
              <a:rPr kumimoji="0" lang="en-US" altLang="zh-CN" dirty="0" smtClean="0"/>
              <a:t>,</a:t>
            </a:r>
            <a:r>
              <a:rPr kumimoji="0" lang="zh-CN" altLang="en-US" dirty="0" smtClean="0"/>
              <a:t>并不是非要剔除</a:t>
            </a:r>
            <a:r>
              <a:rPr kumimoji="0" lang="en-US" altLang="zh-CN" dirty="0" err="1" smtClean="0"/>
              <a:t>svn</a:t>
            </a: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3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08282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类似于</a:t>
            </a:r>
            <a:r>
              <a:rPr kumimoji="0" lang="en-US" altLang="zh-CN" dirty="0" smtClean="0"/>
              <a:t>compare with local</a:t>
            </a: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22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05824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23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11762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24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5619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6FA3D-866E-430F-817B-69CE69AF38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525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6FA3D-866E-430F-817B-69CE69AF38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525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6FA3D-866E-430F-817B-69CE69AF38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525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6FA3D-866E-430F-817B-69CE69AF38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525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dirty="0" smtClean="0"/>
              <a:t>根据时间是否允许以及大家的兴致决定是否介绍</a:t>
            </a: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29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3576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30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85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希望大家不管有没有遇到这些问题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都带着问题思考</a:t>
            </a:r>
            <a:r>
              <a:rPr lang="zh-CN" altLang="en-US" smtClean="0"/>
              <a:t>一下</a:t>
            </a:r>
            <a:r>
              <a:rPr lang="en-US" altLang="zh-CN" smtClean="0"/>
              <a:t>,</a:t>
            </a:r>
            <a:r>
              <a:rPr lang="zh-CN" altLang="en-US" smtClean="0"/>
              <a:t>目前我们是如何处理的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FC89D-27CC-4B31-B161-925332F269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0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5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1236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6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5658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7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4995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8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9453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453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7388"/>
            <a:ext cx="6094412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Notes Placeholder 2"/>
          <p:cNvSpPr txBox="1">
            <a:spLocks noGrp="1"/>
          </p:cNvSpPr>
          <p:nvPr>
            <p:ph type="body" idx="1"/>
          </p:nvPr>
        </p:nvSpPr>
        <p:spPr>
          <a:xfrm>
            <a:off x="260972" y="2919047"/>
            <a:ext cx="6339221" cy="58014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/>
          <a:lstStyle>
            <a:lvl1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879475"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879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kumimoji="1" sz="120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en-US" altLang="zh-CN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513" y="8685335"/>
            <a:ext cx="29719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86" tIns="44393" rIns="88786" bIns="44393" anchor="b"/>
          <a:lstStyle>
            <a:lvl1pPr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 defTabSz="519113"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defTabSz="519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1C52E4A-BAEF-8948-A879-35F2E93EB34B}" type="slidenum">
              <a:rPr kumimoji="0" lang="en-US" altLang="zh-CN" sz="1200"/>
              <a:pPr algn="r" eaLnBrk="1" hangingPunct="1">
                <a:spcBef>
                  <a:spcPct val="50000"/>
                </a:spcBef>
              </a:pPr>
              <a:t>10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901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7777" y="111442"/>
            <a:ext cx="693176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3383F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13746" y="111442"/>
            <a:ext cx="6636778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Verdana" charset="0"/>
              </a:defRPr>
            </a:lvl1pPr>
          </a:lstStyle>
          <a:p>
            <a:pPr lvl="0"/>
            <a:r>
              <a:rPr kumimoji="1" lang="zh-CN" altLang="en-US" smtClean="0"/>
              <a:t>输入主标题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27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0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71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5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>
            <a:spLocks noChangeArrowheads="1"/>
          </p:cNvSpPr>
          <p:nvPr userDrawn="1"/>
        </p:nvSpPr>
        <p:spPr bwMode="auto">
          <a:xfrm>
            <a:off x="1363135" y="359838"/>
            <a:ext cx="45847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666" b="1">
                <a:latin typeface="微软雅黑" panose="020B0503020204020204" pitchFamily="34" charset="-122"/>
              </a:rPr>
              <a:t>此处添加您的标题</a:t>
            </a:r>
            <a:endParaRPr lang="id-ID" altLang="zh-CN" sz="2666" b="1">
              <a:latin typeface="微软雅黑" panose="020B0503020204020204" pitchFamily="34" charset="-122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 userDrawn="1"/>
        </p:nvSpPr>
        <p:spPr bwMode="auto">
          <a:xfrm>
            <a:off x="1390651" y="840319"/>
            <a:ext cx="3570816" cy="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id-ID" altLang="zh-CN" sz="1333"/>
              <a:t>Biscuit oat cake carrot cake muffin jelly</a:t>
            </a:r>
            <a:endParaRPr lang="zh-CN" altLang="en-US" sz="1333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75171" y="421221"/>
            <a:ext cx="1087967" cy="666785"/>
            <a:chOff x="4353620" y="864629"/>
            <a:chExt cx="742365" cy="456068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43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7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56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3733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38663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>
            <a:spLocks noChangeArrowheads="1"/>
          </p:cNvSpPr>
          <p:nvPr userDrawn="1"/>
        </p:nvSpPr>
        <p:spPr bwMode="auto">
          <a:xfrm>
            <a:off x="1363135" y="359838"/>
            <a:ext cx="45847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666" b="1">
                <a:latin typeface="微软雅黑" panose="020B0503020204020204" pitchFamily="34" charset="-122"/>
              </a:rPr>
              <a:t>此处添加您的标题</a:t>
            </a:r>
            <a:endParaRPr lang="id-ID" altLang="zh-CN" sz="2666" b="1">
              <a:latin typeface="微软雅黑" panose="020B0503020204020204" pitchFamily="34" charset="-122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 userDrawn="1"/>
        </p:nvSpPr>
        <p:spPr bwMode="auto">
          <a:xfrm>
            <a:off x="1390651" y="840319"/>
            <a:ext cx="3570816" cy="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id-ID" altLang="zh-CN" sz="1333"/>
              <a:t>Biscuit oat cake carrot cake muffin jelly</a:t>
            </a:r>
            <a:endParaRPr lang="zh-CN" altLang="en-US" sz="1333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75171" y="421221"/>
            <a:ext cx="1087967" cy="666785"/>
            <a:chOff x="4353620" y="864629"/>
            <a:chExt cx="742365" cy="456068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43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7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56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3733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034109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>
            <a:spLocks noChangeArrowheads="1"/>
          </p:cNvSpPr>
          <p:nvPr userDrawn="1"/>
        </p:nvSpPr>
        <p:spPr bwMode="auto">
          <a:xfrm>
            <a:off x="1363135" y="359838"/>
            <a:ext cx="45847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666" b="1">
                <a:latin typeface="微软雅黑" panose="020B0503020204020204" pitchFamily="34" charset="-122"/>
              </a:rPr>
              <a:t>此处添加您的标题</a:t>
            </a:r>
            <a:endParaRPr lang="id-ID" altLang="zh-CN" sz="2666" b="1">
              <a:latin typeface="微软雅黑" panose="020B0503020204020204" pitchFamily="34" charset="-122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 userDrawn="1"/>
        </p:nvSpPr>
        <p:spPr bwMode="auto">
          <a:xfrm>
            <a:off x="1390651" y="840319"/>
            <a:ext cx="3570816" cy="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id-ID" altLang="zh-CN" sz="1333"/>
              <a:t>Biscuit oat cake carrot cake muffin jelly</a:t>
            </a:r>
            <a:endParaRPr lang="zh-CN" altLang="en-US" sz="1333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75171" y="421221"/>
            <a:ext cx="1087967" cy="666785"/>
            <a:chOff x="4353620" y="864629"/>
            <a:chExt cx="742365" cy="456068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43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7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56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3733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82426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>
            <a:spLocks noChangeArrowheads="1"/>
          </p:cNvSpPr>
          <p:nvPr userDrawn="1"/>
        </p:nvSpPr>
        <p:spPr bwMode="auto">
          <a:xfrm>
            <a:off x="1363135" y="359838"/>
            <a:ext cx="45847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666" b="1">
                <a:latin typeface="微软雅黑" panose="020B0503020204020204" pitchFamily="34" charset="-122"/>
              </a:rPr>
              <a:t>此处添加您的标题</a:t>
            </a:r>
            <a:endParaRPr lang="id-ID" altLang="zh-CN" sz="2666" b="1">
              <a:latin typeface="微软雅黑" panose="020B0503020204020204" pitchFamily="34" charset="-122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 userDrawn="1"/>
        </p:nvSpPr>
        <p:spPr bwMode="auto">
          <a:xfrm>
            <a:off x="1390651" y="840319"/>
            <a:ext cx="3570816" cy="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id-ID" altLang="zh-CN" sz="1333"/>
              <a:t>Biscuit oat cake carrot cake muffin jelly</a:t>
            </a:r>
            <a:endParaRPr lang="zh-CN" altLang="en-US" sz="1333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75171" y="421221"/>
            <a:ext cx="1087967" cy="666785"/>
            <a:chOff x="4353620" y="864629"/>
            <a:chExt cx="742365" cy="456068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43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7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56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3733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38074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>
            <a:spLocks noChangeArrowheads="1"/>
          </p:cNvSpPr>
          <p:nvPr userDrawn="1"/>
        </p:nvSpPr>
        <p:spPr bwMode="auto">
          <a:xfrm>
            <a:off x="3630089" y="463556"/>
            <a:ext cx="4931833" cy="50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666">
                <a:solidFill>
                  <a:srgbClr val="262626"/>
                </a:solidFill>
              </a:rPr>
              <a:t>ADD YOUR TITLE HERE</a:t>
            </a:r>
            <a:endParaRPr lang="zh-CN" altLang="en-US" sz="2666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691221" y="1100666"/>
            <a:ext cx="9215967" cy="423334"/>
          </a:xfrm>
          <a:prstGeom prst="rect">
            <a:avLst/>
          </a:prstGeom>
        </p:spPr>
        <p:txBody>
          <a:bodyPr/>
          <a:lstStyle>
            <a:lvl1pPr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67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111751" y="1054100"/>
            <a:ext cx="19685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11388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//Users/10111065/Documents/SuningImFiles/sn10111065/picRec/201807/PCIM20180714T001931911Z24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78" y="129443"/>
            <a:ext cx="1336407" cy="42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7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6B4CAE0-3BAA-42FE-A6C2-1D372787973D}"/>
              </a:ext>
            </a:extLst>
          </p:cNvPr>
          <p:cNvSpPr/>
          <p:nvPr userDrawn="1"/>
        </p:nvSpPr>
        <p:spPr>
          <a:xfrm>
            <a:off x="11112502" y="6437227"/>
            <a:ext cx="92926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B09EC-0F5A-4ED1-9D27-B6EB06E679C1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/35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3" name="图片 2" descr="suning.png">
            <a:extLst>
              <a:ext uri="{FF2B5EF4-FFF2-40B4-BE49-F238E27FC236}">
                <a16:creationId xmlns:a16="http://schemas.microsoft.com/office/drawing/2014/main" xmlns="" id="{9A5D6938-9DD5-47E9-AADB-A0B70A74A1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746" b="-1"/>
          <a:stretch/>
        </p:blipFill>
        <p:spPr>
          <a:xfrm>
            <a:off x="10806544" y="157926"/>
            <a:ext cx="1140277" cy="1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6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7777" y="111442"/>
            <a:ext cx="693176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3383F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13746" y="111442"/>
            <a:ext cx="6636778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Verdana" charset="0"/>
              </a:defRPr>
            </a:lvl1pPr>
          </a:lstStyle>
          <a:p>
            <a:pPr lvl="0"/>
            <a:r>
              <a:rPr kumimoji="1" lang="zh-CN" altLang="en-US" smtClean="0"/>
              <a:t>输入主标题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29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29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15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37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61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8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43D22E-E89B-4EF9-9257-53CDD8A08B14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7DB3B0-7C5E-4029-8ECB-003A4FAEC8E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1866CF-828A-432A-9118-F0E02CF5EF1D}" type="datetimeFigureOut">
              <a:rPr lang="zh-CN" altLang="en-US" smtClean="0"/>
              <a:pPr>
                <a:defRPr/>
              </a:pPr>
              <a:t>2019/7/8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3B5AA-330A-459F-B43A-E12320A2FD4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5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AE1F62C-CAE4-4448-B4C2-17A49D6C0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5268" r="5479" b="28706"/>
          <a:stretch/>
        </p:blipFill>
        <p:spPr>
          <a:xfrm>
            <a:off x="10748991" y="324699"/>
            <a:ext cx="1017651" cy="2670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E1F62C-CAE4-4448-B4C2-17A49D6C0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5268" r="5479" b="28706"/>
          <a:stretch/>
        </p:blipFill>
        <p:spPr>
          <a:xfrm>
            <a:off x="10870911" y="324699"/>
            <a:ext cx="1017651" cy="2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727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2">
            <a:extLst>
              <a:ext uri="{FF2B5EF4-FFF2-40B4-BE49-F238E27FC236}">
                <a16:creationId xmlns:a16="http://schemas.microsoft.com/office/drawing/2014/main" xmlns="" id="{752857F5-4D61-40D7-8462-8618CFD7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88" y="613539"/>
            <a:ext cx="12192000" cy="19374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164" tIns="50083" rIns="100164" bIns="50083" anchor="ctr"/>
          <a:lstStyle>
            <a:lvl1pPr defTabSz="10017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17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17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17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17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noProof="0" dirty="0" err="1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  <a:sym typeface="+mn-lt"/>
              </a:rPr>
              <a:t>Git</a:t>
            </a:r>
            <a:r>
              <a:rPr lang="zh-CN" altLang="en-US" sz="5400" b="1" noProof="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  <a:sym typeface="+mn-lt"/>
              </a:rPr>
              <a:t>结合</a:t>
            </a:r>
            <a:r>
              <a:rPr lang="en-US" altLang="zh-CN" sz="5400" b="1" noProof="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  <a:sym typeface="+mn-lt"/>
              </a:rPr>
              <a:t>Idea</a:t>
            </a:r>
            <a:r>
              <a:rPr lang="zh-CN" altLang="en-US" sz="5400" b="1" noProof="0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  <a:sym typeface="+mn-lt"/>
              </a:rPr>
              <a:t>的骚操作</a:t>
            </a:r>
            <a:endParaRPr kumimoji="0" lang="en-US" altLang="zh-CN" sz="5400" b="1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微软雅黑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9AC86CA-900C-4BBB-A998-CD92AE57C5ED}"/>
              </a:ext>
            </a:extLst>
          </p:cNvPr>
          <p:cNvSpPr txBox="1"/>
          <p:nvPr/>
        </p:nvSpPr>
        <p:spPr>
          <a:xfrm>
            <a:off x="-4388" y="544681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  <a:sym typeface="+mn-lt"/>
              </a:rPr>
              <a:t>2019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>
                    <a:alpha val="50000"/>
                  </a:schemeClr>
                </a:solidFill>
                <a:latin typeface="Microsoft YaHei"/>
                <a:ea typeface="Microsoft YaHei"/>
                <a:cs typeface="+mn-ea"/>
                <a:sym typeface="+mn-lt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  <a:sym typeface="+mn-lt"/>
              </a:rPr>
              <a:t>月</a:t>
            </a:r>
            <a:r>
              <a:rPr lang="en-US" altLang="zh-CN" sz="1400" dirty="0" smtClean="0">
                <a:solidFill>
                  <a:schemeClr val="bg1">
                    <a:alpha val="50000"/>
                  </a:schemeClr>
                </a:solidFill>
                <a:latin typeface="Microsoft YaHei"/>
                <a:ea typeface="Microsoft YaHei"/>
                <a:cs typeface="+mn-ea"/>
                <a:sym typeface="+mn-lt"/>
              </a:rPr>
              <a:t>8</a:t>
            </a:r>
            <a:r>
              <a:rPr lang="zh-CN" altLang="en-US" sz="1400" dirty="0" smtClean="0">
                <a:solidFill>
                  <a:schemeClr val="bg1">
                    <a:alpha val="50000"/>
                  </a:schemeClr>
                </a:solidFill>
                <a:latin typeface="Microsoft YaHei"/>
                <a:ea typeface="Microsoft YaHei"/>
                <a:cs typeface="+mn-ea"/>
                <a:sym typeface="+mn-lt"/>
              </a:rPr>
              <a:t>日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985147"/>
            <a:ext cx="1220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19044171 </a:t>
            </a:r>
            <a:r>
              <a:rPr lang="zh-CN" altLang="en-US" sz="2400" dirty="0" smtClean="0">
                <a:solidFill>
                  <a:schemeClr val="bg1"/>
                </a:solidFill>
              </a:rPr>
              <a:t>柏亮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929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Some Question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84522"/>
            <a:ext cx="1141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两个特性分支并行迭代了一段时间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,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特性分支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B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存在一个早就在特性分支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A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上已修复的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bug,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怎么办</a:t>
            </a:r>
            <a:endParaRPr kumimoji="1" lang="zh-CN" altLang="en-US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028" y="1450720"/>
            <a:ext cx="8934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# 首先建议将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commit message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写清楚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回头看日志的时候能看懂本次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提交是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为了干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嘛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正确示例</a:t>
            </a:r>
            <a:r>
              <a:rPr lang="en-US" altLang="zh-CN" sz="16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[730</a:t>
            </a:r>
            <a:r>
              <a:rPr lang="zh-CN" altLang="en-US" sz="1600" dirty="0" smtClean="0">
                <a:solidFill>
                  <a:schemeClr val="bg1"/>
                </a:solidFill>
              </a:rPr>
              <a:t>版本</a:t>
            </a:r>
            <a:r>
              <a:rPr lang="en-US" altLang="zh-CN" sz="1600" dirty="0" smtClean="0">
                <a:solidFill>
                  <a:schemeClr val="bg1"/>
                </a:solidFill>
              </a:rPr>
              <a:t>][1.</a:t>
            </a:r>
            <a:r>
              <a:rPr lang="zh-CN" altLang="en-US" sz="1600" dirty="0" smtClean="0">
                <a:solidFill>
                  <a:schemeClr val="bg1"/>
                </a:solidFill>
              </a:rPr>
              <a:t>闲聊增加</a:t>
            </a:r>
            <a:r>
              <a:rPr lang="en-US" altLang="zh-CN" sz="1600" dirty="0" smtClean="0">
                <a:solidFill>
                  <a:schemeClr val="bg1"/>
                </a:solidFill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</a:rPr>
              <a:t>修改</a:t>
            </a:r>
            <a:r>
              <a:rPr lang="en-US" altLang="zh-CN" sz="1600" dirty="0" smtClean="0">
                <a:solidFill>
                  <a:schemeClr val="bg1"/>
                </a:solidFill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</a:rPr>
              <a:t>删除功能补充 </a:t>
            </a:r>
            <a:r>
              <a:rPr lang="en-US" altLang="zh-CN" sz="1600" dirty="0" smtClean="0">
                <a:solidFill>
                  <a:schemeClr val="bg1"/>
                </a:solidFill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</a:rPr>
              <a:t>优化原导入功能 </a:t>
            </a:r>
            <a:r>
              <a:rPr lang="en-US" altLang="zh-CN" sz="1600" dirty="0" smtClean="0">
                <a:solidFill>
                  <a:schemeClr val="bg1"/>
                </a:solidFill>
              </a:rPr>
              <a:t>3.</a:t>
            </a:r>
            <a:r>
              <a:rPr lang="zh-CN" altLang="en-US" sz="1600" dirty="0" smtClean="0">
                <a:solidFill>
                  <a:schemeClr val="bg1"/>
                </a:solidFill>
              </a:rPr>
              <a:t>修改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scm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appCode</a:t>
            </a:r>
            <a:r>
              <a:rPr lang="zh-CN" altLang="en-US" sz="1600" dirty="0">
                <a:solidFill>
                  <a:schemeClr val="bg1"/>
                </a:solidFill>
              </a:rPr>
              <a:t>相关</a:t>
            </a:r>
            <a:r>
              <a:rPr lang="zh-CN" altLang="en-US" sz="1600" dirty="0" smtClean="0">
                <a:solidFill>
                  <a:schemeClr val="bg1"/>
                </a:solidFill>
              </a:rPr>
              <a:t>参数</a:t>
            </a:r>
            <a:r>
              <a:rPr lang="zh-CN" altLang="en-US" sz="1600" dirty="0" smtClean="0">
                <a:solidFill>
                  <a:schemeClr val="bg1"/>
                </a:solidFill>
              </a:rPr>
              <a:t>变更</a:t>
            </a:r>
            <a:r>
              <a:rPr lang="en-US" altLang="zh-CN" sz="16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[730</a:t>
            </a:r>
            <a:r>
              <a:rPr lang="zh-CN" altLang="en-US" sz="1600" dirty="0">
                <a:solidFill>
                  <a:schemeClr val="bg1"/>
                </a:solidFill>
              </a:rPr>
              <a:t>版本</a:t>
            </a:r>
            <a:r>
              <a:rPr lang="en-US" altLang="zh-CN" sz="1600" dirty="0">
                <a:solidFill>
                  <a:schemeClr val="bg1"/>
                </a:solidFill>
              </a:rPr>
              <a:t>][1</a:t>
            </a:r>
            <a:r>
              <a:rPr lang="en-US" altLang="zh-CN" sz="1600" dirty="0" smtClean="0">
                <a:solidFill>
                  <a:schemeClr val="bg1"/>
                </a:solidFill>
              </a:rPr>
              <a:t>.</a:t>
            </a:r>
            <a:r>
              <a:rPr lang="zh-CN" altLang="en-US" sz="1600" dirty="0" smtClean="0">
                <a:solidFill>
                  <a:schemeClr val="bg1"/>
                </a:solidFill>
              </a:rPr>
              <a:t>修复紧急</a:t>
            </a:r>
            <a:r>
              <a:rPr lang="en-US" altLang="zh-CN" sz="1600" dirty="0" smtClean="0">
                <a:solidFill>
                  <a:schemeClr val="bg1"/>
                </a:solidFill>
              </a:rPr>
              <a:t>bug:</a:t>
            </a:r>
            <a:r>
              <a:rPr lang="zh-CN" altLang="en-US" sz="1600" dirty="0" smtClean="0">
                <a:solidFill>
                  <a:schemeClr val="bg1"/>
                </a:solidFill>
              </a:rPr>
              <a:t>导入数据格式未验证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导致页面无响应</a:t>
            </a:r>
            <a:r>
              <a:rPr lang="en-US" altLang="zh-CN" sz="1600" dirty="0" smtClean="0">
                <a:solidFill>
                  <a:schemeClr val="bg1"/>
                </a:solidFill>
              </a:rPr>
              <a:t>]</a:t>
            </a:r>
          </a:p>
          <a:p>
            <a:r>
              <a:rPr lang="zh-CN" altLang="en-US" sz="1600" dirty="0" smtClean="0">
                <a:solidFill>
                  <a:srgbClr val="EC336A"/>
                </a:solidFill>
              </a:rPr>
              <a:t>反例</a:t>
            </a:r>
            <a:r>
              <a:rPr lang="en-US" altLang="zh-CN" sz="1600" dirty="0" smtClean="0">
                <a:solidFill>
                  <a:srgbClr val="EC336A"/>
                </a:solidFill>
              </a:rPr>
              <a:t>: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#new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闲聊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8" y="4066889"/>
            <a:ext cx="8229600" cy="21145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2028" y="3728335"/>
            <a:ext cx="76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找到需要被合并过来的某次修复</a:t>
            </a:r>
            <a:r>
              <a:rPr lang="en-US" altLang="zh-CN" sz="1600" dirty="0" smtClean="0">
                <a:solidFill>
                  <a:schemeClr val="bg1"/>
                </a:solidFill>
              </a:rPr>
              <a:t>bug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</a:rPr>
              <a:t>commit</a:t>
            </a:r>
            <a:r>
              <a:rPr lang="zh-CN" altLang="en-US" sz="1600" dirty="0" smtClean="0">
                <a:solidFill>
                  <a:schemeClr val="bg1"/>
                </a:solidFill>
              </a:rPr>
              <a:t>记录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右击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CherryPick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28" y="1510313"/>
            <a:ext cx="9175872" cy="47745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2028" y="3311552"/>
            <a:ext cx="76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不要修改自动生成的提交记录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67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Some Question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84522"/>
            <a:ext cx="1122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突然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接到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通知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需要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去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hotfix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分支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修复一个紧急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bug,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我现在分支上写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了一半还有编译报错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的代码怎么办</a:t>
            </a:r>
            <a:endParaRPr kumimoji="1" lang="zh-CN" altLang="en-US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743108"/>
            <a:ext cx="9496425" cy="435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74" y="2585002"/>
            <a:ext cx="4619048" cy="18476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1939" y="1447564"/>
            <a:ext cx="76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右击工程 </a:t>
            </a:r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1600" dirty="0" smtClean="0">
                <a:solidFill>
                  <a:schemeClr val="bg1"/>
                </a:solidFill>
              </a:rPr>
              <a:t> - Repository - Stash Changes…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1939" y="1469353"/>
            <a:ext cx="9521250" cy="4469179"/>
            <a:chOff x="501650" y="2388821"/>
            <a:chExt cx="9521250" cy="446917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575" y="2752725"/>
              <a:ext cx="9458325" cy="41052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01650" y="2388821"/>
              <a:ext cx="76391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假设过了半天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,bug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修改完了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我又回到之前的分支开发功能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182" y="2320450"/>
            <a:ext cx="4971429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0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546398" y="1645288"/>
            <a:ext cx="5046042" cy="4594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800" b="0" dirty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kumimoji="1" lang="zh-CN" altLang="en-US" sz="2800" b="0" dirty="0">
                <a:solidFill>
                  <a:schemeClr val="bg1"/>
                </a:solidFill>
                <a:latin typeface="+mj-ea"/>
                <a:ea typeface="+mj-ea"/>
              </a:rPr>
              <a:t>为什么要用</a:t>
            </a:r>
            <a:r>
              <a:rPr kumimoji="1" lang="en-US" altLang="zh-CN" sz="2800" b="0" dirty="0" err="1">
                <a:solidFill>
                  <a:schemeClr val="bg1"/>
                </a:solidFill>
                <a:latin typeface="+mj-ea"/>
                <a:ea typeface="+mj-ea"/>
              </a:rPr>
              <a:t>Git</a:t>
            </a:r>
            <a:endParaRPr kumimoji="1" lang="en-US" altLang="zh-CN" sz="2800" b="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0" dirty="0"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kumimoji="1" lang="en-US" altLang="zh-CN" sz="2800" b="0" dirty="0" err="1" smtClean="0">
                <a:solidFill>
                  <a:schemeClr val="bg1"/>
                </a:solidFill>
                <a:latin typeface="+mj-ea"/>
                <a:ea typeface="+mj-ea"/>
              </a:rPr>
              <a:t>SomeQuestion</a:t>
            </a:r>
            <a:endParaRPr kumimoji="1" lang="en-US" altLang="zh-CN" sz="2800" b="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0" dirty="0">
                <a:solidFill>
                  <a:srgbClr val="0CBDC8"/>
                </a:solidFill>
                <a:latin typeface="+mj-ea"/>
                <a:ea typeface="+mj-ea"/>
              </a:rPr>
              <a:t>3  </a:t>
            </a:r>
            <a:r>
              <a:rPr kumimoji="1" lang="zh-CN" altLang="en-US" sz="2800" b="0" dirty="0">
                <a:solidFill>
                  <a:srgbClr val="0CBDC8"/>
                </a:solidFill>
                <a:latin typeface="+mj-ea"/>
                <a:ea typeface="+mj-ea"/>
              </a:rPr>
              <a:t>骚</a:t>
            </a:r>
            <a:r>
              <a:rPr kumimoji="1" lang="zh-CN" altLang="en-US" sz="2800" b="0" dirty="0" smtClean="0">
                <a:solidFill>
                  <a:srgbClr val="0CBDC8"/>
                </a:solidFill>
                <a:latin typeface="+mj-ea"/>
                <a:ea typeface="+mj-ea"/>
              </a:rPr>
              <a:t>操作总结</a:t>
            </a:r>
            <a:endParaRPr kumimoji="1" lang="en-US" altLang="zh-CN" sz="2800" b="0" dirty="0">
              <a:solidFill>
                <a:srgbClr val="0CBDC8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78030" cy="6858000"/>
          </a:xfrm>
          <a:prstGeom prst="rect">
            <a:avLst/>
          </a:prstGeom>
          <a:solidFill>
            <a:srgbClr val="109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30047" y="4926418"/>
            <a:ext cx="40049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 smtClean="0">
                <a:ln>
                  <a:solidFill>
                    <a:srgbClr val="0CBDC8">
                      <a:alpha val="35000"/>
                    </a:srgbClr>
                  </a:solidFill>
                </a:ln>
                <a:noFill/>
              </a:rPr>
              <a:t>01</a:t>
            </a:r>
            <a:endParaRPr kumimoji="1" lang="zh-CN" altLang="en-US" sz="15000" dirty="0">
              <a:ln>
                <a:solidFill>
                  <a:srgbClr val="0CBDC8">
                    <a:alpha val="35000"/>
                  </a:srgbClr>
                </a:solidFill>
              </a:ln>
              <a:noFill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52578" y="1645288"/>
            <a:ext cx="1799282" cy="1456052"/>
          </a:xfrm>
          <a:noFill/>
        </p:spPr>
        <p:txBody>
          <a:bodyPr/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kumimoji="1"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030" y="0"/>
            <a:ext cx="3893820" cy="6858000"/>
          </a:xfrm>
          <a:prstGeom prst="rect">
            <a:avLst/>
          </a:prstGeom>
          <a:solidFill>
            <a:srgbClr val="10969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4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ea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ea typeface="+mj-ea"/>
                <a:cs typeface="Verdana" charset="0"/>
              </a:rPr>
              <a:t>操作总结</a:t>
            </a:r>
            <a:endParaRPr kumimoji="1"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9" y="975758"/>
            <a:ext cx="11556241" cy="5309132"/>
          </a:xfrm>
          <a:prstGeom prst="rect">
            <a:avLst/>
          </a:prstGeom>
        </p:spPr>
      </p:pic>
      <p:sp>
        <p:nvSpPr>
          <p:cNvPr id="24" name="TextBox 5"/>
          <p:cNvSpPr txBox="1"/>
          <p:nvPr/>
        </p:nvSpPr>
        <p:spPr>
          <a:xfrm>
            <a:off x="349249" y="6296048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结合工作中使用</a:t>
            </a: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的各种操作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看懂这个图就算入门了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80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骚操作总结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26700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区分清楚 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“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本地仓库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 与 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“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本地远程仓库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4" y="1936556"/>
            <a:ext cx="3853703" cy="357560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83337" y="2949263"/>
            <a:ext cx="3606084" cy="1068946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83337" y="4108361"/>
            <a:ext cx="3606084" cy="999828"/>
          </a:xfrm>
          <a:prstGeom prst="roundRect">
            <a:avLst/>
          </a:prstGeom>
          <a:noFill/>
          <a:ln w="28575">
            <a:solidFill>
              <a:srgbClr val="0CB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76542" y="2086378"/>
            <a:ext cx="1429554" cy="888642"/>
          </a:xfrm>
          <a:prstGeom prst="straightConnector1">
            <a:avLst/>
          </a:prstGeom>
          <a:ln w="28575">
            <a:solidFill>
              <a:srgbClr val="EC3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78062" y="1767279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EC336A"/>
                </a:solidFill>
              </a:rPr>
              <a:t>本地仓库 分支</a:t>
            </a:r>
            <a:endParaRPr lang="zh-CN" altLang="en-US" sz="1600" b="1" dirty="0">
              <a:solidFill>
                <a:srgbClr val="EC336A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3876542" y="5026191"/>
            <a:ext cx="1313644" cy="576118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364171" y="5624427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CBDC8"/>
                </a:solidFill>
              </a:rPr>
              <a:t>本地远程仓库 分支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512" y="2669725"/>
            <a:ext cx="4717488" cy="2109262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>
          <a:xfrm flipH="1">
            <a:off x="10911050" y="2309021"/>
            <a:ext cx="358462" cy="994546"/>
          </a:xfrm>
          <a:prstGeom prst="straightConnector1">
            <a:avLst/>
          </a:prstGeom>
          <a:ln w="28575">
            <a:solidFill>
              <a:srgbClr val="966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803228" y="1967316"/>
            <a:ext cx="147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966DFF"/>
                </a:solidFill>
              </a:rPr>
              <a:t>远程</a:t>
            </a:r>
            <a:r>
              <a:rPr lang="zh-CN" altLang="en-US" sz="1600" b="1" dirty="0" smtClean="0">
                <a:solidFill>
                  <a:srgbClr val="966DFF"/>
                </a:solidFill>
              </a:rPr>
              <a:t>仓库</a:t>
            </a:r>
            <a:endParaRPr lang="zh-CN" altLang="en-US" sz="1600" b="1" dirty="0">
              <a:solidFill>
                <a:srgbClr val="966DFF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497910" y="3309870"/>
            <a:ext cx="3134853" cy="341522"/>
          </a:xfrm>
          <a:prstGeom prst="roundRect">
            <a:avLst/>
          </a:prstGeom>
          <a:noFill/>
          <a:ln w="28575">
            <a:solidFill>
              <a:srgbClr val="96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7938673" y="3651392"/>
            <a:ext cx="393959" cy="1767741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54042" y="5455150"/>
            <a:ext cx="5522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CBDC8"/>
                </a:solidFill>
              </a:rPr>
              <a:t>本地远程仓库 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别名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(</a:t>
            </a:r>
            <a:r>
              <a:rPr lang="zh-CN" altLang="en-US" sz="1600" b="1" dirty="0">
                <a:solidFill>
                  <a:srgbClr val="0CBDC8"/>
                </a:solidFill>
              </a:rPr>
              <a:t>其实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别名是可以修改的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,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只是默认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origin)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572776" y="3295687"/>
            <a:ext cx="785611" cy="329947"/>
          </a:xfrm>
          <a:prstGeom prst="roundRect">
            <a:avLst/>
          </a:prstGeom>
          <a:noFill/>
          <a:ln w="28575">
            <a:solidFill>
              <a:srgbClr val="0CB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5"/>
          <p:cNvSpPr txBox="1"/>
          <p:nvPr/>
        </p:nvSpPr>
        <p:spPr>
          <a:xfrm>
            <a:off x="119621" y="1630063"/>
            <a:ext cx="376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点击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Idea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后下角</a:t>
            </a:r>
            <a:r>
              <a:rPr kumimoji="1" lang="en-US" altLang="zh-CN" sz="1400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分支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50" name="TextBox 5"/>
          <p:cNvSpPr txBox="1"/>
          <p:nvPr/>
        </p:nvSpPr>
        <p:spPr>
          <a:xfrm>
            <a:off x="7409559" y="2363603"/>
            <a:ext cx="376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右击工程 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- </a:t>
            </a:r>
            <a:r>
              <a:rPr kumimoji="1" lang="en-US" altLang="zh-CN" sz="1400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 - Repository - Remotes…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7408" y="3162196"/>
            <a:ext cx="3237513" cy="3022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41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9" grpId="0"/>
      <p:bldP spid="42" grpId="0"/>
      <p:bldP spid="44" grpId="0"/>
      <p:bldP spid="45" grpId="0" animBg="1"/>
      <p:bldP spid="47" grpId="0"/>
      <p:bldP spid="48" grpId="0" animBg="1"/>
      <p:bldP spid="49" grpId="0"/>
      <p:bldP spid="50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标准提交流程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步骤一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26700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add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到暂存区后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才能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commit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2" y="1949434"/>
            <a:ext cx="9309243" cy="1927105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37763" y="1534260"/>
            <a:ext cx="1032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新增文件的时候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idea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会提示你要不要执行</a:t>
            </a:r>
            <a:r>
              <a:rPr kumimoji="1" lang="en-US" altLang="zh-CN" sz="1400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 add</a:t>
            </a:r>
            <a:endParaRPr kumimoji="1" lang="en-US" altLang="zh-CN" sz="1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737763" y="4297176"/>
            <a:ext cx="10322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若上图中点击了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Cancel, 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可通过如下操作将此文件从工作区 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-&gt; 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暂存区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这样就可以正常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commit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了</a:t>
            </a:r>
            <a:endParaRPr kumimoji="1" lang="en-US" altLang="zh-CN" sz="14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  <a:p>
            <a:endParaRPr kumimoji="1" lang="en-US" altLang="zh-CN" sz="14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  <a:p>
            <a:r>
              <a:rPr kumimoji="1" lang="en-US" altLang="zh-CN" sz="1400" b="1" dirty="0">
                <a:solidFill>
                  <a:schemeClr val="bg1"/>
                </a:solidFill>
                <a:latin typeface="+mj-ea"/>
                <a:cs typeface="Verdana" charset="0"/>
              </a:rPr>
              <a:t> 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   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右击文件 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– </a:t>
            </a:r>
            <a:r>
              <a:rPr kumimoji="1" lang="en-US" altLang="zh-CN" sz="1400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 - Add</a:t>
            </a:r>
            <a:endParaRPr kumimoji="1" lang="en-US" altLang="zh-CN" sz="1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63" y="5048719"/>
            <a:ext cx="4496421" cy="12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90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标准提交流程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步骤</a:t>
            </a: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二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26700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Commit and Push 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两步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走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-1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1356598"/>
            <a:ext cx="8750332" cy="5082837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697414" y="3361386"/>
            <a:ext cx="3150372" cy="862883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1650" y="3681213"/>
            <a:ext cx="3104435" cy="388512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83380" y="6027312"/>
            <a:ext cx="1223493" cy="412123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01650" y="1936137"/>
            <a:ext cx="4598384" cy="1129033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5"/>
          <p:cNvSpPr txBox="1"/>
          <p:nvPr/>
        </p:nvSpPr>
        <p:spPr>
          <a:xfrm>
            <a:off x="2382703" y="3142541"/>
            <a:ext cx="3050772" cy="31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1.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勾选本次需要提交的类 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/ 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代码行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638986" y="4101894"/>
            <a:ext cx="3050772" cy="31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2.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提交记录一定要写清楚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7558408" y="4226309"/>
            <a:ext cx="3050772" cy="31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0.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参考此图勾选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7380818" y="6439435"/>
            <a:ext cx="3050772" cy="31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3.Commit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到本地仓库的对应分支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47" y="439157"/>
            <a:ext cx="1795771" cy="74675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6672622" y="565446"/>
            <a:ext cx="528034" cy="450351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64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标准提交流程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步骤三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53" y="1533473"/>
            <a:ext cx="1795771" cy="746756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582521" y="1681675"/>
            <a:ext cx="528034" cy="450351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972" y="1366283"/>
            <a:ext cx="5515500" cy="2365459"/>
          </a:xfrm>
          <a:prstGeom prst="rect">
            <a:avLst/>
          </a:prstGeom>
        </p:spPr>
      </p:pic>
      <p:sp>
        <p:nvSpPr>
          <p:cNvPr id="14" name="TextBox 5"/>
          <p:cNvSpPr txBox="1"/>
          <p:nvPr/>
        </p:nvSpPr>
        <p:spPr>
          <a:xfrm>
            <a:off x="349250" y="882378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p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ull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代码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使用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Idea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的便捷的更新操作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81939" y="4240539"/>
            <a:ext cx="10322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大致原理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: </a:t>
            </a:r>
          </a:p>
          <a:p>
            <a:pPr marL="1257300" lvl="2" indent="-342900">
              <a:buFont typeface="+mj-lt"/>
              <a:buAutoNum type="arabicPeriod"/>
            </a:pPr>
            <a:endParaRPr kumimoji="1" lang="en-US" altLang="zh-CN" sz="1600" dirty="0" smtClean="0">
              <a:solidFill>
                <a:schemeClr val="bg1"/>
              </a:solidFill>
              <a:latin typeface="+mj-ea"/>
              <a:cs typeface="Verdana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若工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作区很干净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则直接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pull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最新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代码到工作区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有冲突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则在本地解决冲突</a:t>
            </a:r>
            <a:endParaRPr kumimoji="1" lang="en-US" altLang="zh-CN" sz="1600" dirty="0" smtClean="0">
              <a:solidFill>
                <a:schemeClr val="bg1"/>
              </a:solidFill>
              <a:latin typeface="+mj-ea"/>
              <a:cs typeface="Verdana" charset="0"/>
            </a:endParaRPr>
          </a:p>
          <a:p>
            <a:pPr marL="1257300" lvl="2" indent="-342900">
              <a:buFont typeface="+mj-lt"/>
              <a:buAutoNum type="arabicPeriod"/>
            </a:pPr>
            <a:endParaRPr kumimoji="1" lang="en-US" altLang="zh-CN" sz="1600" dirty="0">
              <a:solidFill>
                <a:schemeClr val="bg1"/>
              </a:solidFill>
              <a:latin typeface="+mj-ea"/>
              <a:cs typeface="Verdana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若工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作区有未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commit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的内容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则先执行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stash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暂存未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commit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的内容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清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空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工作区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), 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再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pull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最新代码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再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恢复</a:t>
            </a:r>
            <a:r>
              <a:rPr kumimoji="1" lang="en-US" altLang="zh-CN" sz="1600" dirty="0">
                <a:solidFill>
                  <a:schemeClr val="bg1"/>
                </a:solidFill>
                <a:latin typeface="+mj-ea"/>
                <a:cs typeface="Verdana" charset="0"/>
              </a:rPr>
              <a:t>stash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cs typeface="Verdana" charset="0"/>
              </a:rPr>
              <a:t>的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文件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期间有冲突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解决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cs typeface="Verdana" charset="0"/>
              </a:rPr>
              <a:t>冲突</a:t>
            </a:r>
            <a:endParaRPr kumimoji="1" lang="en-US" altLang="zh-CN" sz="1600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611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标准提交流程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步骤三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349250" y="882378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p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ull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代码遇到了冲突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耐心选择一个个文件进行合并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千万别直接使用自己的或者他人的版本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76" y="1832376"/>
            <a:ext cx="5419048" cy="2285714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419850" y="2400300"/>
            <a:ext cx="1047750" cy="662302"/>
            <a:chOff x="6419850" y="2400300"/>
            <a:chExt cx="1047750" cy="662302"/>
          </a:xfrm>
        </p:grpSpPr>
        <p:sp>
          <p:nvSpPr>
            <p:cNvPr id="13" name="圆角矩形 12"/>
            <p:cNvSpPr/>
            <p:nvPr/>
          </p:nvSpPr>
          <p:spPr>
            <a:xfrm>
              <a:off x="6419850" y="2400300"/>
              <a:ext cx="1047750" cy="660400"/>
            </a:xfrm>
            <a:prstGeom prst="roundRect">
              <a:avLst/>
            </a:prstGeom>
            <a:noFill/>
            <a:ln w="28575">
              <a:solidFill>
                <a:srgbClr val="EC3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93475" y="2412119"/>
              <a:ext cx="650483" cy="650483"/>
              <a:chOff x="8775700" y="2247900"/>
              <a:chExt cx="914400" cy="9144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8775700" y="2247900"/>
                <a:ext cx="914400" cy="914400"/>
              </a:xfrm>
              <a:prstGeom prst="line">
                <a:avLst/>
              </a:prstGeom>
              <a:ln w="28575">
                <a:solidFill>
                  <a:srgbClr val="EC3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8858250" y="2247900"/>
                <a:ext cx="742950" cy="881834"/>
              </a:xfrm>
              <a:prstGeom prst="line">
                <a:avLst/>
              </a:prstGeom>
              <a:ln w="28575">
                <a:solidFill>
                  <a:srgbClr val="EC3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圆角矩形 23"/>
          <p:cNvSpPr/>
          <p:nvPr/>
        </p:nvSpPr>
        <p:spPr>
          <a:xfrm>
            <a:off x="5941172" y="3048000"/>
            <a:ext cx="1955090" cy="42257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663691"/>
            <a:ext cx="10580952" cy="6104762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 flipV="1">
            <a:off x="3649979" y="1070914"/>
            <a:ext cx="71121" cy="1494486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08394" y="2590800"/>
            <a:ext cx="335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CBDC8"/>
                </a:solidFill>
              </a:rPr>
              <a:t>先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将伪冲突自动合并掉</a:t>
            </a:r>
            <a:endParaRPr lang="en-US" altLang="zh-CN" sz="1600" b="1" dirty="0" smtClean="0">
              <a:solidFill>
                <a:srgbClr val="0CBDC8"/>
              </a:solidFill>
            </a:endParaRPr>
          </a:p>
          <a:p>
            <a:r>
              <a:rPr lang="zh-CN" altLang="en-US" sz="1600" b="1" dirty="0" smtClean="0">
                <a:solidFill>
                  <a:srgbClr val="0CBDC8"/>
                </a:solidFill>
              </a:rPr>
              <a:t>效果就是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:</a:t>
            </a:r>
            <a:r>
              <a:rPr lang="zh-CN" altLang="en-US" sz="1600" b="1" dirty="0">
                <a:solidFill>
                  <a:srgbClr val="0CBDC8"/>
                </a:solidFill>
              </a:rPr>
              <a:t>合并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掉 绿色 与 蓝色 的行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84" y="581158"/>
            <a:ext cx="10495238" cy="6238095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H="1" flipV="1">
            <a:off x="3250578" y="1821446"/>
            <a:ext cx="1065978" cy="1327903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975165" y="3272758"/>
            <a:ext cx="7128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CBDC8"/>
                </a:solidFill>
              </a:rPr>
              <a:t>根据情况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,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比如此处抛弃自己版本的修改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, 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保留远程仓库其他小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伙伴</a:t>
            </a:r>
            <a:r>
              <a:rPr lang="zh-CN" altLang="en-US" sz="1600" b="1" dirty="0">
                <a:solidFill>
                  <a:srgbClr val="0CBDC8"/>
                </a:solidFill>
              </a:rPr>
              <a:t>的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修改版本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750672" y="1806976"/>
            <a:ext cx="1999095" cy="1342373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0" y="523720"/>
            <a:ext cx="10476996" cy="6175183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7897092" y="663691"/>
            <a:ext cx="3114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如果冲突太多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又到饭点了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先关闭弹框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吃完饭回来继续合并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按此图继续操作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30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标准提交流程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步骤四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26700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Commit and Push 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两步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走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-2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04850" y="1792564"/>
            <a:ext cx="7488924" cy="4552322"/>
            <a:chOff x="589397" y="1410597"/>
            <a:chExt cx="6047619" cy="367619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090" y="1410597"/>
              <a:ext cx="5990476" cy="254285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397" y="3953454"/>
              <a:ext cx="6047619" cy="1133333"/>
            </a:xfrm>
            <a:prstGeom prst="rect">
              <a:avLst/>
            </a:prstGeom>
          </p:spPr>
        </p:pic>
      </p:grpSp>
      <p:sp>
        <p:nvSpPr>
          <p:cNvPr id="20" name="圆角矩形 19"/>
          <p:cNvSpPr/>
          <p:nvPr/>
        </p:nvSpPr>
        <p:spPr>
          <a:xfrm>
            <a:off x="724283" y="5363035"/>
            <a:ext cx="3136517" cy="494528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2167455" y="5918541"/>
            <a:ext cx="2383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0.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按需勾选下</a:t>
            </a:r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Push Tags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625207" y="5818925"/>
            <a:ext cx="1493821" cy="453985"/>
          </a:xfrm>
          <a:prstGeom prst="roundRect">
            <a:avLst/>
          </a:prstGeom>
          <a:noFill/>
          <a:ln w="28575">
            <a:solidFill>
              <a:srgbClr val="EC3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5"/>
          <p:cNvSpPr txBox="1"/>
          <p:nvPr/>
        </p:nvSpPr>
        <p:spPr>
          <a:xfrm>
            <a:off x="5612328" y="6344886"/>
            <a:ext cx="208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1.Push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到远程仓库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8674" y="1468566"/>
            <a:ext cx="2140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快捷键</a:t>
            </a:r>
            <a:r>
              <a:rPr lang="en-US" altLang="zh-CN" sz="1600" dirty="0" smtClean="0">
                <a:solidFill>
                  <a:schemeClr val="bg1"/>
                </a:solidFill>
              </a:rPr>
              <a:t>: ctrl + shift + 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4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546398" y="1645288"/>
            <a:ext cx="5046042" cy="4594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800" b="0" dirty="0" smtClean="0">
                <a:solidFill>
                  <a:srgbClr val="0CBDC8"/>
                </a:solidFill>
                <a:latin typeface="+mj-ea"/>
                <a:ea typeface="+mj-ea"/>
              </a:rPr>
              <a:t>1  </a:t>
            </a:r>
            <a:r>
              <a:rPr kumimoji="1" lang="zh-CN" altLang="en-US" sz="2800" b="0" dirty="0" smtClean="0">
                <a:solidFill>
                  <a:srgbClr val="0CBDC8"/>
                </a:solidFill>
                <a:latin typeface="+mj-ea"/>
                <a:ea typeface="+mj-ea"/>
              </a:rPr>
              <a:t>为什么要用</a:t>
            </a:r>
            <a:r>
              <a:rPr kumimoji="1" lang="en-US" altLang="zh-CN" sz="2800" b="0" dirty="0" err="1" smtClean="0">
                <a:solidFill>
                  <a:srgbClr val="0CBDC8"/>
                </a:solidFill>
                <a:latin typeface="+mj-ea"/>
                <a:ea typeface="+mj-ea"/>
              </a:rPr>
              <a:t>Git</a:t>
            </a:r>
            <a:endParaRPr kumimoji="1" lang="en-US" altLang="zh-CN" sz="2800" b="0" dirty="0" smtClean="0">
              <a:solidFill>
                <a:srgbClr val="0CBDC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0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kumimoji="1" lang="en-US" altLang="zh-CN" sz="2800" b="0" dirty="0" err="1" smtClean="0">
                <a:solidFill>
                  <a:schemeClr val="bg1"/>
                </a:solidFill>
                <a:latin typeface="+mj-ea"/>
                <a:ea typeface="+mj-ea"/>
              </a:rPr>
              <a:t>SomeQuestion</a:t>
            </a:r>
            <a:endParaRPr kumimoji="1" lang="en-US" altLang="zh-CN" sz="28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0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kumimoji="1" lang="zh-CN" altLang="en-US" sz="2800" b="0" dirty="0" smtClean="0">
                <a:solidFill>
                  <a:schemeClr val="bg1"/>
                </a:solidFill>
                <a:latin typeface="+mj-ea"/>
                <a:ea typeface="+mj-ea"/>
              </a:rPr>
              <a:t>骚操作总结</a:t>
            </a:r>
            <a:endParaRPr kumimoji="1" lang="en-US" altLang="zh-CN" sz="2800" b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78030" cy="6858000"/>
          </a:xfrm>
          <a:prstGeom prst="rect">
            <a:avLst/>
          </a:prstGeom>
          <a:solidFill>
            <a:srgbClr val="109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30047" y="4926418"/>
            <a:ext cx="40049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 smtClean="0">
                <a:ln>
                  <a:solidFill>
                    <a:srgbClr val="0CBDC8">
                      <a:alpha val="35000"/>
                    </a:srgbClr>
                  </a:solidFill>
                </a:ln>
                <a:noFill/>
              </a:rPr>
              <a:t>01</a:t>
            </a:r>
            <a:endParaRPr kumimoji="1" lang="zh-CN" altLang="en-US" sz="15000" dirty="0">
              <a:ln>
                <a:solidFill>
                  <a:srgbClr val="0CBDC8">
                    <a:alpha val="35000"/>
                  </a:srgbClr>
                </a:solidFill>
              </a:ln>
              <a:noFill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52578" y="1645288"/>
            <a:ext cx="1799282" cy="1456052"/>
          </a:xfrm>
          <a:noFill/>
        </p:spPr>
        <p:txBody>
          <a:bodyPr/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kumimoji="1"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030" y="0"/>
            <a:ext cx="3893820" cy="6858000"/>
          </a:xfrm>
          <a:prstGeom prst="rect">
            <a:avLst/>
          </a:prstGeom>
          <a:solidFill>
            <a:srgbClr val="10969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总结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+mj-ea"/>
                <a:cs typeface="Verdana" charset="0"/>
              </a:rPr>
              <a:t>G</a:t>
            </a:r>
            <a:r>
              <a:rPr kumimoji="1" lang="en-US" altLang="zh-CN" sz="2400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it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 Log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349250" y="847207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Log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日志要会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看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一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)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89700" y="1423900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查看整个项目的提交历史记录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以及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变动的细节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652017"/>
            <a:ext cx="11314286" cy="262857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23479" y="1601019"/>
            <a:ext cx="339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CBDC8"/>
                </a:solidFill>
              </a:rPr>
              <a:t>选中具体某个文件</a:t>
            </a:r>
            <a:endParaRPr lang="en-US" altLang="zh-CN" sz="1600" b="1" dirty="0" smtClean="0">
              <a:solidFill>
                <a:srgbClr val="0CBDC8"/>
              </a:solidFill>
            </a:endParaRPr>
          </a:p>
          <a:p>
            <a:r>
              <a:rPr lang="en-US" altLang="zh-CN" sz="1600" b="1" dirty="0" err="1" smtClean="0">
                <a:solidFill>
                  <a:srgbClr val="0CBDC8"/>
                </a:solidFill>
              </a:rPr>
              <a:t>Ctrl+D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 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查看改动细节</a:t>
            </a:r>
            <a:endParaRPr lang="en-US" altLang="zh-CN" sz="1600" b="1" dirty="0" smtClean="0">
              <a:solidFill>
                <a:srgbClr val="0CBDC8"/>
              </a:solidFill>
            </a:endParaRPr>
          </a:p>
          <a:p>
            <a:r>
              <a:rPr lang="en-US" altLang="zh-CN" sz="1600" b="1" dirty="0" smtClean="0">
                <a:solidFill>
                  <a:srgbClr val="0CBDC8"/>
                </a:solidFill>
              </a:rPr>
              <a:t>F4 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查看该文件最新源文件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000778" y="5234466"/>
            <a:ext cx="0" cy="722260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91593" y="5983444"/>
            <a:ext cx="382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CBDC8"/>
                </a:solidFill>
              </a:rPr>
              <a:t>提交记录信息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(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版本号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/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提交描述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/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作者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…)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987880" y="4512206"/>
            <a:ext cx="0" cy="722260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58742" y="5280103"/>
            <a:ext cx="339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CBDC8"/>
                </a:solidFill>
              </a:rPr>
              <a:t>某一次提交概要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00328" y="2432999"/>
            <a:ext cx="2148" cy="445529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293653" y="2062747"/>
            <a:ext cx="339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0CBDC8"/>
                </a:solidFill>
              </a:rPr>
              <a:t>Git</a:t>
            </a:r>
            <a:r>
              <a:rPr lang="en-US" altLang="zh-CN" sz="1600" b="1" dirty="0" smtClean="0">
                <a:solidFill>
                  <a:srgbClr val="0CBDC8"/>
                </a:solidFill>
              </a:rPr>
              <a:t> Log </a:t>
            </a:r>
            <a:r>
              <a:rPr lang="zh-CN" altLang="en-US" sz="1600" b="1" dirty="0" smtClean="0">
                <a:solidFill>
                  <a:srgbClr val="0CBDC8"/>
                </a:solidFill>
              </a:rPr>
              <a:t>的筛选条件</a:t>
            </a:r>
            <a:endParaRPr lang="zh-CN" altLang="en-US" sz="1600" b="1" dirty="0">
              <a:solidFill>
                <a:srgbClr val="0CBDC8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602572" y="4017938"/>
            <a:ext cx="1897170" cy="189005"/>
          </a:xfrm>
          <a:prstGeom prst="roundRect">
            <a:avLst/>
          </a:prstGeom>
          <a:noFill/>
          <a:ln w="28575">
            <a:solidFill>
              <a:srgbClr val="0CB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717437" y="2370305"/>
            <a:ext cx="0" cy="1647633"/>
          </a:xfrm>
          <a:prstGeom prst="straightConnector1">
            <a:avLst/>
          </a:prstGeom>
          <a:ln w="28575">
            <a:solidFill>
              <a:srgbClr val="0CB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456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9" grpId="0"/>
      <p:bldP spid="24" grpId="0"/>
      <p:bldP spid="26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 Log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349250" y="847207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Log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日志要会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看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二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)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49250" y="1531072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查看局部的提交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历史记录 以及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变动的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细节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某文件 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某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目录 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某选中行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)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0969" y="2117378"/>
            <a:ext cx="6544691" cy="4372183"/>
            <a:chOff x="196850" y="2294510"/>
            <a:chExt cx="6544691" cy="437218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39" y="2609043"/>
              <a:ext cx="5762625" cy="40576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96850" y="2294510"/>
              <a:ext cx="6544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右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击某个文件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/ 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某个目录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23533" y="2331658"/>
            <a:ext cx="6544691" cy="3900904"/>
            <a:chOff x="6044564" y="2394152"/>
            <a:chExt cx="6544691" cy="390090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5640" y="2732706"/>
              <a:ext cx="5753100" cy="35623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044564" y="2394152"/>
              <a:ext cx="6544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打开文件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选中某几行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右击选中行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990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 Log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349250" y="847207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 Log 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日志要会看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三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)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49250" y="1825536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对比某两次提交之间的差别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99068" y="3044098"/>
            <a:ext cx="8372475" cy="2554493"/>
            <a:chOff x="635598" y="2803866"/>
            <a:chExt cx="8372475" cy="255449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8" y="3148559"/>
              <a:ext cx="8372475" cy="22098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635598" y="2803866"/>
              <a:ext cx="6544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选中两个需要对比的版本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右击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- Compare </a:t>
              </a:r>
              <a:r>
                <a:rPr lang="en-US" altLang="zh-CN" sz="1600" dirty="0">
                  <a:solidFill>
                    <a:schemeClr val="bg1"/>
                  </a:solidFill>
                </a:rPr>
                <a:t>V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ersions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27557" y="2479681"/>
            <a:ext cx="6544691" cy="3449137"/>
            <a:chOff x="3086939" y="2206097"/>
            <a:chExt cx="6544691" cy="344913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6939" y="2521901"/>
              <a:ext cx="4847619" cy="3133333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086939" y="2206097"/>
              <a:ext cx="6544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弹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框展示两个版本的文件区别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4867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骚操作总结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-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sz="2400" b="1" dirty="0">
                <a:solidFill>
                  <a:schemeClr val="bg1"/>
                </a:solidFill>
                <a:latin typeface="+mj-ea"/>
                <a:cs typeface="Verdana" charset="0"/>
              </a:rPr>
              <a:t> Log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349250" y="847207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 Log 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日志要会看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四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)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49250" y="1825536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对比某文件 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某文件夹 在两个分支中的差别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88231" y="2465311"/>
            <a:ext cx="6544691" cy="3662779"/>
            <a:chOff x="2188231" y="2465311"/>
            <a:chExt cx="6544691" cy="366277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8231" y="2803865"/>
              <a:ext cx="5791200" cy="332422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188231" y="2465311"/>
              <a:ext cx="6544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右击某个文件</a:t>
              </a:r>
              <a:r>
                <a:rPr lang="en-US" altLang="zh-CN" sz="1600" dirty="0">
                  <a:solidFill>
                    <a:schemeClr val="bg1"/>
                  </a:solidFill>
                </a:rPr>
                <a:t>/ </a:t>
              </a:r>
              <a:r>
                <a:rPr lang="zh-CN" altLang="en-US" sz="1600" dirty="0">
                  <a:solidFill>
                    <a:schemeClr val="bg1"/>
                  </a:solidFill>
                </a:rPr>
                <a:t>某个目录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46901" y="3025716"/>
            <a:ext cx="6544691" cy="1662529"/>
            <a:chOff x="8732922" y="3187875"/>
            <a:chExt cx="6544691" cy="166252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2922" y="3526429"/>
              <a:ext cx="1524000" cy="132397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732922" y="3187875"/>
              <a:ext cx="6544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再选择需要比对的分支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95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操作总结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2246652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 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fetch :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将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远程仓库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所有分支的代码同步到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“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本地远程仓库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对应的所有分支上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49250" y="3562661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pull = (</a:t>
            </a: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fetch + </a:t>
            </a: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merge)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349250" y="926700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fetch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跟 </a:t>
            </a: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pull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的区别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349250" y="4121461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u"/>
            </a:pP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 merge :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将当前分支对应的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本地远程仓库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 分支的代码 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merge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到工作区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1296032"/>
            <a:ext cx="11556241" cy="53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2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fa07f38d8c1154c57bf8f7993b42569d03F573E7557F37EDE61EF06A794A4E9123C1071E4224D404485DE90708939AC7AF7E9F1763229B7B8F9D84847A4CD81ACC4954AD75B3F977C733F290B2DBC073A96B9F17272895E1A8334EBD92623FC79B7A92292417C7C4611429F0491C9D49EB27EDA4FE659D2F217BC0DB23C5C023" hidden="1"/>
          <p:cNvSpPr txBox="1"/>
          <p:nvPr/>
        </p:nvSpPr>
        <p:spPr>
          <a:xfrm>
            <a:off x="-355600" y="1803400"/>
            <a:ext cx="24622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e7d195523061f1c0fa07f38d8c1154c57bf8f7993b42569d03F573E7557F37EDE61EF06A794A4E9123C1071E4224D404485DE90708939AC7AF7E9F1763229B7B8F9D84847A4CD81ACC4954AD75B3F977C733F290B2DBC073A96B9F17272895E1A8334EBD92623FC79B7A92292417C7C4611429F0491C9D49EB27EDA4FE659D2F217BC0DB23C5C023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99658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036" y="1492784"/>
            <a:ext cx="1131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</a:rPr>
              <a:t>	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Bent Arrow 5@|1FFC:0|FBC:0|LFC:9868950|LBC:16777215"/>
          <p:cNvSpPr>
            <a:spLocks/>
          </p:cNvSpPr>
          <p:nvPr/>
        </p:nvSpPr>
        <p:spPr bwMode="auto">
          <a:xfrm rot="2700000">
            <a:off x="4910565" y="2205498"/>
            <a:ext cx="223837" cy="1239837"/>
          </a:xfrm>
          <a:custGeom>
            <a:avLst/>
            <a:gdLst>
              <a:gd name="T0" fmla="*/ 0 w 225046"/>
              <a:gd name="T1" fmla="*/ 1239837 h 1239609"/>
              <a:gd name="T2" fmla="*/ 0 w 225046"/>
              <a:gd name="T3" fmla="*/ 40909 h 1239609"/>
              <a:gd name="T4" fmla="*/ 0 w 225046"/>
              <a:gd name="T5" fmla="*/ 40909 h 1239609"/>
              <a:gd name="T6" fmla="*/ 126316 w 225046"/>
              <a:gd name="T7" fmla="*/ 40909 h 1239609"/>
              <a:gd name="T8" fmla="*/ 126316 w 225046"/>
              <a:gd name="T9" fmla="*/ 0 h 1239609"/>
              <a:gd name="T10" fmla="*/ 223837 w 225046"/>
              <a:gd name="T11" fmla="*/ 56285 h 1239609"/>
              <a:gd name="T12" fmla="*/ 126316 w 225046"/>
              <a:gd name="T13" fmla="*/ 112571 h 1239609"/>
              <a:gd name="T14" fmla="*/ 126316 w 225046"/>
              <a:gd name="T15" fmla="*/ 71662 h 1239609"/>
              <a:gd name="T16" fmla="*/ 30583 w 225046"/>
              <a:gd name="T17" fmla="*/ 71662 h 1239609"/>
              <a:gd name="T18" fmla="*/ 30583 w 225046"/>
              <a:gd name="T19" fmla="*/ 71662 h 1239609"/>
              <a:gd name="T20" fmla="*/ 30583 w 225046"/>
              <a:gd name="T21" fmla="*/ 1239837 h 1239609"/>
              <a:gd name="T22" fmla="*/ 0 w 225046"/>
              <a:gd name="T23" fmla="*/ 1239837 h 1239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5046" h="1239609">
                <a:moveTo>
                  <a:pt x="0" y="1239609"/>
                </a:moveTo>
                <a:lnTo>
                  <a:pt x="0" y="40901"/>
                </a:lnTo>
                <a:lnTo>
                  <a:pt x="126998" y="40901"/>
                </a:lnTo>
                <a:lnTo>
                  <a:pt x="126998" y="0"/>
                </a:lnTo>
                <a:lnTo>
                  <a:pt x="225046" y="56275"/>
                </a:lnTo>
                <a:lnTo>
                  <a:pt x="126998" y="112550"/>
                </a:lnTo>
                <a:lnTo>
                  <a:pt x="126998" y="71649"/>
                </a:lnTo>
                <a:lnTo>
                  <a:pt x="30748" y="71649"/>
                </a:lnTo>
                <a:lnTo>
                  <a:pt x="30748" y="1239609"/>
                </a:lnTo>
                <a:lnTo>
                  <a:pt x="0" y="1239609"/>
                </a:ln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Bent Arrow 8@|1FFC:0|FBC:0|LFC:9868950|LBC:16777215"/>
          <p:cNvSpPr>
            <a:spLocks/>
          </p:cNvSpPr>
          <p:nvPr/>
        </p:nvSpPr>
        <p:spPr bwMode="auto">
          <a:xfrm rot="18900000">
            <a:off x="4386690" y="4494673"/>
            <a:ext cx="1239837" cy="223837"/>
          </a:xfrm>
          <a:custGeom>
            <a:avLst/>
            <a:gdLst>
              <a:gd name="T0" fmla="*/ 0 w 225045"/>
              <a:gd name="T1" fmla="*/ 223837 h 1239609"/>
              <a:gd name="T2" fmla="*/ 0 w 225045"/>
              <a:gd name="T3" fmla="*/ 7386 h 1239609"/>
              <a:gd name="T4" fmla="*/ 0 w 225045"/>
              <a:gd name="T5" fmla="*/ 7386 h 1239609"/>
              <a:gd name="T6" fmla="*/ 699663 w 225045"/>
              <a:gd name="T7" fmla="*/ 7386 h 1239609"/>
              <a:gd name="T8" fmla="*/ 699663 w 225045"/>
              <a:gd name="T9" fmla="*/ 0 h 1239609"/>
              <a:gd name="T10" fmla="*/ 1239837 w 225045"/>
              <a:gd name="T11" fmla="*/ 10162 h 1239609"/>
              <a:gd name="T12" fmla="*/ 699663 w 225045"/>
              <a:gd name="T13" fmla="*/ 20323 h 1239609"/>
              <a:gd name="T14" fmla="*/ 699663 w 225045"/>
              <a:gd name="T15" fmla="*/ 12938 h 1239609"/>
              <a:gd name="T16" fmla="*/ 169399 w 225045"/>
              <a:gd name="T17" fmla="*/ 12938 h 1239609"/>
              <a:gd name="T18" fmla="*/ 169399 w 225045"/>
              <a:gd name="T19" fmla="*/ 12938 h 1239609"/>
              <a:gd name="T20" fmla="*/ 169399 w 225045"/>
              <a:gd name="T21" fmla="*/ 223837 h 1239609"/>
              <a:gd name="T22" fmla="*/ 0 w 225045"/>
              <a:gd name="T23" fmla="*/ 223837 h 1239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5045" h="1239609">
                <a:moveTo>
                  <a:pt x="0" y="1239609"/>
                </a:moveTo>
                <a:lnTo>
                  <a:pt x="0" y="40901"/>
                </a:lnTo>
                <a:lnTo>
                  <a:pt x="126997" y="40901"/>
                </a:lnTo>
                <a:lnTo>
                  <a:pt x="126997" y="0"/>
                </a:lnTo>
                <a:lnTo>
                  <a:pt x="225045" y="56275"/>
                </a:lnTo>
                <a:lnTo>
                  <a:pt x="126997" y="112550"/>
                </a:lnTo>
                <a:lnTo>
                  <a:pt x="126997" y="71649"/>
                </a:lnTo>
                <a:lnTo>
                  <a:pt x="30748" y="71649"/>
                </a:lnTo>
                <a:lnTo>
                  <a:pt x="30748" y="1239609"/>
                </a:lnTo>
                <a:lnTo>
                  <a:pt x="0" y="1239609"/>
                </a:ln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Bent Arrow 11@|1FFC:0|FBC:0|LFC:9868950|LBC:16777215"/>
          <p:cNvSpPr>
            <a:spLocks/>
          </p:cNvSpPr>
          <p:nvPr/>
        </p:nvSpPr>
        <p:spPr bwMode="auto">
          <a:xfrm rot="18900000" flipH="1" flipV="1">
            <a:off x="6175802" y="2705560"/>
            <a:ext cx="1239838" cy="225425"/>
          </a:xfrm>
          <a:custGeom>
            <a:avLst/>
            <a:gdLst>
              <a:gd name="T0" fmla="*/ 0 w 225045"/>
              <a:gd name="T1" fmla="*/ 225425 h 1239609"/>
              <a:gd name="T2" fmla="*/ 0 w 225045"/>
              <a:gd name="T3" fmla="*/ 7438 h 1239609"/>
              <a:gd name="T4" fmla="*/ 0 w 225045"/>
              <a:gd name="T5" fmla="*/ 7438 h 1239609"/>
              <a:gd name="T6" fmla="*/ 699663 w 225045"/>
              <a:gd name="T7" fmla="*/ 7438 h 1239609"/>
              <a:gd name="T8" fmla="*/ 699663 w 225045"/>
              <a:gd name="T9" fmla="*/ 0 h 1239609"/>
              <a:gd name="T10" fmla="*/ 1239838 w 225045"/>
              <a:gd name="T11" fmla="*/ 10234 h 1239609"/>
              <a:gd name="T12" fmla="*/ 699663 w 225045"/>
              <a:gd name="T13" fmla="*/ 20467 h 1239609"/>
              <a:gd name="T14" fmla="*/ 699663 w 225045"/>
              <a:gd name="T15" fmla="*/ 13029 h 1239609"/>
              <a:gd name="T16" fmla="*/ 169400 w 225045"/>
              <a:gd name="T17" fmla="*/ 13029 h 1239609"/>
              <a:gd name="T18" fmla="*/ 169400 w 225045"/>
              <a:gd name="T19" fmla="*/ 13029 h 1239609"/>
              <a:gd name="T20" fmla="*/ 169400 w 225045"/>
              <a:gd name="T21" fmla="*/ 225425 h 1239609"/>
              <a:gd name="T22" fmla="*/ 0 w 225045"/>
              <a:gd name="T23" fmla="*/ 225425 h 1239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5045" h="1239609">
                <a:moveTo>
                  <a:pt x="0" y="1239609"/>
                </a:moveTo>
                <a:lnTo>
                  <a:pt x="0" y="40901"/>
                </a:lnTo>
                <a:lnTo>
                  <a:pt x="126997" y="40901"/>
                </a:lnTo>
                <a:lnTo>
                  <a:pt x="126997" y="0"/>
                </a:lnTo>
                <a:lnTo>
                  <a:pt x="225045" y="56275"/>
                </a:lnTo>
                <a:lnTo>
                  <a:pt x="126997" y="112550"/>
                </a:lnTo>
                <a:lnTo>
                  <a:pt x="126997" y="71649"/>
                </a:lnTo>
                <a:lnTo>
                  <a:pt x="30748" y="71649"/>
                </a:lnTo>
                <a:lnTo>
                  <a:pt x="30748" y="1239609"/>
                </a:lnTo>
                <a:lnTo>
                  <a:pt x="0" y="1239609"/>
                </a:ln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Bent Arrow 14@|1FFC:0|FBC:0|LFC:9868950|LBC:16777215"/>
          <p:cNvSpPr>
            <a:spLocks/>
          </p:cNvSpPr>
          <p:nvPr/>
        </p:nvSpPr>
        <p:spPr bwMode="auto">
          <a:xfrm rot="2700000" flipH="1" flipV="1">
            <a:off x="6707615" y="4002548"/>
            <a:ext cx="223837" cy="1239837"/>
          </a:xfrm>
          <a:custGeom>
            <a:avLst/>
            <a:gdLst>
              <a:gd name="T0" fmla="*/ 0 w 225046"/>
              <a:gd name="T1" fmla="*/ 1239837 h 1239609"/>
              <a:gd name="T2" fmla="*/ 0 w 225046"/>
              <a:gd name="T3" fmla="*/ 40909 h 1239609"/>
              <a:gd name="T4" fmla="*/ 0 w 225046"/>
              <a:gd name="T5" fmla="*/ 40909 h 1239609"/>
              <a:gd name="T6" fmla="*/ 126316 w 225046"/>
              <a:gd name="T7" fmla="*/ 40909 h 1239609"/>
              <a:gd name="T8" fmla="*/ 126316 w 225046"/>
              <a:gd name="T9" fmla="*/ 0 h 1239609"/>
              <a:gd name="T10" fmla="*/ 223837 w 225046"/>
              <a:gd name="T11" fmla="*/ 56285 h 1239609"/>
              <a:gd name="T12" fmla="*/ 126316 w 225046"/>
              <a:gd name="T13" fmla="*/ 112571 h 1239609"/>
              <a:gd name="T14" fmla="*/ 126316 w 225046"/>
              <a:gd name="T15" fmla="*/ 71662 h 1239609"/>
              <a:gd name="T16" fmla="*/ 30583 w 225046"/>
              <a:gd name="T17" fmla="*/ 71662 h 1239609"/>
              <a:gd name="T18" fmla="*/ 30583 w 225046"/>
              <a:gd name="T19" fmla="*/ 71662 h 1239609"/>
              <a:gd name="T20" fmla="*/ 30583 w 225046"/>
              <a:gd name="T21" fmla="*/ 1239837 h 1239609"/>
              <a:gd name="T22" fmla="*/ 0 w 225046"/>
              <a:gd name="T23" fmla="*/ 1239837 h 1239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5046" h="1239609">
                <a:moveTo>
                  <a:pt x="0" y="1239609"/>
                </a:moveTo>
                <a:lnTo>
                  <a:pt x="0" y="40901"/>
                </a:lnTo>
                <a:lnTo>
                  <a:pt x="126998" y="40901"/>
                </a:lnTo>
                <a:lnTo>
                  <a:pt x="126998" y="0"/>
                </a:lnTo>
                <a:lnTo>
                  <a:pt x="225046" y="56275"/>
                </a:lnTo>
                <a:lnTo>
                  <a:pt x="126998" y="112550"/>
                </a:lnTo>
                <a:lnTo>
                  <a:pt x="126998" y="71649"/>
                </a:lnTo>
                <a:lnTo>
                  <a:pt x="30748" y="71649"/>
                </a:lnTo>
                <a:lnTo>
                  <a:pt x="30748" y="1239609"/>
                </a:lnTo>
                <a:lnTo>
                  <a:pt x="0" y="1239609"/>
                </a:ln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ounded Rectangle 20@|1FFC:2381804|FBC:16777215|LFC:16777215|LBC:16777215"/>
          <p:cNvSpPr>
            <a:spLocks noChangeArrowheads="1"/>
          </p:cNvSpPr>
          <p:nvPr/>
        </p:nvSpPr>
        <p:spPr bwMode="auto">
          <a:xfrm rot="18900000" flipV="1">
            <a:off x="6191677" y="3165935"/>
            <a:ext cx="1114425" cy="1114425"/>
          </a:xfrm>
          <a:prstGeom prst="roundRect">
            <a:avLst>
              <a:gd name="adj" fmla="val 9648"/>
            </a:avLst>
          </a:prstGeom>
          <a:solidFill>
            <a:srgbClr val="3CB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algn="ctr" defTabSz="684213" eaLnBrk="1" hangingPunct="1"/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37" name="Group 3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52" y="3521535"/>
            <a:ext cx="457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ounded Rectangle 17@|1FFC:14657585|FBC:16777215|LFC:16777215|LBC:16777215"/>
          <p:cNvSpPr>
            <a:spLocks noChangeArrowheads="1"/>
          </p:cNvSpPr>
          <p:nvPr/>
        </p:nvSpPr>
        <p:spPr bwMode="auto">
          <a:xfrm rot="18900000" flipV="1">
            <a:off x="5364590" y="3994610"/>
            <a:ext cx="1114425" cy="1114425"/>
          </a:xfrm>
          <a:prstGeom prst="roundRect">
            <a:avLst>
              <a:gd name="adj" fmla="val 964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algn="ctr" defTabSz="684213" eaLnBrk="1" hangingPunct="1"/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" name="Shape 719@|5FFC:16777215|FBC:16777215|LFC:16777215|LBC:16777215"/>
          <p:cNvSpPr>
            <a:spLocks/>
          </p:cNvSpPr>
          <p:nvPr/>
        </p:nvSpPr>
        <p:spPr bwMode="auto">
          <a:xfrm>
            <a:off x="5701140" y="4340685"/>
            <a:ext cx="441325" cy="379413"/>
          </a:xfrm>
          <a:custGeom>
            <a:avLst/>
            <a:gdLst>
              <a:gd name="T0" fmla="*/ 191616 w 21332"/>
              <a:gd name="T1" fmla="*/ 127503 h 21446"/>
              <a:gd name="T2" fmla="*/ 299465 w 21332"/>
              <a:gd name="T3" fmla="*/ 196518 h 21446"/>
              <a:gd name="T4" fmla="*/ 326794 w 21332"/>
              <a:gd name="T5" fmla="*/ 191069 h 21446"/>
              <a:gd name="T6" fmla="*/ 437767 w 21332"/>
              <a:gd name="T7" fmla="*/ 31332 h 21446"/>
              <a:gd name="T8" fmla="*/ 432657 w 21332"/>
              <a:gd name="T9" fmla="*/ 3538 h 21446"/>
              <a:gd name="T10" fmla="*/ 404748 w 21332"/>
              <a:gd name="T11" fmla="*/ 8616 h 21446"/>
              <a:gd name="T12" fmla="*/ 304823 w 21332"/>
              <a:gd name="T13" fmla="*/ 152466 h 21446"/>
              <a:gd name="T14" fmla="*/ 196333 w 21332"/>
              <a:gd name="T15" fmla="*/ 83044 h 21446"/>
              <a:gd name="T16" fmla="*/ 181168 w 21332"/>
              <a:gd name="T17" fmla="*/ 80337 h 21446"/>
              <a:gd name="T18" fmla="*/ 168548 w 21332"/>
              <a:gd name="T19" fmla="*/ 89148 h 21446"/>
              <a:gd name="T20" fmla="*/ 3145 w 21332"/>
              <a:gd name="T21" fmla="*/ 348736 h 21446"/>
              <a:gd name="T22" fmla="*/ 9310 w 21332"/>
              <a:gd name="T23" fmla="*/ 376282 h 21446"/>
              <a:gd name="T24" fmla="*/ 20047 w 21332"/>
              <a:gd name="T25" fmla="*/ 379413 h 21446"/>
              <a:gd name="T26" fmla="*/ 36991 w 21332"/>
              <a:gd name="T27" fmla="*/ 370125 h 21446"/>
              <a:gd name="T28" fmla="*/ 191616 w 21332"/>
              <a:gd name="T29" fmla="*/ 127503 h 21446"/>
              <a:gd name="T30" fmla="*/ 407810 w 21332"/>
              <a:gd name="T31" fmla="*/ 224807 h 21446"/>
              <a:gd name="T32" fmla="*/ 309333 w 21332"/>
              <a:gd name="T33" fmla="*/ 313406 h 21446"/>
              <a:gd name="T34" fmla="*/ 193540 w 21332"/>
              <a:gd name="T35" fmla="*/ 223851 h 21446"/>
              <a:gd name="T36" fmla="*/ 186071 w 21332"/>
              <a:gd name="T37" fmla="*/ 220260 h 21446"/>
              <a:gd name="T38" fmla="*/ 170659 w 21332"/>
              <a:gd name="T39" fmla="*/ 216438 h 21446"/>
              <a:gd name="T40" fmla="*/ 148005 w 21332"/>
              <a:gd name="T41" fmla="*/ 251963 h 21446"/>
              <a:gd name="T42" fmla="*/ 172272 w 21332"/>
              <a:gd name="T43" fmla="*/ 257978 h 21446"/>
              <a:gd name="T44" fmla="*/ 297996 w 21332"/>
              <a:gd name="T45" fmla="*/ 355211 h 21446"/>
              <a:gd name="T46" fmla="*/ 310305 w 21332"/>
              <a:gd name="T47" fmla="*/ 359439 h 21446"/>
              <a:gd name="T48" fmla="*/ 323773 w 21332"/>
              <a:gd name="T49" fmla="*/ 354291 h 21446"/>
              <a:gd name="T50" fmla="*/ 434705 w 21332"/>
              <a:gd name="T51" fmla="*/ 254440 h 21446"/>
              <a:gd name="T52" fmla="*/ 436132 w 21332"/>
              <a:gd name="T53" fmla="*/ 226240 h 21446"/>
              <a:gd name="T54" fmla="*/ 407810 w 21332"/>
              <a:gd name="T55" fmla="*/ 224807 h 21446"/>
              <a:gd name="T56" fmla="*/ 15206 w 21332"/>
              <a:gd name="T57" fmla="*/ 219057 h 21446"/>
              <a:gd name="T58" fmla="*/ 45308 w 21332"/>
              <a:gd name="T59" fmla="*/ 226523 h 21446"/>
              <a:gd name="T60" fmla="*/ 67941 w 21332"/>
              <a:gd name="T61" fmla="*/ 190980 h 21446"/>
              <a:gd name="T62" fmla="*/ 24909 w 21332"/>
              <a:gd name="T63" fmla="*/ 180312 h 21446"/>
              <a:gd name="T64" fmla="*/ 579 w 21332"/>
              <a:gd name="T65" fmla="*/ 194872 h 21446"/>
              <a:gd name="T66" fmla="*/ 15206 w 21332"/>
              <a:gd name="T67" fmla="*/ 219057 h 2144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332" h="21446" extrusionOk="0">
                <a:moveTo>
                  <a:pt x="9262" y="7207"/>
                </a:moveTo>
                <a:lnTo>
                  <a:pt x="14475" y="11108"/>
                </a:lnTo>
                <a:cubicBezTo>
                  <a:pt x="14915" y="11436"/>
                  <a:pt x="15500" y="11301"/>
                  <a:pt x="15796" y="10800"/>
                </a:cubicBezTo>
                <a:lnTo>
                  <a:pt x="21160" y="1771"/>
                </a:lnTo>
                <a:cubicBezTo>
                  <a:pt x="21464" y="1257"/>
                  <a:pt x="21354" y="555"/>
                  <a:pt x="20913" y="200"/>
                </a:cubicBezTo>
                <a:cubicBezTo>
                  <a:pt x="20472" y="-154"/>
                  <a:pt x="19869" y="-26"/>
                  <a:pt x="19564" y="487"/>
                </a:cubicBezTo>
                <a:lnTo>
                  <a:pt x="14734" y="8618"/>
                </a:lnTo>
                <a:lnTo>
                  <a:pt x="9490" y="4694"/>
                </a:lnTo>
                <a:cubicBezTo>
                  <a:pt x="9273" y="4532"/>
                  <a:pt x="9010" y="4478"/>
                  <a:pt x="8757" y="4541"/>
                </a:cubicBezTo>
                <a:cubicBezTo>
                  <a:pt x="8505" y="4607"/>
                  <a:pt x="8285" y="4785"/>
                  <a:pt x="8147" y="5039"/>
                </a:cubicBezTo>
                <a:lnTo>
                  <a:pt x="152" y="19712"/>
                </a:lnTo>
                <a:cubicBezTo>
                  <a:pt x="-136" y="20237"/>
                  <a:pt x="-2" y="20936"/>
                  <a:pt x="450" y="21269"/>
                </a:cubicBezTo>
                <a:cubicBezTo>
                  <a:pt x="611" y="21389"/>
                  <a:pt x="791" y="21446"/>
                  <a:pt x="969" y="21446"/>
                </a:cubicBezTo>
                <a:cubicBezTo>
                  <a:pt x="1290" y="21446"/>
                  <a:pt x="1604" y="21260"/>
                  <a:pt x="1788" y="20921"/>
                </a:cubicBezTo>
                <a:cubicBezTo>
                  <a:pt x="1788" y="20921"/>
                  <a:pt x="9262" y="7207"/>
                  <a:pt x="9262" y="7207"/>
                </a:cubicBezTo>
                <a:close/>
                <a:moveTo>
                  <a:pt x="19712" y="12707"/>
                </a:moveTo>
                <a:lnTo>
                  <a:pt x="14952" y="17715"/>
                </a:lnTo>
                <a:lnTo>
                  <a:pt x="9355" y="12653"/>
                </a:lnTo>
                <a:cubicBezTo>
                  <a:pt x="9249" y="12556"/>
                  <a:pt x="9125" y="12487"/>
                  <a:pt x="8994" y="12450"/>
                </a:cubicBezTo>
                <a:lnTo>
                  <a:pt x="8249" y="12234"/>
                </a:lnTo>
                <a:lnTo>
                  <a:pt x="7154" y="14242"/>
                </a:lnTo>
                <a:lnTo>
                  <a:pt x="8327" y="14582"/>
                </a:lnTo>
                <a:lnTo>
                  <a:pt x="14404" y="20078"/>
                </a:lnTo>
                <a:cubicBezTo>
                  <a:pt x="14580" y="20237"/>
                  <a:pt x="14789" y="20317"/>
                  <a:pt x="14999" y="20317"/>
                </a:cubicBezTo>
                <a:cubicBezTo>
                  <a:pt x="15232" y="20317"/>
                  <a:pt x="15466" y="20218"/>
                  <a:pt x="15650" y="20026"/>
                </a:cubicBezTo>
                <a:lnTo>
                  <a:pt x="21012" y="14382"/>
                </a:lnTo>
                <a:cubicBezTo>
                  <a:pt x="21410" y="13963"/>
                  <a:pt x="21441" y="13250"/>
                  <a:pt x="21081" y="12788"/>
                </a:cubicBezTo>
                <a:cubicBezTo>
                  <a:pt x="20722" y="12325"/>
                  <a:pt x="20109" y="12289"/>
                  <a:pt x="19712" y="12707"/>
                </a:cubicBezTo>
                <a:close/>
                <a:moveTo>
                  <a:pt x="735" y="12382"/>
                </a:moveTo>
                <a:lnTo>
                  <a:pt x="2190" y="12804"/>
                </a:lnTo>
                <a:lnTo>
                  <a:pt x="3284" y="10795"/>
                </a:lnTo>
                <a:lnTo>
                  <a:pt x="1204" y="10192"/>
                </a:lnTo>
                <a:cubicBezTo>
                  <a:pt x="683" y="10040"/>
                  <a:pt x="158" y="10410"/>
                  <a:pt x="28" y="11015"/>
                </a:cubicBezTo>
                <a:cubicBezTo>
                  <a:pt x="-100" y="11620"/>
                  <a:pt x="216" y="12231"/>
                  <a:pt x="735" y="123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/>
          <a:p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ounded Rectangle 23@|1FFC:0|FBC:0|LFC:16777215|LBC:16777215"/>
          <p:cNvSpPr>
            <a:spLocks noChangeArrowheads="1"/>
          </p:cNvSpPr>
          <p:nvPr/>
        </p:nvSpPr>
        <p:spPr bwMode="auto">
          <a:xfrm rot="18900000" flipV="1">
            <a:off x="4537502" y="3165935"/>
            <a:ext cx="1114425" cy="1114425"/>
          </a:xfrm>
          <a:prstGeom prst="roundRect">
            <a:avLst>
              <a:gd name="adj" fmla="val 9648"/>
            </a:avLst>
          </a:prstGeom>
          <a:solidFill>
            <a:srgbClr val="3CBBCE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algn="ctr" defTabSz="684213" eaLnBrk="1" hangingPunct="1"/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1" name="Shape 2102@|5FFC:16777215|FBC:16777215|LFC:16777215|LBC:16777215"/>
          <p:cNvSpPr>
            <a:spLocks/>
          </p:cNvSpPr>
          <p:nvPr/>
        </p:nvSpPr>
        <p:spPr bwMode="auto">
          <a:xfrm>
            <a:off x="4816902" y="3502485"/>
            <a:ext cx="539750" cy="431800"/>
          </a:xfrm>
          <a:custGeom>
            <a:avLst/>
            <a:gdLst>
              <a:gd name="T0" fmla="*/ 453365 w 21600"/>
              <a:gd name="T1" fmla="*/ 215900 h 21600"/>
              <a:gd name="T2" fmla="*/ 417532 w 21600"/>
              <a:gd name="T3" fmla="*/ 248265 h 21600"/>
              <a:gd name="T4" fmla="*/ 269875 w 21600"/>
              <a:gd name="T5" fmla="*/ 367010 h 21600"/>
              <a:gd name="T6" fmla="*/ 163024 w 21600"/>
              <a:gd name="T7" fmla="*/ 322771 h 21600"/>
              <a:gd name="T8" fmla="*/ 117221 w 21600"/>
              <a:gd name="T9" fmla="*/ 322771 h 21600"/>
              <a:gd name="T10" fmla="*/ 117221 w 21600"/>
              <a:gd name="T11" fmla="*/ 368569 h 21600"/>
              <a:gd name="T12" fmla="*/ 269875 w 21600"/>
              <a:gd name="T13" fmla="*/ 431800 h 21600"/>
              <a:gd name="T14" fmla="*/ 475855 w 21600"/>
              <a:gd name="T15" fmla="*/ 280650 h 21600"/>
              <a:gd name="T16" fmla="*/ 539750 w 21600"/>
              <a:gd name="T17" fmla="*/ 280650 h 21600"/>
              <a:gd name="T18" fmla="*/ 539750 w 21600"/>
              <a:gd name="T19" fmla="*/ 215900 h 21600"/>
              <a:gd name="T20" fmla="*/ 453365 w 21600"/>
              <a:gd name="T21" fmla="*/ 215900 h 21600"/>
              <a:gd name="T22" fmla="*/ 122218 w 21600"/>
              <a:gd name="T23" fmla="*/ 183515 h 21600"/>
              <a:gd name="T24" fmla="*/ 269875 w 21600"/>
              <a:gd name="T25" fmla="*/ 64770 h 21600"/>
              <a:gd name="T26" fmla="*/ 376726 w 21600"/>
              <a:gd name="T27" fmla="*/ 109030 h 21600"/>
              <a:gd name="T28" fmla="*/ 422529 w 21600"/>
              <a:gd name="T29" fmla="*/ 109030 h 21600"/>
              <a:gd name="T30" fmla="*/ 422529 w 21600"/>
              <a:gd name="T31" fmla="*/ 63231 h 21600"/>
              <a:gd name="T32" fmla="*/ 269875 w 21600"/>
              <a:gd name="T33" fmla="*/ 0 h 21600"/>
              <a:gd name="T34" fmla="*/ 63895 w 21600"/>
              <a:gd name="T35" fmla="*/ 151130 h 21600"/>
              <a:gd name="T36" fmla="*/ 0 w 21600"/>
              <a:gd name="T37" fmla="*/ 151130 h 21600"/>
              <a:gd name="T38" fmla="*/ 0 w 21600"/>
              <a:gd name="T39" fmla="*/ 215900 h 21600"/>
              <a:gd name="T40" fmla="*/ 86385 w 21600"/>
              <a:gd name="T41" fmla="*/ 215900 h 21600"/>
              <a:gd name="T42" fmla="*/ 122218 w 21600"/>
              <a:gd name="T43" fmla="*/ 183515 h 21600"/>
              <a:gd name="T44" fmla="*/ 183490 w 21600"/>
              <a:gd name="T45" fmla="*/ 215900 h 21600"/>
              <a:gd name="T46" fmla="*/ 269875 w 21600"/>
              <a:gd name="T47" fmla="*/ 302260 h 21600"/>
              <a:gd name="T48" fmla="*/ 356210 w 21600"/>
              <a:gd name="T49" fmla="*/ 215900 h 21600"/>
              <a:gd name="T50" fmla="*/ 269875 w 21600"/>
              <a:gd name="T51" fmla="*/ 129540 h 21600"/>
              <a:gd name="T52" fmla="*/ 183490 w 21600"/>
              <a:gd name="T53" fmla="*/ 215900 h 216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/>
          <a:p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ounded Rectangle 26@|1FFC:4308095|FBC:16777215|LFC:16777215|LBC:16777215"/>
          <p:cNvSpPr>
            <a:spLocks noChangeArrowheads="1"/>
          </p:cNvSpPr>
          <p:nvPr/>
        </p:nvSpPr>
        <p:spPr bwMode="auto">
          <a:xfrm rot="18900000" flipV="1">
            <a:off x="5364590" y="2338848"/>
            <a:ext cx="1114425" cy="1114425"/>
          </a:xfrm>
          <a:prstGeom prst="roundRect">
            <a:avLst>
              <a:gd name="adj" fmla="val 964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algn="ctr" defTabSz="684213" eaLnBrk="1" hangingPunct="1"/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3" name="Freeform 56@|5FFC:16777215|FBC:16777215|LFC:16777215|LBC:16777215"/>
          <p:cNvSpPr>
            <a:spLocks/>
          </p:cNvSpPr>
          <p:nvPr/>
        </p:nvSpPr>
        <p:spPr bwMode="auto">
          <a:xfrm>
            <a:off x="5702727" y="2711910"/>
            <a:ext cx="498475" cy="407988"/>
          </a:xfrm>
          <a:custGeom>
            <a:avLst/>
            <a:gdLst>
              <a:gd name="T0" fmla="*/ 400607 w 382"/>
              <a:gd name="T1" fmla="*/ 176533 h 312"/>
              <a:gd name="T2" fmla="*/ 472377 w 382"/>
              <a:gd name="T3" fmla="*/ 92843 h 312"/>
              <a:gd name="T4" fmla="*/ 310568 w 382"/>
              <a:gd name="T5" fmla="*/ 32691 h 312"/>
              <a:gd name="T6" fmla="*/ 298824 w 382"/>
              <a:gd name="T7" fmla="*/ 24845 h 312"/>
              <a:gd name="T8" fmla="*/ 298824 w 382"/>
              <a:gd name="T9" fmla="*/ 175226 h 312"/>
              <a:gd name="T10" fmla="*/ 234884 w 382"/>
              <a:gd name="T11" fmla="*/ 279838 h 312"/>
              <a:gd name="T12" fmla="*/ 112222 w 382"/>
              <a:gd name="T13" fmla="*/ 247147 h 312"/>
              <a:gd name="T14" fmla="*/ 168333 w 382"/>
              <a:gd name="T15" fmla="*/ 126842 h 312"/>
              <a:gd name="T16" fmla="*/ 247933 w 382"/>
              <a:gd name="T17" fmla="*/ 121612 h 312"/>
              <a:gd name="T18" fmla="*/ 247933 w 382"/>
              <a:gd name="T19" fmla="*/ 5231 h 312"/>
              <a:gd name="T20" fmla="*/ 200956 w 382"/>
              <a:gd name="T21" fmla="*/ 0 h 312"/>
              <a:gd name="T22" fmla="*/ 0 w 382"/>
              <a:gd name="T23" fmla="*/ 203994 h 312"/>
              <a:gd name="T24" fmla="*/ 200956 w 382"/>
              <a:gd name="T25" fmla="*/ 407988 h 312"/>
              <a:gd name="T26" fmla="*/ 401912 w 382"/>
              <a:gd name="T27" fmla="*/ 203994 h 312"/>
              <a:gd name="T28" fmla="*/ 400607 w 382"/>
              <a:gd name="T29" fmla="*/ 176533 h 3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82" h="312">
                <a:moveTo>
                  <a:pt x="307" y="135"/>
                </a:moveTo>
                <a:cubicBezTo>
                  <a:pt x="354" y="122"/>
                  <a:pt x="382" y="72"/>
                  <a:pt x="362" y="71"/>
                </a:cubicBezTo>
                <a:cubicBezTo>
                  <a:pt x="311" y="68"/>
                  <a:pt x="267" y="43"/>
                  <a:pt x="238" y="25"/>
                </a:cubicBezTo>
                <a:cubicBezTo>
                  <a:pt x="235" y="23"/>
                  <a:pt x="232" y="21"/>
                  <a:pt x="229" y="19"/>
                </a:cubicBezTo>
                <a:cubicBezTo>
                  <a:pt x="229" y="134"/>
                  <a:pt x="229" y="134"/>
                  <a:pt x="229" y="134"/>
                </a:cubicBezTo>
                <a:cubicBezTo>
                  <a:pt x="229" y="172"/>
                  <a:pt x="206" y="202"/>
                  <a:pt x="180" y="214"/>
                </a:cubicBezTo>
                <a:cubicBezTo>
                  <a:pt x="142" y="233"/>
                  <a:pt x="100" y="221"/>
                  <a:pt x="86" y="189"/>
                </a:cubicBezTo>
                <a:cubicBezTo>
                  <a:pt x="72" y="157"/>
                  <a:pt x="91" y="116"/>
                  <a:pt x="129" y="97"/>
                </a:cubicBezTo>
                <a:cubicBezTo>
                  <a:pt x="150" y="87"/>
                  <a:pt x="172" y="86"/>
                  <a:pt x="190" y="93"/>
                </a:cubicBezTo>
                <a:cubicBezTo>
                  <a:pt x="190" y="4"/>
                  <a:pt x="190" y="4"/>
                  <a:pt x="190" y="4"/>
                </a:cubicBezTo>
                <a:cubicBezTo>
                  <a:pt x="178" y="1"/>
                  <a:pt x="166" y="0"/>
                  <a:pt x="154" y="0"/>
                </a:cubicBezTo>
                <a:cubicBezTo>
                  <a:pt x="69" y="0"/>
                  <a:pt x="0" y="70"/>
                  <a:pt x="0" y="156"/>
                </a:cubicBezTo>
                <a:cubicBezTo>
                  <a:pt x="0" y="242"/>
                  <a:pt x="69" y="312"/>
                  <a:pt x="154" y="312"/>
                </a:cubicBezTo>
                <a:cubicBezTo>
                  <a:pt x="239" y="312"/>
                  <a:pt x="308" y="242"/>
                  <a:pt x="308" y="156"/>
                </a:cubicBezTo>
                <a:cubicBezTo>
                  <a:pt x="308" y="149"/>
                  <a:pt x="308" y="142"/>
                  <a:pt x="307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7680747" y="4046324"/>
            <a:ext cx="28638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911225">
              <a:spcBef>
                <a:spcPct val="20000"/>
              </a:spcBef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Hotfix</a:t>
            </a:r>
            <a:r>
              <a:rPr lang="zh-CN" altLang="en-US" dirty="0"/>
              <a:t>分支</a:t>
            </a:r>
            <a:r>
              <a:rPr lang="en-US" altLang="zh-CN" dirty="0"/>
              <a:t>(</a:t>
            </a:r>
            <a:r>
              <a:rPr lang="zh-CN" altLang="en-US" dirty="0"/>
              <a:t>短期分支</a:t>
            </a:r>
            <a:r>
              <a:rPr lang="en-US" altLang="zh-CN" dirty="0"/>
              <a:t>)</a:t>
            </a:r>
            <a:endParaRPr lang="en-US" dirty="0">
              <a:sym typeface="Arial" pitchFamily="34" charset="0"/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7683924" y="4449319"/>
            <a:ext cx="435567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911225" eaLnBrk="1" hangingPunct="1">
              <a:lnSpc>
                <a:spcPct val="125000"/>
              </a:lnSpc>
              <a:spcBef>
                <a:spcPts val="600"/>
              </a:spcBef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1225"/>
            <a:lvl3pPr marL="1143000" indent="-228600" defTabSz="911225"/>
            <a:lvl4pPr marL="1600200" indent="-228600" defTabSz="911225"/>
            <a:lvl5pPr marL="2057400" indent="-228600" defTabSz="911225"/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补丁分支，</a:t>
            </a:r>
            <a:r>
              <a:rPr lang="en-US" altLang="zh-CN" dirty="0" err="1" smtClean="0">
                <a:solidFill>
                  <a:schemeClr val="bg1"/>
                </a:solidFill>
              </a:rPr>
              <a:t>prd</a:t>
            </a:r>
            <a:r>
              <a:rPr lang="zh-CN" altLang="en-US" dirty="0">
                <a:solidFill>
                  <a:schemeClr val="bg1"/>
                </a:solidFill>
              </a:rPr>
              <a:t>环境发现急需</a:t>
            </a:r>
            <a:r>
              <a:rPr lang="zh-CN" altLang="en-US" dirty="0" smtClean="0">
                <a:solidFill>
                  <a:schemeClr val="bg1"/>
                </a:solidFill>
              </a:rPr>
              <a:t>修复的新</a:t>
            </a:r>
            <a:r>
              <a:rPr lang="en-US" altLang="zh-CN" dirty="0" smtClean="0">
                <a:solidFill>
                  <a:schemeClr val="bg1"/>
                </a:solidFill>
              </a:rPr>
              <a:t>Bug</a:t>
            </a:r>
            <a:r>
              <a:rPr lang="zh-CN" altLang="en-US" dirty="0" smtClean="0">
                <a:solidFill>
                  <a:schemeClr val="bg1"/>
                </a:solidFill>
              </a:rPr>
              <a:t>时创建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完成</a:t>
            </a:r>
            <a:r>
              <a:rPr lang="en-US" altLang="zh-CN" dirty="0">
                <a:solidFill>
                  <a:schemeClr val="bg1"/>
                </a:solidFill>
              </a:rPr>
              <a:t>Hotfix</a:t>
            </a:r>
            <a:r>
              <a:rPr lang="zh-CN" altLang="en-US" dirty="0">
                <a:solidFill>
                  <a:schemeClr val="bg1"/>
                </a:solidFill>
              </a:rPr>
              <a:t>后，我们合并回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分支和</a:t>
            </a:r>
            <a:r>
              <a:rPr lang="en-US" altLang="zh-CN" dirty="0" err="1">
                <a:solidFill>
                  <a:schemeClr val="bg1"/>
                </a:solidFill>
              </a:rPr>
              <a:t>dev</a:t>
            </a:r>
            <a:r>
              <a:rPr lang="zh-CN" altLang="en-US" dirty="0">
                <a:solidFill>
                  <a:schemeClr val="bg1"/>
                </a:solidFill>
              </a:rPr>
              <a:t>分支</a:t>
            </a:r>
            <a:endParaRPr 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50" name="TextBox 13"/>
          <p:cNvSpPr txBox="1">
            <a:spLocks noChangeArrowheads="1"/>
          </p:cNvSpPr>
          <p:nvPr/>
        </p:nvSpPr>
        <p:spPr bwMode="auto">
          <a:xfrm>
            <a:off x="7695283" y="1492784"/>
            <a:ext cx="252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911225">
              <a:spcBef>
                <a:spcPct val="20000"/>
              </a:spcBef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Feature </a:t>
            </a:r>
            <a:r>
              <a:rPr lang="zh-CN" altLang="en-US" dirty="0"/>
              <a:t>分支</a:t>
            </a:r>
            <a:r>
              <a:rPr lang="en-US" altLang="zh-CN" dirty="0"/>
              <a:t>(</a:t>
            </a:r>
            <a:r>
              <a:rPr lang="zh-CN" altLang="en-US" dirty="0"/>
              <a:t>短期分支</a:t>
            </a:r>
            <a:r>
              <a:rPr lang="en-US" altLang="zh-CN" dirty="0"/>
              <a:t>)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1" name="TextBox 13"/>
          <p:cNvSpPr txBox="1">
            <a:spLocks noChangeArrowheads="1"/>
          </p:cNvSpPr>
          <p:nvPr/>
        </p:nvSpPr>
        <p:spPr bwMode="auto">
          <a:xfrm>
            <a:off x="7680747" y="1881265"/>
            <a:ext cx="41768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911225" eaLnBrk="1" hangingPunct="1">
              <a:lnSpc>
                <a:spcPct val="125000"/>
              </a:lnSpc>
              <a:spcBef>
                <a:spcPts val="600"/>
              </a:spcBef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1225"/>
            <a:lvl3pPr marL="1143000" indent="-228600" defTabSz="911225"/>
            <a:lvl4pPr marL="1600200" indent="-228600" defTabSz="911225"/>
            <a:lvl5pPr marL="2057400" indent="-228600" defTabSz="911225"/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pPr marL="2857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特性分支</a:t>
            </a:r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功能开发分支，用于小伙伴开发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开发完成，合并</a:t>
            </a:r>
            <a:r>
              <a:rPr lang="zh-CN" altLang="en-US" sz="1400" dirty="0">
                <a:solidFill>
                  <a:schemeClr val="bg1"/>
                </a:solidFill>
              </a:rPr>
              <a:t>回</a:t>
            </a:r>
            <a:r>
              <a:rPr lang="en-US" altLang="zh-CN" sz="1400" dirty="0" err="1">
                <a:solidFill>
                  <a:schemeClr val="bg1"/>
                </a:solidFill>
              </a:rPr>
              <a:t>Dev</a:t>
            </a:r>
            <a:r>
              <a:rPr lang="zh-CN" altLang="en-US" sz="1400" dirty="0" smtClean="0">
                <a:solidFill>
                  <a:schemeClr val="bg1"/>
                </a:solidFill>
              </a:rPr>
              <a:t>分支，进行测试环境部署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433" y="1708229"/>
            <a:ext cx="40174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主干分支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，始终保持与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prd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环境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的代码一致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受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保护，</a:t>
            </a:r>
            <a:r>
              <a:rPr lang="zh-CN" altLang="en-US" sz="1400" dirty="0">
                <a:solidFill>
                  <a:schemeClr val="bg1"/>
                </a:solidFill>
              </a:rPr>
              <a:t>不能直接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zh-CN" altLang="en-US" sz="1400" dirty="0">
                <a:solidFill>
                  <a:schemeClr val="bg1"/>
                </a:solidFill>
              </a:rPr>
              <a:t>此</a:t>
            </a:r>
            <a:r>
              <a:rPr lang="zh-CN" altLang="en-US" sz="1400" dirty="0" smtClean="0">
                <a:solidFill>
                  <a:schemeClr val="bg1"/>
                </a:solidFill>
              </a:rPr>
              <a:t>分支开发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可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master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分支拉出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dev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Hotfix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分支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可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接受来自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dev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Hotfix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分支的合并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请求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9433" y="4647114"/>
            <a:ext cx="42250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主开发分支</a:t>
            </a:r>
            <a:r>
              <a:rPr lang="zh-CN" altLang="en-US" sz="1400" dirty="0">
                <a:solidFill>
                  <a:schemeClr val="bg1"/>
                </a:solidFill>
              </a:rPr>
              <a:t>，用于规划一个新的发布</a:t>
            </a:r>
            <a:r>
              <a:rPr lang="zh-CN" altLang="en-US" sz="1400" dirty="0" smtClean="0">
                <a:solidFill>
                  <a:schemeClr val="bg1"/>
                </a:solidFill>
              </a:rPr>
              <a:t>版本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受保护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r>
              <a:rPr lang="zh-CN" altLang="en-US" sz="1400" dirty="0">
                <a:solidFill>
                  <a:schemeClr val="bg1"/>
                </a:solidFill>
              </a:rPr>
              <a:t>不能直接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zh-CN" altLang="en-US" sz="1400" dirty="0">
                <a:solidFill>
                  <a:schemeClr val="bg1"/>
                </a:solidFill>
              </a:rPr>
              <a:t>此</a:t>
            </a:r>
            <a:r>
              <a:rPr lang="zh-CN" altLang="en-US" sz="1400" dirty="0" smtClean="0">
                <a:solidFill>
                  <a:schemeClr val="bg1"/>
                </a:solidFill>
              </a:rPr>
              <a:t>分支开发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可</a:t>
            </a:r>
            <a:r>
              <a:rPr lang="zh-CN" altLang="en-US" sz="1400" dirty="0" smtClean="0">
                <a:solidFill>
                  <a:schemeClr val="bg1"/>
                </a:solidFill>
              </a:rPr>
              <a:t>基于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dev</a:t>
            </a:r>
            <a:r>
              <a:rPr lang="zh-CN" altLang="en-US" sz="1400" dirty="0" smtClean="0">
                <a:solidFill>
                  <a:schemeClr val="bg1"/>
                </a:solidFill>
              </a:rPr>
              <a:t>分支</a:t>
            </a:r>
            <a:r>
              <a:rPr lang="zh-CN" altLang="en-US" sz="1400" dirty="0">
                <a:solidFill>
                  <a:schemeClr val="bg1"/>
                </a:solidFill>
              </a:rPr>
              <a:t>拉出</a:t>
            </a:r>
            <a:r>
              <a:rPr lang="en-US" altLang="zh-CN" sz="1400" dirty="0">
                <a:solidFill>
                  <a:schemeClr val="bg1"/>
                </a:solidFill>
              </a:rPr>
              <a:t>Feature</a:t>
            </a:r>
            <a:r>
              <a:rPr lang="zh-CN" altLang="en-US" sz="1400" dirty="0">
                <a:solidFill>
                  <a:schemeClr val="bg1"/>
                </a:solidFill>
              </a:rPr>
              <a:t>分支和</a:t>
            </a:r>
            <a:r>
              <a:rPr lang="en-US" altLang="zh-CN" sz="1400" dirty="0">
                <a:solidFill>
                  <a:schemeClr val="bg1"/>
                </a:solidFill>
              </a:rPr>
              <a:t>Hotfix</a:t>
            </a:r>
            <a:r>
              <a:rPr lang="zh-CN" altLang="en-US" sz="1400" dirty="0" smtClean="0">
                <a:solidFill>
                  <a:schemeClr val="bg1"/>
                </a:solidFill>
              </a:rPr>
              <a:t>分支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可</a:t>
            </a:r>
            <a:r>
              <a:rPr lang="zh-CN" altLang="en-US" sz="1400" dirty="0">
                <a:solidFill>
                  <a:schemeClr val="bg1"/>
                </a:solidFill>
              </a:rPr>
              <a:t>接收来自</a:t>
            </a:r>
            <a:r>
              <a:rPr lang="en-US" altLang="zh-CN" sz="1400" dirty="0">
                <a:solidFill>
                  <a:schemeClr val="bg1"/>
                </a:solidFill>
              </a:rPr>
              <a:t>Feature</a:t>
            </a:r>
            <a:r>
              <a:rPr lang="zh-CN" altLang="en-US" sz="1400" dirty="0">
                <a:solidFill>
                  <a:schemeClr val="bg1"/>
                </a:solidFill>
              </a:rPr>
              <a:t>分支和</a:t>
            </a:r>
            <a:r>
              <a:rPr lang="en-US" altLang="zh-CN" sz="1400" dirty="0">
                <a:solidFill>
                  <a:schemeClr val="bg1"/>
                </a:solidFill>
              </a:rPr>
              <a:t>Hotfix</a:t>
            </a:r>
            <a:r>
              <a:rPr lang="zh-CN" altLang="en-US" sz="1400" dirty="0">
                <a:solidFill>
                  <a:schemeClr val="bg1"/>
                </a:solidFill>
              </a:rPr>
              <a:t>分支的合并</a:t>
            </a:r>
            <a:r>
              <a:rPr lang="zh-CN" altLang="en-US" sz="1400" dirty="0" smtClean="0">
                <a:solidFill>
                  <a:schemeClr val="bg1"/>
                </a:solidFill>
              </a:rPr>
              <a:t>请求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433" y="4242201"/>
            <a:ext cx="296156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6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长期分支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操作总结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507462" y="1407882"/>
            <a:ext cx="252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911225" eaLnBrk="1" hangingPunct="1">
              <a:spcBef>
                <a:spcPct val="20000"/>
              </a:spcBef>
              <a:defRPr sz="1600" b="1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1225"/>
            <a:lvl3pPr marL="1143000" indent="-228600" defTabSz="911225"/>
            <a:lvl4pPr marL="1600200" indent="-228600" defTabSz="911225"/>
            <a:lvl5pPr marL="2057400" indent="-228600" defTabSz="911225"/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分支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分支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长期</a:t>
            </a:r>
            <a:r>
              <a:rPr lang="zh-CN" altLang="en-US" dirty="0" smtClean="0">
                <a:solidFill>
                  <a:schemeClr val="bg1"/>
                </a:solidFill>
              </a:rPr>
              <a:t>分支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74406" y="845876"/>
            <a:ext cx="1122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我司分支管理总结</a:t>
            </a:r>
            <a:endParaRPr kumimoji="1" lang="zh-CN" altLang="en-US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fa07f38d8c1154c57bf8f7993b42569d03F573E7557F37EDE61EF06A794A4E9123C1071E4224D404485DE90708939AC7AF7E9F1763229B7B8F9D84847A4CD81ACC4954AD75B3F977C733F290B2DBC073A96B9F17272895E1A8334EBD92623FC79B7A92292417C7C4611429F0491C9D49EB27EDA4FE659D2F217BC0DB23C5C023" hidden="1"/>
          <p:cNvSpPr txBox="1"/>
          <p:nvPr/>
        </p:nvSpPr>
        <p:spPr>
          <a:xfrm>
            <a:off x="-355600" y="1803400"/>
            <a:ext cx="24622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e7d195523061f1c0fa07f38d8c1154c57bf8f7993b42569d03F573E7557F37EDE61EF06A794A4E9123C1071E4224D404485DE90708939AC7AF7E9F1763229B7B8F9D84847A4CD81ACC4954AD75B3F977C733F290B2DBC073A96B9F17272895E1A8334EBD92623FC79B7A92292417C7C4611429F0491C9D49EB27EDA4FE659D2F217BC0DB23C5C023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15876" cy="758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占位符 14"/>
          <p:cNvSpPr txBox="1">
            <a:spLocks/>
          </p:cNvSpPr>
          <p:nvPr/>
        </p:nvSpPr>
        <p:spPr>
          <a:xfrm>
            <a:off x="281939" y="11591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>
                <a:solidFill>
                  <a:schemeClr val="bg1"/>
                </a:solidFill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操作总结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199091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7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fa07f38d8c1154c57bf8f7993b42569d03F573E7557F37EDE61EF06A794A4E9123C1071E4224D404485DE90708939AC7AF7E9F1763229B7B8F9D84847A4CD81ACC4954AD75B3F977C733F290B2DBC073A96B9F17272895E1A8334EBD92623FC79B7A92292417C7C4611429F0491C9D49EB27EDA4FE659D2F217BC0DB23C5C023" hidden="1"/>
          <p:cNvSpPr txBox="1"/>
          <p:nvPr/>
        </p:nvSpPr>
        <p:spPr>
          <a:xfrm>
            <a:off x="-355600" y="1803400"/>
            <a:ext cx="24622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e7d195523061f1c0fa07f38d8c1154c57bf8f7993b42569d03F573E7557F37EDE61EF06A794A4E9123C1071E4224D404485DE90708939AC7AF7E9F1763229B7B8F9D84847A4CD81ACC4954AD75B3F977C733F290B2DBC073A96B9F17272895E1A8334EBD92623FC79B7A92292417C7C4611429F0491C9D49EB27EDA4FE659D2F217BC0DB23C5C023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99658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auto">
          <a:xfrm>
            <a:off x="764443" y="1105634"/>
            <a:ext cx="194316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、拉主开发分支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74"/>
          <p:cNvSpPr>
            <a:spLocks noEditPoints="1" noChangeArrowheads="1"/>
          </p:cNvSpPr>
          <p:nvPr/>
        </p:nvSpPr>
        <p:spPr bwMode="auto">
          <a:xfrm>
            <a:off x="402723" y="1220771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298176" y="1505744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292" y="1626699"/>
            <a:ext cx="9414058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管理员从</a:t>
            </a:r>
            <a:r>
              <a:rPr kumimoji="1" lang="en-US" altLang="zh-CN" sz="1600" dirty="0">
                <a:solidFill>
                  <a:schemeClr val="bg1"/>
                </a:solidFill>
                <a:latin typeface="+mn-ea"/>
              </a:rPr>
              <a:t>master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分支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拉出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dev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分支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767703" y="2322905"/>
            <a:ext cx="171232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、拉特性分支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74"/>
          <p:cNvSpPr>
            <a:spLocks noEditPoints="1" noChangeArrowheads="1"/>
          </p:cNvSpPr>
          <p:nvPr/>
        </p:nvSpPr>
        <p:spPr bwMode="auto">
          <a:xfrm>
            <a:off x="405983" y="2417022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01436" y="2736663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5993" y="2843970"/>
            <a:ext cx="9928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基于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dev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分支拉出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特性分支</a:t>
            </a:r>
            <a:r>
              <a:rPr kumimoji="1" lang="en-US" altLang="zh-CN" sz="1600" dirty="0">
                <a:solidFill>
                  <a:schemeClr val="bg1"/>
                </a:solidFill>
                <a:latin typeface="+mn-ea"/>
              </a:rPr>
              <a:t>ft_1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, ft_2,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并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在特性分支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上并行迭代开发与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代码提交</a:t>
            </a:r>
            <a:endParaRPr kumimoji="1"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774963" y="3581293"/>
            <a:ext cx="194316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、发起合并请求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74"/>
          <p:cNvSpPr>
            <a:spLocks noEditPoints="1" noChangeArrowheads="1"/>
          </p:cNvSpPr>
          <p:nvPr/>
        </p:nvSpPr>
        <p:spPr bwMode="auto">
          <a:xfrm>
            <a:off x="413243" y="3675410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308696" y="3981403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767709" y="4783299"/>
            <a:ext cx="101983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、评审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74"/>
          <p:cNvSpPr>
            <a:spLocks noEditPoints="1" noChangeArrowheads="1"/>
          </p:cNvSpPr>
          <p:nvPr/>
        </p:nvSpPr>
        <p:spPr bwMode="auto">
          <a:xfrm>
            <a:off x="405989" y="4877416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320800" y="5144936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292" y="5304364"/>
            <a:ext cx="9928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25000"/>
              </a:lnSpc>
              <a:spcBef>
                <a:spcPts val="60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评审人员在</a:t>
            </a:r>
            <a:r>
              <a:rPr kumimoji="1" lang="en-US" altLang="zh-CN" sz="1600" dirty="0" err="1">
                <a:solidFill>
                  <a:schemeClr val="bg1"/>
                </a:solidFill>
                <a:latin typeface="+mn-ea"/>
              </a:rPr>
              <a:t>gerrit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上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评审通过后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，执行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codereview</a:t>
            </a:r>
            <a:endParaRPr kumimoji="1"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3243" y="216481"/>
            <a:ext cx="6636778" cy="461963"/>
          </a:xfrm>
        </p:spPr>
        <p:txBody>
          <a:bodyPr/>
          <a:lstStyle/>
          <a:p>
            <a:r>
              <a:rPr kumimoji="1" lang="zh-CN" altLang="en-US" dirty="0" smtClean="0"/>
              <a:t>骚操作</a:t>
            </a:r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</a:t>
            </a:r>
            <a:r>
              <a:rPr kumimoji="1" lang="zh-CN" altLang="en-US" dirty="0" smtClean="0"/>
              <a:t>开发流程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292" y="4147178"/>
            <a:ext cx="11038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特性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分支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ft_1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上面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的代码完成编译、质量检查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、单元测试覆盖率后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在研发云上发起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合并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到</a:t>
            </a:r>
            <a:r>
              <a:rPr kumimoji="1" lang="en-US" altLang="zh-CN" sz="1600" dirty="0" err="1">
                <a:solidFill>
                  <a:schemeClr val="bg1"/>
                </a:solidFill>
                <a:latin typeface="+mn-ea"/>
              </a:rPr>
              <a:t>dev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分支的请求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0"/>
          <p:cNvSpPr>
            <a:spLocks noChangeArrowheads="1"/>
          </p:cNvSpPr>
          <p:nvPr/>
        </p:nvSpPr>
        <p:spPr bwMode="auto">
          <a:xfrm>
            <a:off x="705777" y="5882027"/>
            <a:ext cx="194316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、接受合并请求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Freeform 74"/>
          <p:cNvSpPr>
            <a:spLocks noEditPoints="1" noChangeArrowheads="1"/>
          </p:cNvSpPr>
          <p:nvPr/>
        </p:nvSpPr>
        <p:spPr bwMode="auto">
          <a:xfrm>
            <a:off x="344057" y="5976144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+mn-ea"/>
              <a:sym typeface="宋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39510" y="6282137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5346" y="6430388"/>
            <a:ext cx="9928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管理员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在研发云上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接受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通过评审的合并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请求</a:t>
            </a:r>
            <a:endParaRPr kumimoji="1" lang="en-US" altLang="zh-CN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9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fa07f38d8c1154c57bf8f7993b42569d03F573E7557F37EDE61EF06A794A4E9123C1071E4224D404485DE90708939AC7AF7E9F1763229B7B8F9D84847A4CD81ACC4954AD75B3F977C733F290B2DBC073A96B9F17272895E1A8334EBD92623FC79B7A92292417C7C4611429F0491C9D49EB27EDA4FE659D2F217BC0DB23C5C023" hidden="1"/>
          <p:cNvSpPr txBox="1"/>
          <p:nvPr/>
        </p:nvSpPr>
        <p:spPr>
          <a:xfrm>
            <a:off x="-355600" y="1803400"/>
            <a:ext cx="24622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e7d195523061f1c0fa07f38d8c1154c57bf8f7993b42569d03F573E7557F37EDE61EF06A794A4E9123C1071E4224D404485DE90708939AC7AF7E9F1763229B7B8F9D84847A4CD81ACC4954AD75B3F977C733F290B2DBC073A96B9F17272895E1A8334EBD92623FC79B7A92292417C7C4611429F0491C9D49EB27EDA4FE659D2F217BC0DB23C5C023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6784" y="231401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884487" y="1096506"/>
            <a:ext cx="101983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、转测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Freeform 74"/>
          <p:cNvSpPr>
            <a:spLocks noEditPoints="1" noChangeArrowheads="1"/>
          </p:cNvSpPr>
          <p:nvPr/>
        </p:nvSpPr>
        <p:spPr bwMode="auto">
          <a:xfrm>
            <a:off x="522767" y="1190623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+mn-ea"/>
              <a:sym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418220" y="1510264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94911" y="1644867"/>
            <a:ext cx="9928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对</a:t>
            </a:r>
            <a:r>
              <a:rPr kumimoji="1" lang="en-US" altLang="zh-CN" sz="1600" dirty="0" err="1">
                <a:solidFill>
                  <a:schemeClr val="bg1"/>
                </a:solidFill>
                <a:latin typeface="+mn-ea"/>
              </a:rPr>
              <a:t>d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ev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分支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进行测试发布：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sit / pre / 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pst</a:t>
            </a:r>
            <a:endParaRPr kumimoji="1"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891747" y="2407929"/>
            <a:ext cx="194316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7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、紧急补丁分支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Freeform 74"/>
          <p:cNvSpPr>
            <a:spLocks noEditPoints="1" noChangeArrowheads="1"/>
          </p:cNvSpPr>
          <p:nvPr/>
        </p:nvSpPr>
        <p:spPr bwMode="auto">
          <a:xfrm>
            <a:off x="530027" y="2502046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+mn-ea"/>
              <a:sym typeface="宋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25480" y="2808039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8723" y="2956290"/>
            <a:ext cx="103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kumimoji="1" lang="en-US" altLang="zh-CN" sz="1600" dirty="0" err="1">
                <a:solidFill>
                  <a:schemeClr val="bg1"/>
                </a:solidFill>
                <a:latin typeface="+mn-ea"/>
              </a:rPr>
              <a:t>d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ev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分支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测试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期间，</a:t>
            </a:r>
            <a:r>
              <a:rPr kumimoji="1" lang="en-US" altLang="zh-CN" sz="1600" dirty="0" err="1">
                <a:solidFill>
                  <a:schemeClr val="bg1"/>
                </a:solidFill>
                <a:latin typeface="+mn-ea"/>
              </a:rPr>
              <a:t>prd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环境发现一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个需紧急修复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的</a:t>
            </a:r>
            <a:r>
              <a:rPr kumimoji="1" lang="en-US" altLang="zh-CN" sz="1600" dirty="0">
                <a:solidFill>
                  <a:schemeClr val="bg1"/>
                </a:solidFill>
                <a:latin typeface="+mn-ea"/>
              </a:rPr>
              <a:t>bug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此时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，基于</a:t>
            </a:r>
            <a:r>
              <a:rPr kumimoji="1" lang="en-US" altLang="zh-CN" sz="1600" dirty="0">
                <a:solidFill>
                  <a:schemeClr val="bg1"/>
                </a:solidFill>
                <a:latin typeface="+mn-ea"/>
              </a:rPr>
              <a:t>master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拉出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hotfix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分支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884493" y="3644105"/>
            <a:ext cx="309732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、紧急补丁分支转测和发布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Freeform 74"/>
          <p:cNvSpPr>
            <a:spLocks noEditPoints="1" noChangeArrowheads="1"/>
          </p:cNvSpPr>
          <p:nvPr/>
        </p:nvSpPr>
        <p:spPr bwMode="auto">
          <a:xfrm>
            <a:off x="522773" y="3738222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+mn-ea"/>
              <a:sym typeface="宋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437584" y="4005742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94917" y="4192466"/>
            <a:ext cx="9928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hot_br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进行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测试，发布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prd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 ，验证通过，合并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到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master</a:t>
            </a:r>
            <a:endParaRPr kumimoji="1"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873117" y="4671256"/>
            <a:ext cx="148149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9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、回合代码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Freeform 74"/>
          <p:cNvSpPr>
            <a:spLocks noEditPoints="1" noChangeArrowheads="1"/>
          </p:cNvSpPr>
          <p:nvPr/>
        </p:nvSpPr>
        <p:spPr bwMode="auto">
          <a:xfrm>
            <a:off x="511397" y="4793948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+mn-ea"/>
              <a:sym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426208" y="5099568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83541" y="5286292"/>
            <a:ext cx="9928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dev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回合来自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master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更新的代码</a:t>
            </a:r>
            <a:endParaRPr kumimoji="1"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矩形 20"/>
          <p:cNvSpPr>
            <a:spLocks noChangeArrowheads="1"/>
          </p:cNvSpPr>
          <p:nvPr/>
        </p:nvSpPr>
        <p:spPr bwMode="auto">
          <a:xfrm>
            <a:off x="861741" y="5839431"/>
            <a:ext cx="162416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、分支上线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Freeform 74"/>
          <p:cNvSpPr>
            <a:spLocks noEditPoints="1" noChangeArrowheads="1"/>
          </p:cNvSpPr>
          <p:nvPr/>
        </p:nvSpPr>
        <p:spPr bwMode="auto">
          <a:xfrm>
            <a:off x="500021" y="5933548"/>
            <a:ext cx="330200" cy="215900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9"/>
              <a:gd name="T100" fmla="*/ 0 h 65"/>
              <a:gd name="T101" fmla="*/ 99 w 99"/>
              <a:gd name="T102" fmla="*/ 65 h 6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3CBBCE"/>
          </a:solidFill>
          <a:ln>
            <a:noFill/>
          </a:ln>
          <a:extLst/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>
              <a:solidFill>
                <a:schemeClr val="bg1"/>
              </a:solidFill>
              <a:latin typeface="+mn-ea"/>
              <a:sym typeface="宋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414832" y="6201068"/>
            <a:ext cx="272868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2165" y="6387792"/>
            <a:ext cx="9928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dirty="0" err="1" smtClean="0">
                <a:solidFill>
                  <a:schemeClr val="bg1"/>
                </a:solidFill>
                <a:latin typeface="+mn-ea"/>
              </a:rPr>
              <a:t>dev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分支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测试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</a:rPr>
              <a:t>通过，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如期上线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</a:rPr>
              <a:t>验证通过，代码合并到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n-ea"/>
              </a:rPr>
              <a:t>master</a:t>
            </a:r>
            <a:endParaRPr kumimoji="1"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0021" y="148224"/>
            <a:ext cx="6636778" cy="461963"/>
          </a:xfrm>
        </p:spPr>
        <p:txBody>
          <a:bodyPr/>
          <a:lstStyle/>
          <a:p>
            <a:r>
              <a:rPr kumimoji="1" lang="zh-CN" altLang="en-US" dirty="0" smtClean="0"/>
              <a:t>骚操作总结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7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+mj-ea"/>
                <a:cs typeface="Verdana" charset="0"/>
              </a:rPr>
              <a:t>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操作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总结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1898364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tags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作用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?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349250" y="2868342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rebase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与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merge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的区别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?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349250" y="968359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a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nything else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?  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349250" y="3838320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r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eset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与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revert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区别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?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349250" y="4808298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fork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349250" y="5778276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…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74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ea typeface="+mj-ea"/>
                <a:cs typeface="Verdana" charset="0"/>
              </a:rPr>
              <a:t>为什么要用</a:t>
            </a:r>
            <a:r>
              <a:rPr kumimoji="1" lang="en-US" altLang="zh-CN" sz="2400" b="1" dirty="0" err="1" smtClean="0">
                <a:solidFill>
                  <a:schemeClr val="bg1"/>
                </a:solidFill>
                <a:latin typeface="+mj-ea"/>
                <a:ea typeface="+mj-ea"/>
                <a:cs typeface="Verdana" charset="0"/>
              </a:rPr>
              <a:t>Git</a:t>
            </a:r>
            <a:endParaRPr kumimoji="1"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746671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优秀的分布式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49250" y="3463817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强大的分支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管理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349250" y="6004339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其他便捷的功能</a:t>
            </a:r>
            <a:endParaRPr kumimoji="1" lang="en-US" altLang="zh-CN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349250" y="6378844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在骚操作一节讲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349250" y="1177570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bg1"/>
                </a:solidFill>
                <a:latin typeface="+mj-ea"/>
                <a:cs typeface="Verdana" charset="0"/>
              </a:rPr>
              <a:t>人手一份完整的版本库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349250" y="2256656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bg1"/>
                </a:solidFill>
                <a:latin typeface="+mj-ea"/>
                <a:cs typeface="Verdana" charset="0"/>
              </a:rPr>
              <a:t>无需联网就能</a:t>
            </a:r>
            <a:r>
              <a:rPr kumimoji="1" lang="en-US" altLang="zh-CN" sz="1600" b="1" dirty="0">
                <a:solidFill>
                  <a:schemeClr val="bg1"/>
                </a:solidFill>
                <a:latin typeface="+mj-ea"/>
                <a:cs typeface="Verdana" charset="0"/>
              </a:rPr>
              <a:t>commit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349250" y="3907125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Master / </a:t>
            </a:r>
            <a:r>
              <a:rPr kumimoji="1" lang="en-US" altLang="zh-CN" sz="1600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Dev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 / Feature / Hotfix</a:t>
            </a:r>
          </a:p>
        </p:txBody>
      </p:sp>
      <p:sp>
        <p:nvSpPr>
          <p:cNvPr id="32" name="TextBox 5"/>
          <p:cNvSpPr txBox="1"/>
          <p:nvPr/>
        </p:nvSpPr>
        <p:spPr>
          <a:xfrm>
            <a:off x="349250" y="4908228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bg1"/>
                </a:solidFill>
                <a:latin typeface="+mj-ea"/>
                <a:cs typeface="Verdana" charset="0"/>
              </a:rPr>
              <a:t>强大且快捷的分支创建合并功能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349250" y="1550250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疑问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这有啥用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?</a:t>
            </a:r>
          </a:p>
        </p:txBody>
      </p:sp>
      <p:sp>
        <p:nvSpPr>
          <p:cNvPr id="34" name="TextBox 5"/>
          <p:cNvSpPr txBox="1"/>
          <p:nvPr/>
        </p:nvSpPr>
        <p:spPr>
          <a:xfrm>
            <a:off x="349250" y="1896535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ü"/>
            </a:pP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答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本地可以看历史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对比不同版本代码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, </a:t>
            </a:r>
            <a:r>
              <a:rPr kumimoji="1" lang="en-US" altLang="zh-CN" sz="1600" b="1" dirty="0" err="1" smtClean="0">
                <a:solidFill>
                  <a:srgbClr val="00B050"/>
                </a:solidFill>
                <a:latin typeface="+mj-ea"/>
                <a:cs typeface="Verdana" charset="0"/>
              </a:rPr>
              <a:t>git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服务器挂了不用慌</a:t>
            </a:r>
            <a:endParaRPr kumimoji="1" lang="en-US" altLang="zh-CN" sz="1600" b="1" dirty="0" smtClean="0">
              <a:solidFill>
                <a:srgbClr val="00B050"/>
              </a:solidFill>
              <a:latin typeface="+mj-ea"/>
              <a:cs typeface="Verdana" charset="0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349250" y="2602941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疑问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不联网我也不能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push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啊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!</a:t>
            </a:r>
          </a:p>
        </p:txBody>
      </p:sp>
      <p:sp>
        <p:nvSpPr>
          <p:cNvPr id="36" name="TextBox 5"/>
          <p:cNvSpPr txBox="1"/>
          <p:nvPr/>
        </p:nvSpPr>
        <p:spPr>
          <a:xfrm>
            <a:off x="349250" y="2949226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ü"/>
            </a:pP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答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你</a:t>
            </a:r>
            <a:r>
              <a:rPr kumimoji="1" lang="zh-CN" altLang="en-US" sz="1600" b="1" dirty="0">
                <a:solidFill>
                  <a:srgbClr val="00B050"/>
                </a:solidFill>
                <a:latin typeface="+mj-ea"/>
                <a:cs typeface="Verdana" charset="0"/>
              </a:rPr>
              <a:t>说的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对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~</a:t>
            </a:r>
          </a:p>
        </p:txBody>
      </p:sp>
      <p:sp>
        <p:nvSpPr>
          <p:cNvPr id="37" name="TextBox 5"/>
          <p:cNvSpPr txBox="1"/>
          <p:nvPr/>
        </p:nvSpPr>
        <p:spPr>
          <a:xfrm>
            <a:off x="281939" y="4201894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疑问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这么多</a:t>
            </a:r>
            <a:r>
              <a:rPr kumimoji="1" lang="zh-CN" altLang="en-US" sz="1600" b="1" dirty="0">
                <a:solidFill>
                  <a:schemeClr val="bg1"/>
                </a:solidFill>
                <a:latin typeface="+mj-ea"/>
                <a:cs typeface="Verdana" charset="0"/>
              </a:rPr>
              <a:t>分支我没觉得方便</a:t>
            </a:r>
            <a:r>
              <a:rPr kumimoji="1" lang="en-US" altLang="zh-CN" sz="1600" b="1" dirty="0">
                <a:solidFill>
                  <a:schemeClr val="bg1"/>
                </a:solidFill>
                <a:latin typeface="+mj-ea"/>
                <a:cs typeface="Verdana" charset="0"/>
              </a:rPr>
              <a:t>!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81939" y="4548179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ü"/>
            </a:pP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答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便于</a:t>
            </a:r>
            <a:r>
              <a:rPr kumimoji="1" lang="zh-CN" altLang="en-US" sz="1600" b="1" dirty="0">
                <a:solidFill>
                  <a:srgbClr val="00B050"/>
                </a:solidFill>
                <a:latin typeface="+mj-ea"/>
                <a:cs typeface="Verdana" charset="0"/>
              </a:rPr>
              <a:t>控制权限</a:t>
            </a:r>
            <a:r>
              <a:rPr kumimoji="1" lang="en-US" altLang="zh-CN" sz="1600" b="1" dirty="0">
                <a:solidFill>
                  <a:srgbClr val="00B050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b="1" dirty="0">
                <a:solidFill>
                  <a:srgbClr val="00B050"/>
                </a:solidFill>
                <a:latin typeface="+mj-ea"/>
                <a:cs typeface="Verdana" charset="0"/>
              </a:rPr>
              <a:t>把握代码质量</a:t>
            </a:r>
            <a:endParaRPr kumimoji="1" lang="en-US" altLang="zh-CN" sz="1600" b="1" dirty="0" smtClean="0">
              <a:solidFill>
                <a:srgbClr val="00B050"/>
              </a:solidFill>
              <a:latin typeface="+mj-ea"/>
              <a:cs typeface="Verdana" charset="0"/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281939" y="5223045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u"/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疑问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我</a:t>
            </a:r>
            <a:r>
              <a:rPr kumimoji="1" lang="zh-CN" altLang="en-US" sz="1600" b="1" dirty="0">
                <a:solidFill>
                  <a:schemeClr val="bg1"/>
                </a:solidFill>
                <a:latin typeface="+mj-ea"/>
                <a:cs typeface="Verdana" charset="0"/>
              </a:rPr>
              <a:t>感觉很蹩脚</a:t>
            </a:r>
            <a:r>
              <a:rPr kumimoji="1" lang="en-US" altLang="zh-CN" sz="1600" b="1" dirty="0">
                <a:solidFill>
                  <a:schemeClr val="bg1"/>
                </a:solidFill>
                <a:latin typeface="+mj-ea"/>
                <a:cs typeface="Verdana" charset="0"/>
              </a:rPr>
              <a:t>!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281939" y="5556451"/>
            <a:ext cx="103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ü"/>
            </a:pP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答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: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你的姿势可能不</a:t>
            </a:r>
            <a:r>
              <a:rPr kumimoji="1" lang="zh-CN" altLang="en-US" sz="1600" b="1" dirty="0">
                <a:solidFill>
                  <a:srgbClr val="00B050"/>
                </a:solidFill>
                <a:latin typeface="+mj-ea"/>
                <a:cs typeface="Verdana" charset="0"/>
              </a:rPr>
              <a:t>太对</a:t>
            </a:r>
            <a:endParaRPr kumimoji="1" lang="en-US" altLang="zh-CN" sz="1600" b="1" dirty="0" smtClean="0">
              <a:solidFill>
                <a:srgbClr val="00B050"/>
              </a:solidFill>
              <a:latin typeface="+mj-ea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74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分享提问环节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349250" y="2087417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Thanks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349250" y="4081317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提问环节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546398" y="1645288"/>
            <a:ext cx="5046042" cy="4594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800" b="0" dirty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kumimoji="1" lang="zh-CN" altLang="en-US" sz="2800" b="0" dirty="0">
                <a:solidFill>
                  <a:schemeClr val="bg1"/>
                </a:solidFill>
                <a:latin typeface="+mj-ea"/>
                <a:ea typeface="+mj-ea"/>
              </a:rPr>
              <a:t>为什么要用</a:t>
            </a:r>
            <a:r>
              <a:rPr kumimoji="1" lang="en-US" altLang="zh-CN" sz="2800" b="0" dirty="0" err="1">
                <a:solidFill>
                  <a:schemeClr val="bg1"/>
                </a:solidFill>
                <a:latin typeface="+mj-ea"/>
                <a:ea typeface="+mj-ea"/>
              </a:rPr>
              <a:t>Git</a:t>
            </a:r>
            <a:endParaRPr kumimoji="1" lang="en-US" altLang="zh-CN" sz="2800" b="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0" dirty="0">
                <a:solidFill>
                  <a:srgbClr val="0CBDC8"/>
                </a:solidFill>
                <a:latin typeface="+mj-ea"/>
                <a:ea typeface="+mj-ea"/>
              </a:rPr>
              <a:t>2  </a:t>
            </a:r>
            <a:r>
              <a:rPr kumimoji="1" lang="en-US" altLang="zh-CN" sz="2800" b="0" dirty="0" smtClean="0">
                <a:solidFill>
                  <a:srgbClr val="0CBDC8"/>
                </a:solidFill>
                <a:latin typeface="+mj-ea"/>
                <a:ea typeface="+mj-ea"/>
              </a:rPr>
              <a:t>Some Question</a:t>
            </a:r>
            <a:endParaRPr kumimoji="1" lang="en-US" altLang="zh-CN" sz="2800" b="0" dirty="0">
              <a:solidFill>
                <a:srgbClr val="0CBDC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0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kumimoji="1" lang="zh-CN" altLang="en-US" sz="2800" b="0" dirty="0" smtClean="0">
                <a:solidFill>
                  <a:schemeClr val="bg1"/>
                </a:solidFill>
                <a:latin typeface="+mj-ea"/>
                <a:ea typeface="+mj-ea"/>
              </a:rPr>
              <a:t>骚操作总结</a:t>
            </a:r>
            <a:endParaRPr kumimoji="1" lang="en-US" altLang="zh-CN" sz="2800" b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78030" cy="6858000"/>
          </a:xfrm>
          <a:prstGeom prst="rect">
            <a:avLst/>
          </a:prstGeom>
          <a:solidFill>
            <a:srgbClr val="109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30047" y="4926418"/>
            <a:ext cx="40049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 smtClean="0">
                <a:ln>
                  <a:solidFill>
                    <a:srgbClr val="0CBDC8">
                      <a:alpha val="35000"/>
                    </a:srgbClr>
                  </a:solidFill>
                </a:ln>
                <a:noFill/>
              </a:rPr>
              <a:t>01</a:t>
            </a:r>
            <a:endParaRPr kumimoji="1" lang="zh-CN" altLang="en-US" sz="15000" dirty="0">
              <a:ln>
                <a:solidFill>
                  <a:srgbClr val="0CBDC8">
                    <a:alpha val="35000"/>
                  </a:srgbClr>
                </a:solidFill>
              </a:ln>
              <a:noFill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652578" y="1645288"/>
            <a:ext cx="1799282" cy="1456052"/>
          </a:xfrm>
          <a:noFill/>
        </p:spPr>
        <p:txBody>
          <a:bodyPr/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kumimoji="1"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030" y="0"/>
            <a:ext cx="3893820" cy="6858000"/>
          </a:xfrm>
          <a:prstGeom prst="rect">
            <a:avLst/>
          </a:prstGeom>
          <a:solidFill>
            <a:srgbClr val="10969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Some Question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1087553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X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小伙伴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push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了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idea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工程文件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我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这边提示冲突并影响了我启动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服务</a:t>
            </a:r>
            <a:endParaRPr kumimoji="1" lang="zh-CN" altLang="en-US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49250" y="1682345"/>
            <a:ext cx="1032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X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小伙伴本地启动的服务不小心注册到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sit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环境的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eureka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上了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影响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了测试还不自知</a:t>
            </a:r>
            <a:endParaRPr kumimoji="1" lang="en-US" altLang="zh-CN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1939" y="3228783"/>
            <a:ext cx="475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项目根目录下添加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.</a:t>
            </a:r>
            <a:r>
              <a:rPr kumimoji="1" lang="en-US" altLang="zh-CN" sz="1600" b="1" dirty="0" err="1" smtClean="0">
                <a:solidFill>
                  <a:srgbClr val="00B050"/>
                </a:solidFill>
                <a:latin typeface="+mj-ea"/>
                <a:cs typeface="Verdana" charset="0"/>
              </a:rPr>
              <a:t>gitignore</a:t>
            </a:r>
            <a:r>
              <a:rPr kumimoji="1" lang="zh-CN" altLang="en-US" sz="1600" b="1" dirty="0">
                <a:solidFill>
                  <a:srgbClr val="00B050"/>
                </a:solidFill>
                <a:latin typeface="+mj-ea"/>
                <a:cs typeface="Verdana" charset="0"/>
              </a:rPr>
              <a:t>文件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并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commit and push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55" y="2190357"/>
            <a:ext cx="579047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7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Some Question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84522"/>
            <a:ext cx="109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新迭代来了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leader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新增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了</a:t>
            </a:r>
            <a:r>
              <a:rPr kumimoji="1" lang="en-US" altLang="zh-CN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ft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特性分支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我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怎么到这个新分支上进行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开发</a:t>
            </a:r>
            <a:endParaRPr kumimoji="1" lang="zh-CN" altLang="en-US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" y="2113634"/>
            <a:ext cx="8696325" cy="43434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64424" y="1759729"/>
            <a:ext cx="8613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sz="1600" b="1" dirty="0" err="1" smtClean="0">
                <a:solidFill>
                  <a:srgbClr val="00B050"/>
                </a:solidFill>
                <a:latin typeface="+mj-ea"/>
                <a:cs typeface="Verdana" charset="0"/>
              </a:rPr>
              <a:t>git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 fetch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就能将新建的分支同步到本地远程仓库</a:t>
            </a:r>
            <a:endParaRPr kumimoji="1" lang="en-US" altLang="zh-CN" sz="1600" b="1" dirty="0" smtClean="0">
              <a:solidFill>
                <a:srgbClr val="00B050"/>
              </a:solidFill>
              <a:latin typeface="+mj-ea"/>
              <a:cs typeface="Verdana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74" y="2954447"/>
            <a:ext cx="2124075" cy="2409825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9254638" y="2615893"/>
            <a:ext cx="29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停留几秒就能看到最新的分支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3672838" y="2277339"/>
            <a:ext cx="456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checkout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切换到新建的</a:t>
            </a:r>
            <a:r>
              <a:rPr kumimoji="1" lang="en-US" altLang="zh-CN" sz="1600" b="1" dirty="0" err="1" smtClean="0">
                <a:solidFill>
                  <a:schemeClr val="bg1"/>
                </a:solidFill>
                <a:latin typeface="+mj-ea"/>
                <a:cs typeface="Verdana" charset="0"/>
              </a:rPr>
              <a:t>ft</a:t>
            </a:r>
            <a:r>
              <a:rPr kumimoji="1" lang="zh-CN" altLang="en-US" sz="16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特性分支</a:t>
            </a:r>
            <a:endParaRPr kumimoji="1" lang="en-US" altLang="zh-CN" sz="1600" b="1" dirty="0" smtClean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37" y="2615893"/>
            <a:ext cx="4564865" cy="29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76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1" y="281841"/>
            <a:ext cx="4095238" cy="1571429"/>
          </a:xfrm>
          <a:prstGeom prst="rect">
            <a:avLst/>
          </a:prstGeom>
        </p:spPr>
      </p:pic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Some Question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349251" y="984522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辛苦开发了一天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push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代码的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时候发现被拒绝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有点慌</a:t>
            </a:r>
            <a:endParaRPr kumimoji="1" lang="zh-CN" altLang="en-US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3186860"/>
            <a:ext cx="8485714" cy="3371429"/>
          </a:xfrm>
          <a:prstGeom prst="rect">
            <a:avLst/>
          </a:prstGeom>
        </p:spPr>
      </p:pic>
      <p:sp>
        <p:nvSpPr>
          <p:cNvPr id="20" name="TextBox 5"/>
          <p:cNvSpPr txBox="1"/>
          <p:nvPr/>
        </p:nvSpPr>
        <p:spPr>
          <a:xfrm>
            <a:off x="349250" y="2241847"/>
            <a:ext cx="80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sz="1600" b="1" dirty="0">
                <a:solidFill>
                  <a:srgbClr val="00B050"/>
                </a:solidFill>
                <a:latin typeface="+mj-ea"/>
                <a:cs typeface="Verdana" charset="0"/>
              </a:rPr>
              <a:t>别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慌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果断点击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Merge,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如果没有真正的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行冲突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”, idea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会在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merge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完自动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push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的</a:t>
            </a:r>
            <a:endParaRPr kumimoji="1" lang="en-US" altLang="zh-CN" sz="1600" b="1" dirty="0" smtClean="0">
              <a:solidFill>
                <a:srgbClr val="00B050"/>
              </a:solidFill>
              <a:latin typeface="+mj-ea"/>
              <a:cs typeface="Verdana" charset="0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349250" y="2787947"/>
            <a:ext cx="80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如果有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”</a:t>
            </a:r>
            <a:r>
              <a:rPr kumimoji="1" lang="zh-CN" altLang="en-US" sz="1600" b="1" dirty="0">
                <a:solidFill>
                  <a:srgbClr val="00B050"/>
                </a:solidFill>
                <a:latin typeface="+mj-ea"/>
                <a:cs typeface="Verdana" charset="0"/>
              </a:rPr>
              <a:t>行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冲突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”, idea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也会自动弹出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merge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框</a:t>
            </a:r>
            <a:r>
              <a:rPr kumimoji="1" lang="en-US" altLang="zh-CN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, </a:t>
            </a:r>
            <a:r>
              <a:rPr kumimoji="1" lang="zh-CN" altLang="en-US" sz="1600" b="1" dirty="0" smtClean="0">
                <a:solidFill>
                  <a:srgbClr val="00B050"/>
                </a:solidFill>
                <a:latin typeface="+mj-ea"/>
                <a:cs typeface="Verdana" charset="0"/>
              </a:rPr>
              <a:t>提示你需要解决哪些冲突文件</a:t>
            </a:r>
            <a:endParaRPr kumimoji="1" lang="en-US" altLang="zh-CN" sz="1600" b="1" dirty="0" smtClean="0">
              <a:solidFill>
                <a:srgbClr val="00B050"/>
              </a:solidFill>
              <a:latin typeface="+mj-ea"/>
              <a:cs typeface="Verdana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702" y="1499479"/>
            <a:ext cx="10590476" cy="4628571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018292" y="2258065"/>
            <a:ext cx="6066667" cy="2911254"/>
            <a:chOff x="2862971" y="2673607"/>
            <a:chExt cx="6066667" cy="291125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82019" y="2673607"/>
              <a:ext cx="6047619" cy="15333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62971" y="4203909"/>
              <a:ext cx="6066667" cy="1380952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868" y="5697845"/>
            <a:ext cx="3304762" cy="84761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037340" y="4830765"/>
            <a:ext cx="4158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再手动</a:t>
            </a:r>
            <a:r>
              <a:rPr lang="en-US" altLang="zh-CN" sz="1600" dirty="0" smtClean="0">
                <a:solidFill>
                  <a:schemeClr val="bg1"/>
                </a:solidFill>
              </a:rPr>
              <a:t>Push</a:t>
            </a:r>
            <a:r>
              <a:rPr lang="zh-CN" altLang="en-US" sz="1600" dirty="0" smtClean="0">
                <a:solidFill>
                  <a:schemeClr val="bg1"/>
                </a:solidFill>
              </a:rPr>
              <a:t>一下即可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zh-CN" altLang="en-US" sz="1600" dirty="0" smtClean="0">
                <a:solidFill>
                  <a:schemeClr val="bg1"/>
                </a:solidFill>
              </a:rPr>
              <a:t>快捷键</a:t>
            </a:r>
            <a:r>
              <a:rPr lang="en-US" altLang="zh-CN" sz="1600" dirty="0" smtClean="0">
                <a:solidFill>
                  <a:schemeClr val="bg1"/>
                </a:solidFill>
              </a:rPr>
              <a:t>: ctrl + shift + 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27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1939" y="2306311"/>
            <a:ext cx="5383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找到自己提交的那次</a:t>
            </a:r>
            <a:r>
              <a:rPr lang="en-US" altLang="zh-CN" sz="1600" dirty="0" smtClean="0">
                <a:solidFill>
                  <a:schemeClr val="bg1"/>
                </a:solidFill>
              </a:rPr>
              <a:t>commit</a:t>
            </a:r>
            <a:r>
              <a:rPr lang="zh-CN" altLang="en-US" sz="1600" dirty="0" smtClean="0">
                <a:solidFill>
                  <a:schemeClr val="bg1"/>
                </a:solidFill>
              </a:rPr>
              <a:t>记录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右击</a:t>
            </a:r>
            <a:r>
              <a:rPr lang="en-US" altLang="zh-CN" sz="1600" dirty="0" smtClean="0">
                <a:solidFill>
                  <a:schemeClr val="bg1"/>
                </a:solidFill>
              </a:rPr>
              <a:t>Compare with Local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Some Question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84522"/>
            <a:ext cx="1123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昨天辛苦写了一天的代码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,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确认已经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push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了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,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但今天发现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被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搞没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了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(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修改了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),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怎么办</a:t>
            </a:r>
            <a:endParaRPr kumimoji="1" lang="zh-CN" altLang="en-US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2028" y="145072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# 首先建议统一作者名称的格式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执行如下命令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git </a:t>
            </a:r>
            <a:r>
              <a:rPr lang="zh-CN" altLang="en-US" sz="1600" dirty="0">
                <a:solidFill>
                  <a:schemeClr val="bg1"/>
                </a:solidFill>
              </a:rPr>
              <a:t>config --global user.name "19044171柏亮"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624295"/>
            <a:ext cx="8934450" cy="2314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79" y="2046607"/>
            <a:ext cx="4866667" cy="37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028" y="2746741"/>
            <a:ext cx="10228571" cy="371428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88247" y="6115092"/>
            <a:ext cx="7999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一个个对比下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把需要恢复的挪到右边</a:t>
            </a:r>
            <a:r>
              <a:rPr lang="en-US" altLang="zh-CN" sz="1600" dirty="0" smtClean="0">
                <a:solidFill>
                  <a:schemeClr val="bg1"/>
                </a:solidFill>
              </a:rPr>
              <a:t>Your Version</a:t>
            </a:r>
            <a:r>
              <a:rPr lang="zh-CN" altLang="en-US" sz="1600" dirty="0" smtClean="0">
                <a:solidFill>
                  <a:schemeClr val="bg1"/>
                </a:solidFill>
              </a:rPr>
              <a:t>框中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然后 </a:t>
            </a:r>
            <a:r>
              <a:rPr lang="en-US" altLang="zh-CN" sz="1600" dirty="0" smtClean="0">
                <a:solidFill>
                  <a:schemeClr val="bg1"/>
                </a:solidFill>
              </a:rPr>
              <a:t>commit and push</a:t>
            </a:r>
            <a:r>
              <a:rPr lang="zh-CN" altLang="en-US" sz="1600" dirty="0" smtClean="0">
                <a:solidFill>
                  <a:schemeClr val="bg1"/>
                </a:solidFill>
              </a:rPr>
              <a:t>上去即可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397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占位符 14"/>
          <p:cNvSpPr txBox="1">
            <a:spLocks/>
          </p:cNvSpPr>
          <p:nvPr/>
        </p:nvSpPr>
        <p:spPr>
          <a:xfrm>
            <a:off x="281939" y="133305"/>
            <a:ext cx="6636778" cy="461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+mj-ea"/>
                <a:cs typeface="Verdana" charset="0"/>
              </a:rPr>
              <a:t>Some Question</a:t>
            </a:r>
            <a:endParaRPr kumimoji="1" lang="en-US" altLang="zh-CN" sz="2400" b="1" dirty="0">
              <a:solidFill>
                <a:schemeClr val="bg1"/>
              </a:solidFill>
              <a:latin typeface="+mj-ea"/>
              <a:cs typeface="Verdana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218633"/>
            <a:ext cx="281939" cy="295610"/>
          </a:xfrm>
          <a:prstGeom prst="rect">
            <a:avLst/>
          </a:prstGeom>
          <a:gradFill>
            <a:gsLst>
              <a:gs pos="23000">
                <a:srgbClr val="10969E">
                  <a:lumMod val="100000"/>
                  <a:alpha val="39000"/>
                </a:srgbClr>
              </a:gs>
              <a:gs pos="100000">
                <a:srgbClr val="109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AutoShape 10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2" descr="data:image/jpeg;base64,/9j/4AAQSkZJRgABAQAAAQABAAD/2wBDAAgGBgcGBQgHBwcJCQgKDBQNDAsLDBkSEw8UHRofHh0aHBwgJC4nICIsIxwcKDcpLDAxNDQ0Hyc5PTgyPC4zNDL/2wBDAQkJCQwLDBgNDRgyIRwhMjIyMjIyMjIyMjIyMjIyMjIyMjIyMjIyMjIyMjIyMjIyMjIyMjIyMjIyMjIyMjIyMjL/wAARCADR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wfEvia30C1wNsl5IP3cWf1Pt/OjxN4mg0C1wMSXkg/dRen+0fb+deRXl5Pf3UlzcyGSaQ5ZjXFisV7P3Y7/ke1lmWPEP2tX4Pz/4BZ1DW9S1OYyXV3K+eihsKPoBxSWGs6jpkwktLuVCP4d2VP1B4NUKK8rnlfmvqfV+xp8vJyq3ax7D4Y8UQa/b7H2xXqD54+zD+8vt/KuhrwK2uZrO5juLeRo5YzlWXqK9c8L+KIdetvLk2x3sY/eR9mH95fb+VerhcV7T3Z7/AJnyuaZW6D9rS+H8v+AdDRRRXaeIFFFFABRRRQAUUUUAFFFFABRRRQAUUUUAFFFFABRRRQAUUUUAFFFFABRRRQAUUUUAFFFFABRRRQBW1HULbStOuL+8lEVtAheRz2Ar508W/FfXdfuZIrC4k07T8kJHC212HqzDnPsOPrXoHx01OS28M2OnxttF5cFpMd1QZx+ZU/hXgNceIqO/KjanFWuySW4nmcvLNJI56szEmr+meItZ0eVZdO1O6t2Xskh2n6jofxrMorlu0aH0R8NfiafFD/2VqwSPVFUtHIgws4HXjsw64716VXx3o2oy6RrVlqMLFZLaZZBjvg8j8RxX2EjB0V16MMiu+hUclZ9DCcbPQdRRRW5AUUUUAFFFFABRRRQAUUUUAFFFFABRRRQAUUUUAFFFFABRRRQAVh+JvEUXh+xD7fMuZciFD0z6n2FblU9U0u11exe0u03I3Qjqp9R71FRScWobm1B041Yuqrx6niF5eT391Jc3MhkmkOWY1BWrruhXWg3xgnG6NuYpQOHH+PtWVXz81JSaluff0pQnBSp7dAooopGgVLa3U1ncx3FvI0csZyrL2qKihOwmk1ZnsPhfxRDr1tsk2x3sY/eR9m/2l9v5V0NeBWt1NZ3MdxbyNHLGcqy9RXrnhfxRBr1t5b7Y72MfvI/73+0vt/KvXwuK9p7st/zPks0yt0H7Wl8P5f8AAOhooortPECiiigAooooAKKKKACiiigAooooAKKKKACiiigAooooAKKKKACiiigAooooAKKKKACiiigDx74+QO2n6LOB8iSyofqQpH/oJrw6vq7x34ZHizwrc6chUXIxLbs3QSL0/AgkfjXyvd2lxYXctpdwvDcRMUkjcYKkdjXDiItTv3N6b0sQ0UUVzmg6KNpZUjQZZ2Cge5r7MgQx28UZ6qgB/AV86fCjwbPr3iKHVLiIjTbFxIXYcSSDlVHrzgn6e9fR9duGi0mzCo9bBRRRXSZhXL/EDxLceFPCkup2iRPcCVI0WUEqcnnoR2BrqK8i+POoiPR9K00N8007Tsvsq4H/AKF+lZ1ZcsGyoq7OY/4Xn4m/589N/wC/b/8AxVH/AAvPxN/z56b/AN+3/wDiq8xorh9rPub8kex9haFfS6n4f06/mVVlubaOVwnQFlBOPbmtCsbwj/yJuif9eMP/AKAK2a9GOxzMKKKKYBRRRQAUUUUAFFFFABRRRQAVg+JvE0GgWuBiS8kH7qLP/jx9v50eJvEsGgWmBtkvJB+6iz/48fb+deRXl5cX93Jc3UhkmkOWY1xYrFez92O/5HtZZljxD9rV+D8/+AdFoXjS9sNTklvpXuLe4bMqnqp9V9PpXqltcw3ltHcW8iyRSDKsvQivAq6Lwv4pm0G48qXdJYyH54+6n+8v+ea5sNi3B8s9j08yyqNWPtKKtJdO/wDwT1TVNLtdXsXtLtNyN0I6qfUe9ePa7oV1oN8YJxujbmKUDhx/j7V7RbXMN3bx3FvIskUgyrKeCKg1TS7XV7F7S7TcjdCOqn1HvXZiMOqyutzxsvzCeDnyy+Hqux4TRXQX/g7WLTUXtYbSS5Tqksa/Kw9z2PtVK68O6xZRmSfTp1QdWC7gPrivIdKa3R9dDFUZ25ZrXzMyiiioNwqa1up7K5juLeRo5YzlWXtUNFCdhNJqzPYfC/iiHXrbY+2O9jH7yP8Avf7S+38q6GvA7W6nsrmO4t5GjmjOVZe1et+F/FEGvW2x9sd7GP3kf97/AGl9v5V6+FxXtPdlv+Z8lmmVug/a0vh/L/gHQ0UUV2niBRRRQAUUUUAFFFFABRRRQAUUUUAFFFFABRRRQAUUUUAFFFFABRRRQAUUUUAFFFFABXPeI/BOg+KgG1OyDTgYW4jOyQD6jr9DmuhopNJqzBOx5LP8BtIaTMGsXsaZ6Oisfz4rR0v4J+GbGVZbuS7vypzslcKh/BQD+tek0VCowXQrnl3IbW1t7G1jtrWCOCCMbUjjUKqj2AqaiitCQooo6DJoAK+Yfil4iTxD41uWgffa2Y+zREHg7Sdx/FifwAr0b4lfFG1sbOfRtBuFmvpAUmuYzlYR3Cnu306fWvBa48RUT91G1OPVhRRRXKan1z4R/wCRN0T/AK8Yf/QBWzWN4R/5E3RP+vGH/wBAFbNerHZHK9wooopiCiiigAooooAKKKKACsLxL4lt9AtccSXkg/dRZ/8AHj7fzo8S+JbfQLTtJeSD91Fn/wAePt/OvIby8uL+7kurqQyTSHLMf89K4sVivZ+7Hf8AI9nLMseIftavwfn/AMALy8uL+6kubmQyTSHLMagooryG76s+vSSVkFFFFAzovC3imbQbnypd0ljIfnj7qf7y/wCea9btrmG8t47i3kWSKQZVl6EV4FXt3hy3S28N6fGgGPIVjj1Iyf1NelgKkneD2R8zn2Hpx5aqVpM1KKKK9I+cOI8aeE4ZrSXVLCIRzxjdKiDAde5x6j9a80r6BZQylWAIIwQe9eC3sSwX9xCv3Y5WUfQEivJx1JRkpLqfV5Hip1YSpTd+Xb0IKKKK4T3gqa1up7K5juLeRo5ozlWXtUNFCdhNJqzPYvC/ieDX7bY+2O9jH7yP+9/tL7fyroK8DtbqeyuY7i3kaOaM5Vl7V654Y8Twa/bbH2x3sY/eR/3v9pfb+VevhcV7T3Zb/mfJZplboP2tL4fy/wCAdBRRRXaeIFFFFABRRRQAUUUUAFFFFABRVXUdRtNJsJr6+nSC2hXc8jngD+p9q8A8afF3VNclls9GeTT9O5XepxLKPUn+Eew/Os6lSMFqVGLke1a5428O+HSyalqkMcw/5Yp88n/fK5I/GuFv/jvpETFbDSbu5x0aV1jB/ma8HZizFmJJJySe9JXLLEze2hqqa6nr0vx71An9zodqo/25mb+QFQr8edZGd2kWB+jOP615PRUe2qdx8kT2W2+PkoYfatAQr3MVyQf1Wugtfjj4ali3XFtqFvJ3Xy1cfmDXz1RTWImuoezifRn/AAuzwl/0/wD/AH4H/wAVR/wuzwl/0/8A/fgf/FV850U/rMxezR9Gf8Ls8Jf9P/8A34H/AMVR/wALs8Jf9P8A/wB+B/8AFV850UfWZh7NH1v4Y8Vad4t0+W90zzvJilMTeam07sA+vuKTxfrzeGfC19q6RpLJbquxHJAYlgozj61xXwK/5E++/wCv5v8A0BKtfGy78jwGIc4Nxdxpj1ABb/2UV1c79lzGdvescd/wvnVv+gNZf99vR/wvnVv+gNZf99vXktFcftqnc15InrX/AAvnVv8AoDWX/fb0f8L51b/oDWX/AH29eS0Ue2qdw5InrsPx21aSaOM6PZAMwH337mvda+MrX/j8h/66L/Ovs3tXRh5yle7M6iS2PMviZ8RdV8H6pbWGnW1o4nt/NMkysxB3EcAEDtXkGufEDxN4gRor3VJRA3WGHEaEehA6/jmuv+O//I1ab/14j/0Nq8qrGtOXM1cuCVrhRRRWBoFFFFAG5beMvEtnbR21vrl/FDEoVEWYgKB0AqX/AITvxX/0MOo/9/2rnqKfNLuKyOh/4TvxX/0MOo/9/wBq3vBPjHxJfeNdHtbrW76aCW5VXjeYkMPQiuArpPh//wAlA0P/AK+0qoylzLUTSsfV1FFFemcwUUUUAFYXiXxLb6BadpLuQfuos/qfb+dHiXxLb6BadpLuQfuos/qfb+deQ3l5cahdyXV1IZJpDlmP+elcWKxXs/djv+R7OWZY8Q/a1fg/P/gBeXlxf3clzcyGSaQ5ZjUFFFeQ3fVn16SirLYKKKKBhRRRQAV694I1RNQ8Owxbh51qPKde+B90/l/I15DV/SdXu9FvVurR8N0ZT91x6EVvhq3sp3exwZjg/rVHlW61R7nRWV4e1pde0sXghMRDFGUnPIx0PpzWozBVLHoBk17cZKS5lsfEVKcqc3CS1Qp6cV4lr+j3mj6lJHdjcJCWSUDiQZ6/X2r2m3uIrq3SeCRZInG5XU5BFVdW0m11mxe0u0yp5Vh1Q+orDE0PbR03O/Lsa8HVfMtHv3PC6K09c0O60K+NvcDKHmOUDhx/ntWZXiyi4uzPtKdSNSKnB3TCiiikWFTWt1PZXMdzbyNHNGcqy9qhooTsJpNWZ7F4Y8Twa/bbH2x3sY/eR/3v9pfb+VdBXgdrdT2VzHc20jRzRnKsvavXPDHieDX7XY+2O9jH7yP1/wBpfb+VevhcV7T3Zb/mfI5plboP2tL4fy/4B0FFFFdp4oUUUUAFFFFABRRXK/EXXG0DwPqN1E22eRPIhI6hn4yPoMn8KUnZXY0rnjHxU8byeJNcfTrSX/iV2TlUCniVxwXPqOw9ue9efUUV5cpOTuzpSsrBRRXf/Db4eN4vuXvb5ni0q3baxXhpn67Qew6ZPv8AkRi5OyBuyuzg4YZbiQRwxPI56Kikn8hV8+H9aVN50i/Cf3jbPj+VfWOl6LpmiWwt9MsYLWIDGI0AJ+p6k/Wr9dSwvdmXtfI+L3R43KOrKw6qwwRTa+ude8K6N4ltWg1SxilJGFlAxInuG6ivmvxv4QufBuvNYyOZbaQeZbTYxvT39x0P/wBesqlFw16FxmpHNUUUViWW4dK1G5AMFhdSg9CkLNn8hWhB4N8TXP8AqtA1Jh6/ZnA/UV6x8FfGD3dtJ4avZN0luvmWjMeSndPw6j2J9K9frpp0Izje5lKbTsee/B/RdS0Pwvd2+qWctrM92XVJBgldijP5g1ofETwVceNdKtra2vktnt5DIBIhKuSMckcjv2PWuyorqVNcvKZczvc+V9c+HXijQNz3OmSTQL/y3tv3iY9TjkfiBXK19pV8p/EOCK3+IGtRwxrGguCQqjABIBP6k1x1qKgro2hPm0ZzNFFFYGhLa/8AH5D/ANdF/nX2b2r4ytf+PyH/AK6L/Ovs3tXXhepjV6HlnxP+H2teL9ctLzTDaiKK28pvOkKnduY+h9RXD/8ACkvFn97T/wDv+f8A4mvouitZUISd2SptKx8ieJPDd/4V1Y6bqQi8/wAsSAxNuUqenP4GsivR/jd/yPqf9eUf82rziuGaUZNI2i7q4UUUVJR39h8H/E+padbX0DWHk3ESypumIO1hkZ+X3qx/wpLxZ/e0/wD7/n/4mvcvCP8AyJuif9eMP/oArZruWHg0YOoz50/4Ul4s/vaf/wB/z/8AE1seFfhL4l0bxVpmpXTWJgtp1kfZMScD0G2vc6Kaw8E7i9owooorcgKwvEviW30C07SXcg/dRZ/U+386PEviW30C07SXcg/dRf1Pt/OvIby8uNQu5Lq6kMk0hyzH/PSuLFYr2fux3/I9nLMseIftanwfn/wAvLy41C7kurqQyTSHLMf89KgooryG76s+vSUVZbBRRRQMKKKKACiiigAooooA9V+Hf/Ist/18P/Ja6mf/AI95f9w/yrlvh3/yLLf9fD/yWupn/wCPeX/cP8q93D/wY+h8Jj/97n6nkvhXxVLoVx5E26Swkb507of7y/4V61BPFdQJPBIskUg3KynIIrwHvXSeFfFUuhTiCctJYSH5k6lD/eX/AArz8LiuT3J7fke/mmVqsnVpL3uq7/8ABPUNW0m11mxe0u0yp5Vh1Q+orx7XNDutCvjb3Ayh5jlA4cev/wBava4J4rqBJ4JFkikG5WU5BFVtT0q01e0NteRb485BHBU+oPau3EYdVldbnjZfmM8JPllrHqux4VRXsY8FeHxHs+wA+5kbP55rnNd+HgSF7jSJHYqMm3kOSf8AdP8AQ1wTwVWKvue9RzrDVJcruvU8/opWUqxVgQQcEHtSVyHrhU1rdT2VzHc20jRzRnKsvaoaKE7CaTVmexeGPE8Gv22x9sd7GP3kfr/tL7fyroK8Dtbqeyuo7m2kaOaM5Vl7V654Y8Twa/a7H2x3sY/eR+v+0vt/KvXwuK9p7st/zPkc0yt0H7Wl8P5f8A6Ciiiu08UKKKKACvJfjzdFNB0q0B4luWkPvtXH/s1etV478fFJsdDfHyiWYE+5C/4Gsq38NlQ+I8PooorzjpCvrDwJpkekeB9ItUUAm3WV/dnG4/qa+T6+vPC9yl54U0i4jIKvZxHj/dGa6cLuzKrsa1FFFdpiFeZfHDTo7nwdBfY/e2lyuD/suCCPz2/lXptec/Gu9jt/Af2dmHmXNzGijucZYn9P1rOr8DKj8SPnOiiivNOk2vCWqvovi3S9QRtoiuF3+6E4YfkTX1xXxen31x619mxZ8lN33tozmuzCvRoxq9B9FFFdRkFfK/xJ/wCSia3/ANd//ZRX1RXyv8Sf+Sia3/13/wDZRXNifhRpS3OVoooriNyW1/4/If8Arov86+ze1fGVr/x+Q/8AXRf519m9q68L1MavQKKKK6zI+dPjd/yPqf8AXlH/ADavOK9H+N3/ACPqf9eUf82rzivNq/GzpjsgooorMo+ufCP/ACJuif8AXjD/AOgCtmsbwj/yJuif9eMP/oArZr1Y7I5XuFFFFMQUUUUAeGazqMmq6vc3cjE73O0eijoPyqhVvU7KTTtTubSUENFIV57jsfxFVK+clfmd9z9FpKKglDa2gUUUUjQKKKKACiiigAooooAKKKKAPVfh3/yLLf8AXw/8lrqZ/wDj3l/3D/KuW+Hf/Ist/wBfD/yWupn/AOPeX/cP8q93D/wY+h8Jj/8Ae5+p4D3oo70V4R92d18N7y9a9uLMSZs1j8wq38LZAGPTNekV5n8NZ0TVbyAkBpIQy++D/wDXr0yvawTvRR8XnKti5aW2Ciiiuo8o8s+IWmJZ6zHdxKFS6UswH98dT+ORXIV33xMuEM2n2wI3qrufYHAH8jXA14WKSVaSR91lcpSwkHL+tQooorA7wq1p19NpuoQ3kDESRMG+o7j6GqtPhhe4njhiUtJIwVVHcnpQm07omai4tS2PfIZVngjmT7rqGH0IzT6htIfs1nBBnPlxqmfoMVNX0a21PzmVruwUUUUxBXnfxn0ptQ8Ctcxrl7GdZjj+6cqf/Qgfwr0SoL2zg1Cxns7lA8E8bRyL6qRg1M480Whp2dz40orZ8UeHbrwv4gudLugT5bZikxxIh+6w/wA9c1jV5bVnZnSFezfCP4hWlnZp4c1idYFVibSeQ4Xk5KE9uSSD749K8ZoqoTcHdCkrqx9ogggEHIPQilr5I0vxj4i0WMRafrF3DEOke/cg+inIrWk+KnjOSPYdacD1WGMH89tdaxMeqMvZM+ltS1Sx0exe81G6itrdOryNj8B6n2FfNPxE8bP4y1xXhDx6dbApbI3U56uR6nA/ACub1LV9S1ifztRvri6k7GaQtj6Z6VSrGrWc9FsXGFtQooorA0NXwzpzat4o0ywUZ865RT/u5yT+Wa+va8O+CPhV5LybxLcxkRRAw2uR95jwzD6Dj8T6V7jXdh42jfuYVHd2CiiiugzCvlf4k/8AJRNb/wCu/wD7KK+qK+V/iT/yUTW/+u//ALKK5sT8KNKW5ytFFFcRuS2v/H5D/wBdF/nX2b2r4ytf+PyH/rov86+ze1deF6mNXoFFFFdZkfOnxu/5H1P+vKP+bV5xXo/xu/5H1P8Aryj/AJtXnFebV+NnTHZBRRRWZR9c+Ef+RN0T/rxh/wDQBWzWN4R/5E3RP+vGH/0AVs16sdkcr3CiiimIKKKKAOa8V+FY9dg8+Dal/Gvyt0Eg/un+hryaeCW2neGaNo5UO1lYYINe/VzXivwpFrkBuLcLHfoPlboJB/dP9DXDisLz+/Dc9zK809i1Sqv3ej7f8A8ioqSeCW2neGaNo5UO1lYYINR15J9YmmroKKKKBhRRRQAUUUUAFFFFAHqvw7/5Flv+vh/5LXUz/wDHvL/uH+Vct8O/+RZb/r4f+S11M/8Ax7y/7h/lXu4f+DH0PhMf/vc/U8B70Ud6K8I+7LWm382l6hDeW5xJE2QOxHcH2Ir2XRddstctFmtpAJAPniJ+ZD7/AONeIU+KaWCQSQyPG46MjEEfiK6MPiZUXbdHm4/LoYtJ3tJdT3+qGrazZaNaNPdyhePlQH5nPoBXkg8Va6I9g1O4x9efz61lz3E1zKZZ5XlkPVnYsT+JrrnmCt7q1PLo5BLm/ey08i1rGqTazqc17PwXPyqOiqOgqjRRXmttu7PpIQjCKjFWSCiilALMFUEknAA70igVSzBVBJJwAO9eneDvCH9mhNR1BP8ATCMxxn/lkD3P+1/Kk8H+Dxp6pqOooDdkZjiP/LL3P+1/Ku0r1MLheX357ny2a5pz3o0Xp1ffyXkFFFFegfPhRRRQAUUUUAcv438EWPjPSxDMRDewgm3uQMlD6H1U+lfN3iLwrq/he9Ntqlo0YzhJlGY5B6q3f6da+qNb1uw8PaVNqOpTiKCMfix7Ko7k18z+NvHOoeMtS8yYmGxiJ+z2oPCj1Pq3v+VcmJUN+prTv8jlqKK2PDnhjVPFV/JZ6VCJJI4zI5Ztqge59zXIk27I1Meiuquvhv4wtGIk0K5fHeLEg/8AHSaz28IeJVOD4f1TP/XpJ/hVcsl0C6MWiuht/Afiu5I8vw/qHP8AfhKfzxXR6Z8F/FV8ym6S2sIz1M0oZsfRc/0oVOT2QnJI87rufAfw3v8AxbcpdXKva6Qpy85GDL/sp6/XoP0r1Hw58GtB0h0n1F31S4XnEi7Ygf8Ac7/iT9K9GREjRURVVFGFVRgAegrop4frMiVTsQ2NlbabYw2VnCsNvCgSONeigVYoorsMQooooAK+V/iT/wAlE1v/AK7/APsor6or5X+JP/JRNb/67/8AsormxPwo0pbnK0UUVxG5La/8fkP/AF0X+dfZvavjK1/4/If+ui/zr7N7V14XqY1egUUUV1mR86fG7/kfU/68o/5tXnFekfG7/kfU/wCvKP8Am1eb15tX42dMdkFFFFZlH1z4R/5E3RP+vGH/ANAFbNcr8N9Qj1H4f6RIjZMUIgcejJ8v9Afxrqq9SLvFHK9woooqhBRRRQAUUUUAcz4r8KRa5Abi3Cx36D5W6CQf3T/Q15PPBLbTvDNG0cqHaysMEGvfq5nxX4Ui1yA3FuFjv0Hyt0Eg/un+hrhxWF5/fhue5leaOi1Sqv3ej7f8A8joqSeCW2neGaNo5UO1lYYINR15J9YmmroKKKKBhRRRQAUUV3/gPw1FNH/a95GHG7FujDjjq359PpWlKk6suVHNi8VDDUnUn/w5t+Abae28N7Z4niLzM6hxgkEDBrpZgTBIAMkqcD8KfRXuwhyQUex8LXrOrVdVrd3Pn+RHjkZJFZXU4KsMEGm16z4y8NRarYSXkEYW+hUsCo/1ijqp9T6V5NXiV6LpSsz7bA42GLp88dGt0FFFFYnaFFFFABRRSgFmCqCSeAB3oAACzBVBJJwAO9em+D/B409U1HUUBuyMxxH/AJZe5/2v5UeD/B409U1HUUBuzzHEf+WXuf8Aa/lXaV6mFwvL789z5fNc1570aL06vv5LyCiiivQPngooooAKKKKACqWrarZ6JpdxqN/KIraBNzt39gPUk8AVdrxb48azKraZokbERMpuZQP4jnav5YaoqT5ItlRV3Y888a+NL/xlqpuJyYrOIkW9sDxGPU+rHua5miivNbbd2dCVhVUswVQSScADvX0/8N/CsPhTw1HE5jbULnEt0ykHB7J9FH6k18v05JZIzlHZT/snFXSmoO9hSjzKx9oUV454D+H1p4g8H2Gr3Gua5BcXHmblt7sKg2yMowCpPQetddD8OEgx5Xi3xUuO39oAj/0Cu6M5NXsYNJdTtaK5eLwfcQ42+LvEZx/fnib+cVaNvo15BjPiLVJQO0i25/lEDVJvsKxr0VHFG0a4aZ5T6uFz+gFSVQgooooAKKKKACvlf4k/8lE1v/rv/wCyivpq6sLi4BEeq3ltn/nksR/9CQ1wt58FdA1C8mu7vVNamuJmLySPNFlie/8Aq6wrQlNWRcGk9T51or6D/wCFFeGP+f8A1f8A7/Rf/G6P+FFeGP8An/1f/v8ARf8Axuuf6vM09pE8Btf+PuH/AK6L/Ovs0dK8w/4UV4YB/wCP/WP+/wBF/wDG67qw0e5sYkjOualcogwPPEJOPciME1vRpyhe5E5KWxq0UgGAAST7mlroMzwP472hj8Tabd4+Wa02Z91Y/wDxQrymvq7xd4I0vxpBax6lJcxG2Zmje3ZVbkDIOVPHA/KuU/4UV4Y/5/8AV/8Av9F/8brjqUJSk2jaM0lZnz5RX0H/AMKK8Mf8/wDq/wD3+i/+N0f8KK8Mf8/+r/8Af6L/AON1H1eY/aRPLPA/xC1DwVNJHHEt1YTMGkt2bbg/3lPY/wA69Tt/jn4akjBns9ShfuBGjD891H/CivDH/P8A6v8A9/ov/jdH/CivDH/P/q//AH+i/wDjdaQjWirIluDK958d9FjU/Y9Kvpm7eaUjH6E1zUnxw1q51W0KWtraWKzKZkUF3ZM/MNx9vQV1v/CivDH/AD/6v/3+i/8AjdeO+ONCtfDPjG/0iykmkt7fy9jTEFzujVjkgAdWPalUlVirtjioPY+sFZXRXUgqwyCO4orlPhrrH9teA9NmZt0sKfZ5f95OB+Ywfxorri7q5k1Z2OsooopiCiiigDmfFfhSLXIDcW4WO/QfK3QSD+6f6GvJ54Jbad4Zo2jlQ7WVhgg179XM+K/CkWuQG4twsd+g+VugkH90/wBDXDisLz+/Dc9zK80dFqjVfu9H2/4B5HRUk8EttO8M0bRyodrKwwQajryT6xNNXQUUUUDCvcPD8aReHdOWP7v2dD9cjJrw+vVvAesR32irZMw+0Wny7fVOx/pXbgJJVGn1PDz6nKVBSWyep1lFFFeufJBXgt+ixajdRp9xZnVfoCa9o17VotF0ma7kYbwNsS/3nPQV4gzFmLMcknJNeZmEleMep9Nw/TklOb2dkJRRRXnH0YUUUoBZgqgkngAd6AAAswVQSTwAO9em+D/B409U1HUUBuzzHEf+WXuf9r+VHg/weNPVNR1FAbs8xxH/AJZe5/2v5V2lephcLb357ny+a5rz3o0Xp1ffyXkFFFFegfPBRRRQAUUUUAFFFFABXh/x50yUX2laqFJhaJrZm9GBLAfjlvyr3Cs/W9FsfEGkzabqMPmW8o5HQqexB7EVFSHPGxUXZ3Pj2iui8aeGoPCviCTTYNSivQoySow0f+y/bd9P0rna81pp2Z0J3CiiikM+nvhL/wAkx0f/ALbf+jnrtK4v4S/8kx0f/tt/6OeuL+NHxWn8OlvDOgS+XqciA3V0p5tkYZCp6OQc5/hBGOSCvp0/gXocst2dt4t+KHhXwZI1vqN8Zr0DJs7VfMlHTryAvBB+YjPavNLv9phBKy2fhdmjB+V5r3aSPdQhx+Zrw3To1u7yWa63yqiNLJkklz7+p5rYRdFupFREiZz0Cqy1FSsoO1mz0sJlksTBT9pGN9k3Zv0PYdO/aWsZJgup+G7iCLHMltcrK2f91lX+der+GPGvh/xhbGbRdRjuGQZkhPyyx/7yHnHOM9D2Jr5Lk0tHmCiOAW+PmGwBvwIAI/M1iwXV/wCG9cS5sLqW2u7Z90U0ZwR/9Yg4I6HJBopV41HZCx2V1sHFTnte3z/rb0Pu2ivP/hX8SIfHuislzsi1mzAFzEvAcHpIvse47H2Iz3N7c/Y7C4utm/yYmk25xnAJxn8K2POSbdkT0V5SfjSVtFuz4ZuhbM2xZjP8hb0B2Yz7VpX3xRmt9evNKs/DV3fy2rYYwSFiRxzgKcDmsfrFPuei8oxidnD8V0+fmeiUVxfhHx+fFOtXWmPpEthLbRGR/NlywIYDaV2jHX9K6+6uoLK0lurmRYoIULyO3RVAyTWkZxkrrY5K2Gq0Kns6is/v39CWivI9N+NkT6pcDUrDy7DLGFoBukxn5QwJx064rptH+KOha5q1vptlb6g1xO21d0KgDjJJ+boACazjiKctmdVbKcZSu5QdlqdtRSO21GbGcDNeWR/F+/l0mXVI/CUjWML+XJOL35Vbjg/u/wDaH51c6kYfEYYbBV8Tf2Sva3VLfbdo9Uorz65+Jksd5pdna+H5ru61Cyju0ijuBkblLFfu84APNaPhHxyfFOqX9g+lSWM1kP3geXcd27BGMDGCKlVoN2TLnl2JhB1JR0Wu69Nr33Owoori/F/jmbwrrul2T6cslpeMN10ZCNo3AMAuOoBB696uU1BXZhQw9TET9nTV2dpRRVHV9YsdC02TUNRmMNtGQGcIWwScDgAnqabaSuzOMZTkoxV2y9RXC3nxY8LJY3D2moebcrExhje3lAZ8HaCdvAJxWX4b+MOm3dtO3iB47GZXAiWGKRwy46kgHvWft6d7XO5ZVjHBz9m9PJ3+49Or588feEde8R/FDVhpemzzRkwjziNsY/cp/EeK9j0LxtoHiS+ez0q9aedIzKymF0woIGcsAOpFdBRKMasdHock4VKEuWpFp+eh5d4V+G3iDQ9H+z/8JDHatJIZWihhLqCQB1JGenpRXqNFNU4pWI5mFFFFaEhRRRQAUUUUAcz4r8KRa5Abi3Cx36D5W6CQf3T/AENeTzwS207wzRtHKh2srDBBr36uZ8V+FItcgNxbhY79B8rdBIP7p/oa4cVhef34bnuZXmjotUar93o+3/API6Kkmhltp3hmjaOVDtZWGCDUdeSfWJpq6CrFle3On3SXNpK0UydGH8vcVXooTad0DSkrPY9D0/4lR+Wq6jZPvHV4CCD+B6fnVi7+JVikZ+yWU8j9vMIUfoTXmlFdKxla1rnmPJ8I5c3L+Oho6xrd7rl1595JkDhI14VB7Cs6iiueUnJ3Z6UIRhFRirJBRRSgFiAASTwAO9IoACxAAJJ4AHevTfB/g8aeE1HUYwbsjMcR/wCWXuf9r+VHg/weLBU1HUUBuzzHEf8All7n/a/lXaV6mFwtvfnufL5rmvPejRenV9/JeQUUUV6B88FFFFABRRRQAUUUUAFFFFABXAfFHxy3hTSFtLFwNUvARGf+eSdC/wBew9/pXf18tfEvU5NU+IGqu7ZSCX7PGPRU4/nk/jWNebjHQuCuzlJJHlkaSR2d3JZmY5JJ6kmm0UV550Ho/wANvhoni2CfUdUeaHTlzHF5RAaR+5BIPA/U/Q128vwI0Fs+Vqeop6ZKN/7KK7vwlaQWXhDSILYDyltIyCO5Kgk/iST+NbNd8KMOVXRzubucxa21t8O/h7Mvmvc2+lW88+WwrSctJt9MknFfIkMEviO9vNU1G5Z555mklK4BZ2OSfYc19TfGeR4vhJrzRkhisKnHoZkB/QmvkaxvpbCbfHyp4ZD0YVdSMuS0NGdGCnQhXjLEK8epsOg0GcSxRSSW8i4ck8qc/SrVtq+nsqojiH0Vl2j9OKuQyma1gmkt5oY7kExedGVEoHB2k8MB7VUn0WynOfLMTesZx+nSvObi9KqaZ9pTp1oL2mXyjKHZ9O9mvyZoVh69ZvPNA0MZeTY24L1wCP8AGtqNSkaoWLFRjceppcDOcDPTNZU5unLmR6GMwqxlD2U9L2+X9bGb8PPEsvg/x3pupF2jgEohu1JIBhY4fI74+8Ae6ivsbW/+QBqP/XrL/wCgmvinxH5X2qLbjzdnz49O2f1r7Hvbph4CuLu5Pzf2Y0khPr5WTXqxnz0+Y/Pq+G+r4t0U72aPn2ePVB8P7WR7+BtLN8wjtAB5iybTlycZxjI69662PWrbRvHXixptU/syeeIx21x5TSASZUjICtxxzx0rmbzw9a2/w10/XtsgvLm9aEkt8pQBu3rla09c0v8AtPX/ABmyhPMtIxcKWwOA67uT/sk/WvNXNHVeX5M+0qeyqtxk9LyT0S15o+qeu7e51fwtGmr4m1G5bxBHqWq3kZJWOCVRjcGZizqBnOOK6D4mabdatp1taf29YaZp5cNdLctsLgHgg5+bHXbxkjr0rnPhH5eq+ItZ1x1toJvJSFLeHC4BxuYKOg+RefUmuj8XfDfTdcuLzV4IXbVHiASIybIZHHQtgZzjjqK64JyoWSPBxM6dLM1KpJqyXROztt0Vl3PLX1KLw34nn/4QW5nvYJLfY4kgLjIHJA74xuzgY9x12fhdrXhbRZbm+1e/ePVpiUVpomKqvU4YZ5PcnHTH1xJrTxA/iy10GzgsbfULf5fL087FJxuO9lPJAHOT7Vq31lqGpePNP0TxPpumrPduryS2abHKnPJZTyeD1zXNByUuZLr8j2q8adSk6U3vG7aa5ml8tUevXPirSR4cu9ZtpzfWdv8ALIbTDNngYAJHPzCvDXfwdBYyWwuPFyW7ncYmWFY2bsSN2Ow/KvY7vw9caB4Hk07wtd/Y57fMqSzBXL85bcSp7ZwcdhXiDX+r6xZnWNfTUtU0qGURnF35aK/HH3Wx1HQDr1rbEt6KW55mTU6dpypv3b97Py0tbv1Hz6/puow28xh1W21OytI7SzNpOu1lUEEs2AwOCegOfauy+FOoaTaawtuI9XbVtQRhO86KYQV3OSGzu5A7jrVDxTNp2oS6Jp+j+GZYtRk06G5tZLK62ugZS+wjZ8+ADzkGrvw2vfGGq+IntbrWLj7HpzgXkU7BnJ+YBfmBP3lweRxWdPSquvyO3F2qYKbtyq17OX3bX0v001O78WaB4k1e8t5dE186bEkZWRMt8zZ68Vxeu+HvFmh6c+qan42VY4AdhIYsWP8ACnucf5xXXeK/iPpXhqUWcKHUdSJ2/ZoH+6fRmwcH2wT7VxGiW9x8WNde+1y+ih0+zbEemwyYfHXp1we7dTjAx23quDlyx1l6nlYBYinRVWslGkurim36aX17vQj8BL4z8WXouLjXNQh0mJv3svmYMh/uL7+p7V6r4n0CHxL4fn0qed4I5Cp8xRkrtYHv9K0rW1gsrWK1tYUhgiUKkaDAUe1Y/jOxj1DwlqEEuny34Ee8W8L7HYqQflODg8ehz0wc1rGnyU2nqcFbGvE4uM4JQSatZLTXfom/XQ8f8W3R8LzxWekavo91DFHHEsSWMMso2qAzOxQjJYE43Z5qWyj1+58LjxBcax4es7MlgBLY25ckdsLEfm9utZN9bpYRGK8todGhcY+wWzebezj0djkoD3zgf7BrGt9GubiTVQLWWKXT4ftZtXBO1N6ggg88BgfoDXnuTUv0uz66FGEqSTav1bUXf9PnqezeAdH0GbWr7xPomomYXKvHJaeUI/ILMrYx2+7gdq9CrlvA3iPQ9b0SJNJjt7SSNR51lGApibvgdx/td/rXU16dJJQVj4rHyqSxElUTTWmu9lt2CiiitDiCiiigAooooAKKKKACiiigDmfFfhSLXIDcW4WO/QfK3QSD+6f6GvJ5oZbaZ4Zo2jlQ7WVhgg179XM+K/CkWuQm4twsd+g+VugkH90/0NcOKwvP78Nz3MrzT2NqNZ+70fb/AIB5HRUk0MtvM8MyNHKh2srDBBqOvJPrE76oKKKKBhRRSgFiAASTwAO9AAAWIABJPAAr03wf4PFgE1HUYwbo8xxH/ll7n/a/lSeD/B4sFTUdRjBujzHEf+WXuf8Aa/lXa16mFwtvfnufL5rmvPejRenV9/JeQUUUV6B88FFFFABRRRQAUUUUAFFFFABRRRQAV8l+Nrd7XxxrcT5z9tlbn0Ziw/Q19aV4f8avB8y3q+J7OItDIqx3YUfcYcK59iMD8B61z4iLcbroaU3ZnjtFFFcJuep+Afi2fD9hFpGtQST2UXywzxcvGv8AdIPUDt3HvXrGn/EPwlqSqYdctELfwzt5RH/fWK+VKK3hXlFWM3TTPrLxRpcPjHwRqem2dxbyi9tnSCUPmPzB90kjPAYDOM9K8Q0z9mvWJWk/tbX7G2AHyfZInnyffdsx+tet/CX/AJJjo/8A22/9HPXaV2xd0mYtWdjz/wAP+HZPEPgeHwr438Pqp0oxwq6uBFOIxhJImVtw+UAH7v3iOMkDzXxX8GPFOna07+FDHf6VKxZIJ5lD24/ukuRuUdiCT6jufoqiiUYyVpI0o16tGXNSk0/I+bU+Efj0FQ9npZzGXLC7IAP93p1P5e9cD4sj1jwtqp0m++yR3ixJJKkD+YYiwyFY9N2MHjIwRzX1RLp+ieCYdR8Rz3d+tvFC7MlxfSSom5gzCNXYjc7BeO5wBjJz5xp3wju/HXiO98W+N0ayGobZINNt5MSRKAFVZTt4IRV4HOeuDkVmsPSTvY7ZZxjpR5XUf4fnueC+HdHufE/ijT9JjLtLe3Cxs45KqT8zfguT+FfaPiXQl8Q+HbnSBcvarMoAeMDjByAR3HAyOKw/DXws8K+E9bGraVZypdCJo1MspkCZ6kZ6HHGfQkd67StWk1ZnBCpKE1Ui9U7/ADPP9X+FlrqllpVkuq3MFrYQiIxKuVkIJJfGcKxyecHr7VR1H4TSat4g1O9uNWaG2u5A6xwg5wCCQ2eDwDj0ODzXp1FZOhTe6O6Ga4uG0+/RdXd/icXp/wAMtE0rxJaavYNPCLdMfZ95Ku2MBic5+o6E/q7xZ4d8U6zqKDSfEf2DTnj2yxgYdW9VKjJBHqw/Xix4l07X7q+kbS7iVIZbcRrsuCgjfZOm4jI/imifIycQn+IIGpXWjeKJ7m8ihvZYkfz/ACpjdMFGRc7MYO4f8fEA6ceQ391N0uKScVH7jaFapKUa06qbS+1Z2+/r+Ja8LeANN8L2s/kyyzX9xGY5L1vlcA/3B/Dzz3PHWsPw78OtZtPF1vr+u60l9Lbg7QNzFvlKjJOMAZzW5BZ68bPWBOb1Gu4ZI7bZOrSW7M08gYZcAECSKPhvvJ/cAesNtL8Vm3KJb6gqC4icn7W+912TBhg3p4DGI8SJknkHbUuMdLR2NYVqrdTmrK8tG9NvLt6I9EuYftFrNBu2+YjJnGcZGK8vj+DciaFLYHxJdhnl8wIq4tz05MeeW4659OOKv3uheKbiyL2819CyWscaxfaZRJvM0u9lxdldyoyN87uDhR8vIG5qmna/Lp95aWlxKHi+1XEFwlwVaYyJKI4cZG3Y0g5JwPLjI6kR1JKfxRM6E54XShWWr126bPX1/qzMW4+GM9xq+lXi65ParY2EVoXtQY5SUQruVsnGc9PTIrU8GeCZfCeoatcyak179udSGdTv4LHLHPJO7k1nwaJ4iuYo4DJfWgN0jSSTXEuPLEUufu3jsRuMfAZOcE7gOLOj2euWy2A1Cz1aXdp9yl4FvhhZGk3xouZycgB1V85wyZI52zGEVK/KaVq9WdJ03WTW1rLbV7+q/Lua9t4O0i18V3PiKOD/AEydQMEDajfxOo7EjGT9fU1ieJfhXouv3jXsMkmn3TnMhgUFHPqV9foRUgsvEcmk2Kyw6gL1dPjhiZbxVFvdruDSz4kxKjHy2x+84VsqCSGuanb3txrss8uma3PZm3SOJbLURAFdZJdzECdM7lMZB5OOuDkVTjGSs4mMKtelUU41tUrbrZbLV2t6+fz5N/gorIQPElzyP4oMj/0KuwTwckHgePw5a6hcWrRx4F3ASjFySSxAPIJJyuaxr7TPEMguRaW2sJeNNfH7QdSHktGyTiEKnnfKQWhx8gxjqMV1GmWep2us3r3l7Ld2z28Cws4VQGVpd2FXodpjLNjkk4wAFVQpwT0jYvFYvETgnOsnbVLTdO3T79enQwNL+GmmaFYXEmnuZdZaNvJvrkBjHJjhguCBz7E+9O8HeCLvRdS1HVtavo7/AFG+XY7KvyhScnqBnOBxgAYrtaK1VGCaaWxxzzDETjKMpX5t319L9F5I5jRPAWheH9budVsbdhNKMIrnKwZznZ6Z/H0HFdPRRVRioqyRz1a1StLmqO78woooqjIKKKKACiiigAooooAKKKKACiiigDmfFfhSLXITcW4WO/QcN0Eg9D/Q15PNDLbTPDNG0cqHaysMEGvfq5nxX4Uj1yE3FuFjv0HDdBIPQ/0NcOKwvP78Nz3MrzT2LVGs/d6Pt/wDyOiprm1ns52guYXilU4KuMGo443lkWONGd2OAqjJP4V5Nnex9YpJq62EALEAAkngAV6Z4P8AB4sAmo6jGDdEZjiP/LL3P+1/Kjwh4OGn7NQ1FAbrrHEefK9z/tfyrta9TC4W3vz3PmM1zXnvRovTq+/kgooor0D54KKKKACiiigAooooAKKKKACiiigAooooAKZLFHPE8U0ayRupVkcZDA9QRT6KAPHPFvwSSeWS88NTrCW5NnMfl/4A3b6H868o1fwrruhOV1LS7mAD+MplD9GHH619dUhAYEEAg9Qa554eMtVoaKo0fF1FfXF94R8O6iS13olhKx6sYFDfmBmsS4+E/gy4Of7I8s/9M55B/wCzVk8NLoyvaozPhh4k0LT/AId6Va3utabbXCedvimukR1zK5GQTkcEH8a67/hMfDH/AEMekf8AgdF/8VXLv8GPCDZxDeL9Lg/1pg+CnhIHJF+fYz//AFq3j7RJKyIfK3c6v/hMfDH/AEMekf8AgdF/8VR/wmPhj/oY9I/8Dov/AIquci+Dvg2IgtYzyY/v3D/0IrYs/h/4SsCDBoNmSOhlTzD/AOPZql7TrYXumnaa5omqyCOz1TT7x1OQsNwkhB9cAmtKo4LeG2iEcEMcUY6LGoUD8BUlWr9SQooopgFFFFABRRRQAUUUUAFFFFABRRRQAUUUUAFFFFABRRRQAUUUUAFFFFABRRRQAUUUUAFFFFABRRRQAUUUUAFFFFAHFfEH/j0h/wA96zvh9/x/S/7poorzpf70j6On/wAitno1FFFeifOBRRRQAUUUUAFFFFABRRRQAUUUUAFFFFABRRRQAUUUUAFFFFABRRRQAUUUUAFFFFABRRRQAUUUUAFFFFABRRRQAUUUUAFFFFABRRRQAUUUUAFFFFABRRRQAUUUUAFFFFAH/9k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" y="984522"/>
            <a:ext cx="774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我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自信满满的写了一个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bug,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并且已经</a:t>
            </a:r>
            <a:r>
              <a:rPr kumimoji="1" lang="en-US" altLang="zh-CN" b="1" dirty="0" smtClean="0">
                <a:solidFill>
                  <a:schemeClr val="bg1"/>
                </a:solidFill>
                <a:latin typeface="+mj-ea"/>
                <a:cs typeface="Verdana" charset="0"/>
              </a:rPr>
              <a:t>push,</a:t>
            </a:r>
            <a:r>
              <a:rPr kumimoji="1" lang="zh-CN" altLang="en-US" b="1" dirty="0" smtClean="0">
                <a:solidFill>
                  <a:schemeClr val="bg1"/>
                </a:solidFill>
                <a:latin typeface="+mj-ea"/>
                <a:cs typeface="Verdana" charset="0"/>
              </a:rPr>
              <a:t>第二天才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发现</a:t>
            </a:r>
            <a:r>
              <a:rPr kumimoji="1" lang="en-US" altLang="zh-CN" b="1" dirty="0">
                <a:solidFill>
                  <a:schemeClr val="bg1"/>
                </a:solidFill>
                <a:latin typeface="+mj-ea"/>
                <a:cs typeface="Verdana" charset="0"/>
              </a:rPr>
              <a:t>,</a:t>
            </a:r>
            <a:r>
              <a:rPr kumimoji="1" lang="zh-CN" altLang="en-US" b="1" dirty="0">
                <a:solidFill>
                  <a:schemeClr val="bg1"/>
                </a:solidFill>
                <a:latin typeface="+mj-ea"/>
                <a:cs typeface="Verdana" charset="0"/>
              </a:rPr>
              <a:t>怎么撤回来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966912"/>
            <a:ext cx="7286625" cy="2466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1939" y="1628358"/>
            <a:ext cx="4940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找到自己提交的那次</a:t>
            </a:r>
            <a:r>
              <a:rPr lang="en-US" altLang="zh-CN" sz="1600" dirty="0" smtClean="0">
                <a:solidFill>
                  <a:schemeClr val="bg1"/>
                </a:solidFill>
              </a:rPr>
              <a:t>commit</a:t>
            </a:r>
            <a:r>
              <a:rPr lang="zh-CN" altLang="en-US" sz="1600" dirty="0" smtClean="0">
                <a:solidFill>
                  <a:schemeClr val="bg1"/>
                </a:solidFill>
              </a:rPr>
              <a:t>记录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右击</a:t>
            </a:r>
            <a:r>
              <a:rPr lang="en-US" altLang="zh-CN" sz="1600" dirty="0" smtClean="0">
                <a:solidFill>
                  <a:schemeClr val="bg1"/>
                </a:solidFill>
              </a:rPr>
              <a:t>Revert Commit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1571793"/>
            <a:ext cx="8952381" cy="47333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9250" y="3370667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不要修改自动生成的提交记录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68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050lnv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Words>1962</Words>
  <Application>Microsoft Office PowerPoint</Application>
  <PresentationFormat>宽屏</PresentationFormat>
  <Paragraphs>242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맑은 고딕</vt:lpstr>
      <vt:lpstr>MS PGothic</vt:lpstr>
      <vt:lpstr>等线</vt:lpstr>
      <vt:lpstr>华文细黑</vt:lpstr>
      <vt:lpstr>宋体</vt:lpstr>
      <vt:lpstr>Microsoft YaHei</vt:lpstr>
      <vt:lpstr>Microsoft YaHei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18031717@sn.suning.ad</dc:creator>
  <cp:lastModifiedBy>柏亮</cp:lastModifiedBy>
  <cp:revision>1144</cp:revision>
  <dcterms:created xsi:type="dcterms:W3CDTF">2018-05-28T01:23:18Z</dcterms:created>
  <dcterms:modified xsi:type="dcterms:W3CDTF">2019-07-08T03:22:54Z</dcterms:modified>
</cp:coreProperties>
</file>