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60" r:id="rId7"/>
    <p:sldId id="270" r:id="rId8"/>
    <p:sldId id="261" r:id="rId9"/>
    <p:sldId id="259" r:id="rId10"/>
    <p:sldId id="262" r:id="rId11"/>
    <p:sldId id="271" r:id="rId12"/>
    <p:sldId id="264" r:id="rId13"/>
    <p:sldId id="263" r:id="rId14"/>
    <p:sldId id="265" r:id="rId15"/>
    <p:sldId id="266" r:id="rId16"/>
    <p:sldId id="267" r:id="rId17"/>
    <p:sldId id="268" r:id="rId18"/>
    <p:sldId id="269" r:id="rId1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9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7.png"/><Relationship Id="rId5" Type="http://schemas.openxmlformats.org/officeDocument/2006/relationships/tags" Target="../tags/tag80.xml"/><Relationship Id="rId4" Type="http://schemas.openxmlformats.org/officeDocument/2006/relationships/image" Target="../media/image6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18892" y="1903720"/>
            <a:ext cx="4824781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218892" y="3939742"/>
            <a:ext cx="4824777" cy="95482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756" y="952508"/>
            <a:ext cx="10849411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762442" y="2463322"/>
            <a:ext cx="4824146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1808" y="3256115"/>
            <a:ext cx="4824781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523" y="302400"/>
            <a:ext cx="11599774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523" y="3024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74399" y="58355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266" y="1249200"/>
            <a:ext cx="9623893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0779" y="2163600"/>
            <a:ext cx="9624093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6331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048" y="770400"/>
            <a:ext cx="3958969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647" y="1764000"/>
            <a:ext cx="395537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099872" y="769938"/>
            <a:ext cx="6478313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6426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1841" y="781200"/>
            <a:ext cx="1097354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1841" y="1659600"/>
            <a:ext cx="10973117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615" y="2808000"/>
            <a:ext cx="10962744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6426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68923" y="-5379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643" y="669600"/>
            <a:ext cx="10973542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679" y="1681200"/>
            <a:ext cx="10987938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3845" y="5180400"/>
            <a:ext cx="10998735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6426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6523" y="-1080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449" y="237600"/>
            <a:ext cx="11034726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449" y="1663200"/>
            <a:ext cx="5341009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0774" y="1663200"/>
            <a:ext cx="5366202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251" y="4816800"/>
            <a:ext cx="5341009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1572" y="4813200"/>
            <a:ext cx="5366202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6426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43" y="5104461"/>
            <a:ext cx="1753070" cy="17535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070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403" y="1339200"/>
            <a:ext cx="9141619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017" y="3862800"/>
            <a:ext cx="9141619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708" y="952508"/>
            <a:ext cx="10849411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097" y="1811319"/>
            <a:ext cx="3229991" cy="32353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68923" y="0"/>
            <a:ext cx="719902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0059" y="2976598"/>
            <a:ext cx="6855579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09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165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5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0059" y="2000603"/>
            <a:ext cx="6856214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756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252" y="952508"/>
            <a:ext cx="5281866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08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756" y="952508"/>
            <a:ext cx="5281866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751" y="1406525"/>
            <a:ext cx="5281824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4126" y="952508"/>
            <a:ext cx="5281866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4126" y="1406525"/>
            <a:ext cx="5281866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6127" y="1234440"/>
            <a:ext cx="4381849" cy="43891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56" y="443234"/>
            <a:ext cx="10849411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756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7300" y="952508"/>
            <a:ext cx="5281866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19902" cy="720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68923" y="6132531"/>
            <a:ext cx="719902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68382" y="952508"/>
            <a:ext cx="950736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751" y="952500"/>
            <a:ext cx="9825542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669708" y="443230"/>
            <a:ext cx="10849411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669708" y="961398"/>
            <a:ext cx="10849411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513" y="6349833"/>
            <a:ext cx="2699297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4928" y="6349833"/>
            <a:ext cx="3958969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8" y="6349833"/>
            <a:ext cx="2699297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090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5995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1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4.xml"/><Relationship Id="rId2" Type="http://schemas.openxmlformats.org/officeDocument/2006/relationships/hyperlink" Target="http://www.cloudera.com/" TargetMode="Externa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01</a:t>
            </a:r>
            <a:r>
              <a:rPr lang="zh-CN" altLang="en-US" dirty="0"/>
              <a:t> 大数据 启蒙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布造老师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进程 21"/>
          <p:cNvSpPr/>
          <p:nvPr/>
        </p:nvSpPr>
        <p:spPr>
          <a:xfrm>
            <a:off x="6128136" y="2623109"/>
            <a:ext cx="3566676" cy="166998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进程 20"/>
          <p:cNvSpPr/>
          <p:nvPr/>
        </p:nvSpPr>
        <p:spPr>
          <a:xfrm>
            <a:off x="189756" y="4351301"/>
            <a:ext cx="5616624" cy="1669985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189756" y="2623110"/>
            <a:ext cx="5616624" cy="166998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5780" y="31409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557908" y="31409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59984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9984" y="32813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9984" y="37818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780" y="49411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557908" y="49411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59984" y="45739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9984" y="50815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9984" y="55820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26460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26460" y="3264001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6460" y="3754255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5" idx="3"/>
            <a:endCxn id="13" idx="1"/>
          </p:cNvCxnSpPr>
          <p:nvPr/>
        </p:nvCxnSpPr>
        <p:spPr>
          <a:xfrm>
            <a:off x="5590356" y="2957358"/>
            <a:ext cx="93610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4" idx="1"/>
          </p:cNvCxnSpPr>
          <p:nvPr/>
        </p:nvCxnSpPr>
        <p:spPr>
          <a:xfrm flipV="1">
            <a:off x="5590356" y="3447612"/>
            <a:ext cx="936104" cy="13099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7407418" y="3040853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sp>
        <p:nvSpPr>
          <p:cNvPr id="24" name="进程 23"/>
          <p:cNvSpPr/>
          <p:nvPr/>
        </p:nvSpPr>
        <p:spPr>
          <a:xfrm>
            <a:off x="6128136" y="4351301"/>
            <a:ext cx="3566676" cy="16699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26460" y="450193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26460" y="49921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26460" y="54824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7407418" y="4769045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6" idx="3"/>
            <a:endCxn id="25" idx="1"/>
          </p:cNvCxnSpPr>
          <p:nvPr/>
        </p:nvCxnSpPr>
        <p:spPr>
          <a:xfrm>
            <a:off x="5590356" y="3465004"/>
            <a:ext cx="936104" cy="12205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5607218" y="5163814"/>
            <a:ext cx="919242" cy="11158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0010" y="69269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假设我们用</a:t>
            </a:r>
            <a:r>
              <a:rPr kumimoji="1" lang="en-US" altLang="zh-CN" sz="1600" dirty="0"/>
              <a:t>2000</a:t>
            </a:r>
            <a:r>
              <a:rPr kumimoji="1" lang="zh-CN" altLang="en-US" sz="1600" dirty="0"/>
              <a:t>台机器（</a:t>
            </a:r>
            <a:r>
              <a:rPr kumimoji="1" lang="en-US" altLang="zh-CN" sz="1600" dirty="0">
                <a:solidFill>
                  <a:srgbClr val="FF0000"/>
                </a:solidFill>
              </a:rPr>
              <a:t>1T</a:t>
            </a:r>
            <a:r>
              <a:rPr kumimoji="1" lang="zh-CN" altLang="en-US" sz="1600" dirty="0">
                <a:solidFill>
                  <a:srgbClr val="FF0000"/>
                </a:solidFill>
              </a:rPr>
              <a:t>数据就已经在这些机器上了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每台存储</a:t>
            </a:r>
            <a:r>
              <a:rPr kumimoji="1" lang="en-US" altLang="zh-CN" sz="1600" dirty="0"/>
              <a:t>1/2000</a:t>
            </a:r>
            <a:r>
              <a:rPr kumimoji="1" lang="zh-CN" altLang="en-US" sz="1600" dirty="0"/>
              <a:t>，约</a:t>
            </a:r>
            <a:r>
              <a:rPr kumimoji="1" lang="en-US" altLang="zh-CN" sz="1600" dirty="0"/>
              <a:t>500BM</a:t>
            </a:r>
            <a:r>
              <a:rPr kumimoji="1" lang="zh-CN" altLang="en-US" sz="1600" dirty="0"/>
              <a:t>的数据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并行计算为一台</a:t>
            </a:r>
            <a:r>
              <a:rPr kumimoji="1" lang="en-US" altLang="zh-CN" sz="1600" dirty="0"/>
              <a:t>500MB</a:t>
            </a:r>
            <a:r>
              <a:rPr kumimoji="1" lang="zh-CN" altLang="en-US" sz="1600" dirty="0"/>
              <a:t>的时间损耗（根据前面假设的磁盘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情况需要</a:t>
            </a:r>
            <a:r>
              <a:rPr kumimoji="1" lang="en-US" altLang="zh-CN" sz="1600" dirty="0"/>
              <a:t>1s</a:t>
            </a:r>
            <a:r>
              <a:rPr kumimoji="1" lang="zh-CN" altLang="en-US" sz="1600" dirty="0"/>
              <a:t>钟）</a:t>
            </a:r>
            <a:endParaRPr kumimoji="1" lang="zh-CN" altLang="en-US" sz="1600" dirty="0"/>
          </a:p>
        </p:txBody>
      </p:sp>
      <p:sp>
        <p:nvSpPr>
          <p:cNvPr id="34" name="圆角矩形标注 33"/>
          <p:cNvSpPr/>
          <p:nvPr/>
        </p:nvSpPr>
        <p:spPr>
          <a:xfrm>
            <a:off x="5329046" y="69269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假设数据很均匀</a:t>
            </a:r>
            <a:endParaRPr kumimoji="1" lang="zh-CN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</a:rPr>
              <a:t>由于两个不同的数据取</a:t>
            </a:r>
            <a:r>
              <a:rPr kumimoji="1" lang="en-US" altLang="zh-CN" sz="1400" dirty="0">
                <a:solidFill>
                  <a:srgbClr val="FF0000"/>
                </a:solidFill>
              </a:rPr>
              <a:t>hashcode</a:t>
            </a:r>
            <a:r>
              <a:rPr kumimoji="1" lang="zh-CN" altLang="en-US" sz="1400" dirty="0">
                <a:solidFill>
                  <a:srgbClr val="FF0000"/>
                </a:solidFill>
              </a:rPr>
              <a:t>也会一样，所以这里可能导致数据不是那么的均匀</a:t>
            </a:r>
            <a:endParaRPr kumimoji="1"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每台拉取一批小文件</a:t>
            </a:r>
            <a:endParaRPr kumimoji="1"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最终并行各自判断自己的数据</a:t>
            </a:r>
            <a:r>
              <a:rPr kumimoji="1" lang="en-US" altLang="zh-CN" sz="1400" dirty="0"/>
              <a:t>(</a:t>
            </a:r>
            <a:r>
              <a:rPr kumimoji="1" lang="zh-CN" altLang="en-US" sz="1400" dirty="0"/>
              <a:t>内存处理忽略时间</a:t>
            </a:r>
            <a:r>
              <a:rPr kumimoji="1" lang="en-US" altLang="zh-CN" sz="1400" dirty="0"/>
              <a:t>)</a:t>
            </a:r>
            <a:endParaRPr kumimoji="1"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13150" y="146050"/>
            <a:ext cx="31235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实现秒级的方式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集群分布式处理大数据的辩证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en-US" altLang="zh-CN" dirty="0"/>
              <a:t>2000</a:t>
            </a:r>
            <a:r>
              <a:rPr kumimoji="1" lang="zh-CN" altLang="en-US" dirty="0"/>
              <a:t>台真的比一台速度快吗？</a:t>
            </a:r>
            <a:endParaRPr kumimoji="1" lang="zh-CN" altLang="en-US" dirty="0"/>
          </a:p>
          <a:p>
            <a:pPr lvl="1"/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如果只是针对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的数据，那是否定的，因为，你用网络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I/O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把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的数据散落到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2000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机器中这个时间远远比你把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的数据在单机中分成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2000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份时间长</a:t>
            </a:r>
            <a:endParaRPr kumimoji="1" lang="en-US" altLang="zh-C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kumimoji="1" lang="zh-CN" altLang="en-US" dirty="0"/>
              <a:t>如果考虑分发上传文件的时间呢？</a:t>
            </a:r>
            <a:endParaRPr kumimoji="1" lang="zh-CN" altLang="en-US" dirty="0"/>
          </a:p>
          <a:p>
            <a:pPr lvl="1"/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上面的解释就是答案</a:t>
            </a:r>
            <a:endParaRPr kumimoji="1" lang="en-US" altLang="zh-CN" dirty="0"/>
          </a:p>
          <a:p>
            <a:r>
              <a:rPr kumimoji="1" lang="zh-CN" altLang="en-US" dirty="0"/>
              <a:t>如果考虑每天都有</a:t>
            </a:r>
            <a:r>
              <a:rPr kumimoji="1" lang="en-US" altLang="zh-CN" dirty="0"/>
              <a:t>1T</a:t>
            </a:r>
            <a:r>
              <a:rPr kumimoji="1" lang="zh-CN" altLang="en-US" dirty="0"/>
              <a:t>数据的产生呢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pPr lvl="1"/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单机的时候就只有处理数据的时间，根据前面的结论，处理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的数据需要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2*30min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，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个小时，所有每天新增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，就需要新增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1h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的处理时间</a:t>
            </a:r>
            <a:endParaRPr kumimoji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1"/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然而分布式的情况下，根据前面的结论，处理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的数据，需要的时间是秒级的，大部分的时间在数据的分发上</a:t>
            </a:r>
            <a:endParaRPr kumimoji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lvl="1"/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假设分发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的数据到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2000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机器上需要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个小时，那对于每天新增的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数据，它都是固定的只需要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个小时，加上处理的几分钟（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是秒级，几十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的话就算它几分钟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）</a:t>
            </a:r>
            <a:endParaRPr kumimoji="1" lang="en-US" altLang="zh-C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kumimoji="1" lang="zh-CN" altLang="en-US" dirty="0"/>
              <a:t>如果增量了一年，最后一天计算数据呢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pPr lvl="1"/>
            <a:r>
              <a:rPr kumimoji="1"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根据上面分析的那到了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365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天之后，单机处理需要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365T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需要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365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个小时，分布式还只是需要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小时的上传和几分钟的处理时间，算它处理的时间一两个小时吧，也远远小于单机的时间</a:t>
            </a:r>
            <a:endParaRPr kumimoji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</a:t>
            </a:r>
            <a:endParaRPr kumimoji="1" lang="zh-CN" altLang="en-US" dirty="0"/>
          </a:p>
          <a:p>
            <a:pPr lvl="1"/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对于比较大的数据量的时候可以分发到多台机器一起同时处理</a:t>
            </a:r>
            <a:endParaRPr kumimoji="1" lang="en-US" altLang="zh-CN" dirty="0"/>
          </a:p>
          <a:p>
            <a:r>
              <a:rPr kumimoji="1" lang="zh-CN" altLang="en-US" dirty="0"/>
              <a:t>并行计算</a:t>
            </a:r>
            <a:endParaRPr kumimoji="1" lang="zh-CN" altLang="en-US" dirty="0"/>
          </a:p>
          <a:p>
            <a:pPr lvl="1"/>
            <a:r>
              <a:rPr kumimoji="1"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所有的机器都同时计算</a:t>
            </a:r>
            <a:endParaRPr kumimoji="1" lang="en-US" altLang="zh-CN" dirty="0"/>
          </a:p>
          <a:p>
            <a:r>
              <a:rPr kumimoji="1" lang="zh-CN" altLang="en-US" dirty="0"/>
              <a:t>计算向数据移动</a:t>
            </a:r>
            <a:endParaRPr kumimoji="1" lang="zh-CN" altLang="en-US" dirty="0"/>
          </a:p>
          <a:p>
            <a:pPr lvl="1"/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不要轻易的移动数据</a:t>
            </a:r>
            <a:endParaRPr kumimoji="1" lang="en-US" altLang="zh-CN" dirty="0"/>
          </a:p>
          <a:p>
            <a:r>
              <a:rPr kumimoji="1" lang="zh-CN" altLang="en-US" dirty="0"/>
              <a:t>数据本地化读取</a:t>
            </a:r>
            <a:endParaRPr kumimoji="1" lang="zh-CN" altLang="en-US" dirty="0"/>
          </a:p>
          <a:p>
            <a:pPr lvl="1"/>
            <a:r>
              <a:rPr kumimoji="1"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尽量的避免网络拉取过程的</a:t>
            </a:r>
            <a:r>
              <a:rPr kumimoji="1" lang="en-US" altLang="zh-C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IO</a:t>
            </a:r>
            <a:r>
              <a:rPr kumimoj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消耗</a:t>
            </a:r>
            <a:endParaRPr kumimoji="1" lang="en-US" altLang="zh-CN" dirty="0"/>
          </a:p>
          <a:p>
            <a:r>
              <a:rPr kumimoji="1" lang="zh-CN" altLang="en-US" dirty="0"/>
              <a:t>以上这些点是学习大数据技术时需要关心的重点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之父</a:t>
            </a:r>
            <a:r>
              <a:rPr kumimoji="1" lang="en-US" altLang="zh-CN" dirty="0"/>
              <a:t>Doug Cutting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916832"/>
            <a:ext cx="4457700" cy="447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9836" y="1988840"/>
            <a:ext cx="448246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Hadoop</a:t>
            </a:r>
            <a:r>
              <a:rPr lang="zh-CN" altLang="en-US" sz="2400" dirty="0"/>
              <a:t>的发音是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hædu:p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Cutting</a:t>
            </a:r>
            <a:r>
              <a:rPr lang="zh-CN" altLang="en-US" sz="2400" dirty="0"/>
              <a:t>儿子对玩具小象的昵称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Nutch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Lucene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Avro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Hadoop</a:t>
            </a: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的时间简史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9796" y="1988840"/>
            <a:ext cx="11377264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《The Google File System 》 2003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《MapReduce: Simplified Data Processing on Large Clusters》 2004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《</a:t>
            </a:r>
            <a:r>
              <a:rPr lang="en-US" altLang="zh-CN" dirty="0" err="1"/>
              <a:t>Bigtable</a:t>
            </a:r>
            <a:r>
              <a:rPr lang="en-US" altLang="zh-CN" dirty="0"/>
              <a:t>: A Distributed Storage System for Structured Data》 2006</a:t>
            </a:r>
            <a:r>
              <a:rPr lang="zh-CN" altLang="en-US" dirty="0"/>
              <a:t>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Hadoop</a:t>
            </a:r>
            <a:r>
              <a:rPr lang="zh-CN" altLang="en-US" dirty="0"/>
              <a:t>由 </a:t>
            </a:r>
            <a:r>
              <a:rPr lang="en-US" altLang="zh-CN" dirty="0"/>
              <a:t>Apache Software Foundation </a:t>
            </a:r>
            <a:r>
              <a:rPr lang="zh-CN" altLang="en-US" dirty="0"/>
              <a:t>于 </a:t>
            </a:r>
            <a:r>
              <a:rPr lang="en-US" altLang="zh-CN" dirty="0"/>
              <a:t>2005 </a:t>
            </a:r>
            <a:r>
              <a:rPr lang="zh-CN" altLang="en-US" dirty="0"/>
              <a:t>年秋天作为</a:t>
            </a:r>
            <a:r>
              <a:rPr lang="en-US" altLang="zh-CN" dirty="0"/>
              <a:t>Lucene</a:t>
            </a:r>
            <a:r>
              <a:rPr lang="zh-CN" altLang="en-US" dirty="0"/>
              <a:t>的子项目</a:t>
            </a:r>
            <a:r>
              <a:rPr lang="en-US" altLang="zh-CN" dirty="0" err="1"/>
              <a:t>Nutch</a:t>
            </a:r>
            <a:r>
              <a:rPr lang="zh-CN" altLang="en-US" dirty="0"/>
              <a:t>的一部分正式引入。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2006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月份，</a:t>
            </a:r>
            <a:r>
              <a:rPr lang="en-US" altLang="zh-CN" dirty="0"/>
              <a:t>Map/Reduce </a:t>
            </a:r>
            <a:r>
              <a:rPr lang="zh-CN" altLang="en-US" dirty="0"/>
              <a:t>和 </a:t>
            </a:r>
            <a:r>
              <a:rPr lang="en-US" altLang="zh-CN" dirty="0" err="1"/>
              <a:t>Nutch</a:t>
            </a:r>
            <a:r>
              <a:rPr lang="en-US" altLang="zh-CN" dirty="0"/>
              <a:t> Distributed File System (NDFS) </a:t>
            </a:r>
            <a:r>
              <a:rPr lang="zh-CN" altLang="en-US" dirty="0"/>
              <a:t>分别被纳入称为 </a:t>
            </a:r>
            <a:r>
              <a:rPr lang="en-US" altLang="zh-CN" dirty="0"/>
              <a:t>Hadoop </a:t>
            </a:r>
            <a:r>
              <a:rPr lang="zh-CN" altLang="en-US" dirty="0"/>
              <a:t>的项目中。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Cloudera</a:t>
            </a:r>
            <a:r>
              <a:rPr lang="zh-CN" altLang="en-US" dirty="0"/>
              <a:t>公司在</a:t>
            </a:r>
            <a:r>
              <a:rPr lang="en-US" altLang="zh-CN" dirty="0"/>
              <a:t>2008</a:t>
            </a:r>
            <a:r>
              <a:rPr lang="zh-CN" altLang="en-US" dirty="0"/>
              <a:t>年开始提供基于</a:t>
            </a:r>
            <a:r>
              <a:rPr lang="en-US" altLang="zh-CN" dirty="0"/>
              <a:t>Hadoop</a:t>
            </a:r>
            <a:r>
              <a:rPr lang="zh-CN" altLang="en-US" dirty="0"/>
              <a:t>的软件和服务。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hadoop-2.6.5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hadoop-3.0.0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hadoop.apache.org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生态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5709" y="946934"/>
            <a:ext cx="8424936" cy="432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/>
              <a:t>The project includes these modules: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Common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Distributed File System (HDFS™)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YARN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Hadoop MapReduce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/>
              <a:t>Other Hadoop-related projects at Apache include: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Ambari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Avro™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Cassandra™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Chukwa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HBase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Hive™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Mahout™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Pig™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Spark™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Tez</a:t>
            </a:r>
            <a:r>
              <a:rPr kumimoji="1" lang="en-US" altLang="zh-CN" dirty="0"/>
              <a:t>™</a:t>
            </a:r>
            <a:endParaRPr kumimoji="1" lang="en-US" altLang="zh-CN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ZooKeeper</a:t>
            </a:r>
            <a:r>
              <a:rPr kumimoji="1" lang="en-US" altLang="zh-CN" dirty="0"/>
              <a:t>™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大数据生态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44824"/>
            <a:ext cx="5076190" cy="4267200"/>
          </a:xfrm>
        </p:spPr>
      </p:pic>
      <p:sp>
        <p:nvSpPr>
          <p:cNvPr id="6" name="文本框 5"/>
          <p:cNvSpPr txBox="1"/>
          <p:nvPr/>
        </p:nvSpPr>
        <p:spPr>
          <a:xfrm>
            <a:off x="5806380" y="1844824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hlinkClick r:id="rId2"/>
              </a:rPr>
              <a:t>www.cloudera.com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Cloudera’s Distribution Including Apache Hadoop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CDH is the most </a:t>
            </a:r>
            <a:r>
              <a:rPr kumimoji="1" lang="en-US" altLang="zh-CN" sz="2000" dirty="0" err="1"/>
              <a:t>complete,tested</a:t>
            </a:r>
            <a:r>
              <a:rPr kumimoji="1" lang="en-US" altLang="zh-CN" sz="2000" dirty="0"/>
              <a:t>, and popular distribution 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Apache Hadoop and related projects.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zh-CN" sz="2000" dirty="0"/>
              <a:t>hadoop-2.6.0+cdh5.16.1</a:t>
            </a:r>
            <a:endParaRPr lang="pt-BR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hbase-1.2.0+cdh5.16.1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hive-1.1.0+cdh5.16.1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spark-1.6.0+cdh5.16.1</a:t>
            </a:r>
            <a:endParaRPr kumimoji="1" lang="zh-CN" altLang="en-US" sz="20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千里之行，始于足下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启蒙很重要！</a:t>
            </a:r>
            <a:endParaRPr kumimoji="1" lang="en-US" altLang="zh-CN" dirty="0"/>
          </a:p>
          <a:p>
            <a:r>
              <a:rPr kumimoji="1" lang="zh-CN" altLang="en-US" dirty="0"/>
              <a:t>分治思想</a:t>
            </a:r>
            <a:endParaRPr kumimoji="1" lang="en-US" altLang="zh-CN" dirty="0"/>
          </a:p>
          <a:p>
            <a:r>
              <a:rPr kumimoji="1" lang="zh-CN" altLang="en-US" dirty="0"/>
              <a:t>单机处理大数据问题</a:t>
            </a:r>
            <a:endParaRPr kumimoji="1" lang="en-US" altLang="zh-CN" dirty="0"/>
          </a:p>
          <a:p>
            <a:r>
              <a:rPr kumimoji="1" lang="zh-CN" altLang="en-US" dirty="0"/>
              <a:t>集群分布式处理大数据的辩证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我有一万个元素（比如数字或单词）需要存储？</a:t>
            </a:r>
            <a:endParaRPr kumimoji="1" lang="en-US" altLang="zh-CN" dirty="0"/>
          </a:p>
          <a:p>
            <a:r>
              <a:rPr kumimoji="1" lang="zh-CN" altLang="en-US" dirty="0"/>
              <a:t>如果查找某一个元素，最简单的遍历方式复杂的是多少？</a:t>
            </a:r>
            <a:endParaRPr kumimoji="1" lang="en-US" altLang="zh-CN" dirty="0"/>
          </a:p>
          <a:p>
            <a:r>
              <a:rPr kumimoji="1" lang="zh-CN" altLang="en-US" dirty="0"/>
              <a:t>如果我期望复杂度是</a:t>
            </a:r>
            <a:r>
              <a:rPr kumimoji="1" lang="en-US" altLang="zh-CN" dirty="0"/>
              <a:t>O(4)</a:t>
            </a:r>
            <a:r>
              <a:rPr kumimoji="1" lang="zh-CN" altLang="en-US" dirty="0"/>
              <a:t>呢？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4208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0618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stCxn id="2" idx="6"/>
            <a:endCxn id="3" idx="2"/>
          </p:cNvCxnSpPr>
          <p:nvPr/>
        </p:nvCxnSpPr>
        <p:spPr>
          <a:xfrm>
            <a:off x="371814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9826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6236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6"/>
            <a:endCxn id="7" idx="2"/>
          </p:cNvCxnSpPr>
          <p:nvPr/>
        </p:nvCxnSpPr>
        <p:spPr>
          <a:xfrm>
            <a:off x="537433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9" idx="6"/>
          </p:cNvCxnSpPr>
          <p:nvPr/>
        </p:nvCxnSpPr>
        <p:spPr>
          <a:xfrm>
            <a:off x="454624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2646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10" idx="6"/>
            <a:endCxn id="11" idx="2"/>
          </p:cNvCxnSpPr>
          <p:nvPr/>
        </p:nvCxnSpPr>
        <p:spPr>
          <a:xfrm>
            <a:off x="623842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31854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18264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4" idx="6"/>
            <a:endCxn id="15" idx="2"/>
          </p:cNvCxnSpPr>
          <p:nvPr/>
        </p:nvCxnSpPr>
        <p:spPr>
          <a:xfrm>
            <a:off x="789461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06652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626468" y="2953397"/>
            <a:ext cx="914400" cy="612648"/>
          </a:xfrm>
          <a:prstGeom prst="wedgeRoundRectCallout">
            <a:avLst>
              <a:gd name="adj1" fmla="val 93091"/>
              <a:gd name="adj2" fmla="val -17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9359646" y="2697599"/>
            <a:ext cx="1415286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950396" y="149872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14492" y="150569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19" idx="6"/>
            <a:endCxn id="20" idx="2"/>
          </p:cNvCxnSpPr>
          <p:nvPr/>
        </p:nvCxnSpPr>
        <p:spPr>
          <a:xfrm>
            <a:off x="6526460" y="1786758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606580" y="1491755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470676" y="1498726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23" idx="6"/>
            <a:endCxn id="24" idx="2"/>
          </p:cNvCxnSpPr>
          <p:nvPr/>
        </p:nvCxnSpPr>
        <p:spPr>
          <a:xfrm>
            <a:off x="8182644" y="1779787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354552" y="179372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50396" y="234190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14492" y="234888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526460" y="262994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06580" y="233493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470676" y="234190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8182644" y="262297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7354552" y="263691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50396" y="317954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14492" y="3186519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526460" y="346758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06580" y="317257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470676" y="317954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8182644" y="346060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7354552" y="347455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950396" y="4022731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14492" y="4029702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526460" y="431076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06580" y="4015760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0676" y="4022731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8182644" y="430379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354552" y="431773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可选流程 46"/>
          <p:cNvSpPr/>
          <p:nvPr/>
        </p:nvSpPr>
        <p:spPr>
          <a:xfrm>
            <a:off x="4798268" y="1413549"/>
            <a:ext cx="648072" cy="75268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8" name="可选流程 47"/>
          <p:cNvSpPr/>
          <p:nvPr/>
        </p:nvSpPr>
        <p:spPr>
          <a:xfrm>
            <a:off x="4798268" y="2294986"/>
            <a:ext cx="648072" cy="66171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798268" y="3123229"/>
            <a:ext cx="648072" cy="683401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可选流程 49"/>
          <p:cNvSpPr/>
          <p:nvPr/>
        </p:nvSpPr>
        <p:spPr>
          <a:xfrm>
            <a:off x="4798268" y="3951974"/>
            <a:ext cx="648072" cy="71757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7" idx="3"/>
            <a:endCxn id="19" idx="2"/>
          </p:cNvCxnSpPr>
          <p:nvPr/>
        </p:nvCxnSpPr>
        <p:spPr>
          <a:xfrm flipV="1">
            <a:off x="5446340" y="1786758"/>
            <a:ext cx="504056" cy="31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8" idx="3"/>
            <a:endCxn id="26" idx="2"/>
          </p:cNvCxnSpPr>
          <p:nvPr/>
        </p:nvCxnSpPr>
        <p:spPr>
          <a:xfrm>
            <a:off x="5446340" y="2625844"/>
            <a:ext cx="504056" cy="409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9" idx="3"/>
            <a:endCxn id="33" idx="2"/>
          </p:cNvCxnSpPr>
          <p:nvPr/>
        </p:nvCxnSpPr>
        <p:spPr>
          <a:xfrm>
            <a:off x="5446340" y="3464930"/>
            <a:ext cx="504056" cy="26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0" idx="3"/>
            <a:endCxn id="40" idx="2"/>
          </p:cNvCxnSpPr>
          <p:nvPr/>
        </p:nvCxnSpPr>
        <p:spPr>
          <a:xfrm>
            <a:off x="5446340" y="4310763"/>
            <a:ext cx="50405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标注 68"/>
          <p:cNvSpPr/>
          <p:nvPr/>
        </p:nvSpPr>
        <p:spPr>
          <a:xfrm>
            <a:off x="1495029" y="1454501"/>
            <a:ext cx="914400" cy="612648"/>
          </a:xfrm>
          <a:prstGeom prst="wedgeRoundRectCallout">
            <a:avLst>
              <a:gd name="adj1" fmla="val 27268"/>
              <a:gd name="adj2" fmla="val 9839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70" name="进程 69"/>
          <p:cNvSpPr/>
          <p:nvPr/>
        </p:nvSpPr>
        <p:spPr>
          <a:xfrm>
            <a:off x="1485900" y="2643883"/>
            <a:ext cx="2592288" cy="542636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X.hashCode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/>
              <a:t>2500</a:t>
            </a:r>
            <a:r>
              <a:rPr kumimoji="1" lang="zh-CN" altLang="en-US" sz="1600"/>
              <a:t>    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1" name="圆角矩形标注 80"/>
          <p:cNvSpPr/>
          <p:nvPr/>
        </p:nvSpPr>
        <p:spPr>
          <a:xfrm>
            <a:off x="9584642" y="2873224"/>
            <a:ext cx="1406313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O(4)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分而治之的思想很重要，出现在了很多地方。</a:t>
            </a:r>
            <a:endParaRPr kumimoji="1" lang="en-US" altLang="zh-CN" dirty="0"/>
          </a:p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集群</a:t>
            </a:r>
            <a:endParaRPr kumimoji="1" lang="en-US" altLang="zh-CN" dirty="0"/>
          </a:p>
          <a:p>
            <a:r>
              <a:rPr kumimoji="1" lang="en-US" altLang="zh-CN" dirty="0" err="1"/>
              <a:t>ElasticSearch</a:t>
            </a:r>
            <a:endParaRPr kumimoji="1" lang="en-US" altLang="zh-CN" dirty="0"/>
          </a:p>
          <a:p>
            <a:r>
              <a:rPr kumimoji="1" lang="en-US" altLang="zh-CN" dirty="0" err="1"/>
              <a:t>Hbase</a:t>
            </a:r>
            <a:endParaRPr kumimoji="1" lang="en-US" altLang="zh-CN" dirty="0"/>
          </a:p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生态无处不在！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单机处理大数据问题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有一个非常大的文本文件，里面有很多很多的行，只有</a:t>
            </a:r>
            <a:r>
              <a:rPr kumimoji="1" lang="zh-CN" altLang="en-US" dirty="0">
                <a:solidFill>
                  <a:srgbClr val="FF0000"/>
                </a:solidFill>
              </a:rPr>
              <a:t>两行</a:t>
            </a:r>
            <a:r>
              <a:rPr kumimoji="1" lang="zh-CN" altLang="en-US" dirty="0"/>
              <a:t>一样，它们出现在未知的位置，需要查找到它们。</a:t>
            </a:r>
            <a:endParaRPr kumimoji="1" lang="en-US" altLang="zh-CN" dirty="0"/>
          </a:p>
          <a:p>
            <a:r>
              <a:rPr kumimoji="1" lang="zh-CN" altLang="en-US" dirty="0"/>
              <a:t>单机，而且可用的内存很少，也就几十兆。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58105" y="1363980"/>
            <a:ext cx="889000" cy="35052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en-US" altLang="zh-CN" sz="1600" dirty="0"/>
          </a:p>
          <a:p>
            <a:pPr algn="ctr"/>
            <a:r>
              <a:rPr kumimoji="1" lang="en-US" altLang="zh-CN" sz="1600"/>
              <a:t>1TB</a:t>
            </a:r>
            <a:r>
              <a:rPr kumimoji="1" lang="zh-CN" altLang="en-US" sz="1600"/>
              <a:t>，根据</a:t>
            </a:r>
            <a:r>
              <a:rPr kumimoji="1" lang="en-US" altLang="zh-CN" sz="1600"/>
              <a:t>500MB/s</a:t>
            </a:r>
            <a:r>
              <a:rPr kumimoji="1" lang="zh-CN" altLang="en-US" sz="1600"/>
              <a:t>的读取速度需要，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2000</a:t>
            </a:r>
            <a:r>
              <a:rPr kumimoji="1" lang="zh-CN" altLang="en-US" sz="1600"/>
              <a:t>秒，大概</a:t>
            </a:r>
            <a:endParaRPr kumimoji="1" lang="en-US" altLang="zh-CN" sz="1600"/>
          </a:p>
          <a:p>
            <a:pPr algn="ctr"/>
            <a:r>
              <a:rPr kumimoji="1" lang="en-US" altLang="zh-CN" sz="1600"/>
              <a:t>30</a:t>
            </a:r>
            <a:r>
              <a:rPr kumimoji="1" lang="zh-CN" altLang="en-US" sz="1600"/>
              <a:t>分钟</a:t>
            </a:r>
            <a:endParaRPr kumimoji="1" lang="zh-CN" altLang="en-US" sz="1600" dirty="0"/>
          </a:p>
        </p:txBody>
      </p:sp>
      <p:sp>
        <p:nvSpPr>
          <p:cNvPr id="3" name="右箭头 2"/>
          <p:cNvSpPr/>
          <p:nvPr/>
        </p:nvSpPr>
        <p:spPr>
          <a:xfrm>
            <a:off x="6240145" y="1289685"/>
            <a:ext cx="2978785" cy="118237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readLine</a:t>
            </a:r>
            <a:r>
              <a:rPr kumimoji="1" lang="en-US" altLang="zh-CN" sz="1400" dirty="0"/>
              <a:t>()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.</a:t>
            </a:r>
            <a:r>
              <a:rPr kumimoji="1" lang="en-US" altLang="zh-CN" sz="1400" dirty="0" err="1"/>
              <a:t>hashCode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%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2000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内存压力很小</a:t>
            </a:r>
            <a:endParaRPr kumimoji="1" lang="zh-CN" altLang="en-US" sz="1400" dirty="0"/>
          </a:p>
        </p:txBody>
      </p:sp>
      <p:sp>
        <p:nvSpPr>
          <p:cNvPr id="4" name="可选流程 3"/>
          <p:cNvSpPr/>
          <p:nvPr/>
        </p:nvSpPr>
        <p:spPr>
          <a:xfrm>
            <a:off x="9614535" y="1203960"/>
            <a:ext cx="1321435" cy="857250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9614535" y="2124710"/>
            <a:ext cx="1237615" cy="864235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9625330" y="3042285"/>
            <a:ext cx="1310005" cy="819150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9625330" y="4027170"/>
            <a:ext cx="1311275" cy="842010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260985"/>
            <a:ext cx="531685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假设磁盘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速度是</a:t>
            </a:r>
            <a:r>
              <a:rPr kumimoji="1" lang="en-US" altLang="zh-CN" sz="1600" dirty="0"/>
              <a:t>500MB</a:t>
            </a:r>
            <a:r>
              <a:rPr kumimoji="1" lang="zh-CN" altLang="en-US" sz="1600" dirty="0"/>
              <a:t>每秒</a:t>
            </a:r>
            <a:endParaRPr kumimoji="1"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1T</a:t>
            </a:r>
            <a:r>
              <a:rPr kumimoji="1" lang="zh-CN" altLang="en-US" sz="1600" dirty="0"/>
              <a:t>文件读取一遍需要约</a:t>
            </a:r>
            <a:r>
              <a:rPr kumimoji="1" lang="en-US" altLang="zh-CN" sz="1600" dirty="0"/>
              <a:t>30</a:t>
            </a:r>
            <a:r>
              <a:rPr kumimoji="1" lang="zh-CN" altLang="en-US" sz="1600" dirty="0"/>
              <a:t>分钟</a:t>
            </a:r>
            <a:endParaRPr kumimoji="1"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循环遍历需要</a:t>
            </a:r>
            <a:r>
              <a:rPr kumimoji="1" lang="en-US" altLang="zh-CN" sz="1600" dirty="0"/>
              <a:t>N</a:t>
            </a:r>
            <a:r>
              <a:rPr kumimoji="1" lang="zh-CN" altLang="en-US" sz="1600" dirty="0"/>
              <a:t>次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时间</a:t>
            </a:r>
            <a:endParaRPr kumimoji="1" lang="zh-CN" altLang="en-US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用读取一条数据放在内存中，然后读取磁盘上的</a:t>
            </a: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1T</a:t>
            </a: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数据用来对比</a:t>
            </a:r>
            <a:endParaRPr kumimoji="1" lang="zh-CN" alt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如果没找到重复的再读取第二行</a:t>
            </a:r>
            <a:endParaRPr kumimoji="1" lang="zh-CN" alt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读取第三行，第四，第五</a:t>
            </a:r>
            <a:r>
              <a:rPr kumimoji="1"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....</a:t>
            </a:r>
            <a:endParaRPr kumimoji="1"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分治思想可以使时间为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次</a:t>
            </a:r>
            <a:r>
              <a:rPr kumimoji="1" lang="en-US" altLang="zh-CN" sz="1600" dirty="0" err="1"/>
              <a:t>io</a:t>
            </a:r>
            <a:endParaRPr kumimoji="1" lang="en-US" altLang="zh-CN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读一条就用他的</a:t>
            </a:r>
            <a:r>
              <a:rPr kumimoji="1"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hashcode</a:t>
            </a:r>
            <a:r>
              <a:rPr kumimoji="1"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值决定它去哪个小文件中</a:t>
            </a:r>
            <a:endParaRPr kumimoji="1"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这样的结果就是，相同的两行肯定在这</a:t>
            </a:r>
            <a:r>
              <a:rPr kumimoji="1"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2000</a:t>
            </a:r>
            <a:r>
              <a:rPr kumimoji="1"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个小文件中</a:t>
            </a:r>
            <a:endParaRPr kumimoji="1"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再次读取</a:t>
            </a:r>
            <a:r>
              <a:rPr kumimoji="1"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1T</a:t>
            </a:r>
            <a:r>
              <a:rPr kumimoji="1"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数据（</a:t>
            </a:r>
            <a:r>
              <a:rPr kumimoji="1"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2000</a:t>
            </a:r>
            <a:r>
              <a:rPr kumimoji="1"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个小文件）放在内存中去重，内存处理大概</a:t>
            </a:r>
            <a:r>
              <a:rPr kumimoji="1"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500</a:t>
            </a:r>
            <a:r>
              <a:rPr kumimoji="1"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的时间可以忽略不计</a:t>
            </a:r>
            <a:endParaRPr kumimoji="1"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/>
              <a:t>思考</a:t>
            </a:r>
            <a:r>
              <a:rPr kumimoji="1" lang="zh-CN" altLang="en-US" sz="1600" dirty="0"/>
              <a:t>：</a:t>
            </a:r>
            <a:endParaRPr kumimoji="1"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如果让时间变为分钟、秒级别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5595042" y="5576935"/>
            <a:ext cx="50289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小贴士：内存寻址比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寻址快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万倍</a:t>
            </a:r>
            <a:endParaRPr kumimoji="1" lang="zh-CN" altLang="en-US" sz="2400" dirty="0"/>
          </a:p>
        </p:txBody>
      </p:sp>
      <p:sp>
        <p:nvSpPr>
          <p:cNvPr id="10" name="右箭头 2"/>
          <p:cNvSpPr/>
          <p:nvPr/>
        </p:nvSpPr>
        <p:spPr>
          <a:xfrm>
            <a:off x="6240145" y="2624455"/>
            <a:ext cx="3161665" cy="118237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/>
              <a:t>()</a:t>
            </a:r>
            <a:r>
              <a:rPr kumimoji="1" lang="zh-CN" altLang="en-US"/>
              <a:t> </a:t>
            </a:r>
            <a:r>
              <a:rPr kumimoji="1" lang="en-US" altLang="zh-CN"/>
              <a:t>  if(x&gt;0 &amp;&amp; x&lt;=100) 0</a:t>
            </a:r>
            <a:r>
              <a:rPr kumimoji="1" lang="zh-CN" altLang="en-US"/>
              <a:t>（此方法太繁琐）</a:t>
            </a:r>
            <a:endParaRPr kumimoji="1" lang="zh-CN" altLang="en-US" dirty="0"/>
          </a:p>
        </p:txBody>
      </p:sp>
      <p:sp>
        <p:nvSpPr>
          <p:cNvPr id="11" name="右箭头 2"/>
          <p:cNvSpPr/>
          <p:nvPr/>
        </p:nvSpPr>
        <p:spPr>
          <a:xfrm>
            <a:off x="6162040" y="3806825"/>
            <a:ext cx="3168015" cy="108712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读取内存能放入的数据如</a:t>
            </a:r>
            <a:r>
              <a:rPr kumimoji="1" lang="en-US" altLang="zh-CN" sz="1600"/>
              <a:t>50M</a:t>
            </a:r>
            <a:r>
              <a:rPr kumimoji="1" lang="zh-CN" altLang="en-US" sz="1600"/>
              <a:t>，然后用排序归并算法</a:t>
            </a:r>
            <a:endParaRPr kumimoji="1" lang="zh-CN" altLang="en-US" sz="1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092" y="418122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66220" y="418122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8348" y="418122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en-US" altLang="zh-CN"/>
          </a:p>
          <a:p>
            <a:pPr algn="ctr"/>
            <a:r>
              <a:rPr lang="en-US" altLang="zh-CN"/>
              <a:t>8</a:t>
            </a:r>
            <a:endParaRPr lang="en-US" altLang="zh-CN"/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1428" y="285040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3556" y="285040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5684" y="2922414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0596" y="3351426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  <a:p>
            <a:pPr algn="ctr"/>
            <a:r>
              <a:rPr lang="en-US" altLang="zh-CN"/>
              <a:t>2</a:t>
            </a:r>
            <a:endParaRPr lang="en-US" altLang="zh-CN"/>
          </a:p>
          <a:p>
            <a:pPr algn="ctr"/>
            <a:r>
              <a:rPr lang="en-US" altLang="zh-CN"/>
              <a:t>3</a:t>
            </a:r>
            <a:endParaRPr lang="en-US" altLang="zh-CN"/>
          </a:p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74040" y="441325"/>
            <a:ext cx="79679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归并排序算法：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条件：内部有序，外部无序的集合</a:t>
            </a:r>
            <a:endParaRPr lang="zh-CN" altLang="en-US"/>
          </a:p>
          <a:p>
            <a:r>
              <a:rPr lang="zh-CN" altLang="en-US"/>
              <a:t>思想：</a:t>
            </a:r>
            <a:r>
              <a:rPr lang="en-US" altLang="zh-CN"/>
              <a:t>	</a:t>
            </a:r>
            <a:r>
              <a:rPr lang="en-US" altLang="zh-CN"/>
              <a:t>1. </a:t>
            </a:r>
            <a:r>
              <a:rPr lang="zh-CN" altLang="en-US"/>
              <a:t>在内存中创建几个变量，对应外部的若干个集合</a:t>
            </a:r>
            <a:endParaRPr lang="zh-CN" altLang="en-US"/>
          </a:p>
          <a:p>
            <a:r>
              <a:rPr lang="en-US" altLang="zh-CN"/>
              <a:t> 	2. </a:t>
            </a:r>
            <a:r>
              <a:rPr lang="zh-CN" altLang="en-US"/>
              <a:t>再</a:t>
            </a:r>
            <a:r>
              <a:rPr lang="zh-CN" altLang="en-US"/>
              <a:t>从这些集合中取出最小的数放入变量中</a:t>
            </a:r>
            <a:endParaRPr lang="zh-CN" altLang="en-US"/>
          </a:p>
          <a:p>
            <a:r>
              <a:rPr lang="en-US" altLang="zh-CN"/>
              <a:t>	3. </a:t>
            </a:r>
            <a:r>
              <a:rPr lang="zh-CN" altLang="en-US"/>
              <a:t>取三个变量中的最小的数，放入另一个需要排好序的集合中</a:t>
            </a:r>
            <a:endParaRPr lang="zh-CN" altLang="en-US"/>
          </a:p>
          <a:p>
            <a:r>
              <a:rPr lang="en-US" altLang="zh-CN"/>
              <a:t>	4. </a:t>
            </a:r>
            <a:r>
              <a:rPr lang="zh-CN" altLang="en-US"/>
              <a:t>哪个变量被取走数了，就到对应的集合中拿出数据来填充，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11_1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5f"/>
  <p:tag name="KSO_WM_UNIT_DEC_AREA_ID" val="8521d7d0b692421da4525d69392de2e9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0d89495ea94c13859daaff8797c9c6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c616e054b25248dcbdd5af24b74b31e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2f167b35c2174d5886b80587c9ef5cf6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69"/>
  <p:tag name="KSO_WM_TEMPLATE_ASSEMBLE_GROUPID" val="5f8cf74ba61ec3b55284a75e"/>
</p:tagLst>
</file>

<file path=ppt/tags/tag100.xml><?xml version="1.0" encoding="utf-8"?>
<p:tagLst xmlns:p="http://schemas.openxmlformats.org/presentationml/2006/main">
  <p:tag name="KSO_WM_TEMPLATE_CATEGORY" val="custom"/>
  <p:tag name="KSO_WM_TEMPLATE_INDEX" val="20204711"/>
</p:tagLst>
</file>

<file path=ppt/tags/tag101.xml><?xml version="1.0" encoding="utf-8"?>
<p:tagLst xmlns:p="http://schemas.openxmlformats.org/presentationml/2006/main">
  <p:tag name="KSO_WM_TEMPLATE_CATEGORY" val="custom"/>
  <p:tag name="KSO_WM_TEMPLATE_INDEX" val="20204711"/>
</p:tagLst>
</file>

<file path=ppt/tags/tag102.xml><?xml version="1.0" encoding="utf-8"?>
<p:tagLst xmlns:p="http://schemas.openxmlformats.org/presentationml/2006/main">
  <p:tag name="KSO_WM_TEMPLATE_CATEGORY" val="custom"/>
  <p:tag name="KSO_WM_TEMPLATE_INDEX" val="20204711"/>
</p:tagLst>
</file>

<file path=ppt/tags/tag103.xml><?xml version="1.0" encoding="utf-8"?>
<p:tagLst xmlns:p="http://schemas.openxmlformats.org/presentationml/2006/main">
  <p:tag name="KSO_WM_TEMPLATE_CATEGORY" val="custom"/>
  <p:tag name="KSO_WM_TEMPLATE_INDEX" val="20204711"/>
</p:tagLst>
</file>

<file path=ppt/tags/tag104.xml><?xml version="1.0" encoding="utf-8"?>
<p:tagLst xmlns:p="http://schemas.openxmlformats.org/presentationml/2006/main">
  <p:tag name="KSO_WM_TEMPLATE_CATEGORY" val="custom"/>
  <p:tag name="KSO_WM_TEMPLATE_INDEX" val="2020471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11_2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0"/>
  <p:tag name="KSO_WM_UNIT_DEC_AREA_ID" val="e3ecc1db912b4816b3ec1bd8403aaeae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402acdf0d1e54899b09a3bbc94edeb9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e6db4de350ab4d2694d910f2bdb4a4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50c9f2fc82b4bbdbaa40ecacf8ca53e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梦想起航 再创辉煌"/>
  <p:tag name="KSO_WM_UNIT_BLOCK" val="0"/>
  <p:tag name="KSO_WM_UNIT_DEC_AREA_ID" val="f0990ade652748f985bc5503dba370bd"/>
  <p:tag name="KSO_WM_UNIT_DEFAULT_FONT" val="24;60;4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f42289cde7f84dd7af7892ce275c3218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74"/>
  <p:tag name="KSO_WM_TEMPLATE_ASSEMBLE_GROUPID" val="5f8cf74ba61ec3b55284a75e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711_1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5f"/>
  <p:tag name="KSO_WM_UNIT_DEC_AREA_ID" val="8521d7d0b692421da4525d69392de2e9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0d89495ea94c13859daaff8797c9c6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9231dbdc34e4cfb94c7850ae98f005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532b85706fe48dba5206132740c7abd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88"/>
  <p:tag name="KSO_WM_TEMPLATE_ASSEMBLE_GROUPID" val="5f8cf74ba61ec3b55284a75e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11_1*a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5becc8b1e95d4b1fa244de40c832280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532b85706fe48dba5206132740c7abd"/>
  <p:tag name="KSO_WM_UNIT_TEXT_FILL_FORE_SCHEMECOLOR_INDEX_BRIGHTNESS" val="0.15"/>
  <p:tag name="KSO_WM_UNIT_TEXT_FILL_FORE_SCHEMECOLOR_INDEX" val="13"/>
  <p:tag name="KSO_WM_UNIT_TEXT_FILL_TYPE" val="1"/>
  <p:tag name="KSO_WM_TEMPLATE_ASSEMBLE_XID" val="5f9a33ce989d9bef5b8f0d88"/>
  <p:tag name="KSO_WM_TEMPLATE_ASSEMBLE_GROUPID" val="5f8cf74ba61ec3b55284a75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请尽量言简意赅的阐述观点。"/>
  <p:tag name="KSO_WM_UNIT_BLOCK" val="0"/>
  <p:tag name="KSO_WM_UNIT_DEC_AREA_ID" val="21a62b3f6deb499aa3ab4ebd7ba71f46"/>
  <p:tag name="KSO_WM_UNIT_DEFAULT_FONT" val="18;24;2"/>
  <p:tag name="KSO_WM_CHIP_GROUPID" val="5f2a21a5f9bfba6a976c1f34"/>
  <p:tag name="KSO_WM_CHIP_XID" val="5f2a21a5f9bfba6a976c1f35"/>
  <p:tag name="KSO_WM_CHIP_FILLAREA_FILL_RULE" val="{&quot;fill_align&quot;:&quot;cm&quot;,&quot;fill_mode&quot;:&quot;adaptive&quot;,&quot;sacle_strategy&quot;:&quot;smart&quot;}"/>
  <p:tag name="KSO_WM_ASSEMBLE_CHIP_INDEX" val="f42289cde7f84dd7af7892ce275c3218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74"/>
  <p:tag name="KSO_WM_TEMPLATE_ASSEMBLE_GROUPID" val="5f8cf74ba61ec3b55284a75e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2d447496d2c34a4eb2ab563bc0fa96f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e5bc1b662bf4dd385659f42e3375c4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ac5df10213e74608bcfbd50c430ac6f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9be0fbb21c43bab854c1c0af9e12ba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722c4e5054742d28488cafa914b58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1b51c2ea2be4d6dbb05aea121a7735d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f4981f6b1d4e42a6adada90289b7e8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dc6d33f79f4a0da748365f91d529d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d96829f129c34d3b939bf0db87c498e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23fb02610a54f0cb2b802391026c49c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ef9cd96648004059aefaf2d384cd61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48b76ddc6e4797b1cd1d8984ecfea2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6fe0970bada54723ae23f7106e8aa0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58e0b6003d4ccc9bd6aaa7a3418f6a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abaadcf7eedf423eb715d65d22b3c63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7f1b827b8c6452fb192efbff54b2c39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e1d83d80253d4899a464ec0b95c3b05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d651d36642c4314a03d18300254b32d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b8a8650436944916822f7f3621ef270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f53b18d7ae4a2f8e329bcb5c190329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44c0b1c7976f4875afe148dddbc435d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7f2b421e6d84f768ef1f14eb2571627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fc4045d7ce9049c19a80c95b0e0f08a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04ae2833941450b9ce2a2bb09d331f1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748793b538ca42108f5dfa80ede3ff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b54583b16c4c17980ac1d4dc898fc1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711_2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0"/>
  <p:tag name="KSO_WM_UNIT_DEC_AREA_ID" val="970c7bdf3cc64e64b2ab405443990ce0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c11863f7a45c405595959bccf5c27f4d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1985aa3bfbd94861812ebe35a49b480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87021dfebd4662810b992b6e929a73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79fb0965b10848e1b205496a8a4217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22a9d451a94c6bad13fff306707958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0908ab66f1484d66a6642afab3cedb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ed9009364d4883b7b952ca0f9e35ef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ccd7a3db447a4b60ac67545ea66fe3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0af869b93a24cbf82fec2d702c5392a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a8cf4ef84c174321b1c56cd459bf019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09960ad6aa5429fae1e34c14cd7c353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711_5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3"/>
  <p:tag name="KSO_WM_UNIT_DEC_AREA_ID" val="899508358281489083130f52a4cf415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408bbbe4ba4998acc0ed5bceeeb787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3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1"/>
  <p:tag name="KSO_WM_UNIT_DEC_AREA_ID" val="9dde480cb1ed4c5c92a52e361f3dde7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a97dc9552c4226b93ffdb226a14129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dce6b5c813364bb88c8db4e26f1976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f279f9f1ef42ba926ae8e128f6b8b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711_4*i*1"/>
  <p:tag name="KSO_WM_TEMPLATE_CATEGORY" val="chip"/>
  <p:tag name="KSO_WM_TEMPLATE_INDEX" val="20204711"/>
  <p:tag name="KSO_WM_UNIT_LAYERLEVEL" val="1"/>
  <p:tag name="KSO_WM_TAG_VERSION" val="1.0"/>
  <p:tag name="KSO_WM_BEAUTIFY_FLAG" val="#wm#"/>
  <p:tag name="KSO_WM_CHIP_GROUPID" val="5f8cf74ba61ec3b55284a75e"/>
  <p:tag name="KSO_WM_CHIP_XID" val="5f8cf74ba61ec3b55284a762"/>
  <p:tag name="KSO_WM_UNIT_DEC_AREA_ID" val="445a94bb51d4469f80828bd576db59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8ed498d312468f8a14c042bba30f56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4711"/>
</p:tagLst>
</file>

<file path=ppt/tags/tag87.xml><?xml version="1.0" encoding="utf-8"?>
<p:tagLst xmlns:p="http://schemas.openxmlformats.org/presentationml/2006/main">
  <p:tag name="KSO_WM_TEMPLATE_CATEGORY" val="custom"/>
  <p:tag name="KSO_WM_TEMPLATE_INDEX" val="20204711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711"/>
</p:tagLst>
</file>

<file path=ppt/tags/tag89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11_1*b*1"/>
  <p:tag name="KSO_WM_TEMPLATE_CATEGORY" val="custom"/>
  <p:tag name="KSO_WM_TEMPLATE_INDEX" val="2020471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a8b4fd055f154babba13ce2369eea537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2f167b35c2174d5886b80587c9ef5cf6"/>
  <p:tag name="KSO_WM_UNIT_TEXT_FILL_FORE_SCHEMECOLOR_INDEX_BRIGHTNESS" val="0.35"/>
  <p:tag name="KSO_WM_UNIT_TEXT_FILL_FORE_SCHEMECOLOR_INDEX" val="13"/>
  <p:tag name="KSO_WM_UNIT_TEXT_FILL_TYPE" val="1"/>
  <p:tag name="KSO_WM_TEMPLATE_ASSEMBLE_XID" val="5f9a33ce989d9bef5b8f0d69"/>
  <p:tag name="KSO_WM_TEMPLATE_ASSEMBLE_GROUPID" val="5f8cf74ba61ec3b55284a75e"/>
</p:tagLst>
</file>

<file path=ppt/tags/tag90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1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2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3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4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5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6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7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8.xml><?xml version="1.0" encoding="utf-8"?>
<p:tagLst xmlns:p="http://schemas.openxmlformats.org/presentationml/2006/main">
  <p:tag name="KSO_WM_TEMPLATE_CATEGORY" val="custom"/>
  <p:tag name="KSO_WM_TEMPLATE_INDEX" val="20204711"/>
</p:tagLst>
</file>

<file path=ppt/tags/tag99.xml><?xml version="1.0" encoding="utf-8"?>
<p:tagLst xmlns:p="http://schemas.openxmlformats.org/presentationml/2006/main">
  <p:tag name="KSO_WM_TEMPLATE_CATEGORY" val="custom"/>
  <p:tag name="KSO_WM_TEMPLATE_INDEX" val="20204711"/>
</p:tagLst>
</file>

<file path=ppt/theme/theme1.xml><?xml version="1.0" encoding="utf-8"?>
<a:theme xmlns:a="http://schemas.openxmlformats.org/drawingml/2006/main" name="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4B100"/>
      </a:accent1>
      <a:accent2>
        <a:srgbClr val="3AB715"/>
      </a:accent2>
      <a:accent3>
        <a:srgbClr val="00AC44"/>
      </a:accent3>
      <a:accent4>
        <a:srgbClr val="009782"/>
      </a:accent4>
      <a:accent5>
        <a:srgbClr val="007CB1"/>
      </a:accent5>
      <a:accent6>
        <a:srgbClr val="0060B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2752</Words>
  <Application>WPS 演示</Application>
  <PresentationFormat>自定义</PresentationFormat>
  <Paragraphs>248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幼圆</vt:lpstr>
      <vt:lpstr>Calibri</vt:lpstr>
      <vt:lpstr>方正中倩_GBK</vt:lpstr>
      <vt:lpstr>Segoe Print</vt:lpstr>
      <vt:lpstr>汉仪旗黑-85S</vt:lpstr>
      <vt:lpstr>Office 主题​​</vt:lpstr>
      <vt:lpstr>01 大数据 启蒙</vt:lpstr>
      <vt:lpstr>千里之行，始于足下</vt:lpstr>
      <vt:lpstr>分治思想</vt:lpstr>
      <vt:lpstr>PowerPoint 演示文稿</vt:lpstr>
      <vt:lpstr>PowerPoint 演示文稿</vt:lpstr>
      <vt:lpstr>分治思想</vt:lpstr>
      <vt:lpstr>单机处理大数据问题</vt:lpstr>
      <vt:lpstr>PowerPoint 演示文稿</vt:lpstr>
      <vt:lpstr>PowerPoint 演示文稿</vt:lpstr>
      <vt:lpstr>PowerPoint 演示文稿</vt:lpstr>
      <vt:lpstr>集群分布式处理大数据的辩证</vt:lpstr>
      <vt:lpstr>结论</vt:lpstr>
      <vt:lpstr>Hadoop之父Doug Cutting</vt:lpstr>
      <vt:lpstr>Hadoop的时间简史</vt:lpstr>
      <vt:lpstr>Hadoop项目/生态</vt:lpstr>
      <vt:lpstr>大数据生态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feifei4974</cp:lastModifiedBy>
  <cp:revision>238</cp:revision>
  <dcterms:created xsi:type="dcterms:W3CDTF">2019-04-25T09:39:00Z</dcterms:created>
  <dcterms:modified xsi:type="dcterms:W3CDTF">2020-12-13T08:33:38Z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