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 varScale="1">
        <p:scale>
          <a:sx n="67" d="100"/>
          <a:sy n="67" d="100"/>
        </p:scale>
        <p:origin x="86" y="480"/>
      </p:cViewPr>
      <p:guideLst>
        <p:guide pos="383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4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2021/3/13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t>2021/3/13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.png"/><Relationship Id="rId5" Type="http://schemas.openxmlformats.org/officeDocument/2006/relationships/tags" Target="../tags/tag39.xml"/><Relationship Id="rId10" Type="http://schemas.openxmlformats.org/officeDocument/2006/relationships/image" Target="../media/image2.png"/><Relationship Id="rId4" Type="http://schemas.openxmlformats.org/officeDocument/2006/relationships/tags" Target="../tags/tag38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2.png"/><Relationship Id="rId5" Type="http://schemas.openxmlformats.org/officeDocument/2006/relationships/tags" Target="../tags/tag4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3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2.png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2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2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7.png"/><Relationship Id="rId5" Type="http://schemas.openxmlformats.org/officeDocument/2006/relationships/tags" Target="../tags/tag85.xml"/><Relationship Id="rId10" Type="http://schemas.openxmlformats.org/officeDocument/2006/relationships/image" Target="../media/image6.png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2"/>
          <p:cNvSpPr>
            <a:spLocks noGrp="1"/>
          </p:cNvSpPr>
          <p:nvPr>
            <p:ph type="ctrTitle" idx="2" hasCustomPrompt="1"/>
            <p:custDataLst>
              <p:tags r:id="rId2"/>
            </p:custDataLst>
          </p:nvPr>
        </p:nvSpPr>
        <p:spPr>
          <a:xfrm>
            <a:off x="1218892" y="1903720"/>
            <a:ext cx="4824781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3"/>
          <p:cNvSpPr>
            <a:spLocks noGrp="1"/>
          </p:cNvSpPr>
          <p:nvPr>
            <p:ph type="subTitle" idx="3" hasCustomPrompt="1"/>
            <p:custDataLst>
              <p:tags r:id="rId3"/>
            </p:custDataLst>
          </p:nvPr>
        </p:nvSpPr>
        <p:spPr>
          <a:xfrm>
            <a:off x="1218892" y="3939742"/>
            <a:ext cx="4824777" cy="954823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096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16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5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756" y="952508"/>
            <a:ext cx="10849411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4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762442" y="2463322"/>
            <a:ext cx="4824146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09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1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5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1808" y="3256115"/>
            <a:ext cx="4824781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523" y="302400"/>
            <a:ext cx="11599774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4523" y="30240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174399" y="58355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266" y="1249200"/>
            <a:ext cx="9623893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0779" y="2163600"/>
            <a:ext cx="9624093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6331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1080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68923" y="61379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048" y="770400"/>
            <a:ext cx="3958969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647" y="1764000"/>
            <a:ext cx="395537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099872" y="769938"/>
            <a:ext cx="6478313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6426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68923" y="61379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1841" y="781200"/>
            <a:ext cx="1097354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1841" y="1659600"/>
            <a:ext cx="10973117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615" y="2808000"/>
            <a:ext cx="10962744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6426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68923" y="-5379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643" y="669600"/>
            <a:ext cx="10973542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679" y="1681200"/>
            <a:ext cx="10987938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3845" y="5180400"/>
            <a:ext cx="10998735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6426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466523" y="-1080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449" y="237600"/>
            <a:ext cx="11034726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449" y="1663200"/>
            <a:ext cx="5341009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0774" y="1663200"/>
            <a:ext cx="5366202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251" y="4816800"/>
            <a:ext cx="5341009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1572" y="4813200"/>
            <a:ext cx="5366202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6426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43" y="5104461"/>
            <a:ext cx="1753070" cy="17535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070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403" y="1339200"/>
            <a:ext cx="9141619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017" y="3862800"/>
            <a:ext cx="9141619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08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708" y="952508"/>
            <a:ext cx="10849411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5097" y="1811319"/>
            <a:ext cx="3229991" cy="32353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68923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68923" y="0"/>
            <a:ext cx="719902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2"/>
          <p:cNvSpPr>
            <a:spLocks noGrp="1"/>
          </p:cNvSpPr>
          <p:nvPr>
            <p:ph type="subTitle" idx="3" hasCustomPrompt="1"/>
            <p:custDataLst>
              <p:tags r:id="rId4"/>
            </p:custDataLst>
          </p:nvPr>
        </p:nvSpPr>
        <p:spPr>
          <a:xfrm>
            <a:off x="4520059" y="2976598"/>
            <a:ext cx="6855579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09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1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5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3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4520059" y="2000603"/>
            <a:ext cx="6856214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08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756" y="952508"/>
            <a:ext cx="5281866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252" y="952508"/>
            <a:ext cx="5281866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08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756" y="952508"/>
            <a:ext cx="5281866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751" y="1406525"/>
            <a:ext cx="5281824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4126" y="952508"/>
            <a:ext cx="5281866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4126" y="1406525"/>
            <a:ext cx="5281866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96127" y="1234440"/>
            <a:ext cx="4381849" cy="43891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56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756" y="952508"/>
            <a:ext cx="5281866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7300" y="952508"/>
            <a:ext cx="5281866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68382" y="952508"/>
            <a:ext cx="950736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751" y="952500"/>
            <a:ext cx="9825542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669708" y="443230"/>
            <a:ext cx="10849411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3"/>
            </p:custDataLst>
          </p:nvPr>
        </p:nvSpPr>
        <p:spPr>
          <a:xfrm>
            <a:off x="669708" y="961398"/>
            <a:ext cx="10849411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513" y="6349833"/>
            <a:ext cx="2699297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4928" y="6349833"/>
            <a:ext cx="3958969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8" y="6349833"/>
            <a:ext cx="2699297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3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090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5995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en-US" altLang="zh-CN"/>
              <a:t>hadoop-hdfs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What?Why?How</a:t>
            </a:r>
            <a:r>
              <a:rPr lang="zh-CN" altLang="en-US"/>
              <a:t>？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EditsLog</a:t>
            </a:r>
            <a:r>
              <a:t>和</a:t>
            </a:r>
            <a:r>
              <a:rPr lang="en-US" altLang="zh-CN"/>
              <a:t>FsImage</a:t>
            </a:r>
            <a:r>
              <a:t>实现</a:t>
            </a:r>
            <a:r>
              <a:rPr lang="en-US" altLang="zh-CN"/>
              <a:t>NamNode</a:t>
            </a:r>
            <a:r>
              <a:t>持久化的细节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8595" y="1043940"/>
            <a:ext cx="494220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在伪分布式的情况下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当客户端发起写，删，等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DDL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操作的时候，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NN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就在自己的内存中生成一条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EditsLog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日志存到本地的磁盘上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到了一定的时间点，或是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到了一定大小了，然后由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SecondaryNameNode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这个角色来，把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NN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上的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FSImage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合并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然后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NN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就开启新的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日志，并删除旧的那个日志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如果是完全分布式的话，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那么这个工作就有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standBy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的那台机器来完成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NN</a:t>
            </a: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元数据的样貌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NN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的元数据都是基于内存来给整个集群服务的（条件）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当重启或是宕机，这时候，就只能靠上面的持久化方案了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也就是会把自己节点的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FS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快照和刚刚挂机的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都读到内存，这样所有的元数据就又回来了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47749" y="815380"/>
            <a:ext cx="6946900" cy="563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369153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HDFS</a:t>
            </a:r>
            <a:r>
              <a:rPr kumimoji="1" lang="zh-CN" altLang="en-US" dirty="0"/>
              <a:t>搭建时会格式化，格式化操作会产生一个空的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启动时，它从硬盘中读取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将所有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中的事务作用在内存中的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并将这个新版本的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从内存中保存到本地磁盘上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然后删除旧的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，因为这个旧的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的事务都已经作用在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上了</a:t>
            </a:r>
            <a:endParaRPr kumimoji="1"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8135" y="1513205"/>
            <a:ext cx="81311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启动后会进入一个称为安全模式的特殊状态。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这个时候它要做的一件事情就是合并</a:t>
            </a:r>
            <a:r>
              <a:rPr kumimoji="1"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</a:t>
            </a:r>
            <a:r>
              <a:rPr kumimoji="1"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</a:t>
            </a:r>
            <a:r>
              <a:rPr kumimoji="1"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处于安全模式的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是不会进行数据块的复制的。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从所有的 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接收心跳信号和块状态报告。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每当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检测确认某个数据块的副本数目达到这个最小值，那么该数据块就会被认为是副本安全</a:t>
            </a:r>
            <a:r>
              <a:rPr kumimoji="1" lang="en-US" altLang="zh-CN" dirty="0"/>
              <a:t>(safely replicated)</a:t>
            </a:r>
            <a:r>
              <a:rPr kumimoji="1" lang="zh-CN" altLang="en-US" dirty="0"/>
              <a:t>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在一定百分比（这个参数可配置）的数据块被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检测确认是安全之后（加上一个额外的</a:t>
            </a:r>
            <a:r>
              <a:rPr kumimoji="1" lang="en-US" altLang="zh-CN" dirty="0"/>
              <a:t>30</a:t>
            </a:r>
            <a:r>
              <a:rPr kumimoji="1" lang="zh-CN" altLang="en-US" dirty="0"/>
              <a:t>秒等待时间），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将退出安全模式状态。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接下来它会确定还有哪些数据块的副本没有达到指定数目，并将这些数据块复制到其他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上。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SNN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6070" y="1444625"/>
            <a:ext cx="80568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/>
              <a:t>SecondaryNameNode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在非</a:t>
            </a:r>
            <a:r>
              <a:rPr kumimoji="1" lang="en-US" altLang="zh-CN" sz="2400" dirty="0"/>
              <a:t>Ha</a:t>
            </a:r>
            <a:r>
              <a:rPr kumimoji="1" lang="zh-CN" altLang="en-US" sz="2400" dirty="0"/>
              <a:t>模式下，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一般是独立的节点，周期完成对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的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向</a:t>
            </a:r>
            <a:r>
              <a:rPr kumimoji="1" lang="en-US" altLang="zh-CN" sz="2400" dirty="0" err="1"/>
              <a:t>FsImage</a:t>
            </a:r>
            <a:r>
              <a:rPr kumimoji="1" lang="zh-CN" altLang="en-US" sz="2400" dirty="0"/>
              <a:t>合并，减少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大小，减少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启动时间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根据配置文件设置的时间间隔，这个配置决定了</a:t>
            </a:r>
            <a:r>
              <a:rPr kumimoji="1" lang="en-US" altLang="zh-CN" sz="2400" dirty="0" err="1"/>
              <a:t>dfs.namenode.checkpoint.period</a:t>
            </a:r>
            <a:r>
              <a:rPr kumimoji="1" lang="en-US" altLang="zh-CN" sz="2400" dirty="0"/>
              <a:t>  </a:t>
            </a:r>
            <a:r>
              <a:rPr kumimoji="1" lang="zh-CN" altLang="en-US" sz="2400" dirty="0"/>
              <a:t>默认</a:t>
            </a:r>
            <a:r>
              <a:rPr kumimoji="1" lang="en-US" altLang="zh-CN" sz="2400" dirty="0"/>
              <a:t>3600</a:t>
            </a:r>
            <a:r>
              <a:rPr kumimoji="1" lang="zh-CN" altLang="en-US" sz="2400" dirty="0"/>
              <a:t>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根据配置文件设置</a:t>
            </a:r>
            <a:r>
              <a:rPr kumimoji="1" lang="en-US" altLang="zh-CN" sz="2400" dirty="0"/>
              <a:t>edits log</a:t>
            </a:r>
            <a:r>
              <a:rPr kumimoji="1" lang="zh-CN" altLang="en-US" sz="2400" dirty="0"/>
              <a:t>大小 </a:t>
            </a:r>
            <a:r>
              <a:rPr kumimoji="1" lang="en-US" altLang="zh-CN" sz="2400" dirty="0" err="1"/>
              <a:t>fs.checkpoint.size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规定</a:t>
            </a:r>
            <a:r>
              <a:rPr kumimoji="1" lang="en-US" altLang="zh-CN" sz="2400" dirty="0"/>
              <a:t>edits</a:t>
            </a:r>
            <a:r>
              <a:rPr kumimoji="1" lang="zh-CN" altLang="en-US" sz="2400" dirty="0"/>
              <a:t>文件的最大值默认是</a:t>
            </a:r>
            <a:r>
              <a:rPr kumimoji="1" lang="en-US" altLang="zh-CN" sz="2400" dirty="0"/>
              <a:t>64MB</a:t>
            </a:r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副本</a:t>
            </a:r>
            <a:r>
              <a:rPr lang="zh-CN" altLang="en-US" dirty="0"/>
              <a:t>放置策略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844824"/>
            <a:ext cx="4860031" cy="42672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第一个副本：放置在上传文件的</a:t>
            </a:r>
            <a:r>
              <a:rPr lang="en-US" altLang="zh-CN" sz="2000" dirty="0"/>
              <a:t>DN</a:t>
            </a:r>
            <a:r>
              <a:rPr lang="zh-CN" altLang="en-US" sz="2000" dirty="0"/>
              <a:t>；如果是集群外提交，则随机挑选一台磁盘不太满，</a:t>
            </a:r>
            <a:r>
              <a:rPr lang="en-US" altLang="zh-CN" sz="2000" dirty="0"/>
              <a:t>CPU</a:t>
            </a:r>
            <a:r>
              <a:rPr lang="zh-CN" altLang="en-US" sz="2000" dirty="0"/>
              <a:t>不太忙的节点。</a:t>
            </a:r>
          </a:p>
          <a:p>
            <a:r>
              <a:rPr lang="zh-CN" altLang="en-US" sz="2000" dirty="0"/>
              <a:t>第二个副本：放置在于第一个副本不同的 机架的节点上。</a:t>
            </a:r>
          </a:p>
          <a:p>
            <a:r>
              <a:rPr lang="zh-CN" altLang="en-US" sz="2000" dirty="0"/>
              <a:t>第三个副本：与第二个副本相同机架的节点。</a:t>
            </a:r>
          </a:p>
          <a:p>
            <a:r>
              <a:rPr lang="zh-CN" altLang="en-US" sz="2000" dirty="0"/>
              <a:t>更多副本：随机节点。</a:t>
            </a:r>
          </a:p>
          <a:p>
            <a:endParaRPr kumimoji="1" lang="zh-CN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628800"/>
            <a:ext cx="6832600" cy="4686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8645" y="1278255"/>
            <a:ext cx="7875270" cy="506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/>
              <a:t>NN</a:t>
            </a:r>
            <a:r>
              <a:rPr lang="zh-CN" altLang="en-US" dirty="0"/>
              <a:t>连接创建文件元数据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NN</a:t>
            </a:r>
            <a:r>
              <a:rPr lang="zh-CN" altLang="en-US" dirty="0"/>
              <a:t>判定元数据是否有效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NN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处发副本放置策略，返回一个有序的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DN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列表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这个是很重要的，它能做到把数据存到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hdfs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上就像存到本地一样快，而且能享受到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hdfs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的可靠性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比如上传一份数据到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hdfs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NN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会优先返回最优的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DN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列表，如果这台机器有一个可用的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DN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，那它会先往自己的本地写一份，然后直接返回再接着写，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DN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的多副本可靠机制在客户端完全感觉不到</a:t>
            </a:r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 err="1"/>
              <a:t>DN</a:t>
            </a:r>
            <a:r>
              <a:rPr lang="zh-CN" altLang="en-US" dirty="0"/>
              <a:t>建立</a:t>
            </a:r>
            <a:r>
              <a:rPr lang="en-US" altLang="zh-CN" dirty="0"/>
              <a:t>Pipeline</a:t>
            </a:r>
            <a:r>
              <a:rPr lang="zh-CN" altLang="en-US" dirty="0"/>
              <a:t>连接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Client</a:t>
            </a:r>
            <a:r>
              <a:rPr lang="zh-CN" altLang="en-US" dirty="0"/>
              <a:t>将块切分成</a:t>
            </a:r>
            <a:r>
              <a:rPr lang="en-US" altLang="zh-CN" dirty="0"/>
              <a:t>packet</a:t>
            </a:r>
            <a:r>
              <a:rPr lang="zh-CN" altLang="en-US" dirty="0"/>
              <a:t>（</a:t>
            </a:r>
            <a:r>
              <a:rPr lang="en-US" altLang="zh-CN" dirty="0" err="1"/>
              <a:t>64KB</a:t>
            </a:r>
            <a:r>
              <a:rPr lang="zh-CN" altLang="en-US" dirty="0"/>
              <a:t>），并使用</a:t>
            </a:r>
            <a:r>
              <a:rPr lang="en-US" altLang="zh-CN" dirty="0"/>
              <a:t>chunk</a:t>
            </a:r>
            <a:r>
              <a:rPr lang="zh-CN" altLang="en-US" dirty="0"/>
              <a:t>（</a:t>
            </a:r>
            <a:r>
              <a:rPr lang="en-US" altLang="zh-CN" dirty="0" err="1"/>
              <a:t>512B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en-US" altLang="zh-CN" dirty="0" err="1"/>
              <a:t>chucksum</a:t>
            </a:r>
            <a:r>
              <a:rPr lang="zh-CN" altLang="en-US" dirty="0"/>
              <a:t>（</a:t>
            </a:r>
            <a:r>
              <a:rPr lang="en-US" altLang="zh-CN" dirty="0" err="1"/>
              <a:t>4B</a:t>
            </a:r>
            <a:r>
              <a:rPr lang="zh-CN" altLang="en-US" dirty="0"/>
              <a:t>）填充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通过看源码了解到确实是这个样子的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Client</a:t>
            </a:r>
            <a:r>
              <a:rPr lang="zh-CN" altLang="en-US" dirty="0"/>
              <a:t>将</a:t>
            </a:r>
            <a:r>
              <a:rPr lang="en-US" altLang="zh-CN" dirty="0"/>
              <a:t>packet</a:t>
            </a:r>
            <a:r>
              <a:rPr lang="zh-CN" altLang="en-US" dirty="0"/>
              <a:t>放入发送队列</a:t>
            </a:r>
            <a:r>
              <a:rPr lang="en-US" altLang="zh-CN" dirty="0" err="1"/>
              <a:t>dataqueue</a:t>
            </a:r>
            <a:r>
              <a:rPr lang="zh-CN" altLang="en-US" dirty="0"/>
              <a:t>中，并向第一个</a:t>
            </a:r>
            <a:r>
              <a:rPr lang="en-US" altLang="zh-CN" dirty="0" err="1"/>
              <a:t>DN</a:t>
            </a:r>
            <a:r>
              <a:rPr lang="zh-CN" altLang="en-US" dirty="0"/>
              <a:t>发送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第一个</a:t>
            </a:r>
            <a:r>
              <a:rPr lang="en-US" altLang="zh-CN" dirty="0" err="1"/>
              <a:t>DN</a:t>
            </a:r>
            <a:r>
              <a:rPr lang="zh-CN" altLang="en-US" dirty="0"/>
              <a:t>收到</a:t>
            </a:r>
            <a:r>
              <a:rPr lang="en-US" altLang="zh-CN" dirty="0"/>
              <a:t>packet</a:t>
            </a:r>
            <a:r>
              <a:rPr lang="zh-CN" altLang="en-US" dirty="0"/>
              <a:t>后本地保存并发送给第二个</a:t>
            </a:r>
            <a:r>
              <a:rPr lang="en-US" altLang="zh-CN" dirty="0" err="1"/>
              <a:t>DN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第二个</a:t>
            </a:r>
            <a:r>
              <a:rPr lang="en-US" altLang="zh-CN" dirty="0" err="1"/>
              <a:t>DN</a:t>
            </a:r>
            <a:r>
              <a:rPr lang="zh-CN" altLang="en-US" dirty="0"/>
              <a:t>收到</a:t>
            </a:r>
            <a:r>
              <a:rPr lang="en-US" altLang="zh-CN" dirty="0"/>
              <a:t>packet</a:t>
            </a:r>
            <a:r>
              <a:rPr lang="zh-CN" altLang="en-US" dirty="0"/>
              <a:t>后本地保存并发送给第三个</a:t>
            </a:r>
            <a:r>
              <a:rPr lang="en-US" altLang="zh-CN" dirty="0" err="1"/>
              <a:t>DN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这一个过程中，上游节点同时发送下一个</a:t>
            </a:r>
            <a:r>
              <a:rPr lang="en-US" altLang="zh-CN" dirty="0"/>
              <a:t>packet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生活中类比工厂的流水线：结论：流式其实也是变种的并行计算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Hdfs</a:t>
            </a:r>
            <a:r>
              <a:rPr lang="zh-CN" altLang="en-US" dirty="0"/>
              <a:t>使用这种传输方式，副本数对于</a:t>
            </a:r>
            <a:r>
              <a:rPr lang="en-US" altLang="zh-CN" dirty="0"/>
              <a:t>client</a:t>
            </a:r>
            <a:r>
              <a:rPr lang="zh-CN" altLang="en-US" dirty="0"/>
              <a:t>是透明的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block</a:t>
            </a:r>
            <a:r>
              <a:rPr lang="zh-CN" altLang="en-US" dirty="0"/>
              <a:t>传输完成，</a:t>
            </a:r>
            <a:r>
              <a:rPr lang="en-US" altLang="zh-CN" dirty="0" err="1"/>
              <a:t>DN</a:t>
            </a:r>
            <a:r>
              <a:rPr lang="zh-CN" altLang="en-US" dirty="0"/>
              <a:t>们各自向</a:t>
            </a:r>
            <a:r>
              <a:rPr lang="en-US" altLang="zh-CN" dirty="0"/>
              <a:t>NN</a:t>
            </a:r>
            <a:r>
              <a:rPr lang="zh-CN" altLang="en-US" dirty="0"/>
              <a:t>汇报，同时</a:t>
            </a:r>
            <a:r>
              <a:rPr lang="en-US" altLang="zh-CN" dirty="0"/>
              <a:t>client</a:t>
            </a:r>
            <a:r>
              <a:rPr lang="zh-CN" altLang="en-US" dirty="0"/>
              <a:t>继续传输下一个</a:t>
            </a:r>
            <a:r>
              <a:rPr lang="en-US" altLang="zh-CN" dirty="0"/>
              <a:t>block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所以，</a:t>
            </a:r>
            <a:r>
              <a:rPr lang="en-US" altLang="zh-CN" dirty="0"/>
              <a:t>client</a:t>
            </a:r>
            <a:r>
              <a:rPr lang="zh-CN" altLang="en-US" dirty="0"/>
              <a:t>的传输和</a:t>
            </a:r>
            <a:r>
              <a:rPr lang="en-US" altLang="zh-CN" dirty="0"/>
              <a:t>block</a:t>
            </a:r>
            <a:r>
              <a:rPr lang="zh-CN" altLang="en-US" dirty="0"/>
              <a:t>的汇报也是并行的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844824"/>
            <a:ext cx="7772400" cy="4508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6550" y="1225550"/>
            <a:ext cx="77450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为了降低整体的带宽消耗和读取延时，</a:t>
            </a:r>
            <a:r>
              <a:rPr lang="en-US" altLang="zh-CN" sz="1600" dirty="0"/>
              <a:t>HDFS</a:t>
            </a:r>
            <a:r>
              <a:rPr lang="zh-CN" altLang="en-US" sz="1600" dirty="0"/>
              <a:t>会尽量让读取程序读取离它最近的副本。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如果在读取程序的同一个机架上有一个副本，那么就读取该副本。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如果一个</a:t>
            </a:r>
            <a:r>
              <a:rPr lang="en-US" altLang="zh-CN" sz="1600" dirty="0"/>
              <a:t>HDFS</a:t>
            </a:r>
            <a:r>
              <a:rPr lang="zh-CN" altLang="en-US" sz="1600" dirty="0"/>
              <a:t>集群跨越多个数据中心，那么客户端也将首先读本地数据中心的副本。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语义：下载一个文件：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Client</a:t>
            </a:r>
            <a:r>
              <a:rPr lang="zh-CN" altLang="en-US" sz="1600" dirty="0"/>
              <a:t>和</a:t>
            </a:r>
            <a:r>
              <a:rPr lang="en-US" altLang="zh-CN" sz="1600" dirty="0"/>
              <a:t>NN</a:t>
            </a:r>
            <a:r>
              <a:rPr lang="zh-CN" altLang="en-US" sz="1600" dirty="0"/>
              <a:t>交互文件元数据获取</a:t>
            </a:r>
            <a:r>
              <a:rPr lang="en-US" altLang="zh-CN" sz="1600" dirty="0" err="1"/>
              <a:t>fileBlockLocation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NN</a:t>
            </a:r>
            <a:r>
              <a:rPr lang="zh-CN" altLang="en-US" sz="1600" dirty="0"/>
              <a:t>会按距离策略排序返回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Client</a:t>
            </a:r>
            <a:r>
              <a:rPr lang="zh-CN" altLang="en-US" sz="1600" dirty="0"/>
              <a:t>尝试下载</a:t>
            </a:r>
            <a:r>
              <a:rPr lang="en-US" altLang="zh-CN" sz="1600" dirty="0"/>
              <a:t>block</a:t>
            </a:r>
            <a:r>
              <a:rPr lang="zh-CN" altLang="en-US" sz="1600" dirty="0"/>
              <a:t>并校验数据完整性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语义：下载一个文件其实是获取文件的所有的</a:t>
            </a:r>
            <a:r>
              <a:rPr lang="en-US" altLang="zh-CN" sz="1600" dirty="0"/>
              <a:t>block</a:t>
            </a:r>
            <a:r>
              <a:rPr lang="zh-CN" altLang="en-US" sz="1600" dirty="0"/>
              <a:t>元数据，那么子集获取某些</a:t>
            </a:r>
            <a:r>
              <a:rPr lang="en-US" altLang="zh-CN" sz="1600" dirty="0"/>
              <a:t>block</a:t>
            </a:r>
            <a:r>
              <a:rPr lang="zh-CN" altLang="en-US" sz="1600" dirty="0"/>
              <a:t>应该成立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FF0000"/>
                </a:solidFill>
              </a:rPr>
              <a:t>Hdfs</a:t>
            </a:r>
            <a:r>
              <a:rPr lang="zh-CN" altLang="en-US" sz="1600" dirty="0">
                <a:solidFill>
                  <a:srgbClr val="FF0000"/>
                </a:solidFill>
              </a:rPr>
              <a:t>支持</a:t>
            </a:r>
            <a:r>
              <a:rPr lang="en-US" altLang="zh-CN" sz="1600" dirty="0">
                <a:solidFill>
                  <a:srgbClr val="FF0000"/>
                </a:solidFill>
              </a:rPr>
              <a:t>client</a:t>
            </a:r>
            <a:r>
              <a:rPr lang="zh-CN" altLang="en-US" sz="1600" dirty="0">
                <a:solidFill>
                  <a:srgbClr val="FF0000"/>
                </a:solidFill>
              </a:rPr>
              <a:t>给出文件的</a:t>
            </a:r>
            <a:r>
              <a:rPr lang="en-US" altLang="zh-CN" sz="1600" dirty="0">
                <a:solidFill>
                  <a:srgbClr val="FF0000"/>
                </a:solidFill>
              </a:rPr>
              <a:t>offset</a:t>
            </a:r>
            <a:r>
              <a:rPr lang="zh-CN" altLang="en-US" sz="1600" dirty="0">
                <a:solidFill>
                  <a:srgbClr val="FF0000"/>
                </a:solidFill>
              </a:rPr>
              <a:t>自定义连接哪些</a:t>
            </a:r>
            <a:r>
              <a:rPr lang="en-US" altLang="zh-CN" sz="1600" dirty="0">
                <a:solidFill>
                  <a:srgbClr val="FF0000"/>
                </a:solidFill>
              </a:rPr>
              <a:t>block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en-US" altLang="zh-CN" sz="1600" dirty="0" err="1">
                <a:solidFill>
                  <a:srgbClr val="FF0000"/>
                </a:solidFill>
              </a:rPr>
              <a:t>DN</a:t>
            </a:r>
            <a:r>
              <a:rPr lang="zh-CN" altLang="en-US" sz="1600" dirty="0">
                <a:solidFill>
                  <a:srgbClr val="FF0000"/>
                </a:solidFill>
              </a:rPr>
              <a:t>，自定义获取数据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这个是支持计算层的分治、并行计算的核心</a:t>
            </a:r>
            <a:endParaRPr kumimoji="1" lang="zh-CN" altLang="en-US" sz="1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8792792" cy="1688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分布式文件系统那么多：</a:t>
            </a:r>
            <a:r>
              <a:rPr kumimoji="1" lang="en-US" altLang="zh-CN" sz="2400" dirty="0" err="1"/>
              <a:t>MooseFS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GFS2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OpenAFS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其中一个原因就是</a:t>
            </a:r>
            <a:r>
              <a:rPr kumimoji="1"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hadoop</a:t>
            </a:r>
            <a:r>
              <a:rPr kumimoji="1"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实现了文件的分割定位按需读取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理论知识点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2354580" cy="4855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存储模型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架构设计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角色功能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元数据持久化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安全模式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副本放置策略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读写流程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安全策略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存储模型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707630" cy="4661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文件线性按</a:t>
            </a:r>
            <a:r>
              <a:rPr kumimoji="1" lang="zh-CN" altLang="en-US" dirty="0">
                <a:solidFill>
                  <a:srgbClr val="FF0000"/>
                </a:solidFill>
              </a:rPr>
              <a:t>字节</a:t>
            </a:r>
            <a:r>
              <a:rPr kumimoji="1" lang="zh-CN" altLang="en-US" dirty="0"/>
              <a:t>切割成块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block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，具有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id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文件与文件的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大小可以不一样</a:t>
            </a:r>
            <a:endParaRPr kumimoji="1" lang="en-US" altLang="zh-CN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一个文件除最后一个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，其他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大小一致</a:t>
            </a:r>
            <a:endParaRPr kumimoji="1" lang="en-US" altLang="zh-CN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的大小依据硬件的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特性调整</a:t>
            </a:r>
            <a:endParaRPr kumimoji="1" lang="en-US" altLang="zh-CN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被分散存放在集群的节点中，具有</a:t>
            </a:r>
            <a:r>
              <a:rPr kumimoji="1" lang="en-US" altLang="zh-CN" dirty="0"/>
              <a:t>location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具有副本</a:t>
            </a:r>
            <a:r>
              <a:rPr kumimoji="1" lang="en-US" altLang="zh-CN" dirty="0"/>
              <a:t>(replication)</a:t>
            </a:r>
            <a:r>
              <a:rPr kumimoji="1" lang="zh-CN" altLang="en-US" dirty="0"/>
              <a:t>，没有主从概念，副本不能出现在同一个节点</a:t>
            </a:r>
            <a:endParaRPr kumimoji="1" lang="en-US" altLang="zh-CN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副本是满足可靠性和性能的关键</a:t>
            </a:r>
            <a:endParaRPr kumimoji="1" lang="en-US" altLang="zh-CN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文件上传可以指定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大小和副本数，上传后只能修改副本数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hdfs dfs -D dfs.blocksize=1024*1024 -put  data.txt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一次写入多次读取，不支持修改</a:t>
            </a:r>
            <a:endParaRPr kumimoji="1" lang="en-US" altLang="zh-CN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支持追加数据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9478788" y="1124744"/>
            <a:ext cx="648072" cy="446449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814" y="1119254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91814" y="494116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99427" y="3063470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99427" y="241539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79958" y="739275"/>
            <a:ext cx="1944216" cy="151765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090141"/>
            <a:ext cx="8313812" cy="50986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892111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HDFS</a:t>
            </a:r>
            <a:r>
              <a:rPr kumimoji="1" lang="zh-CN" altLang="en-US" sz="2000" dirty="0"/>
              <a:t>是一个主从</a:t>
            </a:r>
            <a:r>
              <a:rPr kumimoji="1" lang="en-US" altLang="zh-CN" sz="2000" dirty="0"/>
              <a:t>(Master/Slaves)</a:t>
            </a:r>
            <a:r>
              <a:rPr kumimoji="1" lang="zh-CN" altLang="en-US" sz="2000" dirty="0"/>
              <a:t>架构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由一个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和一些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组成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面向文件包含：文件数据</a:t>
            </a:r>
            <a:r>
              <a:rPr kumimoji="1" lang="en-US" altLang="zh-CN" sz="2000" dirty="0"/>
              <a:t>(data)</a:t>
            </a:r>
            <a:r>
              <a:rPr kumimoji="1" lang="zh-CN" altLang="en-US" sz="2000" dirty="0"/>
              <a:t>和文件元数据</a:t>
            </a:r>
            <a:r>
              <a:rPr kumimoji="1" lang="en-US" altLang="zh-CN" sz="2000" dirty="0"/>
              <a:t>(metadata)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负责存储和管理文件元数据，并维护了一个层次型的文件目录树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负责存储文件数据</a:t>
            </a:r>
            <a:r>
              <a:rPr kumimoji="1" lang="en-US" altLang="zh-CN" sz="2000" dirty="0"/>
              <a:t>(block</a:t>
            </a:r>
            <a:r>
              <a:rPr kumimoji="1" lang="zh-CN" altLang="en-US" sz="2000" dirty="0"/>
              <a:t>块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，并提供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的读写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维持心跳，并汇报自己持有的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Client</a:t>
            </a:r>
            <a:r>
              <a:rPr kumimoji="1" lang="zh-CN" altLang="en-US" sz="2000" dirty="0"/>
              <a:t>和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交互文件元数据和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交互文件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数据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zh-CN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4664"/>
            <a:ext cx="8296135" cy="57332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角色功能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214235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NameNode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完全</a:t>
            </a:r>
            <a:r>
              <a:rPr kumimoji="1"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基于内存存储</a:t>
            </a:r>
            <a:r>
              <a:rPr kumimoji="1" lang="zh-CN" altLang="en-US" sz="2000" dirty="0"/>
              <a:t>文件元数据、目录结构、文件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的映射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需要持久化方案保证数据可靠性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提供</a:t>
            </a:r>
            <a:r>
              <a:rPr kumimoji="1" lang="zh-CN" altLang="en-US" sz="2000" dirty="0">
                <a:solidFill>
                  <a:srgbClr val="FF0000"/>
                </a:solidFill>
              </a:rPr>
              <a:t>副本</a:t>
            </a:r>
            <a:r>
              <a:rPr kumimoji="1" lang="zh-CN" altLang="en-US" sz="2000" dirty="0"/>
              <a:t>放置策略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DataNode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基于本地磁盘存储</a:t>
            </a:r>
            <a:r>
              <a:rPr kumimoji="1" lang="en-US" altLang="zh-CN" sz="2000" dirty="0"/>
              <a:t>block(</a:t>
            </a:r>
            <a:r>
              <a:rPr kumimoji="1" lang="zh-CN" altLang="en-US" sz="2000" dirty="0"/>
              <a:t>文件的形式</a:t>
            </a:r>
            <a:r>
              <a:rPr kumimoji="1" lang="en-US" altLang="zh-CN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并保存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的校验和数据保证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保持心跳，汇报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列表状态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元数据持久化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023" y="1450236"/>
            <a:ext cx="9264015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任何对文件系统元数据产生修改的操作，</a:t>
            </a:r>
            <a:r>
              <a:rPr lang="en-US" altLang="zh-CN" sz="1600" dirty="0" err="1"/>
              <a:t>Namenode</a:t>
            </a:r>
            <a:r>
              <a:rPr lang="zh-CN" altLang="en-US" sz="1600" dirty="0"/>
              <a:t>都会使用一种称为</a:t>
            </a:r>
            <a:r>
              <a:rPr lang="en-US" altLang="zh-CN" sz="1600" dirty="0" err="1"/>
              <a:t>EditLog</a:t>
            </a:r>
            <a:r>
              <a:rPr lang="zh-CN" altLang="en-US" sz="1600" dirty="0"/>
              <a:t>的事务日志记录下来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EditLog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是以写日志的形式，目的是能快速的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响应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客户端的读写请求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使用</a:t>
            </a:r>
            <a:r>
              <a:rPr kumimoji="1" lang="en-US" altLang="zh-CN" sz="1600" dirty="0" err="1"/>
              <a:t>FsImage</a:t>
            </a:r>
            <a:r>
              <a:rPr kumimoji="1" lang="zh-CN" altLang="en-US" sz="1600" dirty="0"/>
              <a:t>存储内存所有的元数据状态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FsImage</a:t>
            </a: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是</a:t>
            </a:r>
            <a:r>
              <a:rPr kumimoji="1"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EditLog</a:t>
            </a: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的快照，可以简单的看做是它的压缩形式的存在</a:t>
            </a:r>
            <a:endParaRPr kumimoji="1"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使用本地磁盘保存</a:t>
            </a:r>
            <a:r>
              <a:rPr kumimoji="1" lang="en-US" altLang="zh-CN" sz="1600" dirty="0" err="1"/>
              <a:t>EditLog</a:t>
            </a:r>
            <a:r>
              <a:rPr kumimoji="1" lang="zh-CN" altLang="en-US" sz="1600" dirty="0"/>
              <a:t>和</a:t>
            </a:r>
            <a:r>
              <a:rPr kumimoji="1" lang="en-US" altLang="zh-CN" sz="1600" dirty="0" err="1"/>
              <a:t>FsImage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/>
              <a:t>EditLog</a:t>
            </a:r>
            <a:r>
              <a:rPr kumimoji="1" lang="zh-CN" altLang="en-US" sz="1600" dirty="0"/>
              <a:t>具有完整性，数据丢失少，但恢复速度慢，并有体积膨胀风险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/>
              <a:t>FsImage</a:t>
            </a:r>
            <a:r>
              <a:rPr kumimoji="1" lang="zh-CN" altLang="en-US" sz="1600" dirty="0"/>
              <a:t>具有恢复速度快，体积与内存数据相当，但不能实时保存，数据丢失多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FsImage</a:t>
            </a: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就相当于直接记录了，数据在内存中是怎样的，需要再回复的时候</a:t>
            </a: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	</a:t>
            </a: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，直接读取到内存中就能用了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体积小是因为一般快照都是会启用特定的压缩或是序列化的方式，比如</a:t>
            </a:r>
            <a:r>
              <a:rPr kumimoji="1"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999999</a:t>
            </a: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	</a:t>
            </a: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如果用日志的话存就是</a:t>
            </a:r>
            <a:r>
              <a:rPr kumimoji="1"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个字节，如果存完还要读出来用，还需要额外方法的调用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因为快照一般保存的是整体的数据，所有不会选择实时保存</a:t>
            </a:r>
            <a:endParaRPr kumimoji="1"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/>
              <a:t>NameNode</a:t>
            </a:r>
            <a:r>
              <a:rPr kumimoji="1" lang="zh-CN" altLang="en-US" sz="1600" dirty="0"/>
              <a:t>使用了</a:t>
            </a:r>
            <a:r>
              <a:rPr kumimoji="1" lang="en-US" altLang="zh-CN" sz="1600" dirty="0" err="1"/>
              <a:t>FsImage+EditLog</a:t>
            </a:r>
            <a:r>
              <a:rPr kumimoji="1" lang="zh-CN" altLang="en-US" sz="1600" dirty="0"/>
              <a:t>整合的方案：</a:t>
            </a:r>
            <a:endParaRPr kumimoji="1"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滚动将增量的</a:t>
            </a:r>
            <a:r>
              <a:rPr kumimoji="1" lang="en-US" altLang="zh-CN" sz="1600" dirty="0" err="1"/>
              <a:t>EditLog</a:t>
            </a:r>
            <a:r>
              <a:rPr kumimoji="1" lang="zh-CN" altLang="en-US" sz="1600" dirty="0"/>
              <a:t>更新到</a:t>
            </a:r>
            <a:r>
              <a:rPr kumimoji="1" lang="en-US" altLang="zh-CN" sz="1600" dirty="0" err="1"/>
              <a:t>FsImage</a:t>
            </a:r>
            <a:r>
              <a:rPr kumimoji="1" lang="zh-CN" altLang="en-US" sz="1600" dirty="0"/>
              <a:t>，以保证更近时点的</a:t>
            </a:r>
            <a:r>
              <a:rPr kumimoji="1" lang="en-US" altLang="zh-CN" sz="1600" dirty="0" err="1"/>
              <a:t>FsImage</a:t>
            </a:r>
            <a:r>
              <a:rPr kumimoji="1" lang="zh-CN" altLang="en-US" sz="1600" dirty="0"/>
              <a:t>和更小的</a:t>
            </a:r>
            <a:r>
              <a:rPr kumimoji="1" lang="en-US" altLang="zh-CN" sz="1600" dirty="0" err="1"/>
              <a:t>EditLog</a:t>
            </a:r>
            <a:r>
              <a:rPr kumimoji="1" lang="zh-CN" altLang="en-US" sz="1600" dirty="0"/>
              <a:t>体积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a8cf4ef84c174321b1c56cd459bf019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09960ad6aa5429fae1e34c14cd7c35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dce6b5c813364bb88c8db4e26f1976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f279f9f1ef42ba926ae8e128f6b8b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11_1*b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a8b4fd055f154babba13ce2369eea53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2f167b35c2174d5886b80587c9ef5cf6"/>
  <p:tag name="KSO_WM_UNIT_TEXT_FILL_FORE_SCHEMECOLOR_INDEX_BRIGHTNESS" val="0.35"/>
  <p:tag name="KSO_WM_UNIT_TEXT_FILL_FORE_SCHEMECOLOR_INDEX" val="13"/>
  <p:tag name="KSO_WM_UNIT_TEXT_FILL_TYPE" val="1"/>
  <p:tag name="KSO_WM_TEMPLATE_ASSEMBLE_XID" val="5f9a33ce989d9bef5b8f0d69"/>
  <p:tag name="KSO_WM_TEMPLATE_ASSEMBLE_GROUPID" val="5f8cf74ba61ec3b55284a75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11_1*a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c616e054b25248dcbdd5af24b74b31e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2f167b35c2174d5886b80587c9ef5cf6"/>
  <p:tag name="KSO_WM_UNIT_TEXT_FILL_FORE_SCHEMECOLOR_INDEX_BRIGHTNESS" val="0.15"/>
  <p:tag name="KSO_WM_UNIT_TEXT_FILL_FORE_SCHEMECOLOR_INDEX" val="13"/>
  <p:tag name="KSO_WM_UNIT_TEXT_FILL_TYPE" val="1"/>
  <p:tag name="KSO_WM_TEMPLATE_ASSEMBLE_XID" val="5f9a33ce989d9bef5b8f0d69"/>
  <p:tag name="KSO_WM_TEMPLATE_ASSEMBLE_GROUPID" val="5f8cf74ba61ec3b55284a75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11_2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0"/>
  <p:tag name="KSO_WM_UNIT_DEC_AREA_ID" val="e3ecc1db912b4816b3ec1bd8403aaea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402acdf0d1e54899b09a3bbc94edeb9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e6db4de350ab4d2694d910f2bdb4a4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50c9f2fc82b4bbdbaa40ecacf8ca53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11_1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5f"/>
  <p:tag name="KSO_WM_UNIT_DEC_AREA_ID" val="8521d7d0b692421da4525d69392de2e9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0d89495ea94c13859daaff8797c9c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11_1*b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9231dbdc34e4cfb94c7850ae98f005a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532b85706fe48dba5206132740c7abd"/>
  <p:tag name="KSO_WM_UNIT_TEXT_FILL_FORE_SCHEMECOLOR_INDEX_BRIGHTNESS" val="0.35"/>
  <p:tag name="KSO_WM_UNIT_TEXT_FILL_FORE_SCHEMECOLOR_INDEX" val="13"/>
  <p:tag name="KSO_WM_UNIT_TEXT_FILL_TYPE" val="1"/>
  <p:tag name="KSO_WM_TEMPLATE_ASSEMBLE_XID" val="5f9a33ce989d9bef5b8f0d88"/>
  <p:tag name="KSO_WM_TEMPLATE_ASSEMBLE_GROUPID" val="5f8cf74ba61ec3b55284a75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11_1*a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谢谢聆听"/>
  <p:tag name="KSO_WM_UNIT_DEFAULT_FONT" val="60;74;4"/>
  <p:tag name="KSO_WM_UNIT_BLOCK" val="0"/>
  <p:tag name="KSO_WM_UNIT_DEC_AREA_ID" val="5becc8b1e95d4b1fa244de40c832280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532b85706fe48dba5206132740c7abd"/>
  <p:tag name="KSO_WM_UNIT_TEXT_FILL_FORE_SCHEMECOLOR_INDEX_BRIGHTNESS" val="0.15"/>
  <p:tag name="KSO_WM_UNIT_TEXT_FILL_FORE_SCHEMECOLOR_INDEX" val="13"/>
  <p:tag name="KSO_WM_UNIT_TEXT_FILL_TYPE" val="1"/>
  <p:tag name="KSO_WM_TEMPLATE_ASSEMBLE_XID" val="5f9a33ce989d9bef5b8f0d88"/>
  <p:tag name="KSO_WM_TEMPLATE_ASSEMBLE_GROUPID" val="5f8cf74ba61ec3b55284a75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  <p:tag name="KSO_WM_SLIDE_BACKGROUND_TYPE" val="gener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47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  <p:tag name="KSO_WM_SLIDE_BACKGROUND_TYPE" val="gener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2d447496d2c34a4eb2ab563bc0fa96f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e5bc1b662bf4dd385659f42e3375c4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ac5df10213e74608bcfbd50c430ac6f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d9be0fbb21c43bab854c1c0af9e12ba"/>
  <p:tag name="KSO_WM_SLIDE_BACKGROUND_TYPE" val="fram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722c4e5054742d28488cafa914b58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1b51c2ea2be4d6dbb05aea121a7735d"/>
  <p:tag name="KSO_WM_SLIDE_BACKGROUND_TYPE" val="fram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11_1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5f"/>
  <p:tag name="KSO_WM_UNIT_DEC_AREA_ID" val="8521d7d0b692421da4525d69392de2e9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0d89495ea94c13859daaff8797c9c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d96829f129c34d3b939bf0db87c498e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23fb02610a54f0cb2b802391026c49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ef9cd96648004059aefaf2d384cd61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48b76ddc6e4797b1cd1d8984ecfea2"/>
  <p:tag name="KSO_WM_SLIDE_BACKGROUND_TYPE" val="leftRigh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6fe0970bada54723ae23f7106e8aa0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58e0b6003d4ccc9bd6aaa7a3418f6a"/>
  <p:tag name="KSO_WM_SLIDE_BACKGROUND_TYPE" val="leftRigh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711_1*a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梦想起航 再创辉煌"/>
  <p:tag name="KSO_WM_UNIT_BLOCK" val="0"/>
  <p:tag name="KSO_WM_UNIT_DEC_AREA_ID" val="f0990ade652748f985bc5503dba370bd"/>
  <p:tag name="KSO_WM_UNIT_DEFAULT_FONT" val="24;60;4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f42289cde7f84dd7af7892ce275c3218"/>
  <p:tag name="KSO_WM_UNIT_TEXT_FILL_FORE_SCHEMECOLOR_INDEX_BRIGHTNESS" val="0.15"/>
  <p:tag name="KSO_WM_UNIT_TEXT_FILL_FORE_SCHEMECOLOR_INDEX" val="13"/>
  <p:tag name="KSO_WM_UNIT_TEXT_FILL_TYPE" val="1"/>
  <p:tag name="KSO_WM_TEMPLATE_ASSEMBLE_XID" val="5f9a33ce989d9bef5b8f0d74"/>
  <p:tag name="KSO_WM_TEMPLATE_ASSEMBLE_GROUPID" val="5f8cf74ba61ec3b55284a75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abaadcf7eedf423eb715d65d22b3c63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7f1b827b8c6452fb192efbff54b2c39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b8a8650436944916822f7f3621ef27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df53b18d7ae4a2f8e329bcb5c190329"/>
  <p:tag name="KSO_WM_SLIDE_BACKGROUND_TYPE" val="topBot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44c0b1c7976f4875afe148dddbc435d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7f2b421e6d84f768ef1f14eb2571627"/>
  <p:tag name="KSO_WM_SLIDE_BACKGROUND_TYPE" val="topBot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11_1*b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21a62b3f6deb499aa3ab4ebd7ba71f46"/>
  <p:tag name="KSO_WM_UNIT_DEFAULT_FONT" val="18;24;2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f42289cde7f84dd7af7892ce275c3218"/>
  <p:tag name="KSO_WM_UNIT_TEXT_FILL_FORE_SCHEMECOLOR_INDEX_BRIGHTNESS" val="0.35"/>
  <p:tag name="KSO_WM_UNIT_TEXT_FILL_FORE_SCHEMECOLOR_INDEX" val="13"/>
  <p:tag name="KSO_WM_UNIT_TEXT_FILL_TYPE" val="1"/>
  <p:tag name="KSO_WM_TEMPLATE_ASSEMBLE_XID" val="5f9a33ce989d9bef5b8f0d74"/>
  <p:tag name="KSO_WM_TEMPLATE_ASSEMBLE_GROUPID" val="5f8cf74ba61ec3b55284a75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fc4045d7ce9049c19a80c95b0e0f08a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04ae2833941450b9ce2a2bb09d331f1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748793b538ca42108f5dfa80ede3ff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b54583b16c4c17980ac1d4dc898fc1"/>
  <p:tag name="KSO_WM_SLIDE_BACKGROUND_TYPE" val="bottomTo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1985aa3bfbd94861812ebe35a49b480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87021dfebd4662810b992b6e929a73"/>
  <p:tag name="KSO_WM_SLIDE_BACKGROUND_TYPE" val="bottomTo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79fb0965b10848e1b205496a8a4217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22a9d451a94c6bad13fff306707958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0908ab66f1484d66a6642afab3cedb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ed9009364d4883b7b952ca0f9e35ef"/>
  <p:tag name="KSO_WM_SLIDE_BACKGROUND_TYPE" val="navigat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ccd7a3db447a4b60ac67545ea66fe3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af869b93a24cbf82fec2d702c5392a"/>
  <p:tag name="KSO_WM_SLIDE_BACKGROUND_TYPE" val="navigati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899508358281489083130f52a4cf415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408bbbe4ba4998acc0ed5bceeeb787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9dde480cb1ed4c5c92a52e361f3dde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a97dc9552c4226b93ffdb226a14129"/>
  <p:tag name="KSO_WM_SLIDE_BACKGROUND_TYPE" val="bel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445a94bb51d4469f80828bd576db59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8ed498d312468f8a14c042bba30f56"/>
  <p:tag name="KSO_WM_SLIDE_BACKGROUND_TYPE" val="bel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11_2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0"/>
  <p:tag name="KSO_WM_UNIT_DEC_AREA_ID" val="970c7bdf3cc64e64b2ab405443990ce0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c11863f7a45c405595959bccf5c27f4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7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0,&quot;width&quot;:10940}"/>
</p:tagLst>
</file>

<file path=ppt/theme/theme1.xml><?xml version="1.0" encoding="utf-8"?>
<a:theme xmlns:a="http://schemas.openxmlformats.org/drawingml/2006/main" name="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4B100"/>
      </a:accent1>
      <a:accent2>
        <a:srgbClr val="3AB715"/>
      </a:accent2>
      <a:accent3>
        <a:srgbClr val="00AC44"/>
      </a:accent3>
      <a:accent4>
        <a:srgbClr val="009782"/>
      </a:accent4>
      <a:accent5>
        <a:srgbClr val="007CB1"/>
      </a:accent5>
      <a:accent6>
        <a:srgbClr val="0060B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100</TotalTime>
  <Words>1566</Words>
  <Application>Microsoft Office PowerPoint</Application>
  <PresentationFormat>自定义</PresentationFormat>
  <Paragraphs>126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Microsoft YaHei UI</vt:lpstr>
      <vt:lpstr>微软雅黑</vt:lpstr>
      <vt:lpstr>Arial</vt:lpstr>
      <vt:lpstr>Wingdings</vt:lpstr>
      <vt:lpstr>Office 主题​​</vt:lpstr>
      <vt:lpstr>02 hadoop-hdfs</vt:lpstr>
      <vt:lpstr>PowerPoint 演示文稿</vt:lpstr>
      <vt:lpstr>理论知识点</vt:lpstr>
      <vt:lpstr>存储模型</vt:lpstr>
      <vt:lpstr>PowerPoint 演示文稿</vt:lpstr>
      <vt:lpstr>架构设计</vt:lpstr>
      <vt:lpstr>PowerPoint 演示文稿</vt:lpstr>
      <vt:lpstr>角色功能</vt:lpstr>
      <vt:lpstr>元数据持久化</vt:lpstr>
      <vt:lpstr>EditsLog和FsImage实现NamNode持久化的细节</vt:lpstr>
      <vt:lpstr>安全模式</vt:lpstr>
      <vt:lpstr>安全模式</vt:lpstr>
      <vt:lpstr>HDFS中的SNN</vt:lpstr>
      <vt:lpstr>Block的副本放置策略</vt:lpstr>
      <vt:lpstr>HDFS写流程</vt:lpstr>
      <vt:lpstr>HDFS写流程</vt:lpstr>
      <vt:lpstr>HDFS读流程</vt:lpstr>
      <vt:lpstr>HDFS读流程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程 飞</cp:lastModifiedBy>
  <cp:revision>264</cp:revision>
  <dcterms:created xsi:type="dcterms:W3CDTF">2019-04-25T09:39:00Z</dcterms:created>
  <dcterms:modified xsi:type="dcterms:W3CDTF">2021-03-13T05:54:32Z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