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62" autoAdjust="0"/>
    <p:restoredTop sz="94599" autoAdjust="0"/>
  </p:normalViewPr>
  <p:slideViewPr>
    <p:cSldViewPr>
      <p:cViewPr varScale="1">
        <p:scale>
          <a:sx n="96" d="100"/>
          <a:sy n="96" d="100"/>
        </p:scale>
        <p:origin x="78" y="6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  <a:endParaRPr lang="zh-CN" altLang="en-US" sz="1200" dirty="0"/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大数据系列课程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03</a:t>
            </a:r>
            <a:r>
              <a:rPr lang="zh-CN" altLang="en-US" dirty="0"/>
              <a:t> </a:t>
            </a:r>
            <a:r>
              <a:rPr lang="en-US" altLang="zh-CN" dirty="0" err="1"/>
              <a:t>hadoop-hdfs-ha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/>
              <a:t>What?Why?How</a:t>
            </a:r>
            <a:r>
              <a:rPr lang="zh-CN" altLang="en-US" dirty="0"/>
              <a:t>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HDFS-</a:t>
            </a:r>
            <a:r>
              <a:rPr kumimoji="1" lang="en-US" altLang="zh-CN"/>
              <a:t> Federation</a:t>
            </a:r>
            <a:r>
              <a:rPr kumimoji="1" lang="zh-CN" altLang="en-US"/>
              <a:t>（联邦）</a:t>
            </a:r>
            <a:r>
              <a:rPr kumimoji="1" lang="zh-CN" altLang="en-US" dirty="0"/>
              <a:t>解决方案：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20" y="1867660"/>
            <a:ext cx="5854700" cy="35179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文本框 4"/>
          <p:cNvSpPr txBox="1"/>
          <p:nvPr/>
        </p:nvSpPr>
        <p:spPr>
          <a:xfrm>
            <a:off x="1514312" y="1628800"/>
            <a:ext cx="44085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/>
              <a:t>NN</a:t>
            </a:r>
            <a:r>
              <a:rPr kumimoji="1" lang="zh-CN" altLang="en-US" sz="2400"/>
              <a:t>的压力过大，内存受限问题</a:t>
            </a:r>
            <a:r>
              <a:rPr kumimoji="1" lang="en-US" altLang="zh-CN" sz="2400"/>
              <a:t>: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kumimoji="1" lang="zh-CN" altLang="en-US" sz="2400"/>
              <a:t>元数据分治，复用</a:t>
            </a:r>
            <a:r>
              <a:rPr kumimoji="1" lang="en-US" altLang="zh-CN" sz="2400"/>
              <a:t>DN</a:t>
            </a:r>
            <a:r>
              <a:rPr kumimoji="1" lang="zh-CN" altLang="en-US" sz="2400"/>
              <a:t>存储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kumimoji="1" lang="zh-CN" altLang="en-US" sz="2400"/>
              <a:t>元数据访问隔离性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kumimoji="1" lang="en-US" altLang="zh-CN" sz="2400"/>
              <a:t>DN</a:t>
            </a:r>
            <a:r>
              <a:rPr kumimoji="1" lang="zh-CN" altLang="en-US" sz="2400"/>
              <a:t>目录隔离</a:t>
            </a:r>
            <a:r>
              <a:rPr kumimoji="1" lang="en-US" altLang="zh-CN" sz="2400"/>
              <a:t>block</a:t>
            </a:r>
            <a:endParaRPr kumimoji="1"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950396" y="2924944"/>
          <a:ext cx="5861884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7696"/>
                <a:gridCol w="576580"/>
                <a:gridCol w="576580"/>
                <a:gridCol w="728980"/>
                <a:gridCol w="576580"/>
                <a:gridCol w="855980"/>
                <a:gridCol w="13094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ZKFC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node01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node02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node03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node04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557908" y="1705610"/>
            <a:ext cx="396044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200"/>
              <a:t>基础环境</a:t>
            </a:r>
            <a:endParaRPr kumimoji="1" lang="en-US" altLang="zh-CN" sz="220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/>
              <a:t>增加</a:t>
            </a:r>
            <a:r>
              <a:rPr kumimoji="1" lang="en-US" altLang="zh-CN" sz="2000"/>
              <a:t>NNs</a:t>
            </a:r>
            <a:r>
              <a:rPr kumimoji="1" lang="zh-CN" altLang="en-US" sz="2000"/>
              <a:t>的</a:t>
            </a:r>
            <a:r>
              <a:rPr kumimoji="1" lang="en-US" altLang="zh-CN" sz="2000"/>
              <a:t>ssh</a:t>
            </a:r>
            <a:r>
              <a:rPr kumimoji="1" lang="zh-CN" altLang="en-US" sz="2000"/>
              <a:t>免密</a:t>
            </a:r>
            <a:endParaRPr kumimoji="1" lang="en-US" altLang="zh-CN" sz="200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200"/>
              <a:t>应用搭建</a:t>
            </a:r>
            <a:endParaRPr kumimoji="1" lang="en-US" altLang="zh-CN" sz="220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000"/>
              <a:t>zookeeper</a:t>
            </a:r>
            <a:endParaRPr kumimoji="1" lang="en-US" altLang="zh-CN" sz="200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/>
              <a:t>格式化</a:t>
            </a:r>
            <a:r>
              <a:rPr kumimoji="1" lang="en-US" altLang="zh-CN" sz="2000"/>
              <a:t>NN</a:t>
            </a:r>
            <a:endParaRPr kumimoji="1" lang="en-US" altLang="zh-CN" sz="200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/>
              <a:t>格式化</a:t>
            </a:r>
            <a:r>
              <a:rPr kumimoji="1" lang="en-US" altLang="zh-CN" sz="2000"/>
              <a:t>ZK</a:t>
            </a:r>
            <a:endParaRPr kumimoji="1" lang="en-US" altLang="zh-CN" sz="200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200"/>
              <a:t>启动集群</a:t>
            </a:r>
            <a:endParaRPr kumimoji="1" lang="zh-CN" alt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Yarn</a:t>
            </a:r>
            <a:r>
              <a:rPr lang="zh-CN" altLang="en-US"/>
              <a:t>的</a:t>
            </a:r>
            <a:r>
              <a:rPr lang="en-US" altLang="zh-CN"/>
              <a:t>HA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9945" y="1722755"/>
            <a:ext cx="4312920" cy="25603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20190" y="4898390"/>
            <a:ext cx="967930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90000"/>
              </a:lnSpc>
              <a:buFont typeface="Wingdings" panose="05000000000000000000" charset="0"/>
              <a:buChar char="l"/>
            </a:pPr>
            <a:r>
              <a:rPr lang="zh-CN" altLang="en-US" sz="2400"/>
              <a:t>由于</a:t>
            </a:r>
            <a:r>
              <a:rPr lang="en-US" altLang="zh-CN" sz="2400"/>
              <a:t>Yarn</a:t>
            </a:r>
            <a:r>
              <a:rPr lang="zh-CN" altLang="en-US" sz="2400"/>
              <a:t>是</a:t>
            </a:r>
            <a:r>
              <a:rPr lang="en-US" altLang="zh-CN" sz="2400"/>
              <a:t>hadoop2.x</a:t>
            </a:r>
            <a:r>
              <a:rPr lang="zh-CN" altLang="en-US" sz="2400"/>
              <a:t>才有的，那时候</a:t>
            </a:r>
            <a:r>
              <a:rPr lang="en-US" altLang="zh-CN" sz="2400"/>
              <a:t>HA</a:t>
            </a:r>
            <a:r>
              <a:rPr lang="zh-CN" altLang="en-US" sz="2400"/>
              <a:t>的方案已经成熟了</a:t>
            </a:r>
            <a:endParaRPr lang="zh-CN" altLang="en-US" sz="2400"/>
          </a:p>
          <a:p>
            <a:pPr marL="800100" lvl="1" indent="-342900">
              <a:lnSpc>
                <a:spcPct val="90000"/>
              </a:lnSpc>
              <a:buFont typeface="Wingdings" panose="05000000000000000000" charset="0"/>
              <a:buChar char="l"/>
            </a:pPr>
            <a:r>
              <a:rPr lang="en-US" altLang="zh-CN" sz="2400"/>
              <a:t>Yarn</a:t>
            </a:r>
            <a:r>
              <a:rPr lang="zh-CN" altLang="en-US" sz="2400"/>
              <a:t>的</a:t>
            </a:r>
            <a:r>
              <a:rPr lang="en-US" altLang="zh-CN" sz="2400"/>
              <a:t>HA</a:t>
            </a:r>
            <a:r>
              <a:rPr lang="zh-CN" altLang="en-US" sz="2400"/>
              <a:t>部署是没有</a:t>
            </a:r>
            <a:r>
              <a:rPr lang="en-US" altLang="zh-CN" sz="2400"/>
              <a:t>ZKFC</a:t>
            </a:r>
            <a:r>
              <a:rPr lang="zh-CN" altLang="en-US" sz="2400"/>
              <a:t>这样的中间件来保证自动化的</a:t>
            </a:r>
            <a:r>
              <a:rPr lang="en-US" altLang="zh-CN" sz="2400"/>
              <a:t>HA</a:t>
            </a:r>
            <a:endParaRPr lang="en-US" altLang="zh-CN" sz="2400"/>
          </a:p>
          <a:p>
            <a:pPr marL="800100" lvl="1" indent="-342900">
              <a:lnSpc>
                <a:spcPct val="90000"/>
              </a:lnSpc>
              <a:buFont typeface="Wingdings" panose="05000000000000000000" charset="0"/>
              <a:buChar char="l"/>
            </a:pPr>
            <a:r>
              <a:rPr lang="en-US" altLang="zh-CN" sz="2400"/>
              <a:t>Yarn</a:t>
            </a:r>
            <a:r>
              <a:rPr lang="zh-CN" altLang="en-US" sz="2400"/>
              <a:t>如上图它直接是用</a:t>
            </a:r>
            <a:r>
              <a:rPr lang="en-US" altLang="zh-CN" sz="2400"/>
              <a:t>Zookeeper</a:t>
            </a:r>
            <a:r>
              <a:rPr lang="zh-CN" altLang="en-US" sz="2400"/>
              <a:t>来做自动化保障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Yarn</a:t>
            </a:r>
            <a:r>
              <a:rPr lang="zh-CN" altLang="en-US"/>
              <a:t>的</a:t>
            </a:r>
            <a:r>
              <a:rPr lang="en-US" altLang="zh-CN"/>
              <a:t>HA</a:t>
            </a:r>
            <a:r>
              <a:rPr lang="zh-CN" altLang="en-US"/>
              <a:t>部署配置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61060" y="1602740"/>
            <a:ext cx="10265410" cy="5315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/>
              <a:t>-----通过官网：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	mapred-site.xml  &gt;  mapreduce on yarn 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		    &lt;property&gt;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			&lt;name&gt;mapreduce.framework.name&lt;/name&gt;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			&lt;value&gt;yarn&lt;/value&gt;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		    &lt;/property&gt;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yarn-site.xml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	//shuffle  洗牌  M  -shuffle&gt;  R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		    &lt;property&gt;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			&lt;name&gt;yarn.nodemanager.aux-services&lt;/name&gt;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			&lt;value&gt;mapreduce_shuffle&lt;/value&gt;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		    &lt;/property&gt;</a:t>
            </a:r>
            <a:endParaRPr lang="zh-CN" altLang="en-US"/>
          </a:p>
          <a:p>
            <a:pPr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		 &lt;property&gt;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		   &lt;name&gt;yarn.resourcemanager.ha.enabled&lt;/name&gt;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		   &lt;value&gt;true&lt;/value&gt;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		 &lt;/property&gt;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		 &lt;property&gt;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		   &lt;name&gt;yarn.resourcemanager.zk-address&lt;/name&gt;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		   &lt;value&gt;node02:2181,node03:2181,node04:2181&lt;/value&gt;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		 &lt;/property&gt;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承接上一页面</a:t>
            </a:r>
            <a:r>
              <a:rPr lang="en-US" altLang="zh-CN"/>
              <a:t>--yarn-site.xml</a:t>
            </a:r>
            <a:r>
              <a:rPr lang="zh-CN" altLang="en-US"/>
              <a:t>的配置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2895" y="1793875"/>
            <a:ext cx="11462385" cy="4569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&lt;property&gt;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		   &lt;name&gt;yarn.resourcemanager.cluster-id&lt;/name&gt;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		   &lt;value&gt;mashibing&lt;/value&gt;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		 &lt;/property&gt;</a:t>
            </a:r>
            <a:endParaRPr lang="zh-CN" altLang="en-US"/>
          </a:p>
          <a:p>
            <a:pPr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		 &lt;property&gt;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		   &lt;name&gt;yarn.resourcemanager.ha.rm-ids&lt;/name&gt;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		   &lt;value&gt;rm1,rm2&lt;/value&gt;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		 &lt;/property&gt;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		 &lt;property&gt;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		   &lt;name&gt;yarn.resourcemanager.hostname.rm1&lt;/name&gt;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		   &lt;value&gt;node03&lt;/value&gt;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		 &lt;/property&gt;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		 &lt;property&gt;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		   &lt;name&gt;yarn.resourcemanager.hostname.rm2&lt;/name&gt;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		   &lt;value&gt;node04&lt;/value&gt;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		 &lt;/property&gt;</a:t>
            </a:r>
            <a:endParaRPr lang="zh-CN" altLang="en-US"/>
          </a:p>
          <a:p>
            <a:pPr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启动</a:t>
            </a:r>
            <a:r>
              <a:rPr lang="en-US" altLang="zh-CN"/>
              <a:t>HA</a:t>
            </a:r>
            <a:r>
              <a:rPr lang="zh-CN" altLang="en-US"/>
              <a:t>下的</a:t>
            </a:r>
            <a:r>
              <a:rPr lang="en-US" altLang="zh-CN"/>
              <a:t>yarn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641475" y="1626235"/>
            <a:ext cx="9164955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2400"/>
              <a:t>最好在有</a:t>
            </a:r>
            <a:r>
              <a:rPr lang="en-US" altLang="zh-CN" sz="2400"/>
              <a:t>resourceManager</a:t>
            </a:r>
            <a:r>
              <a:rPr lang="zh-CN" altLang="en-US" sz="2400"/>
              <a:t>角色的机器上启动命令：</a:t>
            </a:r>
            <a:r>
              <a:rPr lang="en-US" altLang="zh-CN" sz="2400"/>
              <a:t>start-</a:t>
            </a:r>
            <a:r>
              <a:rPr lang="en-US" altLang="zh-CN" sz="2400"/>
              <a:t>yarn.sh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zh-CN" altLang="en-US" sz="2400"/>
              <a:t>不然就要在对应的两台</a:t>
            </a:r>
            <a:r>
              <a:rPr lang="en-US" altLang="zh-CN" sz="2400"/>
              <a:t>resourcemanager</a:t>
            </a:r>
            <a:r>
              <a:rPr lang="zh-CN" altLang="en-US" sz="2400"/>
              <a:t>机器上单独启动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en-US" altLang="zh-CN" sz="2400"/>
              <a:t>yarn-daemon.sh start resourcemanager</a:t>
            </a:r>
            <a:endParaRPr lang="en-US" altLang="zh-CN" sz="2400"/>
          </a:p>
          <a:p>
            <a:pPr>
              <a:lnSpc>
                <a:spcPct val="90000"/>
              </a:lnSpc>
            </a:pP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400"/>
              <a:t>UI</a:t>
            </a:r>
            <a:r>
              <a:rPr lang="zh-CN" altLang="en-US" sz="2400"/>
              <a:t>界面的网址是：</a:t>
            </a:r>
            <a:r>
              <a:rPr lang="en-US" altLang="zh-CN" sz="2400"/>
              <a:t>http://node02:8088</a:t>
            </a: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60" y="2492896"/>
            <a:ext cx="7027886" cy="112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分布式文件系统那么多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为什么</a:t>
            </a:r>
            <a:r>
              <a:rPr kumimoji="1" lang="en-US" altLang="zh-CN" sz="2400" dirty="0" err="1"/>
              <a:t>hadoop</a:t>
            </a:r>
            <a:r>
              <a:rPr kumimoji="1" lang="zh-CN" altLang="en-US" sz="2400" dirty="0"/>
              <a:t>项目中还要开发一个</a:t>
            </a:r>
            <a:r>
              <a:rPr kumimoji="1" lang="en-US" altLang="zh-CN" sz="2400" dirty="0" err="1"/>
              <a:t>hdfs</a:t>
            </a:r>
            <a:r>
              <a:rPr kumimoji="1" lang="zh-CN" altLang="en-US" sz="2400" dirty="0"/>
              <a:t>文件系统？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思路：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29916" y="1628800"/>
            <a:ext cx="9793088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主从集群：结构相对简单，主与从协作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主：单点，数据一致好掌握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问题：</a:t>
            </a:r>
            <a:endParaRPr kumimoji="1" lang="en-US" altLang="zh-CN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单点故障，集群整体不可用</a:t>
            </a:r>
            <a:endParaRPr kumimoji="1" lang="en-US" altLang="zh-CN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/>
              <a:t>压力过大，</a:t>
            </a:r>
            <a:r>
              <a:rPr kumimoji="1" lang="zh-CN" altLang="en-US" sz="2400" dirty="0"/>
              <a:t>内存受限</a:t>
            </a:r>
            <a:endParaRPr kumimoji="1" lang="en-US" altLang="zh-CN" sz="2400" dirty="0"/>
          </a:p>
          <a:p>
            <a:pPr>
              <a:lnSpc>
                <a:spcPct val="90000"/>
              </a:lnSpc>
            </a:pPr>
            <a:endParaRPr kumimoji="1"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解决方案：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29916" y="1628800"/>
            <a:ext cx="6359433" cy="430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/>
              <a:t>单点故障：</a:t>
            </a:r>
            <a:endParaRPr kumimoji="1"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/>
              <a:t>	</a:t>
            </a:r>
            <a:r>
              <a:rPr kumimoji="1" lang="zh-CN" altLang="en-US" sz="2400"/>
              <a:t>高可用方案：</a:t>
            </a:r>
            <a:r>
              <a:rPr kumimoji="1" lang="en-US" altLang="zh-CN" sz="2400"/>
              <a:t>HA</a:t>
            </a:r>
            <a:r>
              <a:rPr kumimoji="1" lang="zh-CN" altLang="en-US" sz="2400"/>
              <a:t>（</a:t>
            </a:r>
            <a:r>
              <a:rPr lang="en-US" altLang="zh-CN" sz="2400"/>
              <a:t>High Available</a:t>
            </a:r>
            <a:r>
              <a:rPr kumimoji="1" lang="zh-CN" altLang="en-US" sz="2400"/>
              <a:t>）</a:t>
            </a:r>
            <a:endParaRPr kumimoji="1"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/>
              <a:t>	</a:t>
            </a:r>
            <a:r>
              <a:rPr kumimoji="1" lang="zh-CN" altLang="en-US" sz="2400"/>
              <a:t>多个</a:t>
            </a:r>
            <a:r>
              <a:rPr kumimoji="1" lang="en-US" altLang="zh-CN" sz="2400"/>
              <a:t>NN</a:t>
            </a:r>
            <a:r>
              <a:rPr kumimoji="1" lang="zh-CN" altLang="en-US" sz="2400"/>
              <a:t>，主备切换，主</a:t>
            </a:r>
            <a:endParaRPr kumimoji="1"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/>
              <a:t>压力过大，内存受限：</a:t>
            </a:r>
            <a:endParaRPr kumimoji="1"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/>
              <a:t>	</a:t>
            </a:r>
            <a:r>
              <a:rPr kumimoji="1" lang="zh-CN" altLang="en-US" sz="2400"/>
              <a:t>联帮机制：</a:t>
            </a:r>
            <a:r>
              <a:rPr kumimoji="1" lang="en-US" altLang="zh-CN" sz="2400"/>
              <a:t> Federation</a:t>
            </a:r>
            <a:r>
              <a:rPr kumimoji="1" lang="zh-CN" altLang="en-US" sz="2400"/>
              <a:t>（元数据分片）</a:t>
            </a:r>
            <a:endParaRPr kumimoji="1"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/>
              <a:t>	</a:t>
            </a:r>
            <a:r>
              <a:rPr kumimoji="1" lang="zh-CN" altLang="en-US" sz="2400"/>
              <a:t>多个</a:t>
            </a:r>
            <a:r>
              <a:rPr kumimoji="1" lang="en-US" altLang="zh-CN" sz="2400"/>
              <a:t>NN</a:t>
            </a:r>
            <a:r>
              <a:rPr kumimoji="1" lang="zh-CN" altLang="en-US" sz="2400"/>
              <a:t>，管理不同的元数据</a:t>
            </a:r>
            <a:endParaRPr kumimoji="1"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/>
              <a:t>HADOOP</a:t>
            </a:r>
            <a:r>
              <a:rPr kumimoji="1" lang="zh-CN" altLang="en-US" sz="2400"/>
              <a:t> </a:t>
            </a:r>
            <a:r>
              <a:rPr kumimoji="1" lang="en-US" altLang="zh-CN" sz="2400"/>
              <a:t>2.x</a:t>
            </a:r>
            <a:r>
              <a:rPr kumimoji="1" lang="zh-CN" altLang="en-US" sz="2400"/>
              <a:t> 只支持</a:t>
            </a:r>
            <a:r>
              <a:rPr kumimoji="1" lang="en-US" altLang="zh-CN" sz="2400"/>
              <a:t>HA</a:t>
            </a:r>
            <a:r>
              <a:rPr kumimoji="1" lang="zh-CN" altLang="en-US" sz="2400"/>
              <a:t>的一主一备</a:t>
            </a:r>
            <a:endParaRPr kumimoji="1" lang="en-US" altLang="zh-CN" sz="2400"/>
          </a:p>
          <a:p>
            <a:pPr>
              <a:lnSpc>
                <a:spcPct val="90000"/>
              </a:lnSpc>
            </a:pPr>
            <a:endParaRPr kumimoji="1"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HDFS-HA</a:t>
            </a:r>
            <a:r>
              <a:rPr kumimoji="1" lang="zh-CN" altLang="en-US" dirty="0"/>
              <a:t>解决方案：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00138" y="1700555"/>
            <a:ext cx="7073900" cy="4508500"/>
          </a:xfrm>
          <a:prstGeom prst="rect">
            <a:avLst/>
          </a:prstGeom>
          <a:noFill/>
        </p:spPr>
      </p:pic>
      <p:sp>
        <p:nvSpPr>
          <p:cNvPr id="3" name="椭圆 2"/>
          <p:cNvSpPr/>
          <p:nvPr/>
        </p:nvSpPr>
        <p:spPr>
          <a:xfrm>
            <a:off x="1917948" y="4128188"/>
            <a:ext cx="1584176" cy="936104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client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50196" y="4128188"/>
            <a:ext cx="1008112" cy="929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endCxn id="5" idx="1"/>
          </p:cNvCxnSpPr>
          <p:nvPr/>
        </p:nvCxnSpPr>
        <p:spPr>
          <a:xfrm flipV="1">
            <a:off x="3502124" y="4174638"/>
            <a:ext cx="648072" cy="40649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308505" y="388740"/>
            <a:ext cx="2880320" cy="41555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Namenode</a:t>
            </a:r>
            <a:r>
              <a:rPr lang="zh-CN" altLang="en-US"/>
              <a:t>元数据：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cli</a:t>
            </a:r>
            <a:r>
              <a:rPr lang="zh-CN" altLang="en-US"/>
              <a:t>交互操作</a:t>
            </a:r>
            <a:r>
              <a:rPr lang="en-US" altLang="zh-CN"/>
              <a:t>mkdir /a</a:t>
            </a:r>
            <a:endParaRPr lang="en-US" altLang="zh-CN"/>
          </a:p>
          <a:p>
            <a:r>
              <a:rPr lang="en-US" altLang="zh-CN"/>
              <a:t>2,dn</a:t>
            </a:r>
            <a:r>
              <a:rPr lang="zh-CN" altLang="en-US"/>
              <a:t>提交的</a:t>
            </a:r>
            <a:r>
              <a:rPr lang="en-US" altLang="zh-CN"/>
              <a:t>block</a:t>
            </a:r>
            <a:endParaRPr lang="en-US" altLang="zh-CN"/>
          </a:p>
          <a:p>
            <a:r>
              <a:rPr lang="en-US" altLang="zh-CN"/>
              <a:t>HA</a:t>
            </a:r>
            <a:r>
              <a:rPr lang="zh-CN" altLang="en-US"/>
              <a:t>：数据同步（</a:t>
            </a:r>
            <a:r>
              <a:rPr lang="en-US" altLang="zh-CN"/>
              <a:t>cli</a:t>
            </a:r>
            <a:r>
              <a:rPr lang="zh-CN" altLang="en-US"/>
              <a:t>的操作）</a:t>
            </a:r>
            <a:endParaRPr lang="en-US" altLang="zh-CN"/>
          </a:p>
          <a:p>
            <a:r>
              <a:rPr lang="zh-CN" altLang="en-US"/>
              <a:t>分布式：强一致性破坏可用性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231765" y="1052830"/>
            <a:ext cx="934720" cy="1833245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5389245" y="188595"/>
            <a:ext cx="3384550" cy="864235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JournalNode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这个角色来解耦，并同步两个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NN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的数据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HDFS-HA</a:t>
            </a:r>
            <a:r>
              <a:rPr kumimoji="1" lang="zh-CN" altLang="en-US" dirty="0"/>
              <a:t>解决方案：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29916" y="1700808"/>
            <a:ext cx="45993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/>
              <a:t>CAP</a:t>
            </a:r>
            <a:r>
              <a:rPr kumimoji="1" lang="zh-CN" altLang="en-US" sz="2400"/>
              <a:t>原则：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Consistency</a:t>
            </a:r>
            <a:r>
              <a:rPr lang="zh-CN" altLang="en-US" sz="2400"/>
              <a:t>：一致性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Availability</a:t>
            </a:r>
            <a:r>
              <a:rPr lang="zh-CN" altLang="en-US" sz="2400"/>
              <a:t>：可用性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Partition </a:t>
            </a:r>
            <a:r>
              <a:rPr lang="zh-CN" altLang="en-US" sz="2400"/>
              <a:t> </a:t>
            </a:r>
            <a:r>
              <a:rPr lang="en-US" altLang="zh-CN" sz="2400"/>
              <a:t>tolerance</a:t>
            </a:r>
            <a:r>
              <a:rPr lang="zh-CN" altLang="en-US" sz="2400"/>
              <a:t>：分区容忍性</a:t>
            </a:r>
            <a:endParaRPr kumimoji="1"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1772816"/>
            <a:ext cx="4407286" cy="3796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HDFS-HA</a:t>
            </a:r>
            <a:r>
              <a:rPr kumimoji="1" lang="zh-CN" altLang="en-US" dirty="0"/>
              <a:t>解决方案：</a:t>
            </a:r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07357" y="1772816"/>
            <a:ext cx="899156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2000"/>
              <a:t>Paxos </a:t>
            </a:r>
            <a:r>
              <a:rPr lang="zh-CN" altLang="pt-BR" sz="2000"/>
              <a:t>算法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Paxos</a:t>
            </a:r>
            <a:r>
              <a:rPr lang="zh-CN" altLang="en-US" sz="2000"/>
              <a:t>算法是莱斯利</a:t>
            </a:r>
            <a:r>
              <a:rPr lang="en-US" altLang="zh-CN" sz="2000"/>
              <a:t>·</a:t>
            </a:r>
            <a:r>
              <a:rPr lang="zh-CN" altLang="en-US" sz="2000"/>
              <a:t>兰伯特于</a:t>
            </a:r>
            <a:r>
              <a:rPr lang="en-US" altLang="zh-CN" sz="2000"/>
              <a:t>1990</a:t>
            </a:r>
            <a:r>
              <a:rPr lang="zh-CN" altLang="en-US" sz="2000"/>
              <a:t>年提出的一种基于</a:t>
            </a:r>
            <a:r>
              <a:rPr lang="zh-CN" altLang="en-US" sz="2000">
                <a:solidFill>
                  <a:srgbClr val="FF0000"/>
                </a:solidFill>
              </a:rPr>
              <a:t>消息传递</a:t>
            </a:r>
            <a:r>
              <a:rPr lang="zh-CN" altLang="en-US" sz="2000"/>
              <a:t>的一致性算法。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这个算法被认为是类似算法中最有效的。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该算法覆盖全部场景的一致性。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每种技术会根据自己技术的特征选择简化算法实现。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传递：</a:t>
            </a:r>
            <a:r>
              <a:rPr kumimoji="1" lang="en-US" altLang="zh-CN" sz="2000"/>
              <a:t>NN</a:t>
            </a:r>
            <a:r>
              <a:rPr kumimoji="1" lang="zh-CN" altLang="en-US" sz="2000"/>
              <a:t>之间通过一个可靠的传输技术，最终数据能同步就可以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*我们一般假设网络等因素是稳定的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*类似一种带存储能力的消息队列</a:t>
            </a:r>
            <a:endParaRPr kumimoji="1" lang="en-US" altLang="zh-C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HDFS-HA</a:t>
            </a:r>
            <a:r>
              <a:rPr kumimoji="1" lang="zh-CN" altLang="en-US" dirty="0"/>
              <a:t>解决方案：</a:t>
            </a:r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027413" y="1705299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a:1</a:t>
            </a:r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091309" y="2712971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b:2</a:t>
            </a:r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0035525" y="2712971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c:3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23320" y="1556792"/>
            <a:ext cx="418576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/>
              <a:t>简化思路：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分布式节点是否明确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节点权重是否明确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强一致性破坏可用性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过半通过可以中和一致性和可用性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最简单的自我协调实现：主从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主的选举：明确节点数量和权重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主从的职能：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en-US" altLang="zh-CN" sz="2000"/>
              <a:t>	</a:t>
            </a:r>
            <a:r>
              <a:rPr kumimoji="1" lang="zh-CN" altLang="en-US" sz="2000"/>
              <a:t>主：增删改查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en-US" altLang="zh-CN" sz="2000"/>
              <a:t>	</a:t>
            </a:r>
            <a:r>
              <a:rPr kumimoji="1" lang="zh-CN" altLang="en-US" sz="2000"/>
              <a:t>从：查询，增删改传递给主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en-US" altLang="zh-CN" sz="2000"/>
              <a:t>	</a:t>
            </a:r>
            <a:r>
              <a:rPr kumimoji="1" lang="zh-CN" altLang="en-US" sz="2000"/>
              <a:t>主与从：过半数同步数据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endParaRPr kumimoji="1" lang="zh-CN" altLang="en-US" sz="2000"/>
          </a:p>
        </p:txBody>
      </p:sp>
      <p:cxnSp>
        <p:nvCxnSpPr>
          <p:cNvPr id="9" name="直线连接符 8"/>
          <p:cNvCxnSpPr>
            <a:stCxn id="5" idx="4"/>
            <a:endCxn id="8" idx="2"/>
          </p:cNvCxnSpPr>
          <p:nvPr/>
        </p:nvCxnSpPr>
        <p:spPr>
          <a:xfrm>
            <a:off x="9387453" y="2425379"/>
            <a:ext cx="648072" cy="64763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>
            <a:stCxn id="5" idx="4"/>
            <a:endCxn id="7" idx="6"/>
          </p:cNvCxnSpPr>
          <p:nvPr/>
        </p:nvCxnSpPr>
        <p:spPr>
          <a:xfrm flipH="1">
            <a:off x="8811389" y="2425379"/>
            <a:ext cx="576064" cy="64763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>
            <a:stCxn id="7" idx="6"/>
            <a:endCxn id="8" idx="2"/>
          </p:cNvCxnSpPr>
          <p:nvPr/>
        </p:nvCxnSpPr>
        <p:spPr>
          <a:xfrm>
            <a:off x="8811389" y="3073011"/>
            <a:ext cx="1224136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998105" y="3900663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a:1</a:t>
            </a:r>
            <a:endParaRPr kumimoji="1"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062001" y="4908335"/>
            <a:ext cx="720080" cy="72008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b:2</a:t>
            </a:r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006217" y="4908335"/>
            <a:ext cx="720080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c:3</a:t>
            </a:r>
            <a:endParaRPr kumimoji="1" lang="zh-CN" altLang="en-US"/>
          </a:p>
        </p:txBody>
      </p:sp>
      <p:cxnSp>
        <p:nvCxnSpPr>
          <p:cNvPr id="23" name="直线连接符 22"/>
          <p:cNvCxnSpPr>
            <a:stCxn id="23" idx="4"/>
          </p:cNvCxnSpPr>
          <p:nvPr/>
        </p:nvCxnSpPr>
        <p:spPr>
          <a:xfrm>
            <a:off x="9358145" y="4620743"/>
            <a:ext cx="648072" cy="64763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23" idx="4"/>
            <a:endCxn id="25" idx="6"/>
          </p:cNvCxnSpPr>
          <p:nvPr/>
        </p:nvCxnSpPr>
        <p:spPr>
          <a:xfrm flipH="1">
            <a:off x="8782081" y="4620743"/>
            <a:ext cx="576064" cy="64763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25" idx="6"/>
          </p:cNvCxnSpPr>
          <p:nvPr/>
        </p:nvCxnSpPr>
        <p:spPr>
          <a:xfrm>
            <a:off x="8782081" y="5268375"/>
            <a:ext cx="1224136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251210" y="1899063"/>
            <a:ext cx="14157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/>
              <a:t>无主状态</a:t>
            </a:r>
            <a:endParaRPr kumimoji="1"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7251210" y="4048337"/>
            <a:ext cx="14157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/>
              <a:t>主从状态</a:t>
            </a:r>
            <a:endParaRPr kumimoji="1"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HDFS-HA</a:t>
            </a:r>
            <a:r>
              <a:rPr kumimoji="1" lang="zh-CN" altLang="en-US" dirty="0"/>
              <a:t>解决方案：</a:t>
            </a:r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34098" y="1628800"/>
            <a:ext cx="83936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/>
              <a:t>HA</a:t>
            </a:r>
            <a:r>
              <a:rPr kumimoji="1" lang="zh-CN" altLang="en-US" sz="2000"/>
              <a:t>方案</a:t>
            </a:r>
            <a:r>
              <a:rPr kumimoji="1" lang="en-US" altLang="zh-CN" sz="2000"/>
              <a:t>: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多台</a:t>
            </a:r>
            <a:r>
              <a:rPr kumimoji="1" lang="en-US" altLang="zh-CN" sz="2000"/>
              <a:t>NN</a:t>
            </a:r>
            <a:r>
              <a:rPr kumimoji="1" lang="zh-CN" altLang="en-US" sz="2000"/>
              <a:t>主备模式，</a:t>
            </a:r>
            <a:r>
              <a:rPr kumimoji="1" lang="en-US" altLang="zh-CN" sz="2000"/>
              <a:t>Active</a:t>
            </a:r>
            <a:r>
              <a:rPr kumimoji="1" lang="zh-CN" altLang="en-US" sz="2000"/>
              <a:t>和</a:t>
            </a:r>
            <a:r>
              <a:rPr kumimoji="1" lang="en-US" altLang="zh-CN" sz="2000"/>
              <a:t>Standby</a:t>
            </a:r>
            <a:r>
              <a:rPr kumimoji="1" lang="zh-CN" altLang="en-US" sz="2000"/>
              <a:t>状态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en-US" altLang="zh-CN" sz="2000"/>
              <a:t>	Active</a:t>
            </a:r>
            <a:r>
              <a:rPr kumimoji="1" lang="zh-CN" altLang="en-US" sz="2000"/>
              <a:t>对外提供服务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增加</a:t>
            </a:r>
            <a:r>
              <a:rPr kumimoji="1" lang="en-US" altLang="zh-CN" sz="2000"/>
              <a:t>journalnode</a:t>
            </a:r>
            <a:r>
              <a:rPr kumimoji="1" lang="zh-CN" altLang="en-US" sz="2000"/>
              <a:t>角色</a:t>
            </a:r>
            <a:r>
              <a:rPr kumimoji="1" lang="en-US" altLang="zh-CN" sz="2000"/>
              <a:t>(&gt;3</a:t>
            </a:r>
            <a:r>
              <a:rPr kumimoji="1" lang="zh-CN" altLang="en-US" sz="2000"/>
              <a:t>台</a:t>
            </a:r>
            <a:r>
              <a:rPr kumimoji="1" lang="en-US" altLang="zh-CN" sz="2000"/>
              <a:t>)</a:t>
            </a:r>
            <a:r>
              <a:rPr kumimoji="1" lang="zh-CN" altLang="en-US" sz="2000"/>
              <a:t>，负责同步</a:t>
            </a:r>
            <a:r>
              <a:rPr kumimoji="1" lang="en-US" altLang="zh-CN" sz="2000"/>
              <a:t>NN</a:t>
            </a:r>
            <a:r>
              <a:rPr kumimoji="1" lang="zh-CN" altLang="en-US" sz="2000"/>
              <a:t>的</a:t>
            </a:r>
            <a:r>
              <a:rPr kumimoji="1" lang="en-US" altLang="zh-CN" sz="2000"/>
              <a:t>editlog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en-US" altLang="zh-CN" sz="2000"/>
              <a:t>	</a:t>
            </a:r>
            <a:r>
              <a:rPr kumimoji="1" lang="zh-CN" altLang="en-US" sz="2000"/>
              <a:t>最终一致性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zh-CN" altLang="en-US" sz="2000"/>
              <a:t>增加</a:t>
            </a:r>
            <a:r>
              <a:rPr kumimoji="1" lang="en-US" altLang="zh-CN" sz="2000"/>
              <a:t>zkfc</a:t>
            </a:r>
            <a:r>
              <a:rPr kumimoji="1" lang="zh-CN" altLang="en-US" sz="2000"/>
              <a:t>角色</a:t>
            </a:r>
            <a:r>
              <a:rPr kumimoji="1" lang="en-US" altLang="zh-CN" sz="2000"/>
              <a:t>(</a:t>
            </a:r>
            <a:r>
              <a:rPr kumimoji="1" lang="zh-CN" altLang="en-US" sz="2000"/>
              <a:t>与</a:t>
            </a:r>
            <a:r>
              <a:rPr kumimoji="1" lang="en-US" altLang="zh-CN" sz="2000"/>
              <a:t>NN</a:t>
            </a:r>
            <a:r>
              <a:rPr kumimoji="1" lang="zh-CN" altLang="en-US" sz="2000"/>
              <a:t>同台</a:t>
            </a:r>
            <a:r>
              <a:rPr kumimoji="1" lang="en-US" altLang="zh-CN" sz="2000"/>
              <a:t>)</a:t>
            </a:r>
            <a:r>
              <a:rPr kumimoji="1" lang="zh-CN" altLang="en-US" sz="2000"/>
              <a:t>，通过</a:t>
            </a:r>
            <a:r>
              <a:rPr kumimoji="1" lang="en-US" altLang="zh-CN" sz="2000"/>
              <a:t>zookeeper</a:t>
            </a:r>
            <a:r>
              <a:rPr kumimoji="1" lang="zh-CN" altLang="en-US" sz="2000"/>
              <a:t>集群协调</a:t>
            </a:r>
            <a:r>
              <a:rPr kumimoji="1" lang="en-US" altLang="zh-CN" sz="2000"/>
              <a:t>NN</a:t>
            </a:r>
            <a:r>
              <a:rPr kumimoji="1" lang="zh-CN" altLang="en-US" sz="2000"/>
              <a:t>的主从选举和切换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en-US" altLang="zh-CN" sz="2000"/>
              <a:t>	</a:t>
            </a:r>
            <a:r>
              <a:rPr kumimoji="1" lang="zh-CN" altLang="en-US" sz="2000"/>
              <a:t>事件回调机制</a:t>
            </a:r>
            <a:endParaRPr kumimoji="1" lang="en-US" altLang="zh-CN" sz="2000"/>
          </a:p>
          <a:p>
            <a:pPr>
              <a:lnSpc>
                <a:spcPct val="150000"/>
              </a:lnSpc>
            </a:pPr>
            <a:r>
              <a:rPr kumimoji="1" lang="en-US" altLang="zh-CN" sz="2000"/>
              <a:t>DN</a:t>
            </a:r>
            <a:r>
              <a:rPr kumimoji="1" lang="zh-CN" altLang="en-US" sz="2000"/>
              <a:t>同时向</a:t>
            </a:r>
            <a:r>
              <a:rPr kumimoji="1" lang="en-US" altLang="zh-CN" sz="2000"/>
              <a:t>NNs</a:t>
            </a:r>
            <a:r>
              <a:rPr kumimoji="1" lang="zh-CN" altLang="en-US" sz="2000"/>
              <a:t>汇报</a:t>
            </a:r>
            <a:r>
              <a:rPr kumimoji="1" lang="en-US" altLang="zh-CN" sz="2000"/>
              <a:t>block</a:t>
            </a:r>
            <a:r>
              <a:rPr kumimoji="1" lang="zh-CN" altLang="en-US" sz="2000"/>
              <a:t>清单</a:t>
            </a:r>
            <a:endParaRPr kumimoji="1"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2316</Words>
  <Application>WPS 演示</Application>
  <PresentationFormat>自定义</PresentationFormat>
  <Paragraphs>217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Microsoft YaHei UI</vt:lpstr>
      <vt:lpstr>微软雅黑 Light</vt:lpstr>
      <vt:lpstr>Consolas</vt:lpstr>
      <vt:lpstr>微软雅黑</vt:lpstr>
      <vt:lpstr>Arial Unicode MS</vt:lpstr>
      <vt:lpstr>黑体</vt:lpstr>
      <vt:lpstr>Wingdings</vt:lpstr>
      <vt:lpstr>黑板 16 x 9</vt:lpstr>
      <vt:lpstr>03 hadoop-hdfs-ha</vt:lpstr>
      <vt:lpstr>PowerPoint 演示文稿</vt:lpstr>
      <vt:lpstr>思路：</vt:lpstr>
      <vt:lpstr>HDFS解决方案：</vt:lpstr>
      <vt:lpstr>HDFS-HA解决方案：</vt:lpstr>
      <vt:lpstr>HDFS-HA解决方案：</vt:lpstr>
      <vt:lpstr>HDFS-HA解决方案：</vt:lpstr>
      <vt:lpstr>HDFS-HA解决方案：</vt:lpstr>
      <vt:lpstr>HDFS-HA解决方案：</vt:lpstr>
      <vt:lpstr>HDFS- Federation（联邦）解决方案：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feifei4974</cp:lastModifiedBy>
  <cp:revision>269</cp:revision>
  <dcterms:created xsi:type="dcterms:W3CDTF">2019-04-25T09:39:00Z</dcterms:created>
  <dcterms:modified xsi:type="dcterms:W3CDTF">2020-12-14T11:47:26Z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