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8" r:id="rId5"/>
    <p:sldId id="260" r:id="rId6"/>
    <p:sldId id="261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65" r:id="rId16"/>
    <p:sldId id="270" r:id="rId17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94599" autoAdjust="0"/>
  </p:normalViewPr>
  <p:slideViewPr>
    <p:cSldViewPr>
      <p:cViewPr varScale="1">
        <p:scale>
          <a:sx n="97" d="100"/>
          <a:sy n="97" d="100"/>
        </p:scale>
        <p:origin x="36" y="7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05</a:t>
            </a:r>
            <a:r>
              <a:rPr lang="zh-CN" altLang="en-US" dirty="0"/>
              <a:t> </a:t>
            </a:r>
            <a:r>
              <a:rPr lang="en-US" altLang="zh-CN" dirty="0" err="1"/>
              <a:t>hadoop-mapreduce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1916832"/>
            <a:ext cx="1800200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Hello world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Hello hadoop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1804" y="3537013"/>
            <a:ext cx="1800200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Hello world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Hello hadoop</a:t>
            </a: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710036" y="2060848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8495" y="317165"/>
            <a:ext cx="4260053" cy="82809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Word count -&gt; </a:t>
            </a:r>
            <a:r>
              <a:rPr lang="zh-CN" altLang="en-US">
                <a:solidFill>
                  <a:srgbClr val="FF0000"/>
                </a:solidFill>
              </a:rPr>
              <a:t>统计 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相同词频的个数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710036" y="3537013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94212" y="1782342"/>
            <a:ext cx="1512168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238428" y="1268760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238428" y="2724658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254505" y="4365104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34487" y="3429000"/>
            <a:ext cx="1512168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36980" y="1145256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36980" y="2903384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6980" y="4365104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37179" y="1139961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70876" y="2847642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0876" y="4418424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410423" y="1484784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8495" y="317165"/>
            <a:ext cx="4260053" cy="82809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Word count -&gt; </a:t>
            </a:r>
            <a:r>
              <a:rPr lang="zh-CN" altLang="en-US">
                <a:solidFill>
                  <a:srgbClr val="FF0000"/>
                </a:solidFill>
              </a:rPr>
              <a:t>统计 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相同词频的个数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410423" y="2976441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238428" y="1268760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238428" y="2724658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254505" y="4365104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8009" y="1268760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8834" y="2976441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837" y="4509120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Hadoop,2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2349996" y="4401109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23503" y="1473462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4172" y="2976440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39286" y="4509120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74632" y="2780927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74632" y="4401109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14405" y="2802835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910836" y="4317012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MR</a:t>
            </a:r>
            <a:r>
              <a:rPr lang="zh-CN" altLang="en-US"/>
              <a:t>计算框架：计算向数据移动如何实现？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805545" y="2680335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547110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68620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85025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81595" y="188214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04820" y="2792730"/>
            <a:ext cx="1466850" cy="45085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JobTracker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3075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3980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83095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5180" y="1295400"/>
            <a:ext cx="1736090" cy="104584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Cli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3500" y="1882140"/>
            <a:ext cx="1055370" cy="391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jar M,R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27625" y="1227455"/>
            <a:ext cx="1736090" cy="104584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Cli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6590" y="1813560"/>
            <a:ext cx="1055370" cy="391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jar M,R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yarn</a:t>
            </a:r>
            <a:r>
              <a:rPr kumimoji="1" lang="zh-CN" altLang="en-US"/>
              <a:t>架构  资源管理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628800"/>
            <a:ext cx="7561775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446467" y="3552205"/>
          <a:ext cx="5632568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8380"/>
                <a:gridCol w="576580"/>
                <a:gridCol w="576580"/>
                <a:gridCol w="728980"/>
                <a:gridCol w="576580"/>
                <a:gridCol w="855980"/>
                <a:gridCol w="1309488"/>
              </a:tblGrid>
              <a:tr h="370840">
                <a:tc>
                  <a:txBody>
                    <a:bodyPr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/>
                        <a:t>JNN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ZKFC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ZK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为什么叫</a:t>
            </a:r>
            <a:r>
              <a:rPr kumimoji="1" lang="en-US" altLang="zh-CN" sz="2400" dirty="0"/>
              <a:t>MapReduce</a:t>
            </a:r>
            <a:r>
              <a:rPr kumimoji="1" lang="zh-CN" altLang="en-US" sz="2400" dirty="0"/>
              <a:t>？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0603" y="2348880"/>
          <a:ext cx="3378199" cy="125767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901486"/>
                <a:gridCol w="825571"/>
                <a:gridCol w="825571"/>
                <a:gridCol w="825571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62564" y="974266"/>
          <a:ext cx="3302000" cy="1219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62564" y="2479315"/>
          <a:ext cx="3302000" cy="1258429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2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62564" y="4005064"/>
          <a:ext cx="3302000" cy="185444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82244" y="1321459"/>
            <a:ext cx="22381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过滤性别为</a:t>
            </a:r>
            <a:r>
              <a:rPr kumimoji="1" lang="en-US" altLang="zh-CN" sz="2400"/>
              <a:t>0</a:t>
            </a:r>
            <a:r>
              <a:rPr kumimoji="1" lang="zh-CN" altLang="en-US" sz="2400"/>
              <a:t>的</a:t>
            </a:r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582244" y="282650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转换码值为字典值</a:t>
            </a:r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582244" y="4596312"/>
            <a:ext cx="2425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展开字段复合值</a:t>
            </a:r>
            <a:endParaRPr kumimoji="1"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424261" y="332656"/>
            <a:ext cx="4022079" cy="79208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Map:</a:t>
            </a:r>
            <a:endParaRPr lang="en-US" altLang="zh-CN"/>
          </a:p>
          <a:p>
            <a:pPr algn="ctr"/>
            <a:r>
              <a:rPr lang="zh-CN" altLang="en-US"/>
              <a:t>以一条记录为单位做映射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29916" y="1916832"/>
          <a:ext cx="30690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0112"/>
                <a:gridCol w="689958"/>
                <a:gridCol w="689958"/>
                <a:gridCol w="78898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29916" y="3789040"/>
          <a:ext cx="30690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0112"/>
                <a:gridCol w="689958"/>
                <a:gridCol w="689958"/>
                <a:gridCol w="78898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738832" y="1945877"/>
          <a:ext cx="1379916" cy="6653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5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738832" y="3890640"/>
          <a:ext cx="1379916" cy="101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738832" y="2693862"/>
          <a:ext cx="1379916" cy="20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738832" y="3023710"/>
          <a:ext cx="1379916" cy="20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79034" y="1906110"/>
          <a:ext cx="13799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79034" y="3775545"/>
          <a:ext cx="13799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29916" y="332656"/>
            <a:ext cx="5040560" cy="14352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r>
              <a:rPr lang="zh-CN" altLang="en-US"/>
              <a:t>：</a:t>
            </a:r>
            <a:endParaRPr lang="en-US" altLang="zh-CN"/>
          </a:p>
          <a:p>
            <a:pPr algn="ctr"/>
            <a:r>
              <a:rPr lang="zh-CN" altLang="en-US"/>
              <a:t>以一组为单位做计算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en-US" altLang="zh-CN"/>
          </a:p>
          <a:p>
            <a:pPr algn="ctr"/>
            <a:r>
              <a:rPr lang="zh-CN" altLang="en-US"/>
              <a:t>什么叫做一组？分组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en-US" altLang="zh-CN"/>
          </a:p>
          <a:p>
            <a:pPr algn="ctr"/>
            <a:r>
              <a:rPr lang="zh-CN" altLang="en-US"/>
              <a:t>依赖一种数据格式：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val</a:t>
            </a:r>
            <a:endParaRPr lang="en-US" altLang="zh-CN"/>
          </a:p>
          <a:p>
            <a:pPr algn="ctr"/>
            <a:r>
              <a:rPr lang="en-US" altLang="zh-CN"/>
              <a:t>K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的实现：由</a:t>
            </a:r>
            <a:r>
              <a:rPr lang="en-US" altLang="zh-CN"/>
              <a:t>map</a:t>
            </a:r>
            <a:r>
              <a:rPr lang="zh-CN" altLang="en-US"/>
              <a:t>映射实现的</a:t>
            </a:r>
            <a:r>
              <a:rPr lang="en-US" altLang="zh-CN"/>
              <a:t>~~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思考</a:t>
            </a:r>
            <a:r>
              <a:rPr kumimoji="1" lang="en-US" altLang="zh-CN"/>
              <a:t>:</a:t>
            </a:r>
            <a:r>
              <a:rPr kumimoji="1" lang="zh-CN" altLang="en-US" dirty="0"/>
              <a:t>为什么叫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2573" y="1700808"/>
            <a:ext cx="9144000" cy="4267200"/>
          </a:xfrm>
        </p:spPr>
        <p:txBody>
          <a:bodyPr/>
          <a:lstStyle/>
          <a:p>
            <a:r>
              <a:rPr kumimoji="1" lang="en-US" altLang="zh-CN"/>
              <a:t>Map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映射、变换、过滤</a:t>
            </a:r>
            <a:endParaRPr kumimoji="1" lang="en-US" altLang="zh-CN"/>
          </a:p>
          <a:p>
            <a:pPr lvl="1"/>
            <a:r>
              <a:rPr kumimoji="1" lang="en-US" altLang="zh-CN"/>
              <a:t>1</a:t>
            </a:r>
            <a:r>
              <a:rPr kumimoji="1" lang="zh-CN" altLang="en-US"/>
              <a:t>进</a:t>
            </a:r>
            <a:r>
              <a:rPr kumimoji="1" lang="en-US" altLang="zh-CN"/>
              <a:t>N</a:t>
            </a:r>
            <a:r>
              <a:rPr kumimoji="1" lang="zh-CN" altLang="en-US"/>
              <a:t>出</a:t>
            </a:r>
            <a:endParaRPr kumimoji="1" lang="en-US" altLang="zh-CN"/>
          </a:p>
          <a:p>
            <a:r>
              <a:rPr kumimoji="1" lang="en-US" altLang="zh-CN"/>
              <a:t>Reduce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分解、缩小、归纳</a:t>
            </a:r>
            <a:endParaRPr kumimoji="1" lang="en-US" altLang="zh-CN"/>
          </a:p>
          <a:p>
            <a:pPr lvl="1"/>
            <a:r>
              <a:rPr kumimoji="1" lang="zh-CN" altLang="en-US"/>
              <a:t>一组进</a:t>
            </a:r>
            <a:r>
              <a:rPr kumimoji="1" lang="en-US" altLang="zh-CN"/>
              <a:t>N</a:t>
            </a:r>
            <a:r>
              <a:rPr kumimoji="1" lang="zh-CN" altLang="en-US"/>
              <a:t>出</a:t>
            </a:r>
            <a:endParaRPr kumimoji="1" lang="en-US" altLang="zh-CN"/>
          </a:p>
          <a:p>
            <a:r>
              <a:rPr kumimoji="1" lang="en-US" altLang="zh-CN"/>
              <a:t>(KEY,VAL)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键值对的键划分数据分组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02324" y="2204864"/>
            <a:ext cx="1080120" cy="1557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输入数据集</a:t>
            </a:r>
            <a:endParaRPr kumimoji="1"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7822604" y="2204864"/>
            <a:ext cx="1080120" cy="15575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中间数据集</a:t>
            </a:r>
            <a:endParaRPr kumimoji="1"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0558908" y="2204864"/>
            <a:ext cx="1080120" cy="15575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最终结果集</a:t>
            </a:r>
            <a:endParaRPr kumimoji="1" lang="zh-CN" altLang="en-US" sz="1400"/>
          </a:p>
        </p:txBody>
      </p:sp>
      <p:sp>
        <p:nvSpPr>
          <p:cNvPr id="9" name="右箭头 8"/>
          <p:cNvSpPr/>
          <p:nvPr/>
        </p:nvSpPr>
        <p:spPr>
          <a:xfrm>
            <a:off x="6598468" y="2312876"/>
            <a:ext cx="1008112" cy="134151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map()</a:t>
            </a:r>
            <a:endParaRPr kumimoji="1"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9046740" y="2292506"/>
            <a:ext cx="1296144" cy="134151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reduce()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1" cstate="print"/>
          <a:srcRect r="1456" b="2743"/>
          <a:stretch>
            <a:fillRect/>
          </a:stretch>
        </p:blipFill>
        <p:spPr bwMode="auto">
          <a:xfrm>
            <a:off x="1629916" y="1628800"/>
            <a:ext cx="8784976" cy="473275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374332" y="404664"/>
            <a:ext cx="5832648" cy="19442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数据已一条记录为单位经过</a:t>
            </a:r>
            <a:r>
              <a:rPr lang="en-US" altLang="zh-CN"/>
              <a:t>map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映射成</a:t>
            </a:r>
            <a:r>
              <a:rPr lang="en-US" altLang="zh-CN"/>
              <a:t>KV</a:t>
            </a:r>
            <a:r>
              <a:rPr lang="zh-CN" altLang="en-US"/>
              <a:t>，相同的</a:t>
            </a:r>
            <a:r>
              <a:rPr lang="en-US" altLang="zh-CN"/>
              <a:t>key</a:t>
            </a:r>
            <a:r>
              <a:rPr lang="zh-CN" altLang="en-US"/>
              <a:t>为一组，这一组数据调用一次</a:t>
            </a:r>
            <a:r>
              <a:rPr lang="en-US" altLang="zh-CN"/>
              <a:t>reduce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，在方法内迭代计算着一组数据。</a:t>
            </a:r>
            <a:endParaRPr lang="en-US" altLang="zh-CN"/>
          </a:p>
          <a:p>
            <a:r>
              <a:rPr lang="zh-CN" altLang="en-US"/>
              <a:t>作业：迭代器模式</a:t>
            </a:r>
            <a:endParaRPr lang="en-US" altLang="zh-CN"/>
          </a:p>
          <a:p>
            <a:r>
              <a:rPr lang="zh-CN" altLang="en-US"/>
              <a:t>经验：数据集一般是用迭代计算的方式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01924" y="1772816"/>
            <a:ext cx="22429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&gt; split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1:N</a:t>
            </a:r>
            <a:endParaRPr lang="en-US" altLang="zh-CN" sz="1600"/>
          </a:p>
          <a:p>
            <a:r>
              <a:rPr lang="en-US" altLang="zh-CN"/>
              <a:t>split &gt; map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r>
              <a:rPr lang="en-US" altLang="zh-CN"/>
              <a:t>map &gt; reduce</a:t>
            </a:r>
            <a:endParaRPr lang="en-US" altLang="zh-CN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N:N</a:t>
            </a:r>
            <a:endParaRPr lang="en-US" altLang="zh-CN" sz="1600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1:N</a:t>
            </a:r>
            <a:endParaRPr lang="en-US" altLang="zh-CN" sz="1600"/>
          </a:p>
          <a:p>
            <a:r>
              <a:rPr lang="en-US" altLang="zh-CN"/>
              <a:t>group(key)&gt;partition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N:N</a:t>
            </a:r>
            <a:endParaRPr lang="en-US" altLang="zh-CN" sz="1600"/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1:N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3554" y="1609768"/>
            <a:ext cx="9197603" cy="4392488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593532" y="4293096"/>
            <a:ext cx="1548552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，切片会格式化出记录，以记录为单位调用</a:t>
            </a:r>
            <a:r>
              <a:rPr lang="en-US" altLang="zh-CN" sz="1200"/>
              <a:t>map</a:t>
            </a:r>
            <a:r>
              <a:rPr lang="zh-CN" altLang="en-US" sz="1200"/>
              <a:t>方法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061964" y="1896169"/>
            <a:ext cx="2160240" cy="7730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</a:t>
            </a:r>
            <a:r>
              <a:rPr lang="zh-CN" altLang="en-US" sz="1200"/>
              <a:t>，</a:t>
            </a:r>
            <a:r>
              <a:rPr lang="en-US" altLang="zh-CN" sz="1200"/>
              <a:t>map</a:t>
            </a:r>
            <a:r>
              <a:rPr lang="zh-CN" altLang="en-US" sz="1200"/>
              <a:t>的输出映射成</a:t>
            </a:r>
            <a:r>
              <a:rPr lang="en-US" altLang="zh-CN" sz="1200"/>
              <a:t>KV</a:t>
            </a:r>
            <a:r>
              <a:rPr lang="zh-CN" altLang="en-US" sz="1200"/>
              <a:t>，</a:t>
            </a:r>
            <a:r>
              <a:rPr lang="en-US" altLang="zh-CN" sz="1200"/>
              <a:t>kv</a:t>
            </a:r>
            <a:r>
              <a:rPr lang="zh-CN" altLang="en-US" sz="1200"/>
              <a:t>会参与分区计算，拿着</a:t>
            </a:r>
            <a:r>
              <a:rPr lang="en-US" altLang="zh-CN" sz="1200"/>
              <a:t>key</a:t>
            </a:r>
            <a:r>
              <a:rPr lang="zh-CN" altLang="en-US" sz="1200"/>
              <a:t>算出</a:t>
            </a:r>
            <a:r>
              <a:rPr lang="en-US" altLang="zh-CN" sz="1200"/>
              <a:t>P</a:t>
            </a:r>
            <a:r>
              <a:rPr lang="zh-CN" altLang="en-US" sz="1200"/>
              <a:t>，分区号，</a:t>
            </a:r>
            <a:r>
              <a:rPr lang="en-US" altLang="zh-CN" sz="1200"/>
              <a:t>K,V,P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006180" y="4496137"/>
            <a:ext cx="1548552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mapTask</a:t>
            </a:r>
            <a:r>
              <a:rPr lang="zh-CN" altLang="en-US" sz="1200"/>
              <a:t>的输出是一个文件，存在本地的文件系统中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222115" y="71755"/>
            <a:ext cx="2304415" cy="2139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3</a:t>
            </a:r>
            <a:r>
              <a:rPr lang="zh-CN" altLang="en-US" sz="1200"/>
              <a:t>，内存缓冲区溢写磁盘时：做一个</a:t>
            </a:r>
            <a:r>
              <a:rPr lang="en-US" altLang="zh-CN" sz="1200"/>
              <a:t>2</a:t>
            </a:r>
            <a:r>
              <a:rPr lang="zh-CN" altLang="en-US" sz="1200"/>
              <a:t>次排序：</a:t>
            </a:r>
            <a:endParaRPr lang="en-US" altLang="zh-CN" sz="1200"/>
          </a:p>
          <a:p>
            <a:r>
              <a:rPr lang="zh-CN" altLang="en-US" sz="1200"/>
              <a:t>分区有序，且分区外</a:t>
            </a:r>
            <a:r>
              <a:rPr lang="en-US" altLang="zh-CN" sz="1200"/>
              <a:t>key</a:t>
            </a:r>
            <a:r>
              <a:rPr lang="zh-CN" altLang="en-US" sz="1200"/>
              <a:t>有序</a:t>
            </a:r>
            <a:endParaRPr lang="en-US" altLang="zh-CN" sz="1200"/>
          </a:p>
          <a:p>
            <a:r>
              <a:rPr lang="zh-CN" altLang="en-US" sz="1200"/>
              <a:t>未来相同的一组</a:t>
            </a:r>
            <a:r>
              <a:rPr lang="en-US" altLang="zh-CN" sz="1200"/>
              <a:t>key</a:t>
            </a:r>
            <a:r>
              <a:rPr lang="zh-CN" altLang="en-US" sz="1200"/>
              <a:t>会相邻的排在一起</a:t>
            </a:r>
            <a:endParaRPr lang="zh-CN" altLang="en-US" sz="1200"/>
          </a:p>
          <a:p>
            <a:r>
              <a:rPr lang="zh-CN" altLang="en-US" sz="1200"/>
              <a:t>两次排序：</a:t>
            </a:r>
            <a:endParaRPr lang="zh-CN" altLang="en-US" sz="1200"/>
          </a:p>
          <a:p>
            <a:r>
              <a:rPr lang="zh-CN" altLang="en-US" sz="1200"/>
              <a:t>第一次：是在</a:t>
            </a:r>
            <a:r>
              <a:rPr lang="en-US" altLang="zh-CN" sz="1200"/>
              <a:t>buffer</a:t>
            </a:r>
            <a:r>
              <a:rPr lang="zh-CN" altLang="en-US" sz="1200"/>
              <a:t>缓存去中，</a:t>
            </a:r>
            <a:endParaRPr lang="zh-CN" altLang="en-US" sz="1200"/>
          </a:p>
          <a:p>
            <a:r>
              <a:rPr lang="zh-CN" altLang="en-US" sz="1200"/>
              <a:t>第二次：在分区中，进行排序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8279656" y="4331691"/>
            <a:ext cx="2304256" cy="93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4</a:t>
            </a:r>
            <a:r>
              <a:rPr lang="zh-CN" altLang="en-US" sz="1200"/>
              <a:t>，</a:t>
            </a:r>
            <a:r>
              <a:rPr lang="en-US" altLang="zh-CN" sz="1200"/>
              <a:t>reduce</a:t>
            </a:r>
            <a:r>
              <a:rPr lang="zh-CN" altLang="en-US" sz="1200"/>
              <a:t>的归并排序其实可以和</a:t>
            </a:r>
            <a:r>
              <a:rPr lang="en-US" altLang="zh-CN" sz="1200"/>
              <a:t>reduce</a:t>
            </a:r>
            <a:r>
              <a:rPr lang="zh-CN" altLang="en-US" sz="1200"/>
              <a:t>方法的计算同时发生，尽量减少</a:t>
            </a:r>
            <a:r>
              <a:rPr lang="en-US" altLang="zh-CN" sz="1200"/>
              <a:t>IO</a:t>
            </a:r>
            <a:endParaRPr lang="en-US" altLang="zh-CN" sz="1200"/>
          </a:p>
          <a:p>
            <a:r>
              <a:rPr lang="zh-CN" altLang="en-US" sz="1200"/>
              <a:t>因为有</a:t>
            </a:r>
            <a:r>
              <a:rPr lang="zh-CN" altLang="en-US" sz="1200">
                <a:solidFill>
                  <a:srgbClr val="FF0000"/>
                </a:solidFill>
              </a:rPr>
              <a:t>迭代器模式</a:t>
            </a:r>
            <a:r>
              <a:rPr lang="zh-CN" altLang="en-US" sz="1200"/>
              <a:t>的支持</a:t>
            </a:r>
            <a:r>
              <a:rPr lang="en-US" altLang="zh-CN" sz="1200"/>
              <a:t>~</a:t>
            </a:r>
            <a:r>
              <a:rPr lang="zh-CN" altLang="en-US" sz="1200"/>
              <a:t>！！！！！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6958508" y="1116246"/>
            <a:ext cx="2304256" cy="686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迭代器模式是</a:t>
            </a:r>
            <a:r>
              <a:rPr lang="zh-CN" altLang="en-US" sz="1200">
                <a:solidFill>
                  <a:schemeClr val="bg1"/>
                </a:solidFill>
                <a:effectLst/>
              </a:rPr>
              <a:t>批量计算</a:t>
            </a:r>
            <a:r>
              <a:rPr lang="zh-CN" altLang="en-US" sz="1200"/>
              <a:t>中非常优美的实现形式</a:t>
            </a:r>
            <a:r>
              <a:rPr lang="en-US" altLang="zh-CN" sz="1200"/>
              <a:t>~</a:t>
            </a:r>
            <a:r>
              <a:rPr lang="zh-CN" altLang="en-US" sz="1200"/>
              <a:t>！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1916832"/>
            <a:ext cx="68407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Def</a:t>
            </a:r>
            <a:endParaRPr lang="en-US" altLang="zh-CN"/>
          </a:p>
          <a:p>
            <a:pPr algn="ctr"/>
            <a:r>
              <a:rPr lang="en-US" altLang="zh-CN"/>
              <a:t>ghi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1804" y="3717032"/>
            <a:ext cx="68407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</a:t>
            </a:r>
            <a:endParaRPr lang="en-US" altLang="zh-CN"/>
          </a:p>
          <a:p>
            <a:pPr algn="ctr"/>
            <a:r>
              <a:rPr lang="en-US" altLang="zh-CN"/>
              <a:t>Mno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773932" y="2132856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773932" y="3861048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38128" y="1916832"/>
            <a:ext cx="1296144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Def,null,0</a:t>
            </a:r>
            <a:endParaRPr lang="en-US" altLang="zh-CN"/>
          </a:p>
          <a:p>
            <a:pPr algn="ctr"/>
            <a:r>
              <a:rPr lang="en-US" altLang="zh-CN"/>
              <a:t>Ghi,null,3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38128" y="3717032"/>
            <a:ext cx="1296144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Jkl,null,2</a:t>
            </a:r>
            <a:endParaRPr lang="en-US" altLang="zh-CN"/>
          </a:p>
          <a:p>
            <a:pPr algn="ctr"/>
            <a:r>
              <a:rPr lang="en-US" altLang="zh-CN"/>
              <a:t>Mno,null,1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6382444" y="1052736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382444" y="2384884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382444" y="3717032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382610" y="4869160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70676" y="1069331"/>
            <a:ext cx="1296144" cy="50405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Def,null,0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552785" y="2240868"/>
            <a:ext cx="1296144" cy="118813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Mno,null,1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52785" y="3735707"/>
            <a:ext cx="1296144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Jkl,null,2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569393" y="4852565"/>
            <a:ext cx="1296144" cy="59265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Ghi,null,3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383602" y="2628947"/>
            <a:ext cx="1296144" cy="39604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2092</Words>
  <Application>WPS 演示</Application>
  <PresentationFormat>自定义</PresentationFormat>
  <Paragraphs>675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Microsoft YaHei UI</vt:lpstr>
      <vt:lpstr>微软雅黑 Light</vt:lpstr>
      <vt:lpstr>Consolas</vt:lpstr>
      <vt:lpstr>等线</vt:lpstr>
      <vt:lpstr>微软雅黑</vt:lpstr>
      <vt:lpstr>Arial Unicode MS</vt:lpstr>
      <vt:lpstr>黑体</vt:lpstr>
      <vt:lpstr>黑板 16 x 9</vt:lpstr>
      <vt:lpstr>05 hadoop-mapreduce</vt:lpstr>
      <vt:lpstr>PowerPoint 演示文稿</vt:lpstr>
      <vt:lpstr>PowerPoint 演示文稿</vt:lpstr>
      <vt:lpstr>PowerPoint 演示文稿</vt:lpstr>
      <vt:lpstr>思考:为什么叫MapReduce？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MR计算框架：计算向数据移动如何实现？</vt:lpstr>
      <vt:lpstr>yarn架构  资源管理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feifei4974</cp:lastModifiedBy>
  <cp:revision>285</cp:revision>
  <dcterms:created xsi:type="dcterms:W3CDTF">2019-04-25T09:39:00Z</dcterms:created>
  <dcterms:modified xsi:type="dcterms:W3CDTF">2020-12-15T05:57:04Z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