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8" r:id="rId8"/>
    <p:sldId id="272" r:id="rId9"/>
    <p:sldId id="273" r:id="rId10"/>
    <p:sldId id="262" r:id="rId11"/>
    <p:sldId id="263" r:id="rId12"/>
    <p:sldId id="274" r:id="rId13"/>
    <p:sldId id="271" r:id="rId14"/>
    <p:sldId id="275" r:id="rId1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6" y="62"/>
      </p:cViewPr>
      <p:guideLst>
        <p:guide pos="3839"/>
        <p:guide orient="horz" pos="21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2022/2/2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2022/2/2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2022/2/2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hadoop-MR-</a:t>
            </a:r>
            <a:r>
              <a:rPr lang="zh-CN" altLang="en-US" dirty="0" err="1"/>
              <a:t>源码分析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782" y="1302678"/>
            <a:ext cx="10253066" cy="4896544"/>
          </a:xfrm>
          <a:prstGeom prst="rect">
            <a:avLst/>
          </a:prstGeom>
          <a:noFill/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102554" y="119063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Map</a:t>
            </a:r>
            <a:r>
              <a:rPr lang="zh-CN" altLang="en-US"/>
              <a:t>端的源码分析</a:t>
            </a:r>
            <a:r>
              <a:rPr lang="en-US" altLang="zh-CN"/>
              <a:t>--MR</a:t>
            </a:r>
            <a:r>
              <a:rPr lang="zh-CN" altLang="en-US"/>
              <a:t>的流程图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844" y="162576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Map&gt; K,V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66020" y="162576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k,v, p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2211" y="2445969"/>
            <a:ext cx="85689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2211" y="2445969"/>
            <a:ext cx="677705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29916" y="2445969"/>
            <a:ext cx="64807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77988" y="2445969"/>
            <a:ext cx="2562655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0643" y="2445969"/>
            <a:ext cx="162695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81235" y="683260"/>
            <a:ext cx="2022475" cy="183388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k,v</a:t>
            </a:r>
            <a:r>
              <a:rPr lang="zh-CN" altLang="en-US" dirty="0"/>
              <a:t>的索引内容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16Byte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P(</a:t>
            </a:r>
            <a:r>
              <a:rPr lang="zh-CN" altLang="en-US" dirty="0"/>
              <a:t>分区号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KS(Key start)</a:t>
            </a:r>
          </a:p>
          <a:p>
            <a:pPr algn="ctr"/>
            <a:r>
              <a:rPr lang="en-US" altLang="zh-CN" dirty="0"/>
              <a:t>VS(</a:t>
            </a:r>
            <a:r>
              <a:rPr lang="en-US" dirty="0"/>
              <a:t>Value start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 err="1"/>
              <a:t>VL</a:t>
            </a:r>
            <a:r>
              <a:rPr lang="en-US" altLang="zh-CN" dirty="0"/>
              <a:t>(Value Length)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07312" y="2445969"/>
            <a:ext cx="36004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67352" y="2445969"/>
            <a:ext cx="36004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4289" y="162576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80%</a:t>
            </a:r>
            <a:endParaRPr lang="zh-CN" altLang="en-US"/>
          </a:p>
        </p:txBody>
      </p:sp>
      <p:sp>
        <p:nvSpPr>
          <p:cNvPr id="13" name="空心弧 12"/>
          <p:cNvSpPr/>
          <p:nvPr/>
        </p:nvSpPr>
        <p:spPr>
          <a:xfrm>
            <a:off x="837828" y="3858012"/>
            <a:ext cx="2448272" cy="2448272"/>
          </a:xfrm>
          <a:prstGeom prst="blockArc">
            <a:avLst>
              <a:gd name="adj1" fmla="val 67472"/>
              <a:gd name="adj2" fmla="val 0"/>
              <a:gd name="adj3" fmla="val 2500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>
            <a:off x="837828" y="3858012"/>
            <a:ext cx="2448272" cy="2448272"/>
          </a:xfrm>
          <a:prstGeom prst="blockArc">
            <a:avLst>
              <a:gd name="adj1" fmla="val 9032031"/>
              <a:gd name="adj2" fmla="val 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>
            <a:off x="837828" y="3858012"/>
            <a:ext cx="2448272" cy="2448272"/>
          </a:xfrm>
          <a:prstGeom prst="blockArc">
            <a:avLst>
              <a:gd name="adj1" fmla="val 67472"/>
              <a:gd name="adj2" fmla="val 2391132"/>
              <a:gd name="adj3" fmla="val 251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9628" y="1623882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/>
        </p:nvSpPr>
        <p:spPr>
          <a:xfrm>
            <a:off x="23179" y="-85407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Map</a:t>
            </a:r>
            <a:r>
              <a:rPr lang="zh-CN" altLang="en-US"/>
              <a:t>端的源码分析</a:t>
            </a:r>
            <a:r>
              <a:rPr lang="en-US" altLang="zh-CN"/>
              <a:t>--</a:t>
            </a:r>
            <a:r>
              <a:rPr lang="zh-CN" altLang="en-US"/>
              <a:t>环形缓冲区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54730" y="3423920"/>
            <a:ext cx="8451215" cy="308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环形缓冲区，本质上就是一个有序的字节数组</a:t>
            </a:r>
          </a:p>
          <a:p>
            <a:pPr marL="342900" indent="-342900" algn="l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数据写入的方式是：以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赤道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分界线，分别向两头写数据，</a:t>
            </a:r>
          </a:p>
          <a:p>
            <a:pPr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一头写序列化后的</a:t>
            </a:r>
            <a:r>
              <a:rPr lang="en-US" altLang="zh-CN"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k,v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的，另外一头写</a:t>
            </a:r>
            <a:r>
              <a:rPr lang="en-US" altLang="zh-CN"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k,v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的索引</a:t>
            </a:r>
          </a:p>
          <a:p>
            <a:pPr marL="342900" indent="-342900" algn="l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当数据填写到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80%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的时候，启动溢写线程用快排的方式比较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key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的大小（注意这里移动的是索引的顺序）到溢写时，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根据索引，把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k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，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码放好，实现</a:t>
            </a:r>
            <a:r>
              <a:rPr lang="en-US" altLang="zh-CN" sz="2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k,v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的有序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 algn="l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注意溢写的时候是二次排序</a:t>
            </a:r>
          </a:p>
          <a:p>
            <a:pPr marL="800100" lvl="1" indent="-3429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第一次是根据分区号排序</a:t>
            </a:r>
          </a:p>
          <a:p>
            <a:pPr marL="800100" lvl="1" indent="-3429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第二次把分区中的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key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排序</a:t>
            </a:r>
            <a:endParaRPr lang="en-US" altLang="zh-C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23179" y="-228917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Map</a:t>
            </a:r>
            <a:r>
              <a:rPr lang="zh-CN" altLang="en-US"/>
              <a:t>端的源码分析</a:t>
            </a:r>
            <a:r>
              <a:rPr lang="en-US" altLang="zh-CN"/>
              <a:t>--combine</a:t>
            </a:r>
            <a:r>
              <a:rPr lang="zh-CN" altLang="en-US"/>
              <a:t>（调优）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9910" y="909955"/>
            <a:ext cx="1097153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combine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其实就是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map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端的一个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reduce---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对自己的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map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数据汇总</a:t>
            </a:r>
          </a:p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发生在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map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溢写数据到磁盘之前，二次排序之后</a:t>
            </a:r>
          </a:p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它的主要作用是汇总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map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端的数据，减少磁盘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I/O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和网络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I/O</a:t>
            </a:r>
          </a:p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combine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需要注意的：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必须是幂等操作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比如求和，求平均数就不能用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2355" y="3765550"/>
            <a:ext cx="625602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在溢写的同时也会进行一步合并小文件的步骤，合并小文件的目的就是：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避免小文件带来的碎片化对未来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reduce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拉取数据造成随机读写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092" y="418122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6220" y="418122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8348" y="418122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  <a:p>
            <a:pPr algn="ctr"/>
            <a:r>
              <a:rPr lang="en-US" altLang="zh-CN"/>
              <a:t>8</a:t>
            </a:r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1428" y="285040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3556" y="285040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5684" y="292241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596" y="335142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4040" y="441325"/>
            <a:ext cx="7967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归并排序算法：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条件：内部有序，外部无序的集合</a:t>
            </a:r>
          </a:p>
          <a:p>
            <a:r>
              <a:rPr lang="zh-CN" altLang="en-US" dirty="0"/>
              <a:t>思想：</a:t>
            </a:r>
            <a:r>
              <a:rPr lang="en-US" altLang="zh-CN" dirty="0"/>
              <a:t>	1. </a:t>
            </a:r>
            <a:r>
              <a:rPr lang="zh-CN" altLang="en-US" dirty="0"/>
              <a:t>在内存中创建几个变量，对应外部的若干个集合</a:t>
            </a:r>
          </a:p>
          <a:p>
            <a:r>
              <a:rPr lang="en-US" altLang="zh-CN" dirty="0"/>
              <a:t> 	2. </a:t>
            </a:r>
            <a:r>
              <a:rPr lang="zh-CN" altLang="en-US" dirty="0"/>
              <a:t>再从这些集合中取出最小的数放入变量中</a:t>
            </a:r>
          </a:p>
          <a:p>
            <a:r>
              <a:rPr lang="en-US" altLang="zh-CN" dirty="0"/>
              <a:t>	3. </a:t>
            </a:r>
            <a:r>
              <a:rPr lang="zh-CN" altLang="en-US" dirty="0"/>
              <a:t>取三个变量中的最小的数，放入另一个需要排好序的集合中</a:t>
            </a:r>
          </a:p>
          <a:p>
            <a:r>
              <a:rPr lang="en-US" altLang="zh-CN" dirty="0"/>
              <a:t>	4. </a:t>
            </a:r>
            <a:r>
              <a:rPr lang="zh-CN" altLang="en-US" dirty="0"/>
              <a:t>哪个变量被取走数了，就到对应的集合中拿出数据来填充，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214314" y="-317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Reduce</a:t>
            </a:r>
            <a:r>
              <a:rPr lang="zh-CN" altLang="en-US"/>
              <a:t>端的源码分析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6623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源码分析不是为了能写出一个</a:t>
            </a:r>
            <a:r>
              <a:rPr kumimoji="1" lang="en-US" altLang="zh-CN" sz="2400" dirty="0"/>
              <a:t>MR</a:t>
            </a:r>
            <a:r>
              <a:rPr kumimoji="1" lang="zh-CN" altLang="en-US" sz="2400" dirty="0"/>
              <a:t>框架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而是为了更好的使用和更充分的理解框架的细节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3267" y="1772816"/>
            <a:ext cx="9709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首先做减法，我们跳过</a:t>
            </a:r>
            <a:r>
              <a:rPr kumimoji="1" lang="en-US" altLang="zh-CN" sz="2400"/>
              <a:t>yarn</a:t>
            </a:r>
            <a:r>
              <a:rPr kumimoji="1" lang="zh-CN" altLang="en-US" sz="2400"/>
              <a:t>的资源管理这个层次，只研究计算层的实现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MR</a:t>
            </a:r>
            <a:r>
              <a:rPr kumimoji="1" lang="zh-CN" altLang="en-US" sz="2400"/>
              <a:t>计算层分为三个环节：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Client</a:t>
            </a:r>
            <a:r>
              <a:rPr kumimoji="1" lang="zh-CN" altLang="en-US" sz="2400"/>
              <a:t>提交规划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MapTask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ReduceTask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Client</a:t>
            </a:r>
            <a:r>
              <a:rPr kumimoji="1" lang="zh-CN" altLang="en-US"/>
              <a:t>提交规划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998" y="1846907"/>
            <a:ext cx="6001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个性化配置程序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/>
              <a:t>加载配置文件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GenericOptionsParser</a:t>
            </a:r>
            <a:r>
              <a:rPr kumimoji="1" lang="zh-CN" altLang="en-US" sz="2400"/>
              <a:t>解析参数配置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提交程序到集群执行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path</a:t>
            </a:r>
            <a:r>
              <a:rPr kumimoji="1" lang="zh-CN" altLang="en-US" sz="2400"/>
              <a:t>检查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>
                <a:solidFill>
                  <a:srgbClr val="FF0000"/>
                </a:solidFill>
              </a:rPr>
              <a:t>computing</a:t>
            </a:r>
            <a:r>
              <a:rPr kumimoji="1" lang="zh-CN" altLang="en-US" sz="2400">
                <a:solidFill>
                  <a:srgbClr val="FF0000"/>
                </a:solidFill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</a:rPr>
              <a:t>splits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upload</a:t>
            </a:r>
            <a:r>
              <a:rPr kumimoji="1" lang="zh-CN" altLang="en-US" sz="2400"/>
              <a:t> </a:t>
            </a:r>
            <a:r>
              <a:rPr kumimoji="1" lang="en-US" altLang="zh-CN" sz="2400"/>
              <a:t>resource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submit</a:t>
            </a:r>
            <a:r>
              <a:rPr kumimoji="1" lang="zh-CN" altLang="en-US" sz="2400"/>
              <a:t> </a:t>
            </a:r>
            <a:r>
              <a:rPr kumimoji="1" lang="en-US" altLang="zh-CN" sz="2400"/>
              <a:t>Job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8588" y="706061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InputFormat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8588" y="189496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FileInputFormat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6" idx="0"/>
            <a:endCxn id="5" idx="2"/>
          </p:cNvCxnSpPr>
          <p:nvPr/>
        </p:nvCxnSpPr>
        <p:spPr>
          <a:xfrm flipV="1">
            <a:off x="8902724" y="1174888"/>
            <a:ext cx="0" cy="7200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1165" y="412807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TextInputFormat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9" idx="0"/>
            <a:endCxn id="6" idx="2"/>
          </p:cNvCxnSpPr>
          <p:nvPr/>
        </p:nvCxnSpPr>
        <p:spPr>
          <a:xfrm flipV="1">
            <a:off x="8885301" y="2363795"/>
            <a:ext cx="17423" cy="176428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8228" y="1893967"/>
            <a:ext cx="2448272" cy="468827"/>
          </a:xfrm>
          <a:prstGeom prst="rect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getSplits()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5" idx="3"/>
            <a:endCxn id="6" idx="1"/>
          </p:cNvCxnSpPr>
          <p:nvPr/>
        </p:nvCxnSpPr>
        <p:spPr>
          <a:xfrm>
            <a:off x="6886500" y="2128381"/>
            <a:ext cx="792088" cy="100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9796" y="836712"/>
            <a:ext cx="4248472" cy="468827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Math.max(minSize, Math.min(maxSize, blockSize))</a:t>
            </a:r>
            <a:endParaRPr kumimoji="1"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33772" y="2699194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blkLocations[i].getOffset() &lt;= offset</a:t>
            </a:r>
            <a:r>
              <a:rPr lang="zh-CN" altLang="en-US" sz="1400"/>
              <a:t> </a:t>
            </a:r>
            <a:r>
              <a:rPr lang="en-US" altLang="zh-CN" sz="1400"/>
              <a:t>&lt; blkLocations[i].getOffset() + blkLocations[i].getLength()</a:t>
            </a:r>
            <a:endParaRPr kumimoji="1"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333772" y="3316287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makeSplit(Path file, long start, long length, String[] hosts, String[] inMemoryHosts)</a:t>
            </a:r>
            <a:endParaRPr kumimoji="1"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957342" y="4128078"/>
            <a:ext cx="2448272" cy="4688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createRecordReader</a:t>
            </a:r>
            <a:endParaRPr kumimoji="1" lang="zh-CN" altLang="en-US"/>
          </a:p>
        </p:txBody>
      </p:sp>
      <p:cxnSp>
        <p:nvCxnSpPr>
          <p:cNvPr id="4" name="直接箭头连接符 3"/>
          <p:cNvCxnSpPr>
            <a:stCxn id="13" idx="3"/>
            <a:endCxn id="9" idx="1"/>
          </p:cNvCxnSpPr>
          <p:nvPr/>
        </p:nvCxnSpPr>
        <p:spPr>
          <a:xfrm>
            <a:off x="6405614" y="4362492"/>
            <a:ext cx="1255551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57342" y="4904640"/>
            <a:ext cx="2448272" cy="4688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LineRecordReader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Client</a:t>
            </a:r>
            <a:r>
              <a:rPr lang="zh-CN" altLang="en-US"/>
              <a:t>端的源码分析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0670" y="1714500"/>
            <a:ext cx="968375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/>
              <a:t>看</a:t>
            </a:r>
            <a:r>
              <a:rPr lang="en-US" altLang="zh-CN" sz="2400"/>
              <a:t>Client</a:t>
            </a:r>
            <a:r>
              <a:rPr lang="zh-CN" altLang="en-US" sz="2400"/>
              <a:t>端源码的目的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/>
              <a:t>如何实现计算向数据移动？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/>
              <a:t>如何修改切片的大小？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block</a:t>
            </a:r>
            <a:r>
              <a:rPr lang="zh-CN" altLang="en-US" sz="2400"/>
              <a:t>块数量，</a:t>
            </a:r>
            <a:r>
              <a:rPr lang="en-US" altLang="zh-CN" sz="2400"/>
              <a:t>split</a:t>
            </a:r>
            <a:r>
              <a:rPr lang="zh-CN" altLang="en-US" sz="2400"/>
              <a:t>切片数量，</a:t>
            </a:r>
            <a:r>
              <a:rPr lang="en-US" altLang="zh-CN" sz="2400"/>
              <a:t>map</a:t>
            </a:r>
            <a:r>
              <a:rPr lang="zh-CN" altLang="en-US" sz="2400"/>
              <a:t>个数的关系？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端的源码分析</a:t>
            </a:r>
            <a:endParaRPr lang="zh-CN" altLang="en-US"/>
          </a:p>
        </p:txBody>
      </p:sp>
      <p:pic>
        <p:nvPicPr>
          <p:cNvPr id="4" name="图片 3" descr="MapReduce中的Client端源码分析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60" y="1295400"/>
            <a:ext cx="10058400" cy="664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Map</a:t>
            </a:r>
            <a:r>
              <a:rPr lang="zh-CN" altLang="en-US"/>
              <a:t>端的源码分析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0670" y="1714500"/>
            <a:ext cx="968375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/>
              <a:t>看</a:t>
            </a:r>
            <a:r>
              <a:rPr lang="en-US" altLang="zh-CN" sz="2400"/>
              <a:t>Map</a:t>
            </a:r>
            <a:r>
              <a:rPr lang="zh-CN" altLang="en-US" sz="2400"/>
              <a:t>端源码的目的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map</a:t>
            </a:r>
            <a:r>
              <a:rPr lang="zh-CN" altLang="en-US" sz="2400"/>
              <a:t>端</a:t>
            </a:r>
            <a:r>
              <a:rPr lang="en-US" altLang="zh-CN" sz="2400"/>
              <a:t>buffer</a:t>
            </a:r>
            <a:r>
              <a:rPr lang="zh-CN" altLang="en-US" sz="2400"/>
              <a:t>缓冲区的大小，可以设置吗？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buffer</a:t>
            </a:r>
            <a:r>
              <a:rPr lang="zh-CN" altLang="en-US" sz="2400"/>
              <a:t>缓冲区是如溢写数据的？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buffer</a:t>
            </a:r>
            <a:r>
              <a:rPr lang="zh-CN" altLang="en-US" sz="2400"/>
              <a:t>缓冲区是一个环形的缓冲区，源码是怎么实现的？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map</a:t>
            </a:r>
            <a:r>
              <a:rPr lang="zh-CN" altLang="en-US" sz="2400"/>
              <a:t>端的两次排序是怎么发生的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combine</a:t>
            </a:r>
            <a:r>
              <a:rPr lang="zh-CN" altLang="en-US" sz="2400"/>
              <a:t>的实现？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map</a:t>
            </a:r>
            <a:r>
              <a:rPr lang="zh-CN" altLang="en-US" sz="2400"/>
              <a:t>，</a:t>
            </a:r>
            <a:r>
              <a:rPr lang="en-US" altLang="zh-CN" sz="2400"/>
              <a:t>reduce</a:t>
            </a:r>
            <a:r>
              <a:rPr lang="zh-CN" altLang="en-US" sz="2400"/>
              <a:t>，</a:t>
            </a:r>
            <a:r>
              <a:rPr lang="en-US" altLang="zh-CN" sz="2400"/>
              <a:t>partition</a:t>
            </a:r>
            <a:r>
              <a:rPr lang="zh-CN" altLang="en-US" sz="2400"/>
              <a:t>，</a:t>
            </a:r>
            <a:r>
              <a:rPr lang="en-US" altLang="zh-CN" sz="2400"/>
              <a:t>block</a:t>
            </a:r>
            <a:r>
              <a:rPr lang="zh-CN" altLang="en-US" sz="2400"/>
              <a:t>，</a:t>
            </a:r>
            <a:r>
              <a:rPr lang="en-US" altLang="zh-CN" sz="2400"/>
              <a:t>split</a:t>
            </a:r>
            <a:r>
              <a:rPr lang="zh-CN" altLang="en-US" sz="2400"/>
              <a:t>数量的关系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84" y="374333"/>
            <a:ext cx="9143998" cy="1020762"/>
          </a:xfrm>
        </p:spPr>
        <p:txBody>
          <a:bodyPr>
            <a:normAutofit/>
          </a:bodyPr>
          <a:lstStyle/>
          <a:p>
            <a:r>
              <a:rPr lang="en-US" altLang="zh-CN"/>
              <a:t>Map</a:t>
            </a:r>
            <a:r>
              <a:rPr lang="zh-CN" altLang="en-US"/>
              <a:t>端的源码分析</a:t>
            </a:r>
          </a:p>
        </p:txBody>
      </p:sp>
      <p:pic>
        <p:nvPicPr>
          <p:cNvPr id="4" name="图片 3" descr="MapReduce中的Map端源码分析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-3267744"/>
            <a:ext cx="9505056" cy="1005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7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122</TotalTime>
  <Words>687</Words>
  <Application>Microsoft Office PowerPoint</Application>
  <PresentationFormat>自定义</PresentationFormat>
  <Paragraphs>100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 UI</vt:lpstr>
      <vt:lpstr>微软雅黑 Light</vt:lpstr>
      <vt:lpstr>Arial</vt:lpstr>
      <vt:lpstr>Consolas</vt:lpstr>
      <vt:lpstr>Wingdings</vt:lpstr>
      <vt:lpstr>黑板 16 x 9</vt:lpstr>
      <vt:lpstr>05 hadoop-MR-源码分析</vt:lpstr>
      <vt:lpstr>PowerPoint 演示文稿</vt:lpstr>
      <vt:lpstr>思路</vt:lpstr>
      <vt:lpstr>Client提交规划</vt:lpstr>
      <vt:lpstr>PowerPoint 演示文稿</vt:lpstr>
      <vt:lpstr>Client端的源码分析</vt:lpstr>
      <vt:lpstr>Client端的源码分析</vt:lpstr>
      <vt:lpstr>Map端的源码分析</vt:lpstr>
      <vt:lpstr>Map端的源码分析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程 飞</cp:lastModifiedBy>
  <cp:revision>298</cp:revision>
  <dcterms:created xsi:type="dcterms:W3CDTF">2019-04-25T09:39:00Z</dcterms:created>
  <dcterms:modified xsi:type="dcterms:W3CDTF">2022-02-02T02:42:24Z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