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73" r:id="rId14"/>
    <p:sldId id="275" r:id="rId15"/>
    <p:sldId id="276" r:id="rId16"/>
    <p:sldId id="277" r:id="rId17"/>
    <p:sldId id="279" r:id="rId18"/>
    <p:sldId id="280" r:id="rId19"/>
    <p:sldId id="282" r:id="rId20"/>
    <p:sldId id="284" r:id="rId21"/>
    <p:sldId id="285" r:id="rId22"/>
    <p:sldId id="270" r:id="rId23"/>
    <p:sldId id="266" r:id="rId24"/>
    <p:sldId id="267" r:id="rId25"/>
    <p:sldId id="268" r:id="rId26"/>
    <p:sldId id="2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950C-9332-44AF-8F44-2C43BDA7955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E281-2D4F-4547-8DBC-5B656FB5B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950C-9332-44AF-8F44-2C43BDA7955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E281-2D4F-4547-8DBC-5B656FB5B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9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950C-9332-44AF-8F44-2C43BDA7955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E281-2D4F-4547-8DBC-5B656FB5BFB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3044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950C-9332-44AF-8F44-2C43BDA7955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E281-2D4F-4547-8DBC-5B656FB5B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04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950C-9332-44AF-8F44-2C43BDA7955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E281-2D4F-4547-8DBC-5B656FB5BFB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8982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950C-9332-44AF-8F44-2C43BDA7955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E281-2D4F-4547-8DBC-5B656FB5B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6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950C-9332-44AF-8F44-2C43BDA7955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E281-2D4F-4547-8DBC-5B656FB5B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33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950C-9332-44AF-8F44-2C43BDA7955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E281-2D4F-4547-8DBC-5B656FB5B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6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950C-9332-44AF-8F44-2C43BDA7955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E281-2D4F-4547-8DBC-5B656FB5B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0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950C-9332-44AF-8F44-2C43BDA7955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E281-2D4F-4547-8DBC-5B656FB5B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6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950C-9332-44AF-8F44-2C43BDA7955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E281-2D4F-4547-8DBC-5B656FB5B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1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950C-9332-44AF-8F44-2C43BDA7955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E281-2D4F-4547-8DBC-5B656FB5B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950C-9332-44AF-8F44-2C43BDA7955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E281-2D4F-4547-8DBC-5B656FB5B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5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950C-9332-44AF-8F44-2C43BDA7955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E281-2D4F-4547-8DBC-5B656FB5B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2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950C-9332-44AF-8F44-2C43BDA7955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E281-2D4F-4547-8DBC-5B656FB5B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5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950C-9332-44AF-8F44-2C43BDA7955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E281-2D4F-4547-8DBC-5B656FB5B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5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9950C-9332-44AF-8F44-2C43BDA7955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AAE281-2D4F-4547-8DBC-5B656FB5B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6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143" y="1053193"/>
            <a:ext cx="8620860" cy="2997643"/>
          </a:xfrm>
        </p:spPr>
        <p:txBody>
          <a:bodyPr/>
          <a:lstStyle/>
          <a:p>
            <a:r>
              <a:rPr lang="en-US" sz="6600" dirty="0" smtClean="0"/>
              <a:t>School Database Management System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064" y="4050833"/>
            <a:ext cx="9593036" cy="2145860"/>
          </a:xfrm>
        </p:spPr>
        <p:txBody>
          <a:bodyPr numCol="2">
            <a:normAutofit/>
          </a:bodyPr>
          <a:lstStyle/>
          <a:p>
            <a:pPr algn="just"/>
            <a:r>
              <a:rPr lang="en-US" dirty="0" smtClean="0"/>
              <a:t>MEMBERS:</a:t>
            </a:r>
          </a:p>
          <a:p>
            <a:pPr algn="just"/>
            <a:r>
              <a:rPr lang="en-US" dirty="0" smtClean="0"/>
              <a:t>AAKASH SHRESTHA (THA076BEI001)</a:t>
            </a:r>
          </a:p>
          <a:p>
            <a:pPr algn="just"/>
            <a:r>
              <a:rPr lang="en-US" dirty="0"/>
              <a:t>AAKASH SINGH THAPA </a:t>
            </a:r>
            <a:r>
              <a:rPr lang="en-US" dirty="0" smtClean="0"/>
              <a:t>(THA076BEI002)</a:t>
            </a:r>
          </a:p>
          <a:p>
            <a:pPr algn="just"/>
            <a:r>
              <a:rPr lang="en-US" dirty="0"/>
              <a:t>BISHWAMBHAR DAHAL (THA076BEI009)</a:t>
            </a:r>
            <a:endParaRPr lang="en-US" dirty="0" smtClean="0"/>
          </a:p>
          <a:p>
            <a:pPr algn="just"/>
            <a:r>
              <a:rPr lang="en-US" dirty="0"/>
              <a:t>RAJAT DULAL (THA076BEI020</a:t>
            </a:r>
            <a:r>
              <a:rPr lang="en-US" dirty="0" smtClean="0"/>
              <a:t>)</a:t>
            </a:r>
          </a:p>
          <a:p>
            <a:pPr marL="1200150" algn="just"/>
            <a:r>
              <a:rPr lang="en-US" dirty="0" smtClean="0"/>
              <a:t>DEPARTMENT OF COMPUTER AND ELECTRONICS ENGINEERING</a:t>
            </a:r>
            <a:endParaRPr lang="en-US" dirty="0"/>
          </a:p>
          <a:p>
            <a:pPr marL="1200150" algn="just"/>
            <a:r>
              <a:rPr lang="en-US" dirty="0" smtClean="0"/>
              <a:t>INSTRUCTOR:</a:t>
            </a:r>
          </a:p>
          <a:p>
            <a:pPr marL="1200150" algn="just"/>
            <a:r>
              <a:rPr lang="en-US" dirty="0" smtClean="0"/>
              <a:t>RAMA BASTOLA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01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LIMITATIONS OF OUR SCHOOL DATABASE MANAGEMENT 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dirty="0"/>
              <a:t>No Proper UI Design (No Use of Front-End techniques)</a:t>
            </a:r>
          </a:p>
          <a:p>
            <a:pPr lvl="0"/>
            <a:r>
              <a:rPr lang="en-US" sz="2400" dirty="0"/>
              <a:t>Account and Library Section which are also a part of a school are not given access to the database.</a:t>
            </a:r>
          </a:p>
          <a:p>
            <a:pPr lvl="0"/>
            <a:r>
              <a:rPr lang="en-US" sz="2400" dirty="0"/>
              <a:t>In real colleges, Scholarships are provided to students on the basis of entrance marks. This feature hasn’t been added in our system.</a:t>
            </a:r>
          </a:p>
          <a:p>
            <a:pPr lvl="0"/>
            <a:r>
              <a:rPr lang="en-US" sz="2400" dirty="0"/>
              <a:t>Since the entrance marks is only used by any college for admission purpose only, we have treated the entrance marks for all faculties in the same manner i.e., in a same table.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273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14" y="1182857"/>
            <a:ext cx="10570675" cy="499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0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Schemas in 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Activity_record</a:t>
            </a:r>
            <a:r>
              <a:rPr lang="en-US" b="1" dirty="0" smtClean="0"/>
              <a:t> schema:</a:t>
            </a:r>
          </a:p>
          <a:p>
            <a:pPr lvl="1"/>
            <a:r>
              <a:rPr lang="en-US" dirty="0" smtClean="0"/>
              <a:t>Sn is the primary key with auto increment </a:t>
            </a:r>
          </a:p>
          <a:p>
            <a:pPr lvl="1"/>
            <a:r>
              <a:rPr lang="en-US" dirty="0" smtClean="0"/>
              <a:t>The other attributes are: </a:t>
            </a:r>
            <a:r>
              <a:rPr lang="en-US" dirty="0" err="1" smtClean="0"/>
              <a:t>activity_by,activity,activity_status</a:t>
            </a:r>
            <a:r>
              <a:rPr lang="en-US" dirty="0" smtClean="0"/>
              <a:t>, </a:t>
            </a:r>
            <a:r>
              <a:rPr lang="en-US" dirty="0" err="1" smtClean="0"/>
              <a:t>activity_on</a:t>
            </a:r>
            <a:r>
              <a:rPr lang="en-US" dirty="0" smtClean="0"/>
              <a:t> </a:t>
            </a:r>
            <a:r>
              <a:rPr lang="en-US" dirty="0" smtClean="0"/>
              <a:t>and not null is assigned to all of them</a:t>
            </a:r>
          </a:p>
          <a:p>
            <a:pPr lvl="1"/>
            <a:r>
              <a:rPr lang="en-US" dirty="0" err="1" smtClean="0"/>
              <a:t>Activity_on</a:t>
            </a:r>
            <a:r>
              <a:rPr lang="en-US" dirty="0" smtClean="0"/>
              <a:t> is of time </a:t>
            </a:r>
            <a:r>
              <a:rPr lang="en-US" dirty="0" err="1" smtClean="0"/>
              <a:t>datetime</a:t>
            </a:r>
            <a:r>
              <a:rPr lang="en-US" dirty="0" smtClean="0"/>
              <a:t> and value is generated automatically</a:t>
            </a:r>
          </a:p>
          <a:p>
            <a:r>
              <a:rPr lang="en-US" b="1" dirty="0" err="1" smtClean="0"/>
              <a:t>Category_selection</a:t>
            </a:r>
            <a:r>
              <a:rPr lang="en-US" b="1" dirty="0" smtClean="0"/>
              <a:t> Schema:</a:t>
            </a:r>
          </a:p>
          <a:p>
            <a:pPr lvl="1"/>
            <a:r>
              <a:rPr lang="en-US" dirty="0" smtClean="0"/>
              <a:t>Adding  a category in this table automatically generates </a:t>
            </a:r>
            <a:r>
              <a:rPr lang="en-US" dirty="0" err="1" smtClean="0"/>
              <a:t>marksheet</a:t>
            </a:r>
            <a:r>
              <a:rPr lang="en-US" dirty="0" smtClean="0"/>
              <a:t> table for the added category</a:t>
            </a:r>
          </a:p>
          <a:p>
            <a:pPr lvl="1"/>
            <a:r>
              <a:rPr lang="en-US" dirty="0" smtClean="0"/>
              <a:t>The attributes are category,class,faculty,subject1,subject2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Category is the primary key</a:t>
            </a:r>
          </a:p>
          <a:p>
            <a:pPr lvl="1"/>
            <a:r>
              <a:rPr lang="en-US" dirty="0" smtClean="0"/>
              <a:t>Not null is assigned to all attributes except subject6 as it is optional subject</a:t>
            </a:r>
          </a:p>
        </p:txBody>
      </p:sp>
    </p:spTree>
    <p:extLst>
      <p:ext uri="{BB962C8B-B14F-4D97-AF65-F5344CB8AC3E}">
        <p14:creationId xmlns:p14="http://schemas.microsoft.com/office/powerpoint/2010/main" val="147857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300" b="1" dirty="0" err="1" smtClean="0"/>
              <a:t>Entrance_form</a:t>
            </a:r>
            <a:r>
              <a:rPr lang="en-US" sz="2300" b="1" dirty="0" smtClean="0"/>
              <a:t> Schema:</a:t>
            </a:r>
          </a:p>
          <a:p>
            <a:pPr lvl="1"/>
            <a:r>
              <a:rPr lang="en-US" sz="2000" dirty="0" smtClean="0"/>
              <a:t>Its attributes are: </a:t>
            </a:r>
            <a:r>
              <a:rPr lang="en-US" sz="2000" dirty="0" err="1" smtClean="0"/>
              <a:t>entrance_roll,fname</a:t>
            </a:r>
            <a:r>
              <a:rPr lang="en-US" sz="2000" dirty="0" smtClean="0"/>
              <a:t>, </a:t>
            </a:r>
            <a:r>
              <a:rPr lang="en-US" sz="2000" dirty="0" err="1" smtClean="0"/>
              <a:t>dob,gpa</a:t>
            </a:r>
            <a:r>
              <a:rPr lang="en-US" sz="2000" dirty="0" smtClean="0"/>
              <a:t> </a:t>
            </a:r>
            <a:r>
              <a:rPr lang="en-US" sz="2000" dirty="0" err="1" smtClean="0"/>
              <a:t>etc</a:t>
            </a:r>
            <a:endParaRPr lang="en-US" sz="2000" dirty="0"/>
          </a:p>
          <a:p>
            <a:pPr lvl="1"/>
            <a:r>
              <a:rPr lang="en-US" sz="2000" dirty="0" err="1" smtClean="0"/>
              <a:t>Entrance_roll</a:t>
            </a:r>
            <a:r>
              <a:rPr lang="en-US" sz="2000" dirty="0" smtClean="0"/>
              <a:t> is the primary key</a:t>
            </a:r>
          </a:p>
          <a:p>
            <a:pPr lvl="1"/>
            <a:r>
              <a:rPr lang="en-US" sz="2000" dirty="0" smtClean="0"/>
              <a:t>Not null is assigned to all attributes</a:t>
            </a:r>
          </a:p>
          <a:p>
            <a:pPr lvl="1"/>
            <a:r>
              <a:rPr lang="en-US" sz="2000" dirty="0" err="1" smtClean="0"/>
              <a:t>Gpa</a:t>
            </a:r>
            <a:r>
              <a:rPr lang="en-US" sz="2000" dirty="0" smtClean="0"/>
              <a:t> has domain constraint of 0 to 4</a:t>
            </a:r>
          </a:p>
          <a:p>
            <a:pPr lvl="1"/>
            <a:r>
              <a:rPr lang="en-US" sz="2000" dirty="0" err="1" smtClean="0"/>
              <a:t>Statuscheck</a:t>
            </a:r>
            <a:r>
              <a:rPr lang="en-US" sz="2000" dirty="0" smtClean="0"/>
              <a:t> has domain constraint of one value between the set :(Waiting, Approved, Rejected)</a:t>
            </a:r>
          </a:p>
          <a:p>
            <a:r>
              <a:rPr lang="en-US" sz="2300" b="1" dirty="0" err="1" smtClean="0"/>
              <a:t>Entrance_marks</a:t>
            </a:r>
            <a:r>
              <a:rPr lang="en-US" sz="2300" b="1" dirty="0" smtClean="0"/>
              <a:t>:</a:t>
            </a:r>
          </a:p>
          <a:p>
            <a:pPr lvl="1"/>
            <a:r>
              <a:rPr lang="en-US" sz="2000" dirty="0" smtClean="0"/>
              <a:t>Its attributes are </a:t>
            </a:r>
            <a:r>
              <a:rPr lang="en-US" sz="2000" dirty="0" err="1" smtClean="0"/>
              <a:t>entrance_roll</a:t>
            </a:r>
            <a:r>
              <a:rPr lang="en-US" sz="2000" dirty="0" smtClean="0"/>
              <a:t> and marks</a:t>
            </a:r>
          </a:p>
          <a:p>
            <a:pPr lvl="1"/>
            <a:r>
              <a:rPr lang="en-US" sz="2000" dirty="0" smtClean="0"/>
              <a:t>Entrance roll is the primary key</a:t>
            </a:r>
          </a:p>
          <a:p>
            <a:pPr lvl="1"/>
            <a:r>
              <a:rPr lang="en-US" sz="2000" dirty="0" smtClean="0"/>
              <a:t>Marks has domain constraint of 0 to 100</a:t>
            </a:r>
          </a:p>
          <a:p>
            <a:pPr lvl="1"/>
            <a:r>
              <a:rPr lang="en-US" sz="2000" dirty="0" smtClean="0"/>
              <a:t>Not null is assigned to both of them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18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err="1" smtClean="0"/>
              <a:t>Marksheet_backup</a:t>
            </a:r>
            <a:endParaRPr lang="en-US" sz="2400" b="1" dirty="0" smtClean="0"/>
          </a:p>
          <a:p>
            <a:pPr lvl="1"/>
            <a:r>
              <a:rPr lang="en-US" sz="2000" dirty="0" smtClean="0"/>
              <a:t>It </a:t>
            </a:r>
            <a:r>
              <a:rPr lang="en-US" sz="2000" dirty="0" err="1" smtClean="0"/>
              <a:t>containes</a:t>
            </a:r>
            <a:r>
              <a:rPr lang="en-US" sz="2000" dirty="0" smtClean="0"/>
              <a:t> attributes like </a:t>
            </a:r>
            <a:r>
              <a:rPr lang="en-US" sz="2000" dirty="0" err="1" smtClean="0"/>
              <a:t>year_of_exam</a:t>
            </a:r>
            <a:r>
              <a:rPr lang="en-US" sz="2000" dirty="0" smtClean="0"/>
              <a:t>, </a:t>
            </a:r>
            <a:r>
              <a:rPr lang="en-US" sz="2000" dirty="0" err="1" smtClean="0"/>
              <a:t>student_roll_number,terminal,percentage</a:t>
            </a:r>
            <a:r>
              <a:rPr lang="en-US" sz="2000" dirty="0" smtClean="0"/>
              <a:t>, total, remark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lvl="1"/>
            <a:r>
              <a:rPr lang="en-US" sz="2000" dirty="0" err="1" smtClean="0"/>
              <a:t>Year_of_exam</a:t>
            </a:r>
            <a:r>
              <a:rPr lang="en-US" sz="2000" dirty="0" smtClean="0"/>
              <a:t>, </a:t>
            </a:r>
            <a:r>
              <a:rPr lang="en-US" sz="2000" dirty="0" err="1" smtClean="0"/>
              <a:t>student_roll_number</a:t>
            </a:r>
            <a:r>
              <a:rPr lang="en-US" sz="2000" dirty="0" smtClean="0"/>
              <a:t> and terminal are assigned primary key</a:t>
            </a:r>
          </a:p>
          <a:p>
            <a:pPr lvl="1"/>
            <a:r>
              <a:rPr lang="en-US" sz="2000" dirty="0" smtClean="0"/>
              <a:t>Not null is assigned to all attributes</a:t>
            </a:r>
          </a:p>
          <a:p>
            <a:r>
              <a:rPr lang="en-US" sz="2400" b="1" dirty="0" err="1" smtClean="0"/>
              <a:t>security_table</a:t>
            </a:r>
            <a:endParaRPr lang="en-US" sz="2400" b="1" dirty="0" smtClean="0"/>
          </a:p>
          <a:p>
            <a:pPr lvl="1"/>
            <a:r>
              <a:rPr lang="en-US" sz="2000" dirty="0" smtClean="0"/>
              <a:t>Stores sensitive data like password(</a:t>
            </a:r>
            <a:r>
              <a:rPr lang="en-US" sz="2000" dirty="0" err="1" smtClean="0"/>
              <a:t>user_id</a:t>
            </a:r>
            <a:r>
              <a:rPr lang="en-US" sz="2000" dirty="0" smtClean="0"/>
              <a:t>, </a:t>
            </a:r>
            <a:r>
              <a:rPr lang="en-US" sz="2000" dirty="0" err="1" smtClean="0"/>
              <a:t>passwordhash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 smtClean="0"/>
              <a:t>User_id</a:t>
            </a:r>
            <a:r>
              <a:rPr lang="en-US" sz="2000" dirty="0" smtClean="0"/>
              <a:t> is primary key</a:t>
            </a:r>
          </a:p>
          <a:p>
            <a:pPr lvl="1"/>
            <a:r>
              <a:rPr lang="en-US" sz="2000" dirty="0" err="1" smtClean="0"/>
              <a:t>Passwordhash</a:t>
            </a:r>
            <a:r>
              <a:rPr lang="en-US" sz="2000" dirty="0" smtClean="0"/>
              <a:t> has constrain not null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4672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/>
              <a:t>student_update_rec</a:t>
            </a:r>
            <a:r>
              <a:rPr lang="en-US" sz="2400" b="1" dirty="0" smtClean="0"/>
              <a:t> </a:t>
            </a:r>
          </a:p>
          <a:p>
            <a:pPr lvl="1"/>
            <a:r>
              <a:rPr lang="en-US" sz="2000" dirty="0" smtClean="0"/>
              <a:t>Store trigger for update in student(sn,student_id,action_,action_on,address,email,category,aggregate_gpa,guatdain_name,guardain_number,remarks_further_study,action_date)</a:t>
            </a:r>
          </a:p>
          <a:p>
            <a:pPr lvl="1"/>
            <a:r>
              <a:rPr lang="en-US" sz="2000" dirty="0" smtClean="0"/>
              <a:t>Sn is primary key with </a:t>
            </a:r>
            <a:r>
              <a:rPr lang="en-US" sz="2000" dirty="0" err="1" smtClean="0"/>
              <a:t>auto_increment</a:t>
            </a:r>
            <a:endParaRPr lang="en-US" sz="2000" dirty="0" smtClean="0"/>
          </a:p>
          <a:p>
            <a:pPr lvl="1"/>
            <a:r>
              <a:rPr lang="en-US" sz="2000" dirty="0" smtClean="0"/>
              <a:t>All other attributes are constrained to NOT NULL except </a:t>
            </a:r>
            <a:r>
              <a:rPr lang="en-US" sz="2000" dirty="0" err="1" smtClean="0"/>
              <a:t>aggregated_gpa,catagory</a:t>
            </a:r>
            <a:r>
              <a:rPr lang="en-US" sz="2000" dirty="0" smtClean="0"/>
              <a:t>, and </a:t>
            </a:r>
            <a:r>
              <a:rPr lang="en-US" sz="2000" dirty="0" err="1" smtClean="0"/>
              <a:t>remarks_futher_study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030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/>
              <a:t>teacher_details</a:t>
            </a:r>
            <a:endParaRPr lang="en-US" sz="2400" b="1" dirty="0" smtClean="0"/>
          </a:p>
          <a:p>
            <a:pPr lvl="1"/>
            <a:r>
              <a:rPr lang="en-US" sz="2000" dirty="0" smtClean="0"/>
              <a:t>Store all </a:t>
            </a:r>
            <a:r>
              <a:rPr lang="en-US" sz="2000" dirty="0" smtClean="0"/>
              <a:t>teacher details (</a:t>
            </a:r>
            <a:r>
              <a:rPr lang="en-US" sz="2000" dirty="0" err="1" smtClean="0"/>
              <a:t>teacher_id,fname,laname,contact_number,email,department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All attributes are constrained to NOT NULL </a:t>
            </a:r>
          </a:p>
          <a:p>
            <a:r>
              <a:rPr lang="en-US" sz="2400" b="1" dirty="0" err="1"/>
              <a:t>teacher_details_update_rec</a:t>
            </a:r>
            <a:endParaRPr lang="en-US" sz="2400" b="1" dirty="0"/>
          </a:p>
          <a:p>
            <a:pPr lvl="1"/>
            <a:r>
              <a:rPr lang="en-US" sz="2000" dirty="0"/>
              <a:t>Store trigger for update in teacher(sn,teacher_id,action_,</a:t>
            </a:r>
            <a:r>
              <a:rPr lang="en-US" sz="2000" dirty="0" err="1"/>
              <a:t>contact_number,email,action_date</a:t>
            </a:r>
            <a:r>
              <a:rPr lang="en-US" sz="2000" dirty="0"/>
              <a:t>)</a:t>
            </a:r>
            <a:endParaRPr lang="en-US" sz="2000" u="sng" dirty="0"/>
          </a:p>
          <a:p>
            <a:pPr lvl="1"/>
            <a:r>
              <a:rPr lang="en-US" sz="2000" dirty="0"/>
              <a:t>Sn is primary key with </a:t>
            </a:r>
            <a:r>
              <a:rPr lang="en-US" sz="2000" dirty="0" err="1"/>
              <a:t>auto_increment</a:t>
            </a:r>
            <a:endParaRPr lang="en-US" sz="2000" dirty="0"/>
          </a:p>
          <a:p>
            <a:pPr lvl="1"/>
            <a:r>
              <a:rPr lang="en-US" sz="2000" dirty="0"/>
              <a:t>All attributes are constrained to NOT NULL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149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/>
              <a:t>technical_data</a:t>
            </a:r>
            <a:endParaRPr lang="en-US" sz="2400" b="1" dirty="0" smtClean="0"/>
          </a:p>
          <a:p>
            <a:pPr lvl="1"/>
            <a:r>
              <a:rPr lang="en-US" sz="2000" dirty="0" smtClean="0"/>
              <a:t>Stores filter information from entrance and message table (</a:t>
            </a:r>
            <a:r>
              <a:rPr lang="en-US" sz="2000" dirty="0" err="1" smtClean="0"/>
              <a:t>sn</a:t>
            </a:r>
            <a:r>
              <a:rPr lang="en-US" sz="2000" dirty="0" smtClean="0"/>
              <a:t>, </a:t>
            </a:r>
            <a:r>
              <a:rPr lang="en-US" sz="2000" dirty="0" err="1" smtClean="0"/>
              <a:t>entrance_appear_stu</a:t>
            </a:r>
            <a:r>
              <a:rPr lang="en-US" sz="2000" dirty="0" smtClean="0"/>
              <a:t>, </a:t>
            </a:r>
            <a:r>
              <a:rPr lang="en-US" sz="2000" dirty="0" err="1" smtClean="0"/>
              <a:t>approved_in_entrance_stu</a:t>
            </a:r>
            <a:r>
              <a:rPr lang="en-US" sz="2000" dirty="0" smtClean="0"/>
              <a:t>, </a:t>
            </a:r>
            <a:r>
              <a:rPr lang="en-US" sz="2000" dirty="0" err="1" smtClean="0"/>
              <a:t>max_marks_in_entrance</a:t>
            </a:r>
            <a:r>
              <a:rPr lang="en-US" sz="2000" dirty="0" smtClean="0"/>
              <a:t>, </a:t>
            </a:r>
            <a:r>
              <a:rPr lang="en-US" sz="2000" dirty="0" err="1" smtClean="0"/>
              <a:t>cutoff_marks_in_entrance</a:t>
            </a:r>
            <a:r>
              <a:rPr lang="en-US" sz="2000" dirty="0" smtClean="0"/>
              <a:t>, </a:t>
            </a:r>
            <a:r>
              <a:rPr lang="en-US" sz="2000" dirty="0" err="1" smtClean="0"/>
              <a:t>avg_marks_in_entrance_of_approved_stu</a:t>
            </a:r>
            <a:r>
              <a:rPr lang="en-US" sz="2000" dirty="0" smtClean="0"/>
              <a:t>, </a:t>
            </a:r>
            <a:r>
              <a:rPr lang="en-US" sz="2000" dirty="0" err="1" smtClean="0"/>
              <a:t>avg_marks_in_entrance</a:t>
            </a:r>
            <a:r>
              <a:rPr lang="en-US" sz="2000" dirty="0" smtClean="0"/>
              <a:t>, </a:t>
            </a:r>
            <a:r>
              <a:rPr lang="en-US" sz="2000" dirty="0" err="1" smtClean="0"/>
              <a:t>total_msg</a:t>
            </a:r>
            <a:r>
              <a:rPr lang="en-US" sz="2000" dirty="0" smtClean="0"/>
              <a:t>, </a:t>
            </a:r>
            <a:r>
              <a:rPr lang="en-US" sz="2000" dirty="0" err="1" smtClean="0"/>
              <a:t>total_msg_stuTotec</a:t>
            </a:r>
            <a:r>
              <a:rPr lang="en-US" sz="2000" dirty="0" smtClean="0"/>
              <a:t>, </a:t>
            </a:r>
            <a:r>
              <a:rPr lang="en-US" sz="2000" dirty="0" err="1" smtClean="0"/>
              <a:t>total_msg_tecTostu</a:t>
            </a:r>
            <a:r>
              <a:rPr lang="en-US" sz="2000" dirty="0" smtClean="0"/>
              <a:t>, </a:t>
            </a:r>
            <a:r>
              <a:rPr lang="en-US" sz="2000" dirty="0" err="1" smtClean="0"/>
              <a:t>total_msg_tecToadmin</a:t>
            </a:r>
            <a:r>
              <a:rPr lang="en-US" sz="2000" dirty="0" smtClean="0"/>
              <a:t>, </a:t>
            </a:r>
            <a:r>
              <a:rPr lang="en-US" sz="2000" dirty="0" err="1" smtClean="0"/>
              <a:t>total_msg_adminTosec</a:t>
            </a:r>
            <a:r>
              <a:rPr lang="en-US" sz="2000" dirty="0" smtClean="0"/>
              <a:t>, </a:t>
            </a:r>
            <a:r>
              <a:rPr lang="en-US" sz="2000" dirty="0" err="1" smtClean="0"/>
              <a:t>total_msg_stuToadmin</a:t>
            </a:r>
            <a:r>
              <a:rPr lang="en-US" sz="2000" dirty="0" smtClean="0"/>
              <a:t>, </a:t>
            </a:r>
            <a:r>
              <a:rPr lang="en-US" sz="2000" dirty="0" err="1" smtClean="0"/>
              <a:t>Datetime_admin_declare_end_of_acedemic_year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Sn is primary key with </a:t>
            </a:r>
            <a:r>
              <a:rPr lang="en-US" sz="2000" dirty="0" err="1" smtClean="0"/>
              <a:t>auto_increment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5732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Continued…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0" y="1414145"/>
            <a:ext cx="10515600" cy="4351338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b="1" dirty="0"/>
              <a:t>Past students:</a:t>
            </a:r>
            <a:endParaRPr lang="en-US" sz="2400" dirty="0"/>
          </a:p>
          <a:p>
            <a:pPr lvl="1"/>
            <a:r>
              <a:rPr lang="en-US" sz="2000" dirty="0" smtClean="0"/>
              <a:t>Information  </a:t>
            </a:r>
            <a:r>
              <a:rPr lang="en-US" sz="2000" dirty="0" smtClean="0"/>
              <a:t>of pass or dropout students(Student ID, Name, Address , DOB, etc. </a:t>
            </a:r>
          </a:p>
          <a:p>
            <a:pPr lvl="1"/>
            <a:r>
              <a:rPr lang="en-US" sz="2000" dirty="0" smtClean="0"/>
              <a:t>Student ID is Primary Key</a:t>
            </a:r>
          </a:p>
          <a:p>
            <a:pPr lvl="1"/>
            <a:r>
              <a:rPr lang="en-US" sz="2000" dirty="0" smtClean="0"/>
              <a:t>Remaining Attributes are constrained to NOT NULL except remark for further </a:t>
            </a:r>
            <a:r>
              <a:rPr lang="en-US" sz="2000" dirty="0" smtClean="0"/>
              <a:t>study</a:t>
            </a:r>
          </a:p>
          <a:p>
            <a:r>
              <a:rPr lang="en-US" sz="2400" b="1" dirty="0"/>
              <a:t>Registration:</a:t>
            </a:r>
            <a:endParaRPr lang="en-US" sz="2400" dirty="0" smtClean="0"/>
          </a:p>
          <a:p>
            <a:pPr lvl="1"/>
            <a:r>
              <a:rPr lang="en-US" sz="2000" dirty="0" smtClean="0"/>
              <a:t>Information </a:t>
            </a:r>
            <a:r>
              <a:rPr lang="en-US" sz="2000" dirty="0"/>
              <a:t>of students who passed entrance exam(Student roll, Name, Address, Gender, etc.</a:t>
            </a:r>
          </a:p>
          <a:p>
            <a:pPr lvl="1"/>
            <a:r>
              <a:rPr lang="en-US" sz="2000" dirty="0"/>
              <a:t>Student roll no.(</a:t>
            </a:r>
            <a:r>
              <a:rPr lang="en-US" sz="2000" dirty="0" err="1"/>
              <a:t>s_roll</a:t>
            </a:r>
            <a:r>
              <a:rPr lang="en-US" sz="2000" dirty="0"/>
              <a:t>) is Primary Key</a:t>
            </a:r>
          </a:p>
          <a:p>
            <a:pPr lvl="1"/>
            <a:r>
              <a:rPr lang="en-US" sz="2000" dirty="0"/>
              <a:t>Class value is default to 11 and section is default to “x”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6619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Continued…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Section teacher:</a:t>
            </a:r>
            <a:endParaRPr lang="en-US" sz="2400" dirty="0" smtClean="0"/>
          </a:p>
          <a:p>
            <a:pPr lvl="1"/>
            <a:r>
              <a:rPr lang="en-US" sz="2000" dirty="0" smtClean="0"/>
              <a:t>Information </a:t>
            </a:r>
            <a:r>
              <a:rPr lang="en-US" sz="2000" dirty="0" smtClean="0"/>
              <a:t>of section teacher(Teacher ID, Class, Faculty, Assigned section, etc.</a:t>
            </a:r>
          </a:p>
          <a:p>
            <a:pPr lvl="1"/>
            <a:r>
              <a:rPr lang="en-US" sz="2000" dirty="0" smtClean="0"/>
              <a:t>Primary Key is Teacher ID</a:t>
            </a:r>
          </a:p>
          <a:p>
            <a:pPr lvl="1"/>
            <a:r>
              <a:rPr lang="en-US" sz="2000" dirty="0" smtClean="0"/>
              <a:t>Remaining attributes are constrained to NOT </a:t>
            </a:r>
            <a:r>
              <a:rPr lang="en-US" sz="2000" dirty="0" smtClean="0"/>
              <a:t>NULL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470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Functionality of School Database Management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Limitations </a:t>
            </a:r>
            <a:r>
              <a:rPr lang="en-US" dirty="0"/>
              <a:t>of our </a:t>
            </a:r>
            <a:r>
              <a:rPr lang="en-US" dirty="0" smtClean="0"/>
              <a:t>School Database Management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Entity Relationship </a:t>
            </a:r>
            <a:r>
              <a:rPr lang="en-US" dirty="0" smtClean="0"/>
              <a:t>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Schemas in our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 used in our </a:t>
            </a:r>
            <a:r>
              <a:rPr lang="en-US" dirty="0" smtClean="0"/>
              <a:t>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 Flow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6353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Old teacher details: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Old teacher details:</a:t>
            </a:r>
            <a:endParaRPr lang="en-US" sz="2400" dirty="0" smtClean="0"/>
          </a:p>
          <a:p>
            <a:pPr lvl="1"/>
            <a:r>
              <a:rPr lang="en-US" sz="2000" dirty="0" smtClean="0"/>
              <a:t>Information </a:t>
            </a:r>
            <a:r>
              <a:rPr lang="en-US" sz="2000" dirty="0" smtClean="0"/>
              <a:t>of teacher who left the school(Teacher ID , Name(first and last),contact no. ,email , department)</a:t>
            </a:r>
          </a:p>
          <a:p>
            <a:pPr lvl="1"/>
            <a:r>
              <a:rPr lang="en-US" sz="2000" dirty="0" smtClean="0"/>
              <a:t>Teacher ID is the Primary Key</a:t>
            </a:r>
          </a:p>
          <a:p>
            <a:pPr lvl="1"/>
            <a:r>
              <a:rPr lang="en-US" sz="2000" dirty="0" smtClean="0"/>
              <a:t>Remaining attributes are constrained to NOT </a:t>
            </a:r>
            <a:r>
              <a:rPr lang="en-US" sz="2000" dirty="0" smtClean="0"/>
              <a:t>NULL</a:t>
            </a:r>
          </a:p>
          <a:p>
            <a:r>
              <a:rPr lang="en-US" sz="2400" b="1" dirty="0"/>
              <a:t>Message table</a:t>
            </a:r>
            <a:r>
              <a:rPr lang="en-US" sz="2400" b="1" dirty="0" smtClean="0"/>
              <a:t>:</a:t>
            </a:r>
          </a:p>
          <a:p>
            <a:pPr lvl="1"/>
            <a:r>
              <a:rPr lang="en-US" sz="2000" dirty="0"/>
              <a:t>Information of message (message id , sender id , receiver </a:t>
            </a:r>
            <a:r>
              <a:rPr lang="en-US" sz="2000" dirty="0" err="1"/>
              <a:t>id,message</a:t>
            </a:r>
            <a:r>
              <a:rPr lang="en-US" sz="2000" dirty="0"/>
              <a:t> send date and time , message status)</a:t>
            </a:r>
          </a:p>
          <a:p>
            <a:pPr lvl="1"/>
            <a:r>
              <a:rPr lang="en-US" sz="2000" dirty="0"/>
              <a:t>Message ID is the Primary </a:t>
            </a:r>
            <a:r>
              <a:rPr lang="en-US" sz="2000" dirty="0" smtClean="0"/>
              <a:t>Key and </a:t>
            </a:r>
            <a:r>
              <a:rPr lang="en-US" sz="2000" dirty="0" err="1" smtClean="0"/>
              <a:t>auto_increment</a:t>
            </a:r>
            <a:endParaRPr lang="en-US" sz="2000" dirty="0"/>
          </a:p>
          <a:p>
            <a:pPr lvl="1"/>
            <a:r>
              <a:rPr lang="en-US" sz="2000" dirty="0"/>
              <a:t>Remaining attributes are constrained to NOT NULL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4660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Marksheet_category</a:t>
            </a:r>
            <a:r>
              <a:rPr lang="en-US" sz="2800" dirty="0" smtClean="0"/>
              <a:t>_{cat}</a:t>
            </a:r>
          </a:p>
          <a:p>
            <a:pPr lvl="1"/>
            <a:r>
              <a:rPr lang="en-US" sz="2400" dirty="0" smtClean="0"/>
              <a:t>Store marks of student(</a:t>
            </a:r>
            <a:r>
              <a:rPr lang="en-US" sz="2400" dirty="0" err="1" smtClean="0"/>
              <a:t>year_of_exam</a:t>
            </a:r>
            <a:r>
              <a:rPr lang="en-US" sz="2400" dirty="0" smtClean="0"/>
              <a:t>, </a:t>
            </a:r>
            <a:r>
              <a:rPr lang="en-US" sz="2400" dirty="0" err="1" smtClean="0"/>
              <a:t>student_id</a:t>
            </a:r>
            <a:r>
              <a:rPr lang="en-US" sz="2400" dirty="0" smtClean="0"/>
              <a:t>, terminal, sub1,sub2,sub3, sub4, sub5)</a:t>
            </a:r>
          </a:p>
          <a:p>
            <a:pPr lvl="1"/>
            <a:r>
              <a:rPr lang="en-US" sz="2400" dirty="0" err="1" smtClean="0"/>
              <a:t>Year_of_exam</a:t>
            </a:r>
            <a:r>
              <a:rPr lang="en-US" sz="2400" dirty="0" smtClean="0"/>
              <a:t>, </a:t>
            </a:r>
            <a:r>
              <a:rPr lang="en-US" sz="2400" dirty="0" err="1" smtClean="0"/>
              <a:t>student_id</a:t>
            </a:r>
            <a:r>
              <a:rPr lang="en-US" sz="2400" dirty="0"/>
              <a:t> </a:t>
            </a:r>
            <a:r>
              <a:rPr lang="en-US" sz="2400" dirty="0" smtClean="0"/>
              <a:t>and terminal is assigned primary key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2384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used in our Project: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Mark sheet calculation </a:t>
            </a:r>
            <a:r>
              <a:rPr lang="en-US" sz="2800" dirty="0" smtClean="0"/>
              <a:t>View</a:t>
            </a:r>
          </a:p>
          <a:p>
            <a:r>
              <a:rPr lang="en-US" sz="2800" dirty="0"/>
              <a:t>Section teacher details </a:t>
            </a:r>
            <a:r>
              <a:rPr lang="en-US" sz="2800" dirty="0" smtClean="0"/>
              <a:t>view</a:t>
            </a:r>
          </a:p>
          <a:p>
            <a:r>
              <a:rPr lang="en-US" sz="2800" dirty="0"/>
              <a:t>Mark sheet backup analysis view</a:t>
            </a:r>
          </a:p>
        </p:txBody>
      </p:sp>
    </p:spTree>
    <p:extLst>
      <p:ext uri="{BB962C8B-B14F-4D97-AF65-F5344CB8AC3E}">
        <p14:creationId xmlns:p14="http://schemas.microsoft.com/office/powerpoint/2010/main" val="688793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 sheet calculation View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6964"/>
            <a:ext cx="8229600" cy="5715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Remarks:</a:t>
            </a:r>
          </a:p>
          <a:p>
            <a:pPr marL="514350" indent="-514350">
              <a:buAutoNum type="romanLcParenR"/>
            </a:pPr>
            <a:r>
              <a:rPr lang="en-US" sz="2000" dirty="0"/>
              <a:t>D</a:t>
            </a:r>
            <a:r>
              <a:rPr lang="en-US" sz="2000" dirty="0" smtClean="0"/>
              <a:t>ynamic View</a:t>
            </a:r>
          </a:p>
          <a:p>
            <a:pPr marL="514350" indent="-514350">
              <a:buAutoNum type="romanLcParenR"/>
            </a:pPr>
            <a:r>
              <a:rPr lang="en-US" sz="2000" dirty="0" smtClean="0"/>
              <a:t>All </a:t>
            </a:r>
            <a:r>
              <a:rPr lang="en-US" sz="2000" dirty="0"/>
              <a:t>marks from </a:t>
            </a:r>
            <a:r>
              <a:rPr lang="en-US" sz="2000" dirty="0" err="1"/>
              <a:t>marksheet_catagory</a:t>
            </a:r>
            <a:r>
              <a:rPr lang="en-US" sz="2000" dirty="0"/>
              <a:t>_{cat} table is added to give total marks</a:t>
            </a:r>
          </a:p>
          <a:p>
            <a:pPr marL="514350" indent="-514350">
              <a:buAutoNum type="romanLcParenR"/>
            </a:pPr>
            <a:r>
              <a:rPr lang="en-US" sz="2000" dirty="0" smtClean="0"/>
              <a:t>Percentage </a:t>
            </a:r>
            <a:r>
              <a:rPr lang="en-US" sz="2000" dirty="0"/>
              <a:t>is calculated from total marks.</a:t>
            </a:r>
          </a:p>
          <a:p>
            <a:pPr marL="514350" indent="-514350">
              <a:buAutoNum type="romanLcParenR"/>
            </a:pPr>
            <a:r>
              <a:rPr lang="en-US" sz="2000" dirty="0"/>
              <a:t>‘pass’ is given in remarks if marks in all subject is &gt;= 40 otherwise ‘fail’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70000"/>
            <a:ext cx="67627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82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teacher details </a:t>
            </a:r>
            <a:r>
              <a:rPr lang="en-US" dirty="0"/>
              <a:t>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Remarks:</a:t>
            </a:r>
          </a:p>
          <a:p>
            <a:pPr marL="514350" indent="-514350">
              <a:buAutoNum type="romanLcParenR"/>
            </a:pPr>
            <a:r>
              <a:rPr lang="en-US" sz="2000" dirty="0"/>
              <a:t>Natural join is done between </a:t>
            </a:r>
            <a:r>
              <a:rPr lang="en-US" sz="2000" dirty="0" err="1"/>
              <a:t>teacher_details</a:t>
            </a:r>
            <a:r>
              <a:rPr lang="en-US" sz="2000" dirty="0"/>
              <a:t> and </a:t>
            </a:r>
            <a:r>
              <a:rPr lang="en-US" sz="2000" dirty="0" err="1"/>
              <a:t>section_teacher</a:t>
            </a:r>
            <a:r>
              <a:rPr lang="en-US" sz="2000" dirty="0"/>
              <a:t>.</a:t>
            </a:r>
          </a:p>
          <a:p>
            <a:pPr marL="514350" indent="-514350">
              <a:buAutoNum type="romanLcParenR"/>
            </a:pPr>
            <a:r>
              <a:rPr lang="en-US" sz="2000" dirty="0" err="1"/>
              <a:t>Fname</a:t>
            </a:r>
            <a:r>
              <a:rPr lang="en-US" sz="2000" dirty="0"/>
              <a:t> and </a:t>
            </a:r>
            <a:r>
              <a:rPr lang="en-US" sz="2000" dirty="0" err="1"/>
              <a:t>lname</a:t>
            </a:r>
            <a:r>
              <a:rPr lang="en-US" sz="2000" dirty="0"/>
              <a:t> is </a:t>
            </a:r>
            <a:r>
              <a:rPr lang="en-US" sz="2000" dirty="0" smtClean="0"/>
              <a:t>concatenated </a:t>
            </a:r>
            <a:r>
              <a:rPr lang="en-US" sz="2000" dirty="0"/>
              <a:t>to give full name.</a:t>
            </a:r>
          </a:p>
          <a:p>
            <a:pPr marL="514350" indent="-514350">
              <a:buAutoNum type="romanLcParenR"/>
            </a:pPr>
            <a:r>
              <a:rPr lang="en-US" sz="2000" dirty="0" err="1"/>
              <a:t>Teacher_id</a:t>
            </a:r>
            <a:r>
              <a:rPr lang="en-US" sz="2000" dirty="0"/>
              <a:t>, </a:t>
            </a:r>
            <a:r>
              <a:rPr lang="en-US" sz="2000" dirty="0" err="1"/>
              <a:t>full_name</a:t>
            </a:r>
            <a:r>
              <a:rPr lang="en-US" sz="2000" dirty="0"/>
              <a:t>, class, faculty and assigned-section is displayed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dirty="0" smtClean="0"/>
              <a:t>	 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686408"/>
            <a:ext cx="6248400" cy="153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189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587" y="219983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Mark sheet backup analysis view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664" y="1151165"/>
            <a:ext cx="8229600" cy="5562600"/>
          </a:xfrm>
        </p:spPr>
        <p:txBody>
          <a:bodyPr>
            <a:normAutofit lnSpcReduction="10000"/>
          </a:bodyPr>
          <a:lstStyle/>
          <a:p>
            <a:pPr marL="2286000" lvl="5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Remarks:</a:t>
            </a:r>
          </a:p>
          <a:p>
            <a:pPr marL="514350" indent="-514350">
              <a:buAutoNum type="romanLcParenR"/>
            </a:pPr>
            <a:r>
              <a:rPr lang="en-US" sz="2000" dirty="0"/>
              <a:t>Union is done between registration table and </a:t>
            </a:r>
            <a:r>
              <a:rPr lang="en-US" sz="2000" dirty="0" err="1"/>
              <a:t>past_student</a:t>
            </a:r>
            <a:r>
              <a:rPr lang="en-US" sz="2000" dirty="0"/>
              <a:t> table followed by inner join with </a:t>
            </a:r>
            <a:r>
              <a:rPr lang="en-US" sz="2000" dirty="0" err="1"/>
              <a:t>marksheet_backup</a:t>
            </a:r>
            <a:endParaRPr lang="en-US" sz="2000" dirty="0"/>
          </a:p>
          <a:p>
            <a:pPr marL="514350" indent="-514350">
              <a:buAutoNum type="romanLcParenR"/>
            </a:pPr>
            <a:r>
              <a:rPr lang="en-US" sz="2000" dirty="0"/>
              <a:t>Record are grouped by </a:t>
            </a:r>
            <a:r>
              <a:rPr lang="en-US" sz="2000" dirty="0" err="1"/>
              <a:t>year_of_examination,faculty,terminal</a:t>
            </a:r>
            <a:endParaRPr lang="en-US" sz="2000" dirty="0"/>
          </a:p>
          <a:p>
            <a:pPr marL="514350" indent="-514350">
              <a:buAutoNum type="romanLcParenR"/>
            </a:pPr>
            <a:r>
              <a:rPr lang="en-US" sz="2000" dirty="0" err="1"/>
              <a:t>Max_percent</a:t>
            </a:r>
            <a:r>
              <a:rPr lang="en-US" sz="2000" dirty="0"/>
              <a:t>, </a:t>
            </a:r>
            <a:r>
              <a:rPr lang="en-US" sz="2000" dirty="0" err="1"/>
              <a:t>avg_percent</a:t>
            </a:r>
            <a:r>
              <a:rPr lang="en-US" sz="2000" dirty="0"/>
              <a:t> is calculated by using max() and </a:t>
            </a:r>
            <a:r>
              <a:rPr lang="en-US" sz="2000" dirty="0" err="1"/>
              <a:t>avg</a:t>
            </a:r>
            <a:r>
              <a:rPr lang="en-US" sz="2000" dirty="0"/>
              <a:t> () </a:t>
            </a:r>
          </a:p>
          <a:p>
            <a:pPr marL="514350" indent="-514350">
              <a:buAutoNum type="romanLcParenR"/>
            </a:pPr>
            <a:r>
              <a:rPr lang="en-US" sz="2000" dirty="0"/>
              <a:t>Total number of student of particular group is calculated buy using count()</a:t>
            </a:r>
          </a:p>
          <a:p>
            <a:pPr marL="514350" indent="-514350">
              <a:buAutoNum type="romanLcParenR"/>
            </a:pPr>
            <a:r>
              <a:rPr lang="en-US" sz="2000" dirty="0"/>
              <a:t>Function </a:t>
            </a:r>
            <a:r>
              <a:rPr lang="en-US" sz="2000" dirty="0" err="1"/>
              <a:t>fn_totalpass</a:t>
            </a:r>
            <a:r>
              <a:rPr lang="en-US" sz="2000" dirty="0"/>
              <a:t> is used to return total number of passed student.</a:t>
            </a:r>
          </a:p>
          <a:p>
            <a:pPr marL="514350" indent="-514350">
              <a:buAutoNum type="romanLcParenR"/>
            </a:pPr>
            <a:r>
              <a:rPr lang="en-US" sz="2000" dirty="0"/>
              <a:t>Terminals symbol is changed into respective word (like ‘1’ into first)</a:t>
            </a:r>
          </a:p>
          <a:p>
            <a:pPr marL="514350" indent="-514350">
              <a:buAutoNum type="romanLcParenR"/>
            </a:pPr>
            <a:endParaRPr lang="en-US" sz="2000" dirty="0"/>
          </a:p>
          <a:p>
            <a:pPr marL="514350" indent="-514350">
              <a:buAutoNum type="romanLcParenR"/>
            </a:pPr>
            <a:endParaRPr lang="en-US" sz="2000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64" y="880383"/>
            <a:ext cx="68770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458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64" y="1270000"/>
            <a:ext cx="7085469" cy="547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were motivated by the following problem:</a:t>
            </a:r>
          </a:p>
          <a:p>
            <a:pPr lvl="1"/>
            <a:r>
              <a:rPr lang="en-US" sz="2400" dirty="0" smtClean="0"/>
              <a:t>Long Queue at entrance form at start of each academic year</a:t>
            </a:r>
          </a:p>
          <a:p>
            <a:pPr lvl="1"/>
            <a:r>
              <a:rPr lang="en-US" sz="2400" dirty="0" smtClean="0"/>
              <a:t>Repetitive Process conducted at end of each academic year</a:t>
            </a:r>
          </a:p>
          <a:p>
            <a:pPr lvl="1"/>
            <a:r>
              <a:rPr lang="en-US" sz="2400" dirty="0" smtClean="0"/>
              <a:t>Conflicts in communication between student and teacher</a:t>
            </a:r>
          </a:p>
          <a:p>
            <a:pPr lvl="1"/>
            <a:r>
              <a:rPr lang="en-US" sz="2400" dirty="0" smtClean="0"/>
              <a:t>Tedious </a:t>
            </a:r>
            <a:r>
              <a:rPr lang="en-US" sz="2400" dirty="0" err="1" smtClean="0"/>
              <a:t>Marksheet</a:t>
            </a:r>
            <a:r>
              <a:rPr lang="en-US" sz="2400" dirty="0" smtClean="0"/>
              <a:t> report generation</a:t>
            </a:r>
            <a:endParaRPr lang="en-US" sz="24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763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4789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“School” word in our Project refers to the higher secondary school level</a:t>
            </a:r>
          </a:p>
          <a:p>
            <a:r>
              <a:rPr lang="en-US" sz="2400" dirty="0" smtClean="0"/>
              <a:t>This project helps to digitize the processes involved in storing information and generating useful data in schools.</a:t>
            </a:r>
          </a:p>
          <a:p>
            <a:r>
              <a:rPr lang="en-US" sz="2400" dirty="0" smtClean="0"/>
              <a:t>Our project uses tools such as:</a:t>
            </a:r>
          </a:p>
          <a:p>
            <a:r>
              <a:rPr lang="en-US" sz="2400" dirty="0" smtClean="0"/>
              <a:t> MySQL database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ython applications(app) to add or modify data in database:</a:t>
            </a:r>
          </a:p>
          <a:p>
            <a:r>
              <a:rPr lang="en-US" sz="2400" dirty="0" smtClean="0"/>
              <a:t>Admin app: Given only to admin</a:t>
            </a:r>
          </a:p>
          <a:p>
            <a:r>
              <a:rPr lang="en-US" sz="2400" dirty="0" smtClean="0"/>
              <a:t>Student app: It will be </a:t>
            </a:r>
            <a:r>
              <a:rPr lang="en-US" sz="2400" dirty="0"/>
              <a:t>distributed</a:t>
            </a:r>
            <a:r>
              <a:rPr lang="en-US" sz="2400" dirty="0" smtClean="0"/>
              <a:t> to students </a:t>
            </a:r>
          </a:p>
          <a:p>
            <a:r>
              <a:rPr lang="en-US" sz="2400" dirty="0" smtClean="0"/>
              <a:t>Teacher app: It will be distributed to teachers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862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FUNCTIONALITIES OF SCHOOL DATABASE MANAGEMENT 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 algn="just">
              <a:buNone/>
            </a:pPr>
            <a:r>
              <a:rPr lang="en-US" sz="3000" dirty="0" smtClean="0"/>
              <a:t>1)Easy </a:t>
            </a:r>
            <a:r>
              <a:rPr lang="en-US" sz="3000" dirty="0"/>
              <a:t>Data Access to Authorized School </a:t>
            </a:r>
            <a:r>
              <a:rPr lang="en-US" sz="3000" dirty="0" smtClean="0"/>
              <a:t>	Administrator/Admin</a:t>
            </a:r>
            <a:endParaRPr lang="en-US" sz="3000" dirty="0"/>
          </a:p>
          <a:p>
            <a:pPr marL="914400" lvl="2" indent="0" algn="just">
              <a:buNone/>
            </a:pPr>
            <a:r>
              <a:rPr lang="en-US" sz="2800" dirty="0" smtClean="0"/>
              <a:t>- Data </a:t>
            </a:r>
            <a:r>
              <a:rPr lang="en-US" sz="2800" dirty="0"/>
              <a:t>regarding student and teacher can be </a:t>
            </a:r>
            <a:r>
              <a:rPr lang="en-US" sz="2800" dirty="0" smtClean="0"/>
              <a:t>        	stored </a:t>
            </a:r>
            <a:r>
              <a:rPr lang="en-US" sz="2800" dirty="0"/>
              <a:t>and accessed by administrator in an </a:t>
            </a:r>
            <a:r>
              <a:rPr lang="en-US" sz="2800" dirty="0" smtClean="0"/>
              <a:t>	easier</a:t>
            </a:r>
            <a:r>
              <a:rPr lang="en-US" sz="2800" dirty="0"/>
              <a:t>, secure and convenient manner.</a:t>
            </a:r>
          </a:p>
          <a:p>
            <a:pPr marL="457200" lvl="1" indent="0" algn="just">
              <a:buNone/>
            </a:pPr>
            <a:r>
              <a:rPr lang="en-US" sz="3000" dirty="0" smtClean="0"/>
              <a:t>2)Student </a:t>
            </a:r>
            <a:r>
              <a:rPr lang="en-US" sz="3000" dirty="0"/>
              <a:t>And Teacher Login:</a:t>
            </a:r>
          </a:p>
          <a:p>
            <a:pPr marL="914400" lvl="2" indent="0" algn="just">
              <a:buNone/>
            </a:pPr>
            <a:r>
              <a:rPr lang="en-US" sz="2600" dirty="0" smtClean="0"/>
              <a:t>- Login </a:t>
            </a:r>
            <a:r>
              <a:rPr lang="en-US" sz="2600" dirty="0"/>
              <a:t>system allows the user to access limited </a:t>
            </a:r>
            <a:r>
              <a:rPr lang="en-US" sz="2600" dirty="0" smtClean="0"/>
              <a:t>	resource </a:t>
            </a:r>
            <a:r>
              <a:rPr lang="en-US" sz="2600" dirty="0"/>
              <a:t>from database which is defined by admin.</a:t>
            </a:r>
          </a:p>
          <a:p>
            <a:pPr marL="914400" lvl="2" indent="0" algn="just">
              <a:buNone/>
            </a:pPr>
            <a:r>
              <a:rPr lang="en-US" sz="2600" dirty="0" smtClean="0"/>
              <a:t>- Different </a:t>
            </a:r>
            <a:r>
              <a:rPr lang="en-US" sz="2600" dirty="0"/>
              <a:t>functions are  provided to  student and </a:t>
            </a:r>
            <a:r>
              <a:rPr lang="en-US" sz="2600" dirty="0" smtClean="0"/>
              <a:t>	teacher </a:t>
            </a:r>
            <a:r>
              <a:rPr lang="en-US" sz="2600" dirty="0"/>
              <a:t>after they are logged in.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8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50" y="381000"/>
            <a:ext cx="8229600" cy="6477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6300" dirty="0"/>
              <a:t>3) Data Security</a:t>
            </a:r>
          </a:p>
          <a:p>
            <a:pPr marL="0" indent="0">
              <a:buNone/>
            </a:pPr>
            <a:r>
              <a:rPr lang="en-US" sz="5500" dirty="0"/>
              <a:t>-Every action by admin is recorded  so that back tracing can be done incase  data tempered situation occurs.</a:t>
            </a:r>
          </a:p>
          <a:p>
            <a:pPr marL="0" indent="0">
              <a:buNone/>
            </a:pPr>
            <a:r>
              <a:rPr lang="en-US" sz="5500" dirty="0"/>
              <a:t>-Triggers are used to record updates in student teacher details</a:t>
            </a:r>
            <a:r>
              <a:rPr lang="en-US" sz="5500" dirty="0" smtClean="0"/>
              <a:t>.</a:t>
            </a:r>
          </a:p>
          <a:p>
            <a:pPr marL="0" indent="0">
              <a:buNone/>
            </a:pPr>
            <a:r>
              <a:rPr lang="en-US" sz="6300" dirty="0"/>
              <a:t>4) Messaging System</a:t>
            </a:r>
          </a:p>
          <a:p>
            <a:pPr marL="0" indent="0">
              <a:buNone/>
            </a:pPr>
            <a:r>
              <a:rPr lang="en-US" sz="5500" dirty="0"/>
              <a:t>- Facilitates the communication between teacher, student and admin.</a:t>
            </a:r>
          </a:p>
          <a:p>
            <a:pPr marL="0" indent="0">
              <a:buNone/>
            </a:pPr>
            <a:r>
              <a:rPr lang="en-US" sz="5500" dirty="0"/>
              <a:t>- Features:</a:t>
            </a:r>
          </a:p>
          <a:p>
            <a:pPr marL="0" indent="0">
              <a:buNone/>
            </a:pPr>
            <a:r>
              <a:rPr lang="en-US" sz="5500" dirty="0"/>
              <a:t>	</a:t>
            </a:r>
            <a:r>
              <a:rPr lang="en-US" sz="5500" dirty="0" err="1"/>
              <a:t>i</a:t>
            </a:r>
            <a:r>
              <a:rPr lang="en-US" sz="5500" dirty="0"/>
              <a:t>) seen/unseen status</a:t>
            </a:r>
          </a:p>
          <a:p>
            <a:pPr marL="0" indent="0">
              <a:buNone/>
            </a:pPr>
            <a:r>
              <a:rPr lang="en-US" sz="5500" dirty="0"/>
              <a:t>	ii) shows inbox messages</a:t>
            </a:r>
          </a:p>
          <a:p>
            <a:pPr marL="0" indent="0">
              <a:buNone/>
            </a:pPr>
            <a:r>
              <a:rPr lang="en-US" sz="5500" dirty="0"/>
              <a:t>	iii) admin could send message to group</a:t>
            </a:r>
          </a:p>
          <a:p>
            <a:pPr marL="0" indent="0">
              <a:buNone/>
            </a:pPr>
            <a:r>
              <a:rPr lang="en-US" sz="5500" dirty="0"/>
              <a:t>	iv) student/teachers could be searched by </a:t>
            </a:r>
            <a:r>
              <a:rPr lang="en-US" sz="5500" dirty="0" smtClean="0"/>
              <a:t>					keywords 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54113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279" y="416379"/>
            <a:ext cx="8229600" cy="5897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5) Faster Admission Process</a:t>
            </a:r>
          </a:p>
          <a:p>
            <a:pPr marL="0" indent="0">
              <a:buNone/>
            </a:pPr>
            <a:r>
              <a:rPr lang="en-US" sz="2800" dirty="0"/>
              <a:t>- has online registration feature which reduces the long queue of students and parent in front of school.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200" dirty="0"/>
              <a:t>6) Marksheet Management</a:t>
            </a:r>
          </a:p>
          <a:p>
            <a:pPr marL="0" indent="0">
              <a:buNone/>
            </a:pPr>
            <a:r>
              <a:rPr lang="en-US" sz="2800" dirty="0"/>
              <a:t>- Teachers can insert/update the marks of students form their home.</a:t>
            </a:r>
          </a:p>
          <a:p>
            <a:pPr marL="0" indent="0">
              <a:buNone/>
            </a:pPr>
            <a:r>
              <a:rPr lang="en-US" sz="2800" dirty="0"/>
              <a:t>- Students can view their progress report simply by logging into their account.</a:t>
            </a:r>
          </a:p>
          <a:p>
            <a:pPr>
              <a:buFontTx/>
              <a:buChar char="-"/>
            </a:pPr>
            <a:endParaRPr lang="en-US" sz="2800" dirty="0"/>
          </a:p>
          <a:p>
            <a:pPr marL="0" indent="0">
              <a:buNone/>
            </a:pPr>
            <a:r>
              <a:rPr lang="en-US" sz="3200" dirty="0"/>
              <a:t>7) User password Management</a:t>
            </a:r>
          </a:p>
          <a:p>
            <a:pPr marL="0" indent="0">
              <a:buNone/>
            </a:pPr>
            <a:r>
              <a:rPr lang="en-US" sz="2800" dirty="0"/>
              <a:t>- Passwords are stored in binary hash form in DB.</a:t>
            </a:r>
          </a:p>
          <a:p>
            <a:pPr marL="0" indent="0">
              <a:buNone/>
            </a:pPr>
            <a:r>
              <a:rPr lang="en-US" sz="2800" dirty="0"/>
              <a:t>- Forget password is managed by OTP system.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2209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843" y="408215"/>
            <a:ext cx="8229600" cy="5897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/>
              <a:t>8) Dynamic Nature of System</a:t>
            </a:r>
          </a:p>
          <a:p>
            <a:pPr>
              <a:buFontTx/>
              <a:buChar char="-"/>
            </a:pPr>
            <a:r>
              <a:rPr lang="en-US" sz="2600" dirty="0"/>
              <a:t>Marksheet table/view are created and deleted according to addition or deletion of category dynamically in real time.</a:t>
            </a:r>
          </a:p>
          <a:p>
            <a:pPr>
              <a:buFontTx/>
              <a:buChar char="-"/>
            </a:pPr>
            <a:r>
              <a:rPr lang="en-US" sz="2600" dirty="0"/>
              <a:t>Provides longevity to the system.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9) Permission Control</a:t>
            </a:r>
          </a:p>
          <a:p>
            <a:pPr marL="0" indent="0">
              <a:buNone/>
            </a:pPr>
            <a:r>
              <a:rPr lang="en-US" sz="2600" dirty="0"/>
              <a:t>- Has three user- student, teacher and root.</a:t>
            </a:r>
          </a:p>
          <a:p>
            <a:pPr marL="0" indent="0">
              <a:buNone/>
            </a:pPr>
            <a:r>
              <a:rPr lang="en-US" sz="2600" dirty="0"/>
              <a:t>- Required permission is granted to user by admin on specific instances only.</a:t>
            </a:r>
          </a:p>
          <a:p>
            <a:pPr marL="0" indent="0">
              <a:buNone/>
            </a:pPr>
            <a:r>
              <a:rPr lang="en-US" sz="2600" dirty="0"/>
              <a:t>- Some permissions are granted and revoked automatically. </a:t>
            </a:r>
          </a:p>
        </p:txBody>
      </p:sp>
    </p:spTree>
    <p:extLst>
      <p:ext uri="{BB962C8B-B14F-4D97-AF65-F5344CB8AC3E}">
        <p14:creationId xmlns:p14="http://schemas.microsoft.com/office/powerpoint/2010/main" val="740574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543" y="498022"/>
            <a:ext cx="8229600" cy="6126163"/>
          </a:xfrm>
        </p:spPr>
        <p:txBody>
          <a:bodyPr/>
          <a:lstStyle/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10</a:t>
            </a:r>
            <a:r>
              <a:rPr lang="en-US" sz="3000" dirty="0"/>
              <a:t>) Validation of data</a:t>
            </a:r>
          </a:p>
          <a:p>
            <a:pPr>
              <a:buFontTx/>
              <a:buChar char="-"/>
            </a:pPr>
            <a:r>
              <a:rPr lang="en-US" sz="2600" dirty="0" smtClean="0"/>
              <a:t>All </a:t>
            </a:r>
            <a:r>
              <a:rPr lang="en-US" sz="2600" dirty="0"/>
              <a:t>entered data are validated before inserting into the database to avoid invalid data</a:t>
            </a:r>
            <a:r>
              <a:rPr lang="en-US" sz="2600" dirty="0" smtClean="0"/>
              <a:t>.</a:t>
            </a:r>
          </a:p>
          <a:p>
            <a:pPr>
              <a:buFontTx/>
              <a:buChar char="-"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/>
              <a:t>11) Data </a:t>
            </a:r>
            <a:r>
              <a:rPr lang="en-US" sz="2600" dirty="0" smtClean="0"/>
              <a:t>Recovery</a:t>
            </a:r>
            <a:endParaRPr lang="en-US" sz="2600" dirty="0" smtClean="0"/>
          </a:p>
          <a:p>
            <a:pPr>
              <a:buFontTx/>
              <a:buChar char="-"/>
            </a:pPr>
            <a:r>
              <a:rPr lang="en-US" sz="2600" dirty="0" smtClean="0"/>
              <a:t>Commit and rollback is used for safe transaction of data. </a:t>
            </a:r>
            <a:endParaRPr lang="en-US" sz="2600" dirty="0" smtClean="0"/>
          </a:p>
          <a:p>
            <a:pPr>
              <a:buFontTx/>
              <a:buChar char="-"/>
            </a:pPr>
            <a:endParaRPr lang="en-US" sz="26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6880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391</TotalTime>
  <Words>1274</Words>
  <Application>Microsoft Office PowerPoint</Application>
  <PresentationFormat>Widescreen</PresentationFormat>
  <Paragraphs>198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Wingdings 3</vt:lpstr>
      <vt:lpstr>Facet</vt:lpstr>
      <vt:lpstr>School Database Management System</vt:lpstr>
      <vt:lpstr>Table of Contents</vt:lpstr>
      <vt:lpstr>Motivation:</vt:lpstr>
      <vt:lpstr>Introduction</vt:lpstr>
      <vt:lpstr>FUNCTIONALITIES OF SCHOOL DATABASE MANAGEMENT SYSTEM </vt:lpstr>
      <vt:lpstr>PowerPoint Presentation</vt:lpstr>
      <vt:lpstr>PowerPoint Presentation</vt:lpstr>
      <vt:lpstr>PowerPoint Presentation</vt:lpstr>
      <vt:lpstr>PowerPoint Presentation</vt:lpstr>
      <vt:lpstr>LIMITATIONS OF OUR SCHOOL DATABASE MANAGEMENT SYSTEM </vt:lpstr>
      <vt:lpstr>Entity Relationship Diagram</vt:lpstr>
      <vt:lpstr>Schemas in our Project</vt:lpstr>
      <vt:lpstr>Continued</vt:lpstr>
      <vt:lpstr>Continued…</vt:lpstr>
      <vt:lpstr>Continued…</vt:lpstr>
      <vt:lpstr>Continued…</vt:lpstr>
      <vt:lpstr>Continued…</vt:lpstr>
      <vt:lpstr>Continued…</vt:lpstr>
      <vt:lpstr>Continued…</vt:lpstr>
      <vt:lpstr>Old teacher details:</vt:lpstr>
      <vt:lpstr>Continued…</vt:lpstr>
      <vt:lpstr>View used in our Project:</vt:lpstr>
      <vt:lpstr>Mark sheet calculation View </vt:lpstr>
      <vt:lpstr>Section teacher details view </vt:lpstr>
      <vt:lpstr>Mark sheet backup analysis view </vt:lpstr>
      <vt:lpstr>Program Flow: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Database Management System</dc:title>
  <dc:creator>dell 10 th gen</dc:creator>
  <cp:lastModifiedBy>dell 10 th gen</cp:lastModifiedBy>
  <cp:revision>33</cp:revision>
  <dcterms:created xsi:type="dcterms:W3CDTF">2022-08-02T10:33:38Z</dcterms:created>
  <dcterms:modified xsi:type="dcterms:W3CDTF">2022-08-03T05:19:10Z</dcterms:modified>
</cp:coreProperties>
</file>