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61" r:id="rId2"/>
    <p:sldId id="275" r:id="rId3"/>
    <p:sldId id="283" r:id="rId4"/>
    <p:sldId id="279" r:id="rId5"/>
    <p:sldId id="276" r:id="rId6"/>
    <p:sldId id="282" r:id="rId7"/>
    <p:sldId id="277" r:id="rId8"/>
    <p:sldId id="278" r:id="rId9"/>
    <p:sldId id="280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125" d="100"/>
          <a:sy n="125" d="100"/>
        </p:scale>
        <p:origin x="298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25A547-65FD-434E-9381-B7AE2B514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960A932E-E689-4C2B-9BCB-2C34DE244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7797FE-BD79-4D81-A35D-A866CF350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09E47-AEB4-47DC-BF8F-94EB52FDC974}" type="datetimeFigureOut">
              <a:rPr kumimoji="1" lang="ja-JP" altLang="en-US" smtClean="0"/>
              <a:t>2017/4/23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B361B6-4739-4D60-B526-6DE85C02D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19F24F-2B0E-4FB5-9125-0A888C9BC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2E15-09B8-437F-9C17-CB4066AC40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547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64C4EC-D6BC-4828-9529-9E0A822A9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5C82FFE-3D7B-4C7E-8719-4BCBDA2BF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63B00F-8DAD-4600-A017-B45FCEBB6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09E47-AEB4-47DC-BF8F-94EB52FDC974}" type="datetimeFigureOut">
              <a:rPr kumimoji="1" lang="ja-JP" altLang="en-US" smtClean="0"/>
              <a:t>2017/4/23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B8C29D-300B-492B-9078-A67EFFEBE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ADE88D-6217-4974-8B5E-5C230421E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2E15-09B8-437F-9C17-CB4066AC40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538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1A1BBA1-B8D9-4B8F-9FD0-F2A55CCE14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BE8E477-2CCF-49F5-B568-E8A8FE070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364C30-D741-4E62-B539-ACA98C6C4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09E47-AEB4-47DC-BF8F-94EB52FDC974}" type="datetimeFigureOut">
              <a:rPr kumimoji="1" lang="ja-JP" altLang="en-US" smtClean="0"/>
              <a:t>2017/4/23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9491C8-502F-402D-BB4B-ED5DAB44B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D9EDD9-C9A2-46E5-B631-2CA17C8E9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2E15-09B8-437F-9C17-CB4066AC40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4039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B75C40-60B2-4586-9B1B-C8DC1F8F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30A23D-8954-407B-9381-F077FBFEE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2B5A95-68F5-4BC0-9295-6C7AB9195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09E47-AEB4-47DC-BF8F-94EB52FDC974}" type="datetimeFigureOut">
              <a:rPr kumimoji="1" lang="ja-JP" altLang="en-US" smtClean="0"/>
              <a:t>2017/4/23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ABC3F4-E854-46CD-A58D-9100F0A9E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7F26C6-0577-4C2F-A613-2A4121996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2E15-09B8-437F-9C17-CB4066AC40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8397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27C8A9-D57C-459B-896F-074FA9816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3349DEA-0921-48F3-BFB7-89923AC6A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8FB1D9-CA9C-449A-A59B-693A7FBAD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09E47-AEB4-47DC-BF8F-94EB52FDC974}" type="datetimeFigureOut">
              <a:rPr kumimoji="1" lang="ja-JP" altLang="en-US" smtClean="0"/>
              <a:t>2017/4/23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9E46AC-0A95-4802-9BC1-FEF8BC07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F27442-2AF5-4FA4-86EE-C0513A99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2E15-09B8-437F-9C17-CB4066AC40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69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76709F-9959-41FF-AEE4-2C5D9B7AC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2D9A88-ED09-4964-B4D3-A5C1D4B3C9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4DA84B3-4B46-4F51-B03E-E27D016C2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78A654F-2F3B-4EDA-ABAD-D741724A1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09E47-AEB4-47DC-BF8F-94EB52FDC974}" type="datetimeFigureOut">
              <a:rPr kumimoji="1" lang="ja-JP" altLang="en-US" smtClean="0"/>
              <a:t>2017/4/23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33EB56-A118-45C1-8EBB-2581D66EF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7D14D8-6834-4818-8199-72698195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2E15-09B8-437F-9C17-CB4066AC40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286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8E2EF0-7F2B-436C-85C4-F6F2C30DA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B1B0B7-3B30-475C-99B6-E64E17CED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E56DA4A-CCCD-41CB-932E-4BA5EAE62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ABA7188-2D6D-48A6-8E35-6CC709802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E8EF8E3-E8D5-444F-B836-84F943A0CC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76C5717-CF58-43DB-821D-46853BAC4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09E47-AEB4-47DC-BF8F-94EB52FDC974}" type="datetimeFigureOut">
              <a:rPr kumimoji="1" lang="ja-JP" altLang="en-US" smtClean="0"/>
              <a:t>2017/4/23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188DC6A-5774-4052-85C7-A10290A12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2EA48D4-0B8B-48BD-BFBF-FFE263BD6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2E15-09B8-437F-9C17-CB4066AC40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618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778922-6DB9-4192-BB11-7EC8213EA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E874668-899C-4031-8A01-70D03D199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09E47-AEB4-47DC-BF8F-94EB52FDC974}" type="datetimeFigureOut">
              <a:rPr kumimoji="1" lang="ja-JP" altLang="en-US" smtClean="0"/>
              <a:t>2017/4/23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36AF713-EEB2-4751-B856-47C9D306D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B7D0E4F-88C6-45B9-AE6A-3BA180403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2E15-09B8-437F-9C17-CB4066AC40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012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FCC19D5-DC32-4562-935E-32EA356CD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09E47-AEB4-47DC-BF8F-94EB52FDC974}" type="datetimeFigureOut">
              <a:rPr kumimoji="1" lang="ja-JP" altLang="en-US" smtClean="0"/>
              <a:t>2017/4/23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9191085-D706-4C83-B3DA-F777EC091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C368E4B-A9E3-4990-BDD1-C84C3EBA0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2E15-09B8-437F-9C17-CB4066AC40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5044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5C09A7-C5D7-481A-B8FC-0A1E1568B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DCF3FD-0E62-4073-8857-BA540CBD4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5399F7-FF89-43C0-B637-B8F347217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995DF7-BF8C-45F9-867F-D91CBC46F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09E47-AEB4-47DC-BF8F-94EB52FDC974}" type="datetimeFigureOut">
              <a:rPr kumimoji="1" lang="ja-JP" altLang="en-US" smtClean="0"/>
              <a:t>2017/4/23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AC638C5-9359-4EA8-9067-EF2DC33A3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320EA64-1FA1-4897-8E1B-2044E4E8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2E15-09B8-437F-9C17-CB4066AC40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390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19E49F-DC7D-4929-B845-EFCA2B8ED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E72EC4E-2EF9-4EEA-978E-94C5B134AC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4419AB2-E53C-4008-8C87-C23125596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F95FAC-4F1E-4E98-AA51-3F0011267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09E47-AEB4-47DC-BF8F-94EB52FDC974}" type="datetimeFigureOut">
              <a:rPr kumimoji="1" lang="ja-JP" altLang="en-US" smtClean="0"/>
              <a:t>2017/4/23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D1992BC-F14E-48ED-BDAC-D62362FEE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C81484-6C3B-4B1E-A641-064E3F173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2E15-09B8-437F-9C17-CB4066AC40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977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8BAF5C2-B2B4-435A-8145-025E4A560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8C57628-B84A-4961-857F-A9AC8F657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F96B1D-2E89-4B78-BACB-D6208E4565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09E47-AEB4-47DC-BF8F-94EB52FDC974}" type="datetimeFigureOut">
              <a:rPr kumimoji="1" lang="ja-JP" altLang="en-US" smtClean="0"/>
              <a:t>2017/4/23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783F6E-581F-4EAD-A11C-AD7BA2E40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CE70EC-C56C-4D79-B2A6-8DCA37A37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02E15-09B8-437F-9C17-CB4066AC40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2942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3.png"/><Relationship Id="rId2" Type="http://schemas.openxmlformats.org/officeDocument/2006/relationships/tags" Target="../tags/tag2.xml"/><Relationship Id="rId16" Type="http://schemas.openxmlformats.org/officeDocument/2006/relationships/image" Target="../media/image2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1.png"/><Relationship Id="rId10" Type="http://schemas.openxmlformats.org/officeDocument/2006/relationships/tags" Target="../tags/tag10.xml"/><Relationship Id="rId19" Type="http://schemas.openxmlformats.org/officeDocument/2006/relationships/image" Target="../media/image5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tags" Target="../tags/tag26.xml"/><Relationship Id="rId18" Type="http://schemas.openxmlformats.org/officeDocument/2006/relationships/image" Target="../media/image1.png"/><Relationship Id="rId3" Type="http://schemas.openxmlformats.org/officeDocument/2006/relationships/tags" Target="../tags/tag16.xml"/><Relationship Id="rId21" Type="http://schemas.openxmlformats.org/officeDocument/2006/relationships/image" Target="../media/image4.png"/><Relationship Id="rId7" Type="http://schemas.openxmlformats.org/officeDocument/2006/relationships/tags" Target="../tags/tag20.xml"/><Relationship Id="rId12" Type="http://schemas.openxmlformats.org/officeDocument/2006/relationships/tags" Target="../tags/tag25.xml"/><Relationship Id="rId17" Type="http://schemas.openxmlformats.org/officeDocument/2006/relationships/slideLayout" Target="../slideLayouts/slideLayout6.xml"/><Relationship Id="rId2" Type="http://schemas.openxmlformats.org/officeDocument/2006/relationships/tags" Target="../tags/tag15.xml"/><Relationship Id="rId16" Type="http://schemas.openxmlformats.org/officeDocument/2006/relationships/tags" Target="../tags/tag29.xml"/><Relationship Id="rId20" Type="http://schemas.openxmlformats.org/officeDocument/2006/relationships/image" Target="../media/image3.png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5" Type="http://schemas.openxmlformats.org/officeDocument/2006/relationships/tags" Target="../tags/tag18.xml"/><Relationship Id="rId15" Type="http://schemas.openxmlformats.org/officeDocument/2006/relationships/tags" Target="../tags/tag28.xml"/><Relationship Id="rId23" Type="http://schemas.openxmlformats.org/officeDocument/2006/relationships/image" Target="../media/image6.png"/><Relationship Id="rId10" Type="http://schemas.openxmlformats.org/officeDocument/2006/relationships/tags" Target="../tags/tag23.xml"/><Relationship Id="rId19" Type="http://schemas.openxmlformats.org/officeDocument/2006/relationships/image" Target="../media/image2.png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tags" Target="../tags/tag27.xml"/><Relationship Id="rId2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zure-Samples/search-dotnet-asp-net-mvc-job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D2A628-FF50-42EC-8191-F260CDFFB2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字幕自動作成</a:t>
            </a:r>
            <a:r>
              <a:rPr lang="en-US" altLang="ja-JP" dirty="0"/>
              <a:t>+</a:t>
            </a:r>
            <a:r>
              <a:rPr lang="ja-JP" altLang="en-US" dirty="0"/>
              <a:t>機械語翻訳</a:t>
            </a:r>
            <a:br>
              <a:rPr lang="en-US" altLang="ja-JP" dirty="0"/>
            </a:br>
            <a:r>
              <a:rPr lang="en-US" altLang="ja-JP" dirty="0"/>
              <a:t>Workshop</a:t>
            </a:r>
            <a:endParaRPr kumimoji="1" lang="ja-JP" altLang="en-US" dirty="0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2255D0C6-746E-4A1F-ABB2-F2C6FD4CA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4708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AE0CF0-A1CC-41BA-B31E-C5118EDEC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目的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EFD365-1ED9-420F-8E0D-8078899DC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AI</a:t>
            </a:r>
            <a:r>
              <a:rPr lang="ja-JP" altLang="en-US" dirty="0"/>
              <a:t>機能の検証環境を作成する</a:t>
            </a:r>
            <a:endParaRPr lang="en-US" altLang="ja-JP" dirty="0"/>
          </a:p>
          <a:p>
            <a:r>
              <a:rPr lang="ja-JP" altLang="en-US" dirty="0"/>
              <a:t>ご自分たちで、ある程度のカスタマイズができるようになる</a:t>
            </a:r>
            <a:endParaRPr lang="en-US" altLang="ja-JP" dirty="0"/>
          </a:p>
          <a:p>
            <a:pPr lvl="1"/>
            <a:r>
              <a:rPr lang="ja-JP" altLang="en-US" dirty="0"/>
              <a:t>社内稟議用</a:t>
            </a:r>
            <a:endParaRPr lang="en-US" altLang="ja-JP" dirty="0"/>
          </a:p>
          <a:p>
            <a:pPr lvl="1"/>
            <a:r>
              <a:rPr lang="ja-JP" altLang="en-US" dirty="0"/>
              <a:t>検証用</a:t>
            </a:r>
            <a:endParaRPr lang="en-US" altLang="ja-JP" dirty="0"/>
          </a:p>
          <a:p>
            <a:pPr lvl="1"/>
            <a:r>
              <a:rPr lang="ja-JP" altLang="en-US" dirty="0"/>
              <a:t>このためにベンダーにお金を払わない</a:t>
            </a:r>
          </a:p>
        </p:txBody>
      </p:sp>
    </p:spTree>
    <p:extLst>
      <p:ext uri="{BB962C8B-B14F-4D97-AF65-F5344CB8AC3E}">
        <p14:creationId xmlns:p14="http://schemas.microsoft.com/office/powerpoint/2010/main" val="1686094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2F08E0-2158-4BB6-9DDF-505C2E8FA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用意するもの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F95689-5E9E-4BB6-B210-A318DE49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Workshop </a:t>
            </a:r>
            <a:r>
              <a:rPr kumimoji="1" lang="ja-JP" altLang="en-US" dirty="0"/>
              <a:t>参加者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Azure </a:t>
            </a:r>
            <a:r>
              <a:rPr kumimoji="1" lang="ja-JP" altLang="en-US" dirty="0"/>
              <a:t>の</a:t>
            </a:r>
            <a:r>
              <a:rPr lang="en-US" altLang="ja-JP" dirty="0"/>
              <a:t>Subscription</a:t>
            </a:r>
          </a:p>
          <a:p>
            <a:pPr lvl="1"/>
            <a:r>
              <a:rPr kumimoji="1" lang="en-US" altLang="ja-JP" dirty="0"/>
              <a:t>Visual Studio 2015 </a:t>
            </a:r>
            <a:r>
              <a:rPr kumimoji="1" lang="ja-JP" altLang="en-US" dirty="0"/>
              <a:t>もしくは </a:t>
            </a:r>
            <a:r>
              <a:rPr kumimoji="1" lang="en-US" altLang="ja-JP" dirty="0"/>
              <a:t>2017</a:t>
            </a:r>
          </a:p>
          <a:p>
            <a:endParaRPr lang="en-US" altLang="ja-JP" dirty="0"/>
          </a:p>
          <a:p>
            <a:r>
              <a:rPr kumimoji="1" lang="ja-JP" altLang="en-US" dirty="0"/>
              <a:t>インターネット接続環境</a:t>
            </a:r>
            <a:endParaRPr kumimoji="1" lang="en-US" altLang="ja-JP" dirty="0"/>
          </a:p>
          <a:p>
            <a:pPr lvl="1"/>
            <a:r>
              <a:rPr lang="en-US" altLang="ja-JP" dirty="0"/>
              <a:t>Outbound</a:t>
            </a:r>
            <a:r>
              <a:rPr lang="ja-JP" altLang="en-US" dirty="0"/>
              <a:t>で</a:t>
            </a:r>
            <a:r>
              <a:rPr lang="en-US" altLang="ja-JP" dirty="0"/>
              <a:t>1433</a:t>
            </a:r>
          </a:p>
          <a:p>
            <a:pPr lvl="2"/>
            <a:r>
              <a:rPr kumimoji="1" lang="en-US" altLang="ja-JP" dirty="0"/>
              <a:t>SQL Database</a:t>
            </a:r>
            <a:r>
              <a:rPr kumimoji="1" lang="ja-JP" altLang="en-US" dirty="0"/>
              <a:t>用</a:t>
            </a:r>
          </a:p>
        </p:txBody>
      </p:sp>
    </p:spTree>
    <p:extLst>
      <p:ext uri="{BB962C8B-B14F-4D97-AF65-F5344CB8AC3E}">
        <p14:creationId xmlns:p14="http://schemas.microsoft.com/office/powerpoint/2010/main" val="1001986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A6A9C8-FFB8-4032-BFD5-FB59257B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使用テクノロジー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4D6219-FE22-408E-BBD0-E79F73BA2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Microsoft Azure </a:t>
            </a:r>
            <a:r>
              <a:rPr lang="ja-JP" altLang="en-US" dirty="0"/>
              <a:t>の</a:t>
            </a:r>
            <a:r>
              <a:rPr lang="en-US" altLang="ja-JP" dirty="0"/>
              <a:t>AI</a:t>
            </a:r>
            <a:r>
              <a:rPr lang="ja-JP" altLang="en-US" dirty="0"/>
              <a:t>機能の使い方を覚える</a:t>
            </a:r>
            <a:endParaRPr lang="en-US" altLang="ja-JP" dirty="0"/>
          </a:p>
          <a:p>
            <a:pPr lvl="1"/>
            <a:r>
              <a:rPr lang="ja-JP" altLang="en-US" dirty="0"/>
              <a:t>字幕作成 </a:t>
            </a:r>
            <a:r>
              <a:rPr lang="en-US" altLang="ja-JP" dirty="0"/>
              <a:t>: Azure Media Services</a:t>
            </a:r>
          </a:p>
          <a:p>
            <a:pPr lvl="1"/>
            <a:r>
              <a:rPr lang="ja-JP" altLang="en-US" dirty="0"/>
              <a:t>機械翻訳</a:t>
            </a:r>
            <a:r>
              <a:rPr lang="en-US" altLang="ja-JP" dirty="0"/>
              <a:t>: Microsoft Cognitive Service</a:t>
            </a:r>
          </a:p>
          <a:p>
            <a:r>
              <a:rPr lang="en-US" altLang="ja-JP" dirty="0"/>
              <a:t>Microsoft</a:t>
            </a:r>
            <a:r>
              <a:rPr lang="ja-JP" altLang="en-US" dirty="0"/>
              <a:t>の開発プラットフォームを体験する</a:t>
            </a:r>
            <a:endParaRPr lang="en-US" altLang="ja-JP" dirty="0"/>
          </a:p>
          <a:p>
            <a:pPr lvl="1"/>
            <a:r>
              <a:rPr lang="en-US" altLang="ja-JP" dirty="0"/>
              <a:t>Web</a:t>
            </a:r>
            <a:r>
              <a:rPr lang="ja-JP" altLang="en-US" dirty="0"/>
              <a:t>アプリ</a:t>
            </a:r>
            <a:r>
              <a:rPr lang="en-US" altLang="ja-JP" dirty="0"/>
              <a:t>: ASP.NET</a:t>
            </a:r>
          </a:p>
          <a:p>
            <a:pPr lvl="1"/>
            <a:r>
              <a:rPr lang="en-US" altLang="ja-JP" dirty="0"/>
              <a:t>SQL Database</a:t>
            </a:r>
          </a:p>
          <a:p>
            <a:r>
              <a:rPr lang="ja-JP" altLang="en-US" dirty="0"/>
              <a:t>字幕動画</a:t>
            </a:r>
            <a:r>
              <a:rPr lang="en-US" altLang="ja-JP" dirty="0"/>
              <a:t>Player</a:t>
            </a:r>
            <a:r>
              <a:rPr lang="ja-JP" altLang="en-US" dirty="0"/>
              <a:t>を実装する</a:t>
            </a:r>
            <a:endParaRPr lang="en-US" altLang="ja-JP" dirty="0"/>
          </a:p>
          <a:p>
            <a:pPr lvl="1"/>
            <a:r>
              <a:rPr lang="en-US" altLang="ja-JP" dirty="0"/>
              <a:t>Azure Media Player</a:t>
            </a:r>
            <a:endParaRPr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2602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683527-EBE6-465A-B4B6-904B18C46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Application Architecture (Day 1)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2BD0CD5-BE52-4C14-9836-6EB4BC9E045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63255" y="1521912"/>
            <a:ext cx="1565753" cy="4916466"/>
          </a:xfrm>
          <a:prstGeom prst="rect">
            <a:avLst/>
          </a:prstGeom>
          <a:solidFill>
            <a:srgbClr val="00723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rgbClr val="FFFFFF"/>
                </a:solidFill>
              </a:rPr>
              <a:t>On Premise</a:t>
            </a:r>
            <a:endParaRPr kumimoji="1" lang="ja-JP" altLang="en-US" dirty="0">
              <a:solidFill>
                <a:srgbClr val="FFFFFF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5755E63-46B9-47DC-B574-F4228272D88D}"/>
              </a:ext>
            </a:extLst>
          </p:cNvPr>
          <p:cNvSpPr/>
          <p:nvPr/>
        </p:nvSpPr>
        <p:spPr>
          <a:xfrm>
            <a:off x="2056357" y="1521912"/>
            <a:ext cx="4789118" cy="491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/>
              <a:t>Azure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2241589-AFC0-490E-AD05-3221188B074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498943" y="1952975"/>
            <a:ext cx="3688915" cy="1476025"/>
          </a:xfrm>
          <a:prstGeom prst="rect">
            <a:avLst/>
          </a:prstGeom>
          <a:solidFill>
            <a:srgbClr val="68217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solidFill>
                  <a:srgbClr val="FFFFFF"/>
                </a:solidFill>
              </a:rPr>
              <a:t>メタデータ管理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95BA66B-36BF-499A-9458-D42BBF0952B9}"/>
              </a:ext>
            </a:extLst>
          </p:cNvPr>
          <p:cNvPicPr>
            <a:picLocks noChangeAspect="1"/>
          </p:cNvPicPr>
          <p:nvPr/>
        </p:nvPicPr>
        <p:blipFill>
          <a:blip r:embed="rId1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110" y="2222314"/>
            <a:ext cx="780290" cy="78029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2109537-7387-4959-9483-F4625E16970A}"/>
              </a:ext>
            </a:extLst>
          </p:cNvPr>
          <p:cNvPicPr>
            <a:picLocks noChangeAspect="1"/>
          </p:cNvPicPr>
          <p:nvPr/>
        </p:nvPicPr>
        <p:blipFill>
          <a:blip r:embed="rId16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893" y="2288374"/>
            <a:ext cx="780290" cy="780290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2BF4DCC-1E67-463D-B87A-FD9CFF60898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498943" y="3691288"/>
            <a:ext cx="3688915" cy="1344176"/>
          </a:xfrm>
          <a:prstGeom prst="rect">
            <a:avLst/>
          </a:prstGeom>
          <a:solidFill>
            <a:srgbClr val="68217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dirty="0">
                <a:solidFill>
                  <a:srgbClr val="FFFFFF"/>
                </a:solidFill>
              </a:rPr>
              <a:t>ストリーミング</a:t>
            </a:r>
            <a:endParaRPr kumimoji="1" lang="ja-JP" altLang="en-US" dirty="0">
              <a:solidFill>
                <a:srgbClr val="FFFFFF"/>
              </a:solidFill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1E63403C-72CB-493F-A380-C896C8024FE5}"/>
              </a:ext>
            </a:extLst>
          </p:cNvPr>
          <p:cNvPicPr>
            <a:picLocks noChangeAspect="1"/>
          </p:cNvPicPr>
          <p:nvPr/>
        </p:nvPicPr>
        <p:blipFill>
          <a:blip r:embed="rId1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103" y="3950154"/>
            <a:ext cx="780290" cy="780290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A1036EA-951C-4E8D-A782-519AB9D535A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587244" y="2656771"/>
            <a:ext cx="1665714" cy="306887"/>
          </a:xfrm>
          <a:prstGeom prst="rect">
            <a:avLst/>
          </a:prstGeom>
          <a:solidFill>
            <a:srgbClr val="E8112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FFFF"/>
                </a:solidFill>
              </a:rPr>
              <a:t>ASP.NET MVC</a:t>
            </a:r>
            <a:endParaRPr kumimoji="1" lang="ja-JP" altLang="en-US" dirty="0">
              <a:solidFill>
                <a:srgbClr val="FFFFFF"/>
              </a:solidFill>
            </a:endParaRP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3B773348-712C-4D15-9841-500536391892}"/>
              </a:ext>
            </a:extLst>
          </p:cNvPr>
          <p:cNvPicPr>
            <a:picLocks noChangeAspect="1"/>
          </p:cNvPicPr>
          <p:nvPr/>
        </p:nvPicPr>
        <p:blipFill>
          <a:blip r:embed="rId1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784" y="3970567"/>
            <a:ext cx="780290" cy="780290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30866A7-0500-4C03-BFA6-64E7F93AAFE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587244" y="3044335"/>
            <a:ext cx="1665714" cy="306887"/>
          </a:xfrm>
          <a:prstGeom prst="rect">
            <a:avLst/>
          </a:prstGeom>
          <a:solidFill>
            <a:srgbClr val="FF8C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000000"/>
                </a:solidFill>
              </a:rPr>
              <a:t>Web App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5D9DE44-FA4F-45C4-95B2-4255B663530E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430286" y="3044334"/>
            <a:ext cx="1665714" cy="306887"/>
          </a:xfrm>
          <a:prstGeom prst="rect">
            <a:avLst/>
          </a:prstGeom>
          <a:solidFill>
            <a:srgbClr val="FF8C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000000"/>
                </a:solidFill>
              </a:rPr>
              <a:t>SQL Database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8C48F73-B126-4888-9D6F-15CB9AF9F24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084891" y="4695410"/>
            <a:ext cx="1665714" cy="306887"/>
          </a:xfrm>
          <a:prstGeom prst="rect">
            <a:avLst/>
          </a:prstGeom>
          <a:solidFill>
            <a:srgbClr val="FF8C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000000"/>
                </a:solidFill>
              </a:rPr>
              <a:t>Media Service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2684756-AB75-4711-ADDD-8BEFA3B9D99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2735097" y="4700778"/>
            <a:ext cx="1051685" cy="306887"/>
          </a:xfrm>
          <a:prstGeom prst="rect">
            <a:avLst/>
          </a:prstGeom>
          <a:solidFill>
            <a:srgbClr val="FF8C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000000"/>
                </a:solidFill>
              </a:rPr>
              <a:t>CDN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88CA311-0D0F-4AA4-BF42-7060F808149E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491143" y="3956157"/>
            <a:ext cx="1263285" cy="1127081"/>
          </a:xfrm>
          <a:prstGeom prst="rect">
            <a:avLst/>
          </a:prstGeom>
          <a:solidFill>
            <a:srgbClr val="68217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dirty="0">
                <a:solidFill>
                  <a:srgbClr val="FFFFFF"/>
                </a:solidFill>
              </a:rPr>
              <a:t>ファイルアップロード先</a:t>
            </a:r>
            <a:endParaRPr kumimoji="1" lang="ja-JP" altLang="en-US" dirty="0">
              <a:solidFill>
                <a:srgbClr val="FFFFFF"/>
              </a:solidFill>
            </a:endParaRPr>
          </a:p>
        </p:txBody>
      </p:sp>
      <p:pic>
        <p:nvPicPr>
          <p:cNvPr id="34" name="図 33">
            <a:extLst>
              <a:ext uri="{FF2B5EF4-FFF2-40B4-BE49-F238E27FC236}">
                <a16:creationId xmlns:a16="http://schemas.microsoft.com/office/drawing/2014/main" id="{6863B664-1D6B-4846-9D68-4F4C578FBECD}"/>
              </a:ext>
            </a:extLst>
          </p:cNvPr>
          <p:cNvPicPr>
            <a:picLocks noChangeAspect="1"/>
          </p:cNvPicPr>
          <p:nvPr/>
        </p:nvPicPr>
        <p:blipFill>
          <a:blip r:embed="rId1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00" y="5197370"/>
            <a:ext cx="780290" cy="780290"/>
          </a:xfrm>
          <a:prstGeom prst="rect">
            <a:avLst/>
          </a:prstGeom>
        </p:spPr>
      </p:pic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9B54E2D0-A4EB-4D6B-8FCE-4DB72D632C3C}"/>
              </a:ext>
            </a:extLst>
          </p:cNvPr>
          <p:cNvCxnSpPr>
            <a:cxnSpLocks/>
            <a:stCxn id="34" idx="3"/>
            <a:endCxn id="21" idx="2"/>
          </p:cNvCxnSpPr>
          <p:nvPr/>
        </p:nvCxnSpPr>
        <p:spPr>
          <a:xfrm flipV="1">
            <a:off x="1489990" y="5002297"/>
            <a:ext cx="3427758" cy="585218"/>
          </a:xfrm>
          <a:prstGeom prst="bentConnector2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67D59FA0-2546-4028-9ED0-AC9D5CE4466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2746328" y="5112945"/>
            <a:ext cx="1506630" cy="968657"/>
          </a:xfrm>
          <a:prstGeom prst="rect">
            <a:avLst/>
          </a:prstGeom>
          <a:solidFill>
            <a:srgbClr val="BAD80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0000"/>
                </a:solidFill>
              </a:rPr>
              <a:t>エンコード</a:t>
            </a:r>
            <a:endParaRPr kumimoji="1" lang="en-US" altLang="ja-JP" dirty="0">
              <a:solidFill>
                <a:srgbClr val="000000"/>
              </a:solidFill>
            </a:endParaRPr>
          </a:p>
          <a:p>
            <a:pPr algn="ctr"/>
            <a:r>
              <a:rPr kumimoji="1" lang="en-US" altLang="ja-JP" dirty="0">
                <a:solidFill>
                  <a:srgbClr val="000000"/>
                </a:solidFill>
              </a:rPr>
              <a:t>-&gt; </a:t>
            </a:r>
            <a:r>
              <a:rPr lang="ja-JP" altLang="en-US" dirty="0">
                <a:solidFill>
                  <a:srgbClr val="000000"/>
                </a:solidFill>
              </a:rPr>
              <a:t>字幕作成</a:t>
            </a:r>
            <a:endParaRPr lang="en-US" altLang="ja-JP" dirty="0">
              <a:solidFill>
                <a:srgbClr val="000000"/>
              </a:solidFill>
            </a:endParaRPr>
          </a:p>
          <a:p>
            <a:pPr algn="ctr"/>
            <a:r>
              <a:rPr kumimoji="1" lang="en-US" altLang="ja-JP" dirty="0">
                <a:solidFill>
                  <a:srgbClr val="000000"/>
                </a:solidFill>
              </a:rPr>
              <a:t>-&gt; </a:t>
            </a:r>
            <a:r>
              <a:rPr lang="ja-JP" altLang="en-US">
                <a:solidFill>
                  <a:srgbClr val="000000"/>
                </a:solidFill>
              </a:rPr>
              <a:t>機械</a:t>
            </a:r>
            <a:r>
              <a:rPr kumimoji="1" lang="ja-JP" altLang="en-US">
                <a:solidFill>
                  <a:srgbClr val="000000"/>
                </a:solidFill>
              </a:rPr>
              <a:t>翻訳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cxnSp>
        <p:nvCxnSpPr>
          <p:cNvPr id="42" name="コネクタ: カギ線 41">
            <a:extLst>
              <a:ext uri="{FF2B5EF4-FFF2-40B4-BE49-F238E27FC236}">
                <a16:creationId xmlns:a16="http://schemas.microsoft.com/office/drawing/2014/main" id="{D00775DF-B2EA-4A47-A2C4-B943D1C6782B}"/>
              </a:ext>
            </a:extLst>
          </p:cNvPr>
          <p:cNvCxnSpPr>
            <a:cxnSpLocks/>
            <a:stCxn id="23" idx="0"/>
            <a:endCxn id="9" idx="2"/>
          </p:cNvCxnSpPr>
          <p:nvPr/>
        </p:nvCxnSpPr>
        <p:spPr>
          <a:xfrm rot="5400000" flipH="1" flipV="1">
            <a:off x="2724166" y="1467285"/>
            <a:ext cx="887493" cy="4090252"/>
          </a:xfrm>
          <a:prstGeom prst="bentConnector3">
            <a:avLst>
              <a:gd name="adj1" fmla="val 50000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0D219858-1E4C-4530-921A-86CADEC3C716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2152444" y="3384400"/>
            <a:ext cx="1506630" cy="306887"/>
          </a:xfrm>
          <a:prstGeom prst="rect">
            <a:avLst/>
          </a:prstGeom>
          <a:solidFill>
            <a:srgbClr val="BAD80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000000"/>
                </a:solidFill>
              </a:rPr>
              <a:t>URL</a:t>
            </a:r>
            <a:r>
              <a:rPr kumimoji="1" lang="ja-JP" altLang="en-US" dirty="0">
                <a:solidFill>
                  <a:srgbClr val="000000"/>
                </a:solidFill>
              </a:rPr>
              <a:t>登録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A8958ED5-F0FA-42AE-A286-3C45B7A862AF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152293" y="4643697"/>
            <a:ext cx="1904132" cy="306887"/>
          </a:xfrm>
          <a:prstGeom prst="rect">
            <a:avLst/>
          </a:prstGeom>
          <a:solidFill>
            <a:srgbClr val="E8112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FFFF"/>
                </a:solidFill>
              </a:rPr>
              <a:t>C#/</a:t>
            </a:r>
            <a:r>
              <a:rPr kumimoji="1" lang="ja-JP" altLang="en-US" dirty="0">
                <a:solidFill>
                  <a:srgbClr val="FFFFFF"/>
                </a:solidFill>
              </a:rPr>
              <a:t>コマンドライン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1925FD2-CCE6-4C81-8182-6FB0DE386601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4566103" y="5824216"/>
            <a:ext cx="2552613" cy="306887"/>
          </a:xfrm>
          <a:prstGeom prst="rect">
            <a:avLst/>
          </a:prstGeom>
          <a:solidFill>
            <a:srgbClr val="E8112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FFFF"/>
                </a:solidFill>
              </a:rPr>
              <a:t>ファイル名</a:t>
            </a:r>
            <a:r>
              <a:rPr kumimoji="1" lang="en-US" altLang="ja-JP" dirty="0">
                <a:solidFill>
                  <a:srgbClr val="FFFFFF"/>
                </a:solidFill>
              </a:rPr>
              <a:t>=Primary Key</a:t>
            </a:r>
            <a:endParaRPr kumimoji="1" lang="ja-JP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510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683527-EBE6-465A-B4B6-904B18C46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Application Architecture (</a:t>
            </a:r>
            <a:r>
              <a:rPr lang="en-US" altLang="ja-JP" dirty="0"/>
              <a:t>Day</a:t>
            </a:r>
            <a:r>
              <a:rPr lang="ja-JP" altLang="en-US" dirty="0"/>
              <a:t> </a:t>
            </a:r>
            <a:r>
              <a:rPr lang="en-US" altLang="ja-JP" dirty="0"/>
              <a:t>2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2BD0CD5-BE52-4C14-9836-6EB4BC9E045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63255" y="1521912"/>
            <a:ext cx="1565753" cy="4916466"/>
          </a:xfrm>
          <a:prstGeom prst="rect">
            <a:avLst/>
          </a:prstGeom>
          <a:solidFill>
            <a:srgbClr val="00723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rgbClr val="FFFFFF"/>
                </a:solidFill>
              </a:rPr>
              <a:t>On Premise</a:t>
            </a:r>
            <a:endParaRPr kumimoji="1" lang="ja-JP" altLang="en-US" dirty="0">
              <a:solidFill>
                <a:srgbClr val="FFFFFF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5755E63-46B9-47DC-B574-F4228272D88D}"/>
              </a:ext>
            </a:extLst>
          </p:cNvPr>
          <p:cNvSpPr/>
          <p:nvPr/>
        </p:nvSpPr>
        <p:spPr>
          <a:xfrm>
            <a:off x="2056357" y="1521912"/>
            <a:ext cx="9772388" cy="491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/>
              <a:t>Azure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2241589-AFC0-490E-AD05-3221188B074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498943" y="1952975"/>
            <a:ext cx="3688915" cy="1476025"/>
          </a:xfrm>
          <a:prstGeom prst="rect">
            <a:avLst/>
          </a:prstGeom>
          <a:solidFill>
            <a:srgbClr val="68217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solidFill>
                  <a:srgbClr val="FFFFFF"/>
                </a:solidFill>
              </a:rPr>
              <a:t>メタデータ管理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95BA66B-36BF-499A-9458-D42BBF0952B9}"/>
              </a:ext>
            </a:extLst>
          </p:cNvPr>
          <p:cNvPicPr>
            <a:picLocks noChangeAspect="1"/>
          </p:cNvPicPr>
          <p:nvPr/>
        </p:nvPicPr>
        <p:blipFill>
          <a:blip r:embed="rId1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110" y="2222314"/>
            <a:ext cx="780290" cy="78029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2109537-7387-4959-9483-F4625E16970A}"/>
              </a:ext>
            </a:extLst>
          </p:cNvPr>
          <p:cNvPicPr>
            <a:picLocks noChangeAspect="1"/>
          </p:cNvPicPr>
          <p:nvPr/>
        </p:nvPicPr>
        <p:blipFill>
          <a:blip r:embed="rId19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893" y="2288374"/>
            <a:ext cx="780290" cy="780290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2BF4DCC-1E67-463D-B87A-FD9CFF60898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498943" y="3691288"/>
            <a:ext cx="3688915" cy="1344176"/>
          </a:xfrm>
          <a:prstGeom prst="rect">
            <a:avLst/>
          </a:prstGeom>
          <a:solidFill>
            <a:srgbClr val="68217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dirty="0">
                <a:solidFill>
                  <a:srgbClr val="FFFFFF"/>
                </a:solidFill>
              </a:rPr>
              <a:t>ストリーミング</a:t>
            </a:r>
            <a:endParaRPr kumimoji="1" lang="ja-JP" altLang="en-US" dirty="0">
              <a:solidFill>
                <a:srgbClr val="FFFFFF"/>
              </a:solidFill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1E63403C-72CB-493F-A380-C896C8024FE5}"/>
              </a:ext>
            </a:extLst>
          </p:cNvPr>
          <p:cNvPicPr>
            <a:picLocks noChangeAspect="1"/>
          </p:cNvPicPr>
          <p:nvPr/>
        </p:nvPicPr>
        <p:blipFill>
          <a:blip r:embed="rId20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103" y="3950154"/>
            <a:ext cx="780290" cy="780290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A1036EA-951C-4E8D-A782-519AB9D535A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587244" y="2656771"/>
            <a:ext cx="1665714" cy="306887"/>
          </a:xfrm>
          <a:prstGeom prst="rect">
            <a:avLst/>
          </a:prstGeom>
          <a:solidFill>
            <a:srgbClr val="E8112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FFFF"/>
                </a:solidFill>
              </a:rPr>
              <a:t>ASP.NET MVC</a:t>
            </a:r>
            <a:endParaRPr kumimoji="1" lang="ja-JP" altLang="en-US" dirty="0">
              <a:solidFill>
                <a:srgbClr val="FFFFFF"/>
              </a:solidFill>
            </a:endParaRP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3B773348-712C-4D15-9841-500536391892}"/>
              </a:ext>
            </a:extLst>
          </p:cNvPr>
          <p:cNvPicPr>
            <a:picLocks noChangeAspect="1"/>
          </p:cNvPicPr>
          <p:nvPr/>
        </p:nvPicPr>
        <p:blipFill>
          <a:blip r:embed="rId2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784" y="3970567"/>
            <a:ext cx="780290" cy="780290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30866A7-0500-4C03-BFA6-64E7F93AAFE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587244" y="3044335"/>
            <a:ext cx="1665714" cy="306887"/>
          </a:xfrm>
          <a:prstGeom prst="rect">
            <a:avLst/>
          </a:prstGeom>
          <a:solidFill>
            <a:srgbClr val="FF8C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000000"/>
                </a:solidFill>
              </a:rPr>
              <a:t>Web App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5D9DE44-FA4F-45C4-95B2-4255B663530E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430286" y="3044334"/>
            <a:ext cx="1665714" cy="306887"/>
          </a:xfrm>
          <a:prstGeom prst="rect">
            <a:avLst/>
          </a:prstGeom>
          <a:solidFill>
            <a:srgbClr val="FF8C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000000"/>
                </a:solidFill>
              </a:rPr>
              <a:t>SQL Database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8C48F73-B126-4888-9D6F-15CB9AF9F24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084891" y="4695410"/>
            <a:ext cx="1665714" cy="306887"/>
          </a:xfrm>
          <a:prstGeom prst="rect">
            <a:avLst/>
          </a:prstGeom>
          <a:solidFill>
            <a:srgbClr val="FF8C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000000"/>
                </a:solidFill>
              </a:rPr>
              <a:t>Media Service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2684756-AB75-4711-ADDD-8BEFA3B9D99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2735097" y="4700778"/>
            <a:ext cx="1051685" cy="306887"/>
          </a:xfrm>
          <a:prstGeom prst="rect">
            <a:avLst/>
          </a:prstGeom>
          <a:solidFill>
            <a:srgbClr val="FF8C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000000"/>
                </a:solidFill>
              </a:rPr>
              <a:t>CDN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88CA311-0D0F-4AA4-BF42-7060F808149E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491143" y="3956157"/>
            <a:ext cx="1263285" cy="1127081"/>
          </a:xfrm>
          <a:prstGeom prst="rect">
            <a:avLst/>
          </a:prstGeom>
          <a:solidFill>
            <a:srgbClr val="68217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dirty="0">
                <a:solidFill>
                  <a:srgbClr val="FFFFFF"/>
                </a:solidFill>
              </a:rPr>
              <a:t>ファイルアップロード先</a:t>
            </a:r>
            <a:endParaRPr kumimoji="1" lang="ja-JP" altLang="en-US" dirty="0">
              <a:solidFill>
                <a:srgbClr val="FFFFFF"/>
              </a:solidFill>
            </a:endParaRPr>
          </a:p>
        </p:txBody>
      </p:sp>
      <p:pic>
        <p:nvPicPr>
          <p:cNvPr id="34" name="図 33">
            <a:extLst>
              <a:ext uri="{FF2B5EF4-FFF2-40B4-BE49-F238E27FC236}">
                <a16:creationId xmlns:a16="http://schemas.microsoft.com/office/drawing/2014/main" id="{6863B664-1D6B-4846-9D68-4F4C578FBECD}"/>
              </a:ext>
            </a:extLst>
          </p:cNvPr>
          <p:cNvPicPr>
            <a:picLocks noChangeAspect="1"/>
          </p:cNvPicPr>
          <p:nvPr/>
        </p:nvPicPr>
        <p:blipFill>
          <a:blip r:embed="rId2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00" y="5197370"/>
            <a:ext cx="780290" cy="780290"/>
          </a:xfrm>
          <a:prstGeom prst="rect">
            <a:avLst/>
          </a:prstGeom>
        </p:spPr>
      </p:pic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9B54E2D0-A4EB-4D6B-8FCE-4DB72D632C3C}"/>
              </a:ext>
            </a:extLst>
          </p:cNvPr>
          <p:cNvCxnSpPr>
            <a:cxnSpLocks/>
            <a:stCxn id="34" idx="3"/>
            <a:endCxn id="21" idx="2"/>
          </p:cNvCxnSpPr>
          <p:nvPr/>
        </p:nvCxnSpPr>
        <p:spPr>
          <a:xfrm flipV="1">
            <a:off x="1489990" y="5002297"/>
            <a:ext cx="3427758" cy="585218"/>
          </a:xfrm>
          <a:prstGeom prst="bentConnector2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67D59FA0-2546-4028-9ED0-AC9D5CE4466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2746328" y="5112945"/>
            <a:ext cx="1506630" cy="968657"/>
          </a:xfrm>
          <a:prstGeom prst="rect">
            <a:avLst/>
          </a:prstGeom>
          <a:solidFill>
            <a:srgbClr val="BAD80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0000"/>
                </a:solidFill>
              </a:rPr>
              <a:t>エンコード</a:t>
            </a:r>
            <a:endParaRPr kumimoji="1" lang="en-US" altLang="ja-JP" dirty="0">
              <a:solidFill>
                <a:srgbClr val="000000"/>
              </a:solidFill>
            </a:endParaRPr>
          </a:p>
          <a:p>
            <a:pPr algn="ctr"/>
            <a:r>
              <a:rPr kumimoji="1" lang="en-US" altLang="ja-JP" dirty="0">
                <a:solidFill>
                  <a:srgbClr val="000000"/>
                </a:solidFill>
              </a:rPr>
              <a:t>-&gt; </a:t>
            </a:r>
            <a:r>
              <a:rPr lang="ja-JP" altLang="en-US" dirty="0">
                <a:solidFill>
                  <a:srgbClr val="000000"/>
                </a:solidFill>
              </a:rPr>
              <a:t>字幕作成</a:t>
            </a:r>
            <a:endParaRPr lang="en-US" altLang="ja-JP" dirty="0">
              <a:solidFill>
                <a:srgbClr val="000000"/>
              </a:solidFill>
            </a:endParaRPr>
          </a:p>
          <a:p>
            <a:pPr algn="ctr"/>
            <a:r>
              <a:rPr kumimoji="1" lang="en-US" altLang="ja-JP" dirty="0">
                <a:solidFill>
                  <a:srgbClr val="000000"/>
                </a:solidFill>
              </a:rPr>
              <a:t>-&gt; </a:t>
            </a:r>
            <a:r>
              <a:rPr lang="ja-JP" altLang="en-US">
                <a:solidFill>
                  <a:srgbClr val="000000"/>
                </a:solidFill>
              </a:rPr>
              <a:t>機械</a:t>
            </a:r>
            <a:r>
              <a:rPr kumimoji="1" lang="ja-JP" altLang="en-US">
                <a:solidFill>
                  <a:srgbClr val="000000"/>
                </a:solidFill>
              </a:rPr>
              <a:t>翻訳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cxnSp>
        <p:nvCxnSpPr>
          <p:cNvPr id="42" name="コネクタ: カギ線 41">
            <a:extLst>
              <a:ext uri="{FF2B5EF4-FFF2-40B4-BE49-F238E27FC236}">
                <a16:creationId xmlns:a16="http://schemas.microsoft.com/office/drawing/2014/main" id="{D00775DF-B2EA-4A47-A2C4-B943D1C6782B}"/>
              </a:ext>
            </a:extLst>
          </p:cNvPr>
          <p:cNvCxnSpPr>
            <a:cxnSpLocks/>
            <a:stCxn id="23" idx="0"/>
            <a:endCxn id="9" idx="2"/>
          </p:cNvCxnSpPr>
          <p:nvPr/>
        </p:nvCxnSpPr>
        <p:spPr>
          <a:xfrm rot="5400000" flipH="1" flipV="1">
            <a:off x="2724166" y="1467285"/>
            <a:ext cx="887493" cy="4090252"/>
          </a:xfrm>
          <a:prstGeom prst="bentConnector3">
            <a:avLst>
              <a:gd name="adj1" fmla="val 50000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0D219858-1E4C-4530-921A-86CADEC3C716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2152444" y="3384400"/>
            <a:ext cx="1506630" cy="306887"/>
          </a:xfrm>
          <a:prstGeom prst="rect">
            <a:avLst/>
          </a:prstGeom>
          <a:solidFill>
            <a:srgbClr val="BAD80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000000"/>
                </a:solidFill>
              </a:rPr>
              <a:t>URL</a:t>
            </a:r>
            <a:r>
              <a:rPr kumimoji="1" lang="ja-JP" altLang="en-US" dirty="0">
                <a:solidFill>
                  <a:srgbClr val="000000"/>
                </a:solidFill>
              </a:rPr>
              <a:t>登録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A8958ED5-F0FA-42AE-A286-3C45B7A862AF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152293" y="4643697"/>
            <a:ext cx="1904132" cy="306887"/>
          </a:xfrm>
          <a:prstGeom prst="rect">
            <a:avLst/>
          </a:prstGeom>
          <a:solidFill>
            <a:srgbClr val="E8112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FFFF"/>
                </a:solidFill>
              </a:rPr>
              <a:t>C#/</a:t>
            </a:r>
            <a:r>
              <a:rPr kumimoji="1" lang="ja-JP" altLang="en-US" dirty="0">
                <a:solidFill>
                  <a:srgbClr val="FFFFFF"/>
                </a:solidFill>
              </a:rPr>
              <a:t>コマンドライン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1925FD2-CCE6-4C81-8182-6FB0DE386601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4566103" y="5824216"/>
            <a:ext cx="2552613" cy="306887"/>
          </a:xfrm>
          <a:prstGeom prst="rect">
            <a:avLst/>
          </a:prstGeom>
          <a:solidFill>
            <a:srgbClr val="E8112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FFFF"/>
                </a:solidFill>
              </a:rPr>
              <a:t>ファイル名</a:t>
            </a:r>
            <a:r>
              <a:rPr kumimoji="1" lang="en-US" altLang="ja-JP" dirty="0">
                <a:solidFill>
                  <a:srgbClr val="FFFFFF"/>
                </a:solidFill>
              </a:rPr>
              <a:t>=Primary Key</a:t>
            </a:r>
            <a:endParaRPr kumimoji="1" lang="ja-JP" altLang="en-US" dirty="0">
              <a:solidFill>
                <a:srgbClr val="FFFFFF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BD7DBB9-DB4D-4EDD-8B39-1CD18D169E62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8477606" y="3691289"/>
            <a:ext cx="1784464" cy="2598112"/>
          </a:xfrm>
          <a:prstGeom prst="rect">
            <a:avLst/>
          </a:prstGeom>
          <a:solidFill>
            <a:srgbClr val="68217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dirty="0">
                <a:solidFill>
                  <a:srgbClr val="FFFFFF"/>
                </a:solidFill>
              </a:rPr>
              <a:t>全文検索</a:t>
            </a:r>
            <a:endParaRPr kumimoji="1" lang="ja-JP" altLang="en-US" dirty="0">
              <a:solidFill>
                <a:srgbClr val="FFFFFF"/>
              </a:solidFill>
            </a:endParaRPr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1C65204C-1C90-4B11-8265-0FABBBA4BAC7}"/>
              </a:ext>
            </a:extLst>
          </p:cNvPr>
          <p:cNvPicPr>
            <a:picLocks noChangeAspect="1"/>
          </p:cNvPicPr>
          <p:nvPr/>
        </p:nvPicPr>
        <p:blipFill>
          <a:blip r:embed="rId2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253" y="4237626"/>
            <a:ext cx="780290" cy="780290"/>
          </a:xfrm>
          <a:prstGeom prst="rect">
            <a:avLst/>
          </a:prstGeom>
        </p:spPr>
      </p:pic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3423C33-2CC3-49E8-B367-CB9F669025C9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8559448" y="4890483"/>
            <a:ext cx="1665714" cy="306887"/>
          </a:xfrm>
          <a:prstGeom prst="rect">
            <a:avLst/>
          </a:prstGeom>
          <a:solidFill>
            <a:srgbClr val="FF8C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000000"/>
                </a:solidFill>
              </a:rPr>
              <a:t>Search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1B183D3A-3E5A-4133-A0C4-C73F7A9612AC}"/>
              </a:ext>
            </a:extLst>
          </p:cNvPr>
          <p:cNvCxnSpPr>
            <a:cxnSpLocks/>
            <a:stCxn id="25" idx="0"/>
          </p:cNvCxnSpPr>
          <p:nvPr/>
        </p:nvCxnSpPr>
        <p:spPr>
          <a:xfrm rot="16200000" flipV="1">
            <a:off x="6689738" y="1591965"/>
            <a:ext cx="1559107" cy="3732215"/>
          </a:xfrm>
          <a:prstGeom prst="bentConnector2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5501A0DA-7352-4369-AA9C-BEF147469412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8511808" y="3042073"/>
            <a:ext cx="1506630" cy="306887"/>
          </a:xfrm>
          <a:prstGeom prst="rect">
            <a:avLst/>
          </a:prstGeom>
          <a:solidFill>
            <a:srgbClr val="BAD80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0000"/>
                </a:solidFill>
              </a:rPr>
              <a:t>クロール</a:t>
            </a:r>
          </a:p>
        </p:txBody>
      </p:sp>
    </p:spTree>
    <p:extLst>
      <p:ext uri="{BB962C8B-B14F-4D97-AF65-F5344CB8AC3E}">
        <p14:creationId xmlns:p14="http://schemas.microsoft.com/office/powerpoint/2010/main" val="1620508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D5A687-8779-4E79-BFA2-8866F0E3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手順</a:t>
            </a:r>
          </a:p>
        </p:txBody>
      </p:sp>
      <p:graphicFrame>
        <p:nvGraphicFramePr>
          <p:cNvPr id="9" name="コンテンツ プレースホルダー 8">
            <a:extLst>
              <a:ext uri="{FF2B5EF4-FFF2-40B4-BE49-F238E27FC236}">
                <a16:creationId xmlns:a16="http://schemas.microsoft.com/office/drawing/2014/main" id="{B234DC2F-15F2-481A-A9F3-1D59D8BB09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0273479"/>
              </p:ext>
            </p:extLst>
          </p:nvPr>
        </p:nvGraphicFramePr>
        <p:xfrm>
          <a:off x="838200" y="1825625"/>
          <a:ext cx="10516194" cy="3505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62491">
                  <a:extLst>
                    <a:ext uri="{9D8B030D-6E8A-4147-A177-3AD203B41FA5}">
                      <a16:colId xmlns:a16="http://schemas.microsoft.com/office/drawing/2014/main" val="1103394005"/>
                    </a:ext>
                  </a:extLst>
                </a:gridCol>
                <a:gridCol w="3615466">
                  <a:extLst>
                    <a:ext uri="{9D8B030D-6E8A-4147-A177-3AD203B41FA5}">
                      <a16:colId xmlns:a16="http://schemas.microsoft.com/office/drawing/2014/main" val="3544968558"/>
                    </a:ext>
                  </a:extLst>
                </a:gridCol>
                <a:gridCol w="4438171">
                  <a:extLst>
                    <a:ext uri="{9D8B030D-6E8A-4147-A177-3AD203B41FA5}">
                      <a16:colId xmlns:a16="http://schemas.microsoft.com/office/drawing/2014/main" val="3631473597"/>
                    </a:ext>
                  </a:extLst>
                </a:gridCol>
                <a:gridCol w="2000066">
                  <a:extLst>
                    <a:ext uri="{9D8B030D-6E8A-4147-A177-3AD203B41FA5}">
                      <a16:colId xmlns:a16="http://schemas.microsoft.com/office/drawing/2014/main" val="554718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 marL="108218" marR="108218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内容</a:t>
                      </a:r>
                    </a:p>
                  </a:txBody>
                  <a:tcPr marL="108218" marR="108218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メモ</a:t>
                      </a:r>
                    </a:p>
                  </a:txBody>
                  <a:tcPr marL="108218" marR="108218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状況</a:t>
                      </a:r>
                    </a:p>
                  </a:txBody>
                  <a:tcPr marL="108218" marR="108218"/>
                </a:tc>
                <a:extLst>
                  <a:ext uri="{0D108BD9-81ED-4DB2-BD59-A6C34878D82A}">
                    <a16:rowId xmlns:a16="http://schemas.microsoft.com/office/drawing/2014/main" val="3639579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marL="108218" marR="108218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Storage </a:t>
                      </a:r>
                      <a:r>
                        <a:rPr kumimoji="1" lang="ja-JP" altLang="en-US" dirty="0"/>
                        <a:t>作成</a:t>
                      </a:r>
                    </a:p>
                  </a:txBody>
                  <a:tcPr marL="108218" marR="108218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108218" marR="108218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108218" marR="108218"/>
                </a:tc>
                <a:extLst>
                  <a:ext uri="{0D108BD9-81ED-4DB2-BD59-A6C34878D82A}">
                    <a16:rowId xmlns:a16="http://schemas.microsoft.com/office/drawing/2014/main" val="446235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marL="108218" marR="108218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Azure Media Service</a:t>
                      </a:r>
                      <a:r>
                        <a:rPr kumimoji="1" lang="ja-JP" altLang="en-US" dirty="0"/>
                        <a:t>作成</a:t>
                      </a:r>
                    </a:p>
                  </a:txBody>
                  <a:tcPr marL="108218" marR="108218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 CDN</a:t>
                      </a:r>
                      <a:r>
                        <a:rPr kumimoji="1" lang="ja-JP" altLang="en-US" dirty="0"/>
                        <a:t>有効化まで時間がかかる</a:t>
                      </a:r>
                      <a:br>
                        <a:rPr kumimoji="1" lang="en-US" altLang="ja-JP" dirty="0"/>
                      </a:br>
                      <a:r>
                        <a:rPr kumimoji="1" lang="en-US" altLang="ja-JP" dirty="0"/>
                        <a:t>- #1</a:t>
                      </a:r>
                      <a:r>
                        <a:rPr kumimoji="1" lang="ja-JP" altLang="en-US" dirty="0"/>
                        <a:t>のストレージを利用する</a:t>
                      </a:r>
                    </a:p>
                  </a:txBody>
                  <a:tcPr marL="108218" marR="108218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108218" marR="108218"/>
                </a:tc>
                <a:extLst>
                  <a:ext uri="{0D108BD9-81ED-4DB2-BD59-A6C34878D82A}">
                    <a16:rowId xmlns:a16="http://schemas.microsoft.com/office/drawing/2014/main" val="1353774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 marL="108218" marR="108218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SQL Database </a:t>
                      </a:r>
                      <a:r>
                        <a:rPr kumimoji="1" lang="ja-JP" altLang="en-US" dirty="0"/>
                        <a:t>作成</a:t>
                      </a:r>
                    </a:p>
                  </a:txBody>
                  <a:tcPr marL="108218" marR="108218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108218" marR="108218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108218" marR="108218"/>
                </a:tc>
                <a:extLst>
                  <a:ext uri="{0D108BD9-81ED-4DB2-BD59-A6C34878D82A}">
                    <a16:rowId xmlns:a16="http://schemas.microsoft.com/office/drawing/2014/main" val="301767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 marL="108218" marR="108218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ASP.NET MVC </a:t>
                      </a:r>
                      <a:r>
                        <a:rPr kumimoji="1" lang="ja-JP" altLang="en-US" dirty="0"/>
                        <a:t>アプリ作成</a:t>
                      </a:r>
                    </a:p>
                  </a:txBody>
                  <a:tcPr marL="108218" marR="108218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kumimoji="1" lang="en-US" altLang="ja-JP" dirty="0"/>
                        <a:t>Azure Media Player</a:t>
                      </a:r>
                      <a:r>
                        <a:rPr kumimoji="1" lang="ja-JP" altLang="en-US" dirty="0"/>
                        <a:t>の組み込み</a:t>
                      </a:r>
                      <a:endParaRPr kumimoji="1" lang="en-US" altLang="ja-JP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kumimoji="1" lang="ja-JP" altLang="en-US" dirty="0"/>
                        <a:t>字幕表示付き</a:t>
                      </a:r>
                    </a:p>
                  </a:txBody>
                  <a:tcPr marL="108218" marR="108218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108218" marR="108218"/>
                </a:tc>
                <a:extLst>
                  <a:ext uri="{0D108BD9-81ED-4DB2-BD59-A6C34878D82A}">
                    <a16:rowId xmlns:a16="http://schemas.microsoft.com/office/drawing/2014/main" val="1220291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 marL="108218" marR="108218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Web App</a:t>
                      </a:r>
                      <a:r>
                        <a:rPr kumimoji="1" lang="ja-JP" altLang="en-US" dirty="0"/>
                        <a:t>作成</a:t>
                      </a:r>
                    </a:p>
                  </a:txBody>
                  <a:tcPr marL="108218" marR="108218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kumimoji="1" lang="en-US" altLang="ja-JP" dirty="0" err="1"/>
                        <a:t>ApplicationInsights</a:t>
                      </a:r>
                      <a:r>
                        <a:rPr kumimoji="1" lang="ja-JP" altLang="en-US" dirty="0"/>
                        <a:t>の有効化必須</a:t>
                      </a:r>
                      <a:endParaRPr kumimoji="1" lang="en-US" altLang="ja-JP" dirty="0"/>
                    </a:p>
                  </a:txBody>
                  <a:tcPr marL="108218" marR="108218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108218" marR="108218"/>
                </a:tc>
                <a:extLst>
                  <a:ext uri="{0D108BD9-81ED-4DB2-BD59-A6C34878D82A}">
                    <a16:rowId xmlns:a16="http://schemas.microsoft.com/office/drawing/2014/main" val="290671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 marL="108218" marR="108218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Microsoft Translator</a:t>
                      </a:r>
                      <a:r>
                        <a:rPr kumimoji="1" lang="ja-JP" altLang="en-US" dirty="0"/>
                        <a:t>の有効化</a:t>
                      </a:r>
                    </a:p>
                  </a:txBody>
                  <a:tcPr marL="108218" marR="108218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108218" marR="108218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108218" marR="108218"/>
                </a:tc>
                <a:extLst>
                  <a:ext uri="{0D108BD9-81ED-4DB2-BD59-A6C34878D82A}">
                    <a16:rowId xmlns:a16="http://schemas.microsoft.com/office/drawing/2014/main" val="856367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 marL="108218" marR="108218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ファイルアップローダーの作成</a:t>
                      </a:r>
                      <a:endParaRPr kumimoji="1" lang="en-US" altLang="ja-JP" dirty="0"/>
                    </a:p>
                  </a:txBody>
                  <a:tcPr marL="108218" marR="108218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サンプルコードあり</a:t>
                      </a:r>
                    </a:p>
                  </a:txBody>
                  <a:tcPr marL="108218" marR="108218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108218" marR="108218"/>
                </a:tc>
                <a:extLst>
                  <a:ext uri="{0D108BD9-81ED-4DB2-BD59-A6C34878D82A}">
                    <a16:rowId xmlns:a16="http://schemas.microsoft.com/office/drawing/2014/main" val="3132820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2385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画面の領域">
            <a:extLst>
              <a:ext uri="{FF2B5EF4-FFF2-40B4-BE49-F238E27FC236}">
                <a16:creationId xmlns:a16="http://schemas.microsoft.com/office/drawing/2014/main" id="{1D044213-FF88-447D-9AC2-359B02DDAC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B0EDCE52-0F16-4110-BD4B-A17056240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kumimoji="1" lang="ja-JP" altLang="en-US"/>
              <a:t>ハンズオンテキストの場所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17FAB4-5BA8-4527-8B2F-81ECB1D20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>
            <a:normAutofit/>
          </a:bodyPr>
          <a:lstStyle/>
          <a:p>
            <a:r>
              <a:rPr lang="en-US" altLang="ja-JP" sz="1800"/>
              <a:t>https://docs.com/cloudcamp/7472/azure-developer-cloud-camp</a:t>
            </a:r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695935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51B588B2-88F9-4293-8964-C107A703E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ご参考情報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C215140-7458-4B0E-9A80-266DC3AD4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ASP.NET </a:t>
            </a:r>
            <a:r>
              <a:rPr lang="ja-JP" altLang="en-US" dirty="0"/>
              <a:t>から </a:t>
            </a:r>
            <a:r>
              <a:rPr lang="en-US" altLang="ja-JP" dirty="0"/>
              <a:t>Azure Search </a:t>
            </a:r>
            <a:r>
              <a:rPr lang="ja-JP" altLang="en-US" dirty="0"/>
              <a:t>を使う</a:t>
            </a:r>
            <a:endParaRPr lang="en-US" altLang="ja-JP" dirty="0"/>
          </a:p>
          <a:p>
            <a:pPr lvl="1"/>
            <a:r>
              <a:rPr lang="en-US" altLang="ja-JP" dirty="0">
                <a:hlinkClick r:id="rId2"/>
              </a:rPr>
              <a:t>https://github.com/Azure-Samples/search-dotnet-asp-net-mvc-jobs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95532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 / Yu Gothic UI">
      <a:majorFont>
        <a:latin typeface="Segoe UI"/>
        <a:ea typeface="Yu Gothic UI"/>
        <a:cs typeface=""/>
      </a:majorFont>
      <a:minorFont>
        <a:latin typeface="Segoe UI"/>
        <a:ea typeface="Yu Gothic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</Words>
  <Application>Microsoft Office PowerPoint</Application>
  <PresentationFormat>ワイド画面</PresentationFormat>
  <Paragraphs>90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Yu Gothic UI</vt:lpstr>
      <vt:lpstr>Arial</vt:lpstr>
      <vt:lpstr>Segoe UI</vt:lpstr>
      <vt:lpstr>Office テーマ</vt:lpstr>
      <vt:lpstr>字幕自動作成+機械語翻訳 Workshop</vt:lpstr>
      <vt:lpstr>目的</vt:lpstr>
      <vt:lpstr>用意するもの</vt:lpstr>
      <vt:lpstr>使用テクノロジー</vt:lpstr>
      <vt:lpstr>Application Architecture (Day 1)</vt:lpstr>
      <vt:lpstr>Application Architecture (Day 2)</vt:lpstr>
      <vt:lpstr>手順</vt:lpstr>
      <vt:lpstr>ハンズオンテキストの場所</vt:lpstr>
      <vt:lpstr>ご参考情報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2017-04-23T19:42:02Z</dcterms:created>
  <dcterms:modified xsi:type="dcterms:W3CDTF">2017-04-23T19:42:06Z</dcterms:modified>
</cp:coreProperties>
</file>