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8" r:id="rId4"/>
    <p:sldId id="293" r:id="rId5"/>
    <p:sldId id="257" r:id="rId6"/>
    <p:sldId id="299" r:id="rId7"/>
    <p:sldId id="300" r:id="rId8"/>
    <p:sldId id="276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77" r:id="rId20"/>
    <p:sldId id="261" r:id="rId21"/>
    <p:sldId id="262" r:id="rId22"/>
    <p:sldId id="305" r:id="rId23"/>
    <p:sldId id="301" r:id="rId24"/>
    <p:sldId id="302" r:id="rId25"/>
    <p:sldId id="278" r:id="rId26"/>
    <p:sldId id="282" r:id="rId27"/>
    <p:sldId id="279" r:id="rId28"/>
    <p:sldId id="281" r:id="rId29"/>
    <p:sldId id="307" r:id="rId30"/>
    <p:sldId id="280" r:id="rId31"/>
    <p:sldId id="264" r:id="rId32"/>
    <p:sldId id="263" r:id="rId33"/>
    <p:sldId id="303" r:id="rId34"/>
    <p:sldId id="306" r:id="rId35"/>
    <p:sldId id="304" r:id="rId36"/>
    <p:sldId id="284" r:id="rId37"/>
    <p:sldId id="285" r:id="rId38"/>
    <p:sldId id="296" r:id="rId39"/>
    <p:sldId id="286" r:id="rId40"/>
    <p:sldId id="287" r:id="rId41"/>
    <p:sldId id="288" r:id="rId42"/>
    <p:sldId id="289" r:id="rId43"/>
    <p:sldId id="290" r:id="rId44"/>
    <p:sldId id="310" r:id="rId45"/>
    <p:sldId id="311" r:id="rId46"/>
    <p:sldId id="291" r:id="rId47"/>
    <p:sldId id="308" r:id="rId48"/>
    <p:sldId id="30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4D35-91AD-41F5-9700-1F18653C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E9A3D-E038-4DBC-ABD0-A4910C19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47BC1-B739-4148-B3F4-86F53C44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AA5A4-9A5A-481E-A501-4A32044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48190-88F4-4AE8-9B07-0593A705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81479-3EA8-468E-A664-3B39C2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B5860-1C98-43C7-80F9-87FE8B06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1C0CC-7773-422C-9FC2-F5529196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31A9B-AE29-4F02-8047-982A4C1F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80E58-7B93-4FCD-AB9C-0A38C854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B74C62-3A53-429A-A9F1-643937F6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F1938-670D-47BD-B669-3581F1AE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2CA5C-72AE-423A-AD16-86EA4AB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2172E-07D6-4E83-8B27-5BC03785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72777-19A3-42E1-A6DD-DF101072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0F8A9-154E-4AFE-B19A-FED076D4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7D3B9-9E36-4DAF-93F6-7B255265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AD90-8763-4CEE-AD9C-B3A4DC244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8EA7-2189-466C-9F1E-4306D424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59330-3AE9-4461-8FFF-BED24391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0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16556-C66A-4D2D-BB4A-D6BC06B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9EF84-33A0-489F-B090-2F5B938D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0ABC5-1202-46DD-8533-2496A6FB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C0593-08E8-4093-BCCE-1D3E0A45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9B719-D069-44F3-A24D-A2F906EB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1CD4-E4F9-4406-A90F-62D3CF00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609B0-AA85-4F94-9A4D-56A6E0C24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875AC-6357-4EA0-9D9B-BC2FA5DB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43678-522C-4FC7-8565-BB9E12D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17564-6BBC-4364-A2F0-91EAE74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8DB04-72C4-4F60-A856-0D8E759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6CFDF-C860-4173-AEC8-70C6755D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DF6B0-9B4F-43AC-AD7A-6507D0F3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A9F2A-56D3-4B67-A022-1C846404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03097-05A2-49B0-A63E-1EA9FB11B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3E787-4846-4985-92BA-030D9CB54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25932-D98D-414F-B538-C15585C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09C71-9EE5-4C22-AD07-AE234097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80488-F627-4E56-AA7A-2690C9D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47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F0B7-8F38-4A98-9BA9-A5C176FB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4ACC3-806D-4028-881B-D28FB62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646F5-FC32-4F35-8E66-012F43EE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A5B27E-1FA9-4E3A-B540-4496178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0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DEBE-8F03-4AB7-9AC6-5057199F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F62F63-859F-489C-971B-74CB4E38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F8C12-7A35-4D63-941B-110D98B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1C22D-0C70-4266-B2C9-37D3349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A70E8-A0D3-4063-8590-1B6691F1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9B1966-48DC-41BE-93D9-BF1FA36D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F7E8B-5035-4D85-9447-ED95133B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37C8C-53CC-4D1A-9612-E5E1E45A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08C5-BE87-4325-8631-DDB1F529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96128-21F6-48EF-8C82-ED06F9F4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51E61-F7E9-4301-8671-FAF2608FC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0C299D-70F7-402E-A3A5-E59CCC65E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BDCDA4-3E61-432C-AB0B-F1F7492E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D5215-FF4C-4B11-BC23-29BFA7FC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2AB99-0425-4827-A44B-97F4EF1E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7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FCED-3E71-43A2-AFDC-21026EB7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ED4E9-838C-429F-BE5B-D41DA3E3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E20E-C342-452E-A080-E56013AE7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DE78-6FDC-496A-9A75-B4842C0042EC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6CF7-5007-41BC-BEB3-661AAC94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08D-17D2-470D-8CAA-85AFD4781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C833-115B-4770-B5FD-DC0767ACF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31174"/>
              </p:ext>
            </p:extLst>
          </p:nvPr>
        </p:nvGraphicFramePr>
        <p:xfrm>
          <a:off x="9643890" y="42863"/>
          <a:ext cx="2478775" cy="2928330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쿠키에 아이디 정보가 있으면 이곳에 아이디 입력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아이디와 비밀번호 작성 후 로그인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로그인 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 개인 정보를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담아야하나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해시화해야하나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후 성공하면 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교직원에 따라서 다른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뷰로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띄운 후 기본 페이지로 다시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돌아감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아이디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아이디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찾기 눌렀을 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비밀번호 찾기 띄움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01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체크박스를 클릭하고 로그인 버튼을 눌러 로그인 처리가 성공하면 쿠키에 아이디 정보 저장 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44965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66218" y="25904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Rectangle 1159">
            <a:extLst>
              <a:ext uri="{FF2B5EF4-FFF2-40B4-BE49-F238E27FC236}">
                <a16:creationId xmlns:a16="http://schemas.microsoft.com/office/drawing/2014/main" id="{CFE02FFC-57B9-46C4-B3B7-B860AD24D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22927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Rectangle 1159">
            <a:extLst>
              <a:ext uri="{FF2B5EF4-FFF2-40B4-BE49-F238E27FC236}">
                <a16:creationId xmlns:a16="http://schemas.microsoft.com/office/drawing/2014/main" id="{DD553099-BFB4-42E4-8EF3-5315CF6420F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783979" y="30411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3806" y="18565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713885-A4D7-4A25-9D85-2786BB8E4F7A}"/>
              </a:ext>
            </a:extLst>
          </p:cNvPr>
          <p:cNvSpPr/>
          <p:nvPr/>
        </p:nvSpPr>
        <p:spPr>
          <a:xfrm>
            <a:off x="2249129" y="1120877"/>
            <a:ext cx="3045542" cy="1290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ajax </a:t>
            </a:r>
            <a:r>
              <a:rPr lang="ko-KR" altLang="en-US" dirty="0"/>
              <a:t>통신</a:t>
            </a:r>
            <a:r>
              <a:rPr lang="en-US" altLang="ko-KR" dirty="0"/>
              <a:t>/form </a:t>
            </a:r>
            <a:r>
              <a:rPr lang="ko-KR" altLang="en-US" dirty="0"/>
              <a:t>통신 무엇으로 할지 결정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1795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B8911A7-7682-4A5F-93DD-17B5010F2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947763" y="1482996"/>
            <a:ext cx="5780558" cy="2788579"/>
          </a:xfrm>
          <a:prstGeom prst="rect">
            <a:avLst/>
          </a:prstGeom>
        </p:spPr>
      </p:pic>
      <p:sp>
        <p:nvSpPr>
          <p:cNvPr id="25" name="Rectangle 1159">
            <a:extLst>
              <a:ext uri="{FF2B5EF4-FFF2-40B4-BE49-F238E27FC236}">
                <a16:creationId xmlns:a16="http://schemas.microsoft.com/office/drawing/2014/main" id="{F9AE83C5-BC62-4163-B229-14D3CE98D8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68023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E710CC-38EA-4295-A142-CB63A69CCCB1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교과목 조회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79F4EE-91EC-4348-8B65-09C5F798C5EA}"/>
              </a:ext>
            </a:extLst>
          </p:cNvPr>
          <p:cNvSpPr/>
          <p:nvPr/>
        </p:nvSpPr>
        <p:spPr>
          <a:xfrm>
            <a:off x="63753" y="136326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E9E7A1-5D49-46D7-82A4-E3D4287C6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4" t="12160" r="35922" b="81516"/>
          <a:stretch/>
        </p:blipFill>
        <p:spPr>
          <a:xfrm>
            <a:off x="5180375" y="1058922"/>
            <a:ext cx="2485103" cy="33921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EF3744C-B9B3-40AF-B9CC-11F1AD7D3518}"/>
              </a:ext>
            </a:extLst>
          </p:cNvPr>
          <p:cNvSpPr/>
          <p:nvPr/>
        </p:nvSpPr>
        <p:spPr>
          <a:xfrm>
            <a:off x="7764332" y="109865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4017A42F-29FA-4A5B-97DA-4F3CB7A302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10520" y="19221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27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90302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1578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교과목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74475-68B9-4FD4-9FBB-79627ECC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9BF643-CC9C-46A6-9DCA-D685E5B1553A}"/>
              </a:ext>
            </a:extLst>
          </p:cNvPr>
          <p:cNvSpPr/>
          <p:nvPr/>
        </p:nvSpPr>
        <p:spPr>
          <a:xfrm>
            <a:off x="69334" y="138791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08DFFF6-0134-4FF8-9202-5823465627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97588" y="9002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166EB2-09CF-40C6-A377-3C7E3F90AE3E}"/>
              </a:ext>
            </a:extLst>
          </p:cNvPr>
          <p:cNvSpPr/>
          <p:nvPr/>
        </p:nvSpPr>
        <p:spPr>
          <a:xfrm>
            <a:off x="6579052" y="2285729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83D8254E-7304-4A46-9C32-84FA9ED47E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17164" y="8011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875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64790"/>
              </p:ext>
            </p:extLst>
          </p:nvPr>
        </p:nvGraphicFramePr>
        <p:xfrm>
          <a:off x="9643890" y="42863"/>
          <a:ext cx="2478775" cy="119601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세션에서 값을 받아와서 자신의 강의 시간 데이터를 가공 후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5CAC-994E-4244-AC43-1086A183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81" y="670203"/>
            <a:ext cx="5870230" cy="536388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0837DC-DFB7-4DD9-BC83-44A0B78662E9}"/>
              </a:ext>
            </a:extLst>
          </p:cNvPr>
          <p:cNvSpPr/>
          <p:nvPr/>
        </p:nvSpPr>
        <p:spPr>
          <a:xfrm>
            <a:off x="69334" y="162483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255E02ED-31CF-4A2F-8ABC-834B4BB619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85028" y="12131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B516B6D-B839-4894-B0CD-FD97DE757D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7654" y="88684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E7B52B-9EEC-4BE1-B125-F367FBC0B933}"/>
              </a:ext>
            </a:extLst>
          </p:cNvPr>
          <p:cNvSpPr/>
          <p:nvPr/>
        </p:nvSpPr>
        <p:spPr>
          <a:xfrm>
            <a:off x="6985028" y="1858680"/>
            <a:ext cx="1637071" cy="346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9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20247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학기별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선택이 가능하고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데이터를 보내면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받아 아래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과목 글씨를 누르면 출석확인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647B20-4831-4576-AB44-73AD177C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24" y="511241"/>
            <a:ext cx="4228231" cy="564593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E0E09-95A8-4AAE-B7AC-5BFA6B4CF7CC}"/>
              </a:ext>
            </a:extLst>
          </p:cNvPr>
          <p:cNvSpPr/>
          <p:nvPr/>
        </p:nvSpPr>
        <p:spPr>
          <a:xfrm>
            <a:off x="78072" y="23394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83157" y="24106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642BDE61-88EA-4C3D-8B94-21CB5CC12E8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489347" y="33917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44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85679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강의에 학생의 출석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717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출석확인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E107-A63B-4276-8373-B891C9C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12" y="552569"/>
            <a:ext cx="3555908" cy="55632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9A4F6A-5881-428B-BDB2-65FF08DD292E}"/>
              </a:ext>
            </a:extLst>
          </p:cNvPr>
          <p:cNvSpPr/>
          <p:nvPr/>
        </p:nvSpPr>
        <p:spPr>
          <a:xfrm>
            <a:off x="72387" y="233379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05FBA05F-567A-453B-BE24-2B4D38E15A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7208" y="8280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27" name="Rectangle 1159">
            <a:extLst>
              <a:ext uri="{FF2B5EF4-FFF2-40B4-BE49-F238E27FC236}">
                <a16:creationId xmlns:a16="http://schemas.microsoft.com/office/drawing/2014/main" id="{4703A2C2-9D81-4C8F-BFB9-BCFA2F1DCC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86635" y="588166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282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731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학생의 성적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C2E71B-6E17-425B-9216-F54D23C1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28" y="1987827"/>
            <a:ext cx="5260489" cy="38871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CDF8D3-44BB-4DC6-BACE-E8A7E998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968" y="668998"/>
            <a:ext cx="5269849" cy="11081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5CAC60-A575-4C56-86D1-0CED5DD5875D}"/>
              </a:ext>
            </a:extLst>
          </p:cNvPr>
          <p:cNvSpPr/>
          <p:nvPr/>
        </p:nvSpPr>
        <p:spPr>
          <a:xfrm>
            <a:off x="69334" y="2612497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AAF1A04-47DD-41B4-8B8C-C40B6C0C3E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18641" y="8391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53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45258"/>
              </p:ext>
            </p:extLst>
          </p:nvPr>
        </p:nvGraphicFramePr>
        <p:xfrm>
          <a:off x="9643890" y="42863"/>
          <a:ext cx="2478775" cy="17572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선택이 가능하고 교과목명을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성공 시 신청 버튼 대신 신청 완료 문자열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학점이 초과되었을 경우 또는 업데이트 실패 시 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F40BF-F586-4D18-9702-0A44A5C69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9" b="33461"/>
          <a:stretch/>
        </p:blipFill>
        <p:spPr>
          <a:xfrm>
            <a:off x="2389339" y="1897752"/>
            <a:ext cx="6849090" cy="202980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A39ACE-9DDD-4447-B395-A4451CADDC01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 신청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923040C-47FB-4237-9365-AEB53C856004}"/>
              </a:ext>
            </a:extLst>
          </p:cNvPr>
          <p:cNvSpPr/>
          <p:nvPr/>
        </p:nvSpPr>
        <p:spPr>
          <a:xfrm>
            <a:off x="8360218" y="154132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54E063-E873-47FC-986B-5C1A68971ADC}"/>
              </a:ext>
            </a:extLst>
          </p:cNvPr>
          <p:cNvSpPr/>
          <p:nvPr/>
        </p:nvSpPr>
        <p:spPr>
          <a:xfrm>
            <a:off x="6730026" y="1534585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70B7C-7EDB-4615-96CA-70B84ACDBF1D}"/>
              </a:ext>
            </a:extLst>
          </p:cNvPr>
          <p:cNvSpPr txBox="1"/>
          <p:nvPr/>
        </p:nvSpPr>
        <p:spPr>
          <a:xfrm>
            <a:off x="5601295" y="1492771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2C14-2EFF-4542-AC74-0C3E69AAB1B2}"/>
              </a:ext>
            </a:extLst>
          </p:cNvPr>
          <p:cNvSpPr/>
          <p:nvPr/>
        </p:nvSpPr>
        <p:spPr>
          <a:xfrm>
            <a:off x="69332" y="328448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622099" y="134188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43637AB6-84B9-46C4-9A98-AE6CCF725FB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43256" y="2205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36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3358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노출할 수강신청 데이터가 없을 때는 이 페이지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4227" y="20828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66FF9-86BA-419B-99E1-571A4795853D}"/>
              </a:ext>
            </a:extLst>
          </p:cNvPr>
          <p:cNvSpPr txBox="1"/>
          <p:nvPr/>
        </p:nvSpPr>
        <p:spPr>
          <a:xfrm>
            <a:off x="3963206" y="3003089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수강신청 기간이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9E002E-3F7F-4139-89F0-C35C22C6EE7B}"/>
              </a:ext>
            </a:extLst>
          </p:cNvPr>
          <p:cNvSpPr/>
          <p:nvPr/>
        </p:nvSpPr>
        <p:spPr>
          <a:xfrm>
            <a:off x="72387" y="32899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</p:spTree>
    <p:extLst>
      <p:ext uri="{BB962C8B-B14F-4D97-AF65-F5344CB8AC3E}">
        <p14:creationId xmlns:p14="http://schemas.microsoft.com/office/powerpoint/2010/main" val="36874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35490"/>
              </p:ext>
            </p:extLst>
          </p:nvPr>
        </p:nvGraphicFramePr>
        <p:xfrm>
          <a:off x="9643890" y="42863"/>
          <a:ext cx="2478775" cy="131793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수강신청 현황 데이터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취소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AB14794-111F-43AC-B155-84609F20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75" b="-1"/>
          <a:stretch/>
        </p:blipFill>
        <p:spPr>
          <a:xfrm>
            <a:off x="2392393" y="2499608"/>
            <a:ext cx="6849090" cy="10746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443F3-A99E-4BD5-9785-362CD056C085}"/>
              </a:ext>
            </a:extLst>
          </p:cNvPr>
          <p:cNvSpPr txBox="1"/>
          <p:nvPr/>
        </p:nvSpPr>
        <p:spPr>
          <a:xfrm>
            <a:off x="2464213" y="5742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현황조회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A41A54-7DA9-46B6-A881-2407175389F2}"/>
              </a:ext>
            </a:extLst>
          </p:cNvPr>
          <p:cNvSpPr/>
          <p:nvPr/>
        </p:nvSpPr>
        <p:spPr>
          <a:xfrm>
            <a:off x="69334" y="357101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7B8880C9-A319-4555-9B51-25755F3512F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13847" y="28263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4807E295-7A54-42A9-9167-ACA6995FC2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72282" y="227820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641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62189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학생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+mj-lt"/>
              </a:rPr>
              <a:t>마이페이지</a:t>
            </a:r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420395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8B04B0-2AFB-4780-926C-D6592B24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94" y="1890214"/>
            <a:ext cx="6520510" cy="18584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D53A47-EB6B-4156-BF02-F9EEFED034C9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내정보</a:t>
            </a:r>
            <a:r>
              <a:rPr lang="ko-KR" altLang="en-US" dirty="0"/>
              <a:t> 변경</a:t>
            </a:r>
          </a:p>
        </p:txBody>
      </p:sp>
      <p:sp>
        <p:nvSpPr>
          <p:cNvPr id="28" name="Rectangle 1159">
            <a:extLst>
              <a:ext uri="{FF2B5EF4-FFF2-40B4-BE49-F238E27FC236}">
                <a16:creationId xmlns:a16="http://schemas.microsoft.com/office/drawing/2014/main" id="{F79D982E-BB06-4D3B-839F-599B963D48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75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93522"/>
              </p:ext>
            </p:extLst>
          </p:nvPr>
        </p:nvGraphicFramePr>
        <p:xfrm>
          <a:off x="9643890" y="42863"/>
          <a:ext cx="2478775" cy="1052256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이름을 적고 생년월일을 적으면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이동해서 아이디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찾아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띄워서 성공하면 학번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정보가 같은 학번 모두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개인정보가 일치하지 않습니다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출력 후 기본페이지로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46DC8-4489-44B1-A492-0DA44C6806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04"/>
          <a:stretch/>
        </p:blipFill>
        <p:spPr>
          <a:xfrm>
            <a:off x="2215166" y="1522489"/>
            <a:ext cx="5423218" cy="1761644"/>
          </a:xfrm>
          <a:prstGeom prst="rect">
            <a:avLst/>
          </a:prstGeom>
        </p:spPr>
      </p:pic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319379" y="284136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EFFC08-E74D-43D0-980F-9DA4F122DCE6}"/>
              </a:ext>
            </a:extLst>
          </p:cNvPr>
          <p:cNvSpPr/>
          <p:nvPr/>
        </p:nvSpPr>
        <p:spPr>
          <a:xfrm>
            <a:off x="2330245" y="3244979"/>
            <a:ext cx="626807" cy="328889"/>
          </a:xfrm>
          <a:prstGeom prst="rect">
            <a:avLst/>
          </a:prstGeom>
          <a:solidFill>
            <a:srgbClr val="E3E3E3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E348E0-E088-4E9E-ACA3-3B88B66EDB2E}"/>
              </a:ext>
            </a:extLst>
          </p:cNvPr>
          <p:cNvSpPr/>
          <p:nvPr/>
        </p:nvSpPr>
        <p:spPr>
          <a:xfrm>
            <a:off x="2970165" y="3244979"/>
            <a:ext cx="2184396" cy="328889"/>
          </a:xfrm>
          <a:prstGeom prst="rect">
            <a:avLst/>
          </a:prstGeom>
          <a:solidFill>
            <a:srgbClr val="FFFFFF"/>
          </a:solidFill>
          <a:ln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7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80B88-C7CA-490E-BED4-A2D29C9EBAF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교수</a:t>
            </a:r>
          </a:p>
        </p:txBody>
      </p:sp>
    </p:spTree>
    <p:extLst>
      <p:ext uri="{BB962C8B-B14F-4D97-AF65-F5344CB8AC3E}">
        <p14:creationId xmlns:p14="http://schemas.microsoft.com/office/powerpoint/2010/main" val="32241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C43122-6000-4C60-87E0-5BFBC997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651" r="49933" b="4323"/>
          <a:stretch/>
        </p:blipFill>
        <p:spPr>
          <a:xfrm>
            <a:off x="3262094" y="781995"/>
            <a:ext cx="5357902" cy="236125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3B2C0A-2902-4F21-9D37-B9576DFAD231}"/>
              </a:ext>
            </a:extLst>
          </p:cNvPr>
          <p:cNvGrpSpPr/>
          <p:nvPr/>
        </p:nvGrpSpPr>
        <p:grpSpPr>
          <a:xfrm>
            <a:off x="3262094" y="3518753"/>
            <a:ext cx="5357902" cy="2615209"/>
            <a:chOff x="4057285" y="1603800"/>
            <a:chExt cx="3935363" cy="246417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2EB3BC2-1C78-4483-8A35-ACD7968B6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C051803-2451-42CD-870B-54EF3ACB4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A84DE3A-91FD-4436-99A7-4DD6B0F412BF}"/>
              </a:ext>
            </a:extLst>
          </p:cNvPr>
          <p:cNvSpPr txBox="1"/>
          <p:nvPr/>
        </p:nvSpPr>
        <p:spPr>
          <a:xfrm>
            <a:off x="3318420" y="464337"/>
            <a:ext cx="967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교수과목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1" name="Rectangle 1159">
            <a:extLst>
              <a:ext uri="{FF2B5EF4-FFF2-40B4-BE49-F238E27FC236}">
                <a16:creationId xmlns:a16="http://schemas.microsoft.com/office/drawing/2014/main" id="{362FF764-8482-4B01-A2F4-F5BD721970A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D850C338-AE68-4CF4-B1CE-7CAFC94C60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105220" y="9044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14477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교수과목을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1159">
            <a:extLst>
              <a:ext uri="{FF2B5EF4-FFF2-40B4-BE49-F238E27FC236}">
                <a16:creationId xmlns:a16="http://schemas.microsoft.com/office/drawing/2014/main" id="{4C8A986F-477F-455E-A8B2-40148F16F4B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35DCE013-A517-4CB5-8175-DCA6C9A5829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5211" y="429490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70D60-63F7-4674-85FB-614DD2DDFB9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52080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aphicFrame>
        <p:nvGraphicFramePr>
          <p:cNvPr id="23" name="Group 517">
            <a:extLst>
              <a:ext uri="{FF2B5EF4-FFF2-40B4-BE49-F238E27FC236}">
                <a16:creationId xmlns:a16="http://schemas.microsoft.com/office/drawing/2014/main" id="{4D927FDA-3B8B-46F1-A9F2-A6EFD433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7131"/>
              </p:ext>
            </p:extLst>
          </p:nvPr>
        </p:nvGraphicFramePr>
        <p:xfrm>
          <a:off x="9643890" y="42863"/>
          <a:ext cx="2478775" cy="107409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데이터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버튼을 누르면 교수 메인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01935F1-E117-4B55-9994-133A3725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20" y="781995"/>
            <a:ext cx="5120640" cy="5404003"/>
          </a:xfrm>
          <a:prstGeom prst="rect">
            <a:avLst/>
          </a:prstGeom>
        </p:spPr>
      </p:pic>
      <p:sp>
        <p:nvSpPr>
          <p:cNvPr id="27" name="Rectangle 1159">
            <a:extLst>
              <a:ext uri="{FF2B5EF4-FFF2-40B4-BE49-F238E27FC236}">
                <a16:creationId xmlns:a16="http://schemas.microsoft.com/office/drawing/2014/main" id="{EE3A1AC5-FCB7-4790-9BF5-09BC2294781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53303" y="10543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8" name="Rectangle 1159">
            <a:extLst>
              <a:ext uri="{FF2B5EF4-FFF2-40B4-BE49-F238E27FC236}">
                <a16:creationId xmlns:a16="http://schemas.microsoft.com/office/drawing/2014/main" id="{95A9D0EE-A1EB-4D7F-BA0D-88F4E655976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72879" y="95529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53161-D24A-4EB3-99C8-A35BEED4058E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9995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0528"/>
              </p:ext>
            </p:extLst>
          </p:nvPr>
        </p:nvGraphicFramePr>
        <p:xfrm>
          <a:off x="9643890" y="42863"/>
          <a:ext cx="2478775" cy="97244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6EB1421-363C-48EC-9B61-FCB4B552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44" y="1269378"/>
            <a:ext cx="5651582" cy="4100537"/>
          </a:xfrm>
          <a:prstGeom prst="rect">
            <a:avLst/>
          </a:prstGeom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111A1DAE-ABB0-4A3D-B1E6-D02BDEF60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19451A1-5CA9-41F8-93AB-31D04C546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49C94-CB36-46D3-A1E1-74186999D4C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418331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53766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C6E817F-7D1E-437B-B133-C5EFA847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299" y="833278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59">
            <a:extLst>
              <a:ext uri="{FF2B5EF4-FFF2-40B4-BE49-F238E27FC236}">
                <a16:creationId xmlns:a16="http://schemas.microsoft.com/office/drawing/2014/main" id="{2845BED0-85D2-4B7B-A648-585CCD83AD5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940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E239F-B6DD-4FDC-8539-65AEDF553B56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24081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39254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출석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CF48B7-9616-4193-9BE1-C6193C940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F865F2-E8EA-46E6-92F6-AED23BC8838D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FE6BB-2914-47C1-80B6-12229B2B52BA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205E2EE-7339-433E-BDAB-EC94FF74DB6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1A1D76-976F-439E-9491-CF4DF4792052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94293-621D-48A6-82B3-A1A5727B0152}"/>
              </a:ext>
            </a:extLst>
          </p:cNvPr>
          <p:cNvSpPr txBox="1"/>
          <p:nvPr/>
        </p:nvSpPr>
        <p:spPr>
          <a:xfrm>
            <a:off x="5661061" y="10171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88CA08-6F3C-41C1-BA85-E4F7F08A2908}"/>
              </a:ext>
            </a:extLst>
          </p:cNvPr>
          <p:cNvSpPr/>
          <p:nvPr/>
        </p:nvSpPr>
        <p:spPr>
          <a:xfrm>
            <a:off x="72387" y="712160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C3255097-2744-43BD-A5BF-CBE299378D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EB1486-B8EE-4990-A6DA-AF671345E87C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41853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6314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D694DD-C462-4793-AD9C-00FE27436F2B}"/>
              </a:ext>
            </a:extLst>
          </p:cNvPr>
          <p:cNvGrpSpPr/>
          <p:nvPr/>
        </p:nvGrpSpPr>
        <p:grpSpPr>
          <a:xfrm>
            <a:off x="2975434" y="1267785"/>
            <a:ext cx="5676900" cy="3462183"/>
            <a:chOff x="2994917" y="1475738"/>
            <a:chExt cx="5676900" cy="34621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EABCA5E-1581-413E-A356-B308073EF10C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780917A-CB4B-450E-BB19-D3D51769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F6C10-2ACB-4E6D-8969-A3D6FF86BED9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17AD6C-EBD8-4F9E-9A5F-B432E82B869E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7C4C0EB-01E4-4D7B-BAB5-FDF3B94A5A2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출석 관리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959B3A-D1EB-4CE3-9013-E7A4373D12A3}"/>
              </a:ext>
            </a:extLst>
          </p:cNvPr>
          <p:cNvSpPr/>
          <p:nvPr/>
        </p:nvSpPr>
        <p:spPr>
          <a:xfrm>
            <a:off x="79410" y="71016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20" name="Rectangle 1159">
            <a:extLst>
              <a:ext uri="{FF2B5EF4-FFF2-40B4-BE49-F238E27FC236}">
                <a16:creationId xmlns:a16="http://schemas.microsoft.com/office/drawing/2014/main" id="{5E9CCDCE-9418-4494-B177-730F582F14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0050" y="117494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E04FF-08C8-4AE7-9F14-F0E058F6AF94}"/>
              </a:ext>
            </a:extLst>
          </p:cNvPr>
          <p:cNvSpPr/>
          <p:nvPr/>
        </p:nvSpPr>
        <p:spPr>
          <a:xfrm>
            <a:off x="4924398" y="1339174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Rectangle 1159">
            <a:extLst>
              <a:ext uri="{FF2B5EF4-FFF2-40B4-BE49-F238E27FC236}">
                <a16:creationId xmlns:a16="http://schemas.microsoft.com/office/drawing/2014/main" id="{C41EB846-90FE-462D-9B87-A1E7479D7A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7263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9B4112-8C9E-43D7-8DD1-A7033D5BF71A}"/>
              </a:ext>
            </a:extLst>
          </p:cNvPr>
          <p:cNvSpPr/>
          <p:nvPr/>
        </p:nvSpPr>
        <p:spPr>
          <a:xfrm>
            <a:off x="3031152" y="1611194"/>
            <a:ext cx="273770" cy="3098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F9A734-8E1F-4809-8B74-0F62A0D45258}"/>
              </a:ext>
            </a:extLst>
          </p:cNvPr>
          <p:cNvSpPr/>
          <p:nvPr/>
        </p:nvSpPr>
        <p:spPr>
          <a:xfrm>
            <a:off x="3057161" y="4487971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1159">
            <a:extLst>
              <a:ext uri="{FF2B5EF4-FFF2-40B4-BE49-F238E27FC236}">
                <a16:creationId xmlns:a16="http://schemas.microsoft.com/office/drawing/2014/main" id="{8B85B102-F26E-4D11-ADDF-10B0E2E2D0C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72882" y="450588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BAD4DB92-164B-4242-B6D3-A55A8B861C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1564" y="1742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080CBE-50FC-42E9-98E9-E29C350AEE9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568034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3" y="-310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690E14-EA1A-4542-93AF-04167D903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7D4CCF-710A-4544-AD6E-52C6AF8B6298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025147-4831-4A23-9D36-BFF1C1A14042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BC52DED-C989-4DE2-8330-EFC96D800C33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AF3B37-650B-4ECF-8790-EFB053C9AB89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AB3D80-CB88-43EC-99A3-0232B1D1580F}"/>
              </a:ext>
            </a:extLst>
          </p:cNvPr>
          <p:cNvSpPr txBox="1"/>
          <p:nvPr/>
        </p:nvSpPr>
        <p:spPr>
          <a:xfrm>
            <a:off x="5644379" y="9996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강의명</a:t>
            </a:r>
            <a:endParaRPr lang="ko-KR" altLang="en-US" sz="1000" b="1" dirty="0"/>
          </a:p>
        </p:txBody>
      </p:sp>
      <p:graphicFrame>
        <p:nvGraphicFramePr>
          <p:cNvPr id="27" name="Group 517">
            <a:extLst>
              <a:ext uri="{FF2B5EF4-FFF2-40B4-BE49-F238E27FC236}">
                <a16:creationId xmlns:a16="http://schemas.microsoft.com/office/drawing/2014/main" id="{AD1D0004-52F7-49DF-A0C7-095C0A701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2408"/>
              </p:ext>
            </p:extLst>
          </p:nvPr>
        </p:nvGraphicFramePr>
        <p:xfrm>
          <a:off x="9643890" y="42863"/>
          <a:ext cx="2478775" cy="128988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Rectangle 1159">
            <a:extLst>
              <a:ext uri="{FF2B5EF4-FFF2-40B4-BE49-F238E27FC236}">
                <a16:creationId xmlns:a16="http://schemas.microsoft.com/office/drawing/2014/main" id="{3E912B09-8053-4BCB-AA18-1A9F6419F79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91F94532-21D2-43E7-AEDB-42ABA48AC8E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32D2D3-B274-4C39-8BD4-3825794A0E52}"/>
              </a:ext>
            </a:extLst>
          </p:cNvPr>
          <p:cNvSpPr/>
          <p:nvPr/>
        </p:nvSpPr>
        <p:spPr>
          <a:xfrm>
            <a:off x="79410" y="108202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1190AE-60DE-4C55-A751-4F5956A8777F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C4A3F0-00B4-49AB-97C3-BD9717429CC4}"/>
              </a:ext>
            </a:extLst>
          </p:cNvPr>
          <p:cNvSpPr/>
          <p:nvPr/>
        </p:nvSpPr>
        <p:spPr>
          <a:xfrm>
            <a:off x="5918856" y="1436229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2B47F6-3C2D-4892-A5A6-718E80DB10B8}"/>
              </a:ext>
            </a:extLst>
          </p:cNvPr>
          <p:cNvSpPr/>
          <p:nvPr/>
        </p:nvSpPr>
        <p:spPr>
          <a:xfrm>
            <a:off x="5918856" y="182890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C018D3-7235-4D52-BF3C-C4362213C567}"/>
              </a:ext>
            </a:extLst>
          </p:cNvPr>
          <p:cNvSpPr/>
          <p:nvPr/>
        </p:nvSpPr>
        <p:spPr>
          <a:xfrm>
            <a:off x="5918856" y="2201872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CA7EC2-FF57-4A49-AADF-AEC3886036CD}"/>
              </a:ext>
            </a:extLst>
          </p:cNvPr>
          <p:cNvSpPr/>
          <p:nvPr/>
        </p:nvSpPr>
        <p:spPr>
          <a:xfrm>
            <a:off x="5918856" y="2594544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BF1DCF-1D84-481B-99AD-57816855A2CC}"/>
              </a:ext>
            </a:extLst>
          </p:cNvPr>
          <p:cNvSpPr/>
          <p:nvPr/>
        </p:nvSpPr>
        <p:spPr>
          <a:xfrm>
            <a:off x="5918856" y="3003291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BD0595-DAC4-421D-B51B-8D9C00722771}"/>
              </a:ext>
            </a:extLst>
          </p:cNvPr>
          <p:cNvSpPr/>
          <p:nvPr/>
        </p:nvSpPr>
        <p:spPr>
          <a:xfrm>
            <a:off x="5918856" y="3395963"/>
            <a:ext cx="2467831" cy="313101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강의년도</a:t>
            </a:r>
            <a:r>
              <a:rPr lang="en-US" altLang="ko-KR" dirty="0">
                <a:solidFill>
                  <a:schemeClr val="tx1"/>
                </a:solidFill>
              </a:rPr>
              <a:t>: | 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397821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C87E28-B119-4062-8F1D-3DBA36319287}"/>
              </a:ext>
            </a:extLst>
          </p:cNvPr>
          <p:cNvSpPr txBox="1"/>
          <p:nvPr/>
        </p:nvSpPr>
        <p:spPr>
          <a:xfrm>
            <a:off x="237507" y="148808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4A94CA-815B-450F-B7EC-63393E5D94F4}"/>
              </a:ext>
            </a:extLst>
          </p:cNvPr>
          <p:cNvGrpSpPr/>
          <p:nvPr/>
        </p:nvGrpSpPr>
        <p:grpSpPr>
          <a:xfrm>
            <a:off x="3187335" y="1709053"/>
            <a:ext cx="5676900" cy="3462183"/>
            <a:chOff x="2994917" y="1475738"/>
            <a:chExt cx="5676900" cy="346218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EFE984-2CA8-4150-A705-6F6D787141E0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657B07E-4724-4FF5-B727-AF40C24CC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2AF86F-42A5-4F61-A0D7-A81BEA30E0E1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E8CFB-983D-4FAE-9B43-787B734D11E2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1153CA6-5A16-4B42-ABED-EE3C1CD1C648}"/>
              </a:ext>
            </a:extLst>
          </p:cNvPr>
          <p:cNvSpPr txBox="1"/>
          <p:nvPr/>
        </p:nvSpPr>
        <p:spPr>
          <a:xfrm>
            <a:off x="3159993" y="136163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52CA2A-A1F9-40E3-B41E-D21869DB1E75}"/>
              </a:ext>
            </a:extLst>
          </p:cNvPr>
          <p:cNvSpPr/>
          <p:nvPr/>
        </p:nvSpPr>
        <p:spPr>
          <a:xfrm>
            <a:off x="7853873" y="2071351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63342-97CC-4BE9-9E00-F3F548B22DE3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20E6F2-B974-4252-8C6C-44E2D93B1D6B}"/>
              </a:ext>
            </a:extLst>
          </p:cNvPr>
          <p:cNvSpPr/>
          <p:nvPr/>
        </p:nvSpPr>
        <p:spPr>
          <a:xfrm>
            <a:off x="3187335" y="2043823"/>
            <a:ext cx="273770" cy="3145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E5B7D8-ED72-4630-9860-6F229C085ABE}"/>
              </a:ext>
            </a:extLst>
          </p:cNvPr>
          <p:cNvSpPr/>
          <p:nvPr/>
        </p:nvSpPr>
        <p:spPr>
          <a:xfrm>
            <a:off x="3176514" y="4972718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BDF81AA0-57A7-46D3-ACBD-BDA0C21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305"/>
              </p:ext>
            </p:extLst>
          </p:nvPr>
        </p:nvGraphicFramePr>
        <p:xfrm>
          <a:off x="9596928" y="223459"/>
          <a:ext cx="2478775" cy="197101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Rectangle 1159">
            <a:extLst>
              <a:ext uri="{FF2B5EF4-FFF2-40B4-BE49-F238E27FC236}">
                <a16:creationId xmlns:a16="http://schemas.microsoft.com/office/drawing/2014/main" id="{9E38A9B0-5D2C-40F2-BAEE-9F77180DA7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67994" y="23162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9164833-6D23-4ED8-8F72-684A259A4D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77031" y="496597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4FB8B31-37F8-4545-BF46-23DA02C005E8}"/>
              </a:ext>
            </a:extLst>
          </p:cNvPr>
          <p:cNvSpPr/>
          <p:nvPr/>
        </p:nvSpPr>
        <p:spPr>
          <a:xfrm>
            <a:off x="57625" y="107475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B4D50-46D7-4966-8C6A-2F5497BF4EDD}"/>
              </a:ext>
            </a:extLst>
          </p:cNvPr>
          <p:cNvSpPr txBox="1"/>
          <p:nvPr/>
        </p:nvSpPr>
        <p:spPr>
          <a:xfrm>
            <a:off x="236967" y="1902524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2C674F-0749-4D05-A2CE-4BEBE8FB8520}"/>
              </a:ext>
            </a:extLst>
          </p:cNvPr>
          <p:cNvSpPr/>
          <p:nvPr/>
        </p:nvSpPr>
        <p:spPr>
          <a:xfrm>
            <a:off x="3461105" y="1796957"/>
            <a:ext cx="2243483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97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79338" y="83861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/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B233BE-D3CD-4CD9-9431-771D5D89651A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81ABD8-4F2F-478C-B20D-77D7967D7F86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01EFA8-9214-4BFB-9AA5-82BA566206D0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DEF98-0AD5-48B9-B556-F510FBAF53E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F08E9A-D1EB-4D72-B4A5-542D60890D1C}"/>
              </a:ext>
            </a:extLst>
          </p:cNvPr>
          <p:cNvSpPr/>
          <p:nvPr/>
        </p:nvSpPr>
        <p:spPr>
          <a:xfrm>
            <a:off x="64717" y="146775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35C8E-F534-4484-BF44-BAE859857ED5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BE676-7B29-4BD0-AB64-79B255012EA9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1D2C6097-0D79-40D4-8824-C891645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24153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1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03845"/>
              </p:ext>
            </p:extLst>
          </p:nvPr>
        </p:nvGraphicFramePr>
        <p:xfrm>
          <a:off x="9643890" y="42863"/>
          <a:ext cx="2478775" cy="1643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9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닫기 버튼 누르면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없어짐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47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찾아봐야함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12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정보를 입력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 전달 비즈니스 로직 수행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창을 띄움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새 비밀번호 출력 후 기본 페이지로 이동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실패문구 띄우고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A5A2C4-2D06-46EF-B267-0D173C0BE3FA}"/>
              </a:ext>
            </a:extLst>
          </p:cNvPr>
          <p:cNvSpPr/>
          <p:nvPr/>
        </p:nvSpPr>
        <p:spPr>
          <a:xfrm>
            <a:off x="69334" y="42863"/>
            <a:ext cx="9475698" cy="6404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 관련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F17EDD-E1F1-437B-B7DC-282144FA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2" t="14516" r="8614" b="57600"/>
          <a:stretch/>
        </p:blipFill>
        <p:spPr>
          <a:xfrm>
            <a:off x="6745837" y="1709126"/>
            <a:ext cx="2770079" cy="15358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DF45548-BFAD-4556-BF00-1F892207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17" y="683463"/>
            <a:ext cx="4339401" cy="4715378"/>
          </a:xfrm>
          <a:prstGeom prst="rect">
            <a:avLst/>
          </a:prstGeom>
        </p:spPr>
      </p:pic>
      <p:sp>
        <p:nvSpPr>
          <p:cNvPr id="12" name="Rectangle 1159">
            <a:extLst>
              <a:ext uri="{FF2B5EF4-FFF2-40B4-BE49-F238E27FC236}">
                <a16:creationId xmlns:a16="http://schemas.microsoft.com/office/drawing/2014/main" id="{3855709D-BB9F-4655-80C9-5B2D5F2AAF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49945" y="461313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Rectangle 1159">
            <a:extLst>
              <a:ext uri="{FF2B5EF4-FFF2-40B4-BE49-F238E27FC236}">
                <a16:creationId xmlns:a16="http://schemas.microsoft.com/office/drawing/2014/main" id="{0EA03996-369C-4576-B9F7-002F8DEEEC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974704" y="216276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Rectangle 1159">
            <a:extLst>
              <a:ext uri="{FF2B5EF4-FFF2-40B4-BE49-F238E27FC236}">
                <a16:creationId xmlns:a16="http://schemas.microsoft.com/office/drawing/2014/main" id="{3648E937-6795-40CB-81FF-6C3196BD156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64987" y="8831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1468C4-84AA-4E77-8A3C-5A1521FFDD3D}"/>
              </a:ext>
            </a:extLst>
          </p:cNvPr>
          <p:cNvSpPr/>
          <p:nvPr/>
        </p:nvSpPr>
        <p:spPr>
          <a:xfrm>
            <a:off x="4163427" y="2412324"/>
            <a:ext cx="1287511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E-mail </a:t>
            </a:r>
            <a:r>
              <a:rPr lang="ko-KR" altLang="en-US" sz="9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12AD78-A609-4BAC-A517-828B7CC14507}"/>
              </a:ext>
            </a:extLst>
          </p:cNvPr>
          <p:cNvSpPr/>
          <p:nvPr/>
        </p:nvSpPr>
        <p:spPr>
          <a:xfrm>
            <a:off x="6446138" y="2415242"/>
            <a:ext cx="82751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525BF6-3169-4B87-9782-7E6BAA3944EC}"/>
              </a:ext>
            </a:extLst>
          </p:cNvPr>
          <p:cNvSpPr/>
          <p:nvPr/>
        </p:nvSpPr>
        <p:spPr>
          <a:xfrm>
            <a:off x="5497795" y="2415242"/>
            <a:ext cx="901486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1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992932" y="132897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홍길동 교수님 </a:t>
            </a:r>
            <a:r>
              <a:rPr lang="ko-KR" altLang="en-US" sz="900" dirty="0"/>
              <a:t>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914065" y="10070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3CADB-8E53-4FC0-9C1B-8D5B1E978FD7}"/>
              </a:ext>
            </a:extLst>
          </p:cNvPr>
          <p:cNvSpPr txBox="1"/>
          <p:nvPr/>
        </p:nvSpPr>
        <p:spPr>
          <a:xfrm>
            <a:off x="236968" y="109295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 관리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49E570-8B5D-47B4-A92E-B44571857AF3}"/>
              </a:ext>
            </a:extLst>
          </p:cNvPr>
          <p:cNvSpPr txBox="1"/>
          <p:nvPr/>
        </p:nvSpPr>
        <p:spPr>
          <a:xfrm>
            <a:off x="237507" y="710168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 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0F76C6A-8029-40DD-B768-19C70F51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1886694"/>
            <a:ext cx="6520510" cy="1858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9E1BD-0C06-4268-93B2-C51B2062264F}"/>
              </a:ext>
            </a:extLst>
          </p:cNvPr>
          <p:cNvSpPr txBox="1"/>
          <p:nvPr/>
        </p:nvSpPr>
        <p:spPr>
          <a:xfrm>
            <a:off x="2464213" y="57421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정보</a:t>
            </a:r>
          </a:p>
        </p:txBody>
      </p:sp>
      <p:graphicFrame>
        <p:nvGraphicFramePr>
          <p:cNvPr id="21" name="Group 517">
            <a:extLst>
              <a:ext uri="{FF2B5EF4-FFF2-40B4-BE49-F238E27FC236}">
                <a16:creationId xmlns:a16="http://schemas.microsoft.com/office/drawing/2014/main" id="{433489A8-E289-4028-A989-97E9200E7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9514"/>
              </p:ext>
            </p:extLst>
          </p:nvPr>
        </p:nvGraphicFramePr>
        <p:xfrm>
          <a:off x="9643890" y="42863"/>
          <a:ext cx="2478775" cy="117325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버튼을 누르면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현재 비밀번호가 일치하는지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새 비밀번호와 비밀번호 확인이 일치하는지 여부 확인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 업데이트 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redirect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교수 기본 페이지로 이동 및 성공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  실패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5CBD3A-0BEC-4B39-8D65-A2DF57B03D1E}"/>
              </a:ext>
            </a:extLst>
          </p:cNvPr>
          <p:cNvSpPr/>
          <p:nvPr/>
        </p:nvSpPr>
        <p:spPr>
          <a:xfrm>
            <a:off x="79410" y="186942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065E9831-9609-474D-8521-2C283A24B8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517699" y="345187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06DC72-0682-45F8-B559-9212AA579BB6}"/>
              </a:ext>
            </a:extLst>
          </p:cNvPr>
          <p:cNvSpPr txBox="1"/>
          <p:nvPr/>
        </p:nvSpPr>
        <p:spPr>
          <a:xfrm>
            <a:off x="237507" y="1488085"/>
            <a:ext cx="100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마이페이지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2B0EB3-8C4A-4E55-B1A0-625EE0C3144F}"/>
              </a:ext>
            </a:extLst>
          </p:cNvPr>
          <p:cNvSpPr txBox="1"/>
          <p:nvPr/>
        </p:nvSpPr>
        <p:spPr>
          <a:xfrm>
            <a:off x="236968" y="1902524"/>
            <a:ext cx="123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464868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552D89-29C1-4C67-BC36-F6D34825B1CA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89310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5E7B8A-9757-413F-8A87-135FA499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9" y="1322106"/>
            <a:ext cx="5093957" cy="420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1159">
            <a:extLst>
              <a:ext uri="{FF2B5EF4-FFF2-40B4-BE49-F238E27FC236}">
                <a16:creationId xmlns:a16="http://schemas.microsoft.com/office/drawing/2014/main" id="{4B6C3B37-5032-4FF7-A297-0BA4BE89DAF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723882" y="16903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1301CB86-AF9C-4EF5-A1FB-6335958001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87523" y="135017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EBA3DF9B-891D-4CF4-8266-32862DE947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541865" y="3032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graphicFrame>
        <p:nvGraphicFramePr>
          <p:cNvPr id="24" name="Group 517">
            <a:extLst>
              <a:ext uri="{FF2B5EF4-FFF2-40B4-BE49-F238E27FC236}">
                <a16:creationId xmlns:a16="http://schemas.microsoft.com/office/drawing/2014/main" id="{7B6258AA-435B-40C2-B0BA-9CDB7AB8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61966"/>
              </p:ext>
            </p:extLst>
          </p:nvPr>
        </p:nvGraphicFramePr>
        <p:xfrm>
          <a:off x="9643890" y="42863"/>
          <a:ext cx="2478775" cy="209497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페이지가 관리자의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관리자에게만 글쓰기 버튼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write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6405"/>
                  </a:ext>
                </a:extLst>
              </a:tr>
            </a:tbl>
          </a:graphicData>
        </a:graphic>
      </p:graphicFrame>
      <p:sp>
        <p:nvSpPr>
          <p:cNvPr id="26" name="Rectangle 1159">
            <a:extLst>
              <a:ext uri="{FF2B5EF4-FFF2-40B4-BE49-F238E27FC236}">
                <a16:creationId xmlns:a16="http://schemas.microsoft.com/office/drawing/2014/main" id="{A6FC4982-9CB8-4BE6-B927-EA55001BC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08684" y="485783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8511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01566"/>
              </p:ext>
            </p:extLst>
          </p:nvPr>
        </p:nvGraphicFramePr>
        <p:xfrm>
          <a:off x="9643890" y="42863"/>
          <a:ext cx="2478775" cy="16825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써머노트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첨부파일 이미지도 본문에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공지사항 리스트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삭제 버튼은 관리자에게만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Delyn=n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데이터베이스에서 변경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647378-B4CC-4C0D-ACA7-62858B27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95" y="1260624"/>
            <a:ext cx="5500377" cy="398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54F00213-428E-473E-8945-CD393FAC26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463B5A-E063-4C87-BBAC-E935ABC0AB08}"/>
              </a:ext>
            </a:extLst>
          </p:cNvPr>
          <p:cNvSpPr/>
          <p:nvPr/>
        </p:nvSpPr>
        <p:spPr>
          <a:xfrm>
            <a:off x="7860890" y="4948084"/>
            <a:ext cx="703182" cy="29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159">
            <a:extLst>
              <a:ext uri="{FF2B5EF4-FFF2-40B4-BE49-F238E27FC236}">
                <a16:creationId xmlns:a16="http://schemas.microsoft.com/office/drawing/2014/main" id="{51904ADD-D51C-4CDF-B968-83C8A194E1E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6318" y="502454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Rectangle 1159">
            <a:extLst>
              <a:ext uri="{FF2B5EF4-FFF2-40B4-BE49-F238E27FC236}">
                <a16:creationId xmlns:a16="http://schemas.microsoft.com/office/drawing/2014/main" id="{A5885E8C-0EBE-496E-AA30-F33494C2D8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46136" y="502106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165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/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등록페이지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33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85675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게시글 수정페이지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DD2DD-6560-4699-AEBC-E3BA11F7C95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01008-A14C-4A16-B845-A96FE11284B3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D64D2-A797-43A3-A182-916F4E74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52" y="1304978"/>
            <a:ext cx="5487322" cy="38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159">
            <a:extLst>
              <a:ext uri="{FF2B5EF4-FFF2-40B4-BE49-F238E27FC236}">
                <a16:creationId xmlns:a16="http://schemas.microsoft.com/office/drawing/2014/main" id="{0EDF9787-A5E6-42B4-A6DE-8A868705EF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3" y="8623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B40B5-852A-4D7C-9C9D-A7A952CDB282}"/>
              </a:ext>
            </a:extLst>
          </p:cNvPr>
          <p:cNvSpPr/>
          <p:nvPr/>
        </p:nvSpPr>
        <p:spPr>
          <a:xfrm>
            <a:off x="6489291" y="1824632"/>
            <a:ext cx="192466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BFEAD-1196-416C-8E6D-3E5451D15B0A}"/>
              </a:ext>
            </a:extLst>
          </p:cNvPr>
          <p:cNvSpPr/>
          <p:nvPr/>
        </p:nvSpPr>
        <p:spPr>
          <a:xfrm>
            <a:off x="5987845" y="1481049"/>
            <a:ext cx="700549" cy="2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7109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97048" y="-5621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0522"/>
              </p:ext>
            </p:extLst>
          </p:nvPr>
        </p:nvGraphicFramePr>
        <p:xfrm>
          <a:off x="9643890" y="42863"/>
          <a:ext cx="2478775" cy="308987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학생과 교수를 선택 조회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97515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학생과 교수의 데이터를 선택 및 조회가능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이름으로 검색해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모든 학생과 교수의 이름에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옵션에 따라 학생용 사용자추가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교수용 사용자추가 페이지로 이동한다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859097-6329-4E41-AAEF-2B8985D9C361}"/>
              </a:ext>
            </a:extLst>
          </p:cNvPr>
          <p:cNvSpPr/>
          <p:nvPr/>
        </p:nvSpPr>
        <p:spPr>
          <a:xfrm>
            <a:off x="2674277" y="1546850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59F57-8ABF-462E-98F8-6598A879DBFA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D47729-1353-4E42-BBBC-6A193B65391D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4282E-375C-4985-807C-62B4B31015AA}"/>
              </a:ext>
            </a:extLst>
          </p:cNvPr>
          <p:cNvSpPr txBox="1"/>
          <p:nvPr/>
        </p:nvSpPr>
        <p:spPr>
          <a:xfrm>
            <a:off x="2464213" y="5742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관리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E527EC-ABB6-4AD7-A00F-0B742F46A8D7}"/>
              </a:ext>
            </a:extLst>
          </p:cNvPr>
          <p:cNvGrpSpPr/>
          <p:nvPr/>
        </p:nvGrpSpPr>
        <p:grpSpPr>
          <a:xfrm>
            <a:off x="2524493" y="2131559"/>
            <a:ext cx="6686550" cy="2428875"/>
            <a:chOff x="2524493" y="1703859"/>
            <a:chExt cx="6686550" cy="24288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5359738-BB1D-454B-952F-3BD60A7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493" y="1703859"/>
              <a:ext cx="6686550" cy="242887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F4E65B-3DF1-4D63-A22F-DAEB4DDF2C92}"/>
                </a:ext>
              </a:extLst>
            </p:cNvPr>
            <p:cNvSpPr/>
            <p:nvPr/>
          </p:nvSpPr>
          <p:spPr>
            <a:xfrm>
              <a:off x="2980957" y="3893820"/>
              <a:ext cx="470166" cy="213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776FD7-9ED1-46E4-B1E3-5F37A3B30BA9}"/>
              </a:ext>
            </a:extLst>
          </p:cNvPr>
          <p:cNvSpPr/>
          <p:nvPr/>
        </p:nvSpPr>
        <p:spPr>
          <a:xfrm>
            <a:off x="2619250" y="2350260"/>
            <a:ext cx="4017524" cy="20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8D353-2109-4AF6-A5E5-033E79B9042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99130E-B29C-47B1-A6C2-FC2D8FC44B75}"/>
              </a:ext>
            </a:extLst>
          </p:cNvPr>
          <p:cNvSpPr/>
          <p:nvPr/>
        </p:nvSpPr>
        <p:spPr>
          <a:xfrm>
            <a:off x="74313" y="81248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80803" y="238992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84E3FE8-E35E-498B-9A54-C74C571E74B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773664" y="277651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E86AD163-FD3A-4441-A74B-1DB477C50B4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7515" y="437595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5C463B-6ECF-4C14-978D-9AF3D6997822}"/>
              </a:ext>
            </a:extLst>
          </p:cNvPr>
          <p:cNvSpPr/>
          <p:nvPr/>
        </p:nvSpPr>
        <p:spPr>
          <a:xfrm>
            <a:off x="8325465" y="2668735"/>
            <a:ext cx="774289" cy="165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A9833879-439E-4BD0-9112-327AF55EB6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08593" y="44150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92DD12D-EF32-46F7-8853-20F0B526873F}"/>
              </a:ext>
            </a:extLst>
          </p:cNvPr>
          <p:cNvSpPr/>
          <p:nvPr/>
        </p:nvSpPr>
        <p:spPr>
          <a:xfrm>
            <a:off x="2646964" y="1099363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    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DB1110-1DF2-4E60-B17D-F05E9E285F40}"/>
              </a:ext>
            </a:extLst>
          </p:cNvPr>
          <p:cNvSpPr/>
          <p:nvPr/>
        </p:nvSpPr>
        <p:spPr>
          <a:xfrm>
            <a:off x="2674277" y="1334209"/>
            <a:ext cx="953826" cy="22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6C32ABC9-8A10-4A50-BD6D-FE73D1436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95494" y="113424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092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7112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학생을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4" name="Rectangle 1159">
            <a:extLst>
              <a:ext uri="{FF2B5EF4-FFF2-40B4-BE49-F238E27FC236}">
                <a16:creationId xmlns:a16="http://schemas.microsoft.com/office/drawing/2014/main" id="{CD28700D-AACA-4EBD-84B3-4C38A26C8B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B080D-A707-4B5C-BDDE-E2A125082BCA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23512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80628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01C5AF-1E20-44AF-B38E-027D0A3EB836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099C035-1CFE-4FFC-8FD7-934D80E0B758}"/>
              </a:ext>
            </a:extLst>
          </p:cNvPr>
          <p:cNvSpPr/>
          <p:nvPr/>
        </p:nvSpPr>
        <p:spPr>
          <a:xfrm>
            <a:off x="2735455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학생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637BC59B-374B-47AD-B503-9F8A939735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83985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8FB051-D8AD-4E7F-91A7-B52B4182677A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6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3ABF-4666-4606-B2B3-BB26B2F1EA14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2195E3-EAE6-40AD-A11B-FA20F9D74C5D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6FB5D-9677-407A-8A4D-7001E8C688C8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교수 </a:t>
            </a:r>
            <a:r>
              <a:rPr lang="ko-KR" altLang="en-US" sz="1200" dirty="0" err="1"/>
              <a:t>김길동</a:t>
            </a:r>
            <a:endParaRPr lang="ko-KR" altLang="en-US" sz="1200" dirty="0"/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6A85535F-2E35-4848-88D4-4E218A79B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65124"/>
              </p:ext>
            </p:extLst>
          </p:nvPr>
        </p:nvGraphicFramePr>
        <p:xfrm>
          <a:off x="2646964" y="2250753"/>
          <a:ext cx="6613908" cy="18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교번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직급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임용일자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0E5216-390D-445C-804E-9844CE34660C}"/>
              </a:ext>
            </a:extLst>
          </p:cNvPr>
          <p:cNvSpPr/>
          <p:nvPr/>
        </p:nvSpPr>
        <p:spPr>
          <a:xfrm>
            <a:off x="8487698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31E755-7D27-4494-ACEA-2C672DD1ED3A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C421AB-13C0-466A-8D0B-CF2561450A19}"/>
              </a:ext>
            </a:extLst>
          </p:cNvPr>
          <p:cNvSpPr/>
          <p:nvPr/>
        </p:nvSpPr>
        <p:spPr>
          <a:xfrm>
            <a:off x="7784832" y="4638254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6EAF27-0B32-4B56-AFFD-E075EA745763}"/>
              </a:ext>
            </a:extLst>
          </p:cNvPr>
          <p:cNvSpPr/>
          <p:nvPr/>
        </p:nvSpPr>
        <p:spPr>
          <a:xfrm>
            <a:off x="72387" y="829032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163422-F118-4053-8065-AF7105D40105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D0526C9-B4F0-4C8F-BEF9-D351C07CC076}"/>
              </a:ext>
            </a:extLst>
          </p:cNvPr>
          <p:cNvSpPr/>
          <p:nvPr/>
        </p:nvSpPr>
        <p:spPr>
          <a:xfrm>
            <a:off x="2720707" y="494872"/>
            <a:ext cx="981139" cy="22123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교수    ▼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E0A9E002-575A-4AFB-B915-D0E9EAE25D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69237" y="529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graphicFrame>
        <p:nvGraphicFramePr>
          <p:cNvPr id="39" name="Group 517">
            <a:extLst>
              <a:ext uri="{FF2B5EF4-FFF2-40B4-BE49-F238E27FC236}">
                <a16:creationId xmlns:a16="http://schemas.microsoft.com/office/drawing/2014/main" id="{2E4529E0-4DC0-411F-AE57-D862119E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78098"/>
              </p:ext>
            </p:extLst>
          </p:nvPr>
        </p:nvGraphicFramePr>
        <p:xfrm>
          <a:off x="9643890" y="42863"/>
          <a:ext cx="2478775" cy="156222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또는 사용자 관리 리스트 페이지에서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옵션에서 교수를 선택하고 사용자 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 사용자 추가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리스트페이지에서 사용자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사용자 상세보기 페이지로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상세보기 페이지일 때 수정버튼만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사용자 추가페이지일때 저장버튼만 노출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1159">
            <a:extLst>
              <a:ext uri="{FF2B5EF4-FFF2-40B4-BE49-F238E27FC236}">
                <a16:creationId xmlns:a16="http://schemas.microsoft.com/office/drawing/2014/main" id="{3C334315-F2BC-4EF3-9725-56834A9407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06027" y="46382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81715B-1852-40AD-89C4-558A0CD01535}"/>
              </a:ext>
            </a:extLst>
          </p:cNvPr>
          <p:cNvSpPr/>
          <p:nvPr/>
        </p:nvSpPr>
        <p:spPr>
          <a:xfrm>
            <a:off x="7720781" y="4527755"/>
            <a:ext cx="1445342" cy="40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41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-625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50414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성적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FB5FEA-3153-4E05-ACC3-A0BC97D1ECEE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성적 관리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0009076-73B2-4E0F-9A9B-64857FB32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C5B5953-9CE8-49B1-B8D8-0E2F3B351BD9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C6ADB13-0C37-41F4-A41C-C4751077DA35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874911-5795-4556-8860-77560A41DA4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3229AC-E299-41DE-AA30-5743B34B7016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CD608-6B3A-4A59-9679-AD6675BBBAC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1B36FD-E7F5-434E-8BD8-2E7CF6C0551A}"/>
              </a:ext>
            </a:extLst>
          </p:cNvPr>
          <p:cNvSpPr/>
          <p:nvPr/>
        </p:nvSpPr>
        <p:spPr>
          <a:xfrm>
            <a:off x="61865" y="1485158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6883CC78-4D7D-4A21-B774-63EE5A12A3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169992C9-F0C8-451D-A4CA-682E55C841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214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E1173-817C-4251-B454-E5C59799573B}"/>
              </a:ext>
            </a:extLst>
          </p:cNvPr>
          <p:cNvSpPr txBox="1"/>
          <p:nvPr/>
        </p:nvSpPr>
        <p:spPr>
          <a:xfrm>
            <a:off x="1933575" y="2000250"/>
            <a:ext cx="832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/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411948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32739" y="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8616" y="155314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0F78D6-B8F4-4A2C-972B-A948CAFBB62B}"/>
              </a:ext>
            </a:extLst>
          </p:cNvPr>
          <p:cNvGrpSpPr/>
          <p:nvPr/>
        </p:nvGrpSpPr>
        <p:grpSpPr>
          <a:xfrm>
            <a:off x="3163629" y="1754261"/>
            <a:ext cx="5676900" cy="3462183"/>
            <a:chOff x="2994917" y="1475738"/>
            <a:chExt cx="5676900" cy="34621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6338FE3-A749-4236-A7B3-BEE1717A95BF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D323A96D-AFA2-46F8-8685-A9E7BE707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C7D9CD0-D613-4F65-A604-B745836EAC2D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6833B19-63ED-4449-988C-EB3F4058F7B6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4FAD4BB-8359-47B2-B216-868847E4EC23}"/>
              </a:ext>
            </a:extLst>
          </p:cNvPr>
          <p:cNvSpPr txBox="1"/>
          <p:nvPr/>
        </p:nvSpPr>
        <p:spPr>
          <a:xfrm>
            <a:off x="3163629" y="1415682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성적관리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BBCACE-9C7B-4419-A0D2-C9BE9726375A}"/>
              </a:ext>
            </a:extLst>
          </p:cNvPr>
          <p:cNvSpPr/>
          <p:nvPr/>
        </p:nvSpPr>
        <p:spPr>
          <a:xfrm>
            <a:off x="7848386" y="2313025"/>
            <a:ext cx="278117" cy="283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0029F5-AFEC-4996-A6A0-74EFFE068D5B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성적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6A515-B225-4F70-8902-6466B29DFCA4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2" name="Group 517">
            <a:extLst>
              <a:ext uri="{FF2B5EF4-FFF2-40B4-BE49-F238E27FC236}">
                <a16:creationId xmlns:a16="http://schemas.microsoft.com/office/drawing/2014/main" id="{7AC14447-064B-4698-8A51-A2AE3DC0F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05217"/>
              </p:ext>
            </p:extLst>
          </p:nvPr>
        </p:nvGraphicFramePr>
        <p:xfrm>
          <a:off x="9596928" y="223459"/>
          <a:ext cx="2478775" cy="258310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년도와 학기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 성적을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보여줌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12043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A,B,C,D,F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변경할 수 있게 함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성적관리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8387735A-4EF5-47DC-B5E0-8948DE9ECD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77" b="57725"/>
          <a:stretch/>
        </p:blipFill>
        <p:spPr>
          <a:xfrm>
            <a:off x="3187335" y="1679290"/>
            <a:ext cx="3272611" cy="349518"/>
          </a:xfrm>
          <a:prstGeom prst="rect">
            <a:avLst/>
          </a:prstGeom>
        </p:spPr>
      </p:pic>
      <p:sp>
        <p:nvSpPr>
          <p:cNvPr id="34" name="Rectangle 1159">
            <a:extLst>
              <a:ext uri="{FF2B5EF4-FFF2-40B4-BE49-F238E27FC236}">
                <a16:creationId xmlns:a16="http://schemas.microsoft.com/office/drawing/2014/main" id="{A0559709-F91A-4BBB-8C97-496DEA996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809885" y="15638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F20C6A00-BB38-489C-A386-96CA3759A8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14189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5FC942D-9DCD-45E5-A4FE-0582581C3132}"/>
              </a:ext>
            </a:extLst>
          </p:cNvPr>
          <p:cNvSpPr/>
          <p:nvPr/>
        </p:nvSpPr>
        <p:spPr>
          <a:xfrm>
            <a:off x="3187335" y="5002592"/>
            <a:ext cx="2919486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5FE53C3B-DE95-45AC-8506-1D5B913E3F0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33891" y="22672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845CD7-EEC3-4938-AA5A-501294A2F555}"/>
              </a:ext>
            </a:extLst>
          </p:cNvPr>
          <p:cNvSpPr/>
          <p:nvPr/>
        </p:nvSpPr>
        <p:spPr>
          <a:xfrm>
            <a:off x="9063817" y="2316210"/>
            <a:ext cx="584819" cy="2609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Rectangle 1159">
            <a:extLst>
              <a:ext uri="{FF2B5EF4-FFF2-40B4-BE49-F238E27FC236}">
                <a16:creationId xmlns:a16="http://schemas.microsoft.com/office/drawing/2014/main" id="{082ADB32-096B-48A7-A7A3-9711106638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28599" y="500817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4FB2504-8003-497A-A4FE-772961F7EE2A}"/>
              </a:ext>
            </a:extLst>
          </p:cNvPr>
          <p:cNvSpPr/>
          <p:nvPr/>
        </p:nvSpPr>
        <p:spPr>
          <a:xfrm>
            <a:off x="61865" y="1504145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</p:spTree>
    <p:extLst>
      <p:ext uri="{BB962C8B-B14F-4D97-AF65-F5344CB8AC3E}">
        <p14:creationId xmlns:p14="http://schemas.microsoft.com/office/powerpoint/2010/main" val="104913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73E20-03E6-4F97-AC05-F16F37B5446C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2F1840-6E71-43C9-B0FE-358ACD93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5D82AD-E35E-487B-8410-763DF8D9C596}"/>
              </a:ext>
            </a:extLst>
          </p:cNvPr>
          <p:cNvSpPr txBox="1"/>
          <p:nvPr/>
        </p:nvSpPr>
        <p:spPr>
          <a:xfrm>
            <a:off x="2790585" y="1017997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2219C54-4FA6-4BDE-9926-0A17279D4ED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0BF437F-AD0D-4D76-9658-2C490A9F06DF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0CD77A-6174-410C-B5A6-AE1D8D1C869E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73B5CB-83F6-4127-8B96-4571BE15F8EB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DBDC5EC4-E247-4FF1-AD91-D589097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08403"/>
              </p:ext>
            </p:extLst>
          </p:nvPr>
        </p:nvGraphicFramePr>
        <p:xfrm>
          <a:off x="9643890" y="42863"/>
          <a:ext cx="2478775" cy="1436191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출결 관리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4119109A-D8BD-4C40-8C39-15AC7D6E9D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98FC75E0-73A2-4CE5-8E58-462A790D4F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E903E7-952E-4BCE-9FA8-137889BAEB02}"/>
              </a:ext>
            </a:extLst>
          </p:cNvPr>
          <p:cNvSpPr/>
          <p:nvPr/>
        </p:nvSpPr>
        <p:spPr>
          <a:xfrm>
            <a:off x="69334" y="1769734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94B808-98E8-421F-AF10-EB8A2FAC855B}"/>
              </a:ext>
            </a:extLst>
          </p:cNvPr>
          <p:cNvSpPr txBox="1"/>
          <p:nvPr/>
        </p:nvSpPr>
        <p:spPr>
          <a:xfrm>
            <a:off x="488118" y="1789605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21267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70776" y="1823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B91FFC-F8C3-48AF-B96E-D691F132FA0C}"/>
              </a:ext>
            </a:extLst>
          </p:cNvPr>
          <p:cNvGrpSpPr/>
          <p:nvPr/>
        </p:nvGrpSpPr>
        <p:grpSpPr>
          <a:xfrm>
            <a:off x="3019805" y="1873944"/>
            <a:ext cx="5676900" cy="3462183"/>
            <a:chOff x="2994917" y="1475738"/>
            <a:chExt cx="5676900" cy="34621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525B7BA-3DC0-49A3-A98E-0329AD918B15}"/>
                </a:ext>
              </a:extLst>
            </p:cNvPr>
            <p:cNvGrpSpPr/>
            <p:nvPr/>
          </p:nvGrpSpPr>
          <p:grpSpPr>
            <a:xfrm>
              <a:off x="2994917" y="1475738"/>
              <a:ext cx="5676900" cy="3462183"/>
              <a:chOff x="3096053" y="2462981"/>
              <a:chExt cx="5676900" cy="3462183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23AA588-AB44-4D47-9F43-466366F73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4668" b="3365"/>
              <a:stretch/>
            </p:blipFill>
            <p:spPr>
              <a:xfrm>
                <a:off x="3096053" y="2462981"/>
                <a:ext cx="5676900" cy="346218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C7F8FBF-F5E7-4502-8FCC-1E72199C14D3}"/>
                  </a:ext>
                </a:extLst>
              </p:cNvPr>
              <p:cNvSpPr/>
              <p:nvPr/>
            </p:nvSpPr>
            <p:spPr>
              <a:xfrm>
                <a:off x="5073445" y="2566219"/>
                <a:ext cx="2919486" cy="2138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06089E2-E059-48A9-B336-5CD76C4BC435}"/>
                </a:ext>
              </a:extLst>
            </p:cNvPr>
            <p:cNvSpPr/>
            <p:nvPr/>
          </p:nvSpPr>
          <p:spPr>
            <a:xfrm>
              <a:off x="7899169" y="4703877"/>
              <a:ext cx="661913" cy="2138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8C1658-7044-4EA6-B750-386848CA5F60}"/>
              </a:ext>
            </a:extLst>
          </p:cNvPr>
          <p:cNvSpPr txBox="1"/>
          <p:nvPr/>
        </p:nvSpPr>
        <p:spPr>
          <a:xfrm>
            <a:off x="3094310" y="1537777"/>
            <a:ext cx="2290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출석관리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C310A6-5AF7-472E-A1A0-DC529BF84F75}"/>
              </a:ext>
            </a:extLst>
          </p:cNvPr>
          <p:cNvSpPr txBox="1"/>
          <p:nvPr/>
        </p:nvSpPr>
        <p:spPr>
          <a:xfrm>
            <a:off x="2464213" y="5742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출결 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519367-E95E-4651-966A-5750306ACF5D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aphicFrame>
        <p:nvGraphicFramePr>
          <p:cNvPr id="37" name="Group 517">
            <a:extLst>
              <a:ext uri="{FF2B5EF4-FFF2-40B4-BE49-F238E27FC236}">
                <a16:creationId xmlns:a16="http://schemas.microsoft.com/office/drawing/2014/main" id="{DBEE9AF5-69C2-4082-80E7-17760F5A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9159"/>
              </p:ext>
            </p:extLst>
          </p:nvPr>
        </p:nvGraphicFramePr>
        <p:xfrm>
          <a:off x="9643890" y="42863"/>
          <a:ext cx="2478775" cy="2446122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선택 및 검색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출석 데이터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날짜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api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사용할 수도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옵션인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 중 하나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Select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출석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결석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지각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선택하여 수정 가능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post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형태로 현재페이지로 데이터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번에서 선택한 옵션명을 기반으로 데이터베이스 업데이트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성공시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포워드로 현재페이지로 보냄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실패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띄우고 출석관리 리스트페이지로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1159">
            <a:extLst>
              <a:ext uri="{FF2B5EF4-FFF2-40B4-BE49-F238E27FC236}">
                <a16:creationId xmlns:a16="http://schemas.microsoft.com/office/drawing/2014/main" id="{FE2E4ADA-F1E8-4261-9A7B-8398A799A4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1208" y="183910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Rectangle 1159">
            <a:extLst>
              <a:ext uri="{FF2B5EF4-FFF2-40B4-BE49-F238E27FC236}">
                <a16:creationId xmlns:a16="http://schemas.microsoft.com/office/drawing/2014/main" id="{58A4E3C0-44DE-42AF-BF9E-9419B3AA32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81487" y="23894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DB7DDFA0-3412-4D97-8C4F-756FAA44B4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42016" y="50979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0C08E344-8D51-4E8C-A6AA-35030311F7D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49470" y="241675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E7EA318-B01B-4F82-80FE-A8F4526DC068}"/>
              </a:ext>
            </a:extLst>
          </p:cNvPr>
          <p:cNvSpPr/>
          <p:nvPr/>
        </p:nvSpPr>
        <p:spPr>
          <a:xfrm>
            <a:off x="4992904" y="1967715"/>
            <a:ext cx="783227" cy="213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09599C-B9DE-4874-9C8B-4A6DD5D7E712}"/>
              </a:ext>
            </a:extLst>
          </p:cNvPr>
          <p:cNvSpPr/>
          <p:nvPr/>
        </p:nvSpPr>
        <p:spPr>
          <a:xfrm>
            <a:off x="69334" y="176789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</p:spTree>
    <p:extLst>
      <p:ext uri="{BB962C8B-B14F-4D97-AF65-F5344CB8AC3E}">
        <p14:creationId xmlns:p14="http://schemas.microsoft.com/office/powerpoint/2010/main" val="1319830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B931BD-46F0-461B-907F-A52995AB7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6C7337-E765-483C-ACB6-24B7E8B011C2}"/>
              </a:ext>
            </a:extLst>
          </p:cNvPr>
          <p:cNvSpPr txBox="1"/>
          <p:nvPr/>
        </p:nvSpPr>
        <p:spPr>
          <a:xfrm>
            <a:off x="2196082" y="815564"/>
            <a:ext cx="5125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모든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지난강의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진행중인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예정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준비 강의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수강신청 중 강의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F9C781-109D-4846-AC0B-D3BA39465137}"/>
              </a:ext>
            </a:extLst>
          </p:cNvPr>
          <p:cNvSpPr txBox="1"/>
          <p:nvPr/>
        </p:nvSpPr>
        <p:spPr>
          <a:xfrm>
            <a:off x="2505577" y="4580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관리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1538942-47B4-4CE4-9506-53732BC5737B}"/>
              </a:ext>
            </a:extLst>
          </p:cNvPr>
          <p:cNvSpPr/>
          <p:nvPr/>
        </p:nvSpPr>
        <p:spPr>
          <a:xfrm>
            <a:off x="7251657" y="4041253"/>
            <a:ext cx="1299683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추가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DE5F350-FE62-40F5-88F1-B7DC066EB649}"/>
              </a:ext>
            </a:extLst>
          </p:cNvPr>
          <p:cNvSpPr/>
          <p:nvPr/>
        </p:nvSpPr>
        <p:spPr>
          <a:xfrm>
            <a:off x="2355683" y="3944217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92AC77F-5482-49BC-89B8-9CF6AE1B755F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2BD5C9-D39E-41F5-926A-0AF96244F7A4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F428E-4B52-4351-BE8C-E1552DEC28D2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1A5EF-BADB-429A-9C4A-F8BDD187FE33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EC3C-17A4-44ED-9C7B-220D4EFF2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  <p:graphicFrame>
        <p:nvGraphicFramePr>
          <p:cNvPr id="33" name="Group 517">
            <a:extLst>
              <a:ext uri="{FF2B5EF4-FFF2-40B4-BE49-F238E27FC236}">
                <a16:creationId xmlns:a16="http://schemas.microsoft.com/office/drawing/2014/main" id="{B82F287E-CBCA-410F-837A-27FBCED3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3683"/>
              </p:ext>
            </p:extLst>
          </p:nvPr>
        </p:nvGraphicFramePr>
        <p:xfrm>
          <a:off x="9643890" y="42863"/>
          <a:ext cx="2478775" cy="2506735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강의를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조회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23550"/>
                  </a:ext>
                </a:extLst>
              </a:tr>
              <a:tr h="21417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예정 강의 등록페이지로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52176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2156DF89-12DE-4F8C-94B7-6C52405A679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1071B156-E2AB-4D0C-ADF2-8B81F246061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646964" y="1514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2752621A-A1D9-458E-A9FA-7C0B15621F7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096799" y="39716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" name="Rectangle 1159">
            <a:extLst>
              <a:ext uri="{FF2B5EF4-FFF2-40B4-BE49-F238E27FC236}">
                <a16:creationId xmlns:a16="http://schemas.microsoft.com/office/drawing/2014/main" id="{7554C5BE-A231-488C-AF30-6118BDB7E2C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70432" y="398756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6DC3786-DD7E-4FCC-931D-67AEAB40CEF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954891-BD44-43A6-B7AD-BAC1392B8745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752245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9232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상세페이지에서 수정버튼을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 수정페이지로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CAEFF2-A3D0-425F-8AA9-9377235BF82A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265CBC-1BFE-430D-AF87-C62116D710A2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299864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099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강의계획서 수정페이지에서 데이터를 수정한 후 저장 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데이터베이스에서 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updat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 된 후 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DAD4559-9AD5-48D2-B2A0-CB689C0EFB47}"/>
              </a:ext>
            </a:extLst>
          </p:cNvPr>
          <p:cNvSpPr/>
          <p:nvPr/>
        </p:nvSpPr>
        <p:spPr>
          <a:xfrm>
            <a:off x="7700783" y="61320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86029" y="615792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63A15A-4F9B-4130-ABE8-87A4CD2D5FB8}"/>
              </a:ext>
            </a:extLst>
          </p:cNvPr>
          <p:cNvSpPr/>
          <p:nvPr/>
        </p:nvSpPr>
        <p:spPr>
          <a:xfrm>
            <a:off x="4051635" y="623986"/>
            <a:ext cx="685800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9F9059-578F-4A37-B29E-75492C8DC4B0}"/>
              </a:ext>
            </a:extLst>
          </p:cNvPr>
          <p:cNvSpPr/>
          <p:nvPr/>
        </p:nvSpPr>
        <p:spPr>
          <a:xfrm>
            <a:off x="69334" y="2643581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F6AB6-8A33-4FB2-970A-3F8F35471CA1}"/>
              </a:ext>
            </a:extLst>
          </p:cNvPr>
          <p:cNvSpPr txBox="1"/>
          <p:nvPr/>
        </p:nvSpPr>
        <p:spPr>
          <a:xfrm>
            <a:off x="487269" y="26480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2023614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01001"/>
              </p:ext>
            </p:extLst>
          </p:nvPr>
        </p:nvGraphicFramePr>
        <p:xfrm>
          <a:off x="9643890" y="42863"/>
          <a:ext cx="2478775" cy="70995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저장버튼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입력받은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강의계획서를 데이터베이스에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insert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한 뒤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강의관리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list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리다이렉트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4995" y="26934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1DC55E-AED4-4D95-AC7D-59998B536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05" y="627845"/>
            <a:ext cx="5120640" cy="54040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F4C969-EB07-46CE-9A49-F99ED54BA3CC}"/>
              </a:ext>
            </a:extLst>
          </p:cNvPr>
          <p:cNvSpPr/>
          <p:nvPr/>
        </p:nvSpPr>
        <p:spPr>
          <a:xfrm>
            <a:off x="4058111" y="657774"/>
            <a:ext cx="518713" cy="251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57432F-A0A8-4D3A-ACB7-A40450D9E387}"/>
              </a:ext>
            </a:extLst>
          </p:cNvPr>
          <p:cNvSpPr/>
          <p:nvPr/>
        </p:nvSpPr>
        <p:spPr>
          <a:xfrm>
            <a:off x="3829512" y="1130571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17E5A1-A896-4BA5-84A2-CC73066A3BFD}"/>
              </a:ext>
            </a:extLst>
          </p:cNvPr>
          <p:cNvSpPr/>
          <p:nvPr/>
        </p:nvSpPr>
        <p:spPr>
          <a:xfrm>
            <a:off x="3829512" y="137771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2CE32C-5DBF-4E50-AD41-7D69C74D502F}"/>
              </a:ext>
            </a:extLst>
          </p:cNvPr>
          <p:cNvSpPr/>
          <p:nvPr/>
        </p:nvSpPr>
        <p:spPr>
          <a:xfrm>
            <a:off x="3829512" y="1648258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9A59D1-850D-45F6-9FF7-3A7B879227E3}"/>
              </a:ext>
            </a:extLst>
          </p:cNvPr>
          <p:cNvSpPr/>
          <p:nvPr/>
        </p:nvSpPr>
        <p:spPr>
          <a:xfrm>
            <a:off x="3829512" y="2367836"/>
            <a:ext cx="2603090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D7309B-F9CF-48E1-A043-384307275BC5}"/>
              </a:ext>
            </a:extLst>
          </p:cNvPr>
          <p:cNvSpPr/>
          <p:nvPr/>
        </p:nvSpPr>
        <p:spPr>
          <a:xfrm>
            <a:off x="3829512" y="286441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90578A-3B5A-4488-BB85-CB0C31F1D2D7}"/>
              </a:ext>
            </a:extLst>
          </p:cNvPr>
          <p:cNvSpPr/>
          <p:nvPr/>
        </p:nvSpPr>
        <p:spPr>
          <a:xfrm>
            <a:off x="7123369" y="1906610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080ED2-AA59-4289-A666-F2E9FFEE8844}"/>
              </a:ext>
            </a:extLst>
          </p:cNvPr>
          <p:cNvSpPr/>
          <p:nvPr/>
        </p:nvSpPr>
        <p:spPr>
          <a:xfrm>
            <a:off x="7094664" y="2657644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147189-6C2C-4B26-8D43-AC8196AE50A9}"/>
              </a:ext>
            </a:extLst>
          </p:cNvPr>
          <p:cNvSpPr/>
          <p:nvPr/>
        </p:nvSpPr>
        <p:spPr>
          <a:xfrm>
            <a:off x="7123369" y="2900235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0F66A1-09F2-4865-A396-AB1439CEBE69}"/>
              </a:ext>
            </a:extLst>
          </p:cNvPr>
          <p:cNvSpPr/>
          <p:nvPr/>
        </p:nvSpPr>
        <p:spPr>
          <a:xfrm>
            <a:off x="7222223" y="3104367"/>
            <a:ext cx="899652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E5ADC76-B873-4439-AB7F-F93E5B40DBAF}"/>
              </a:ext>
            </a:extLst>
          </p:cNvPr>
          <p:cNvSpPr/>
          <p:nvPr/>
        </p:nvSpPr>
        <p:spPr>
          <a:xfrm>
            <a:off x="3867641" y="3769623"/>
            <a:ext cx="1429336" cy="199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39D344-DB11-44B4-A4A2-43E73F3AAAD7}"/>
              </a:ext>
            </a:extLst>
          </p:cNvPr>
          <p:cNvSpPr/>
          <p:nvPr/>
        </p:nvSpPr>
        <p:spPr>
          <a:xfrm>
            <a:off x="3172779" y="3378766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5D14E94-FD36-4F37-BD2A-D01D6AFBAAEF}"/>
              </a:ext>
            </a:extLst>
          </p:cNvPr>
          <p:cNvSpPr/>
          <p:nvPr/>
        </p:nvSpPr>
        <p:spPr>
          <a:xfrm>
            <a:off x="3157050" y="4022689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CD8A14-06DF-4979-A8C9-8AA107C123F8}"/>
              </a:ext>
            </a:extLst>
          </p:cNvPr>
          <p:cNvSpPr/>
          <p:nvPr/>
        </p:nvSpPr>
        <p:spPr>
          <a:xfrm>
            <a:off x="3187247" y="4788963"/>
            <a:ext cx="4968902" cy="32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B5D1022-6B25-4E1E-918F-A4C2B063A85B}"/>
              </a:ext>
            </a:extLst>
          </p:cNvPr>
          <p:cNvSpPr/>
          <p:nvPr/>
        </p:nvSpPr>
        <p:spPr>
          <a:xfrm>
            <a:off x="7784831" y="6112657"/>
            <a:ext cx="1211685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예정 강의 저장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0764EF8E-BBCB-46B6-B2D5-81A5F279A2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436540" y="61086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E97831-5861-4EE5-8AC4-26D10BC16C87}"/>
              </a:ext>
            </a:extLst>
          </p:cNvPr>
          <p:cNvSpPr/>
          <p:nvPr/>
        </p:nvSpPr>
        <p:spPr>
          <a:xfrm>
            <a:off x="72387" y="2653499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</p:spTree>
    <p:extLst>
      <p:ext uri="{BB962C8B-B14F-4D97-AF65-F5344CB8AC3E}">
        <p14:creationId xmlns:p14="http://schemas.microsoft.com/office/powerpoint/2010/main" val="30284047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5443"/>
              </p:ext>
            </p:extLst>
          </p:nvPr>
        </p:nvGraphicFramePr>
        <p:xfrm>
          <a:off x="9643890" y="42863"/>
          <a:ext cx="2478775" cy="3431703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본인의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수강신청 예정강의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강의계획서 수정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 선택 후 삭제 버튼 누르면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alert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?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띄우고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삭제하면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form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받고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페이지로 이동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forward,redirect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상관없음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추가 버튼 누르면 예정강의 리스트페이지로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643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열기 버튼을 누르면 데이터베이스 업데이트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학생의 수강신청을 받고 수강신청을 닫으면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강의의 상태 컬럼을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중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진행중인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EB0C4-B774-4AE0-B3E8-0BD7E3C503B0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관리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8652869-D112-4FFD-991B-7C482E473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94C4F2E-9CB7-4BFF-9D00-ABB9C322C2B0}"/>
              </a:ext>
            </a:extLst>
          </p:cNvPr>
          <p:cNvSpPr/>
          <p:nvPr/>
        </p:nvSpPr>
        <p:spPr>
          <a:xfrm>
            <a:off x="7910194" y="4044475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6C83D97-0919-4C27-88CA-57416B6280A5}"/>
              </a:ext>
            </a:extLst>
          </p:cNvPr>
          <p:cNvSpPr/>
          <p:nvPr/>
        </p:nvSpPr>
        <p:spPr>
          <a:xfrm>
            <a:off x="2428409" y="3967609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1AF07A5-99C6-40A9-8BBB-9B079B550339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9FE9AD1-771B-437B-9E08-D0869B7E1CC7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CA5F7-C205-46E1-98F7-2329C8AF9DE1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54A7D3B-AA66-47B3-A3B0-6A9632BEEC0D}"/>
              </a:ext>
            </a:extLst>
          </p:cNvPr>
          <p:cNvSpPr/>
          <p:nvPr/>
        </p:nvSpPr>
        <p:spPr>
          <a:xfrm>
            <a:off x="4639241" y="511671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수강신청 열기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1957EE-606F-42EC-B65F-2F63C306EAA4}"/>
              </a:ext>
            </a:extLst>
          </p:cNvPr>
          <p:cNvSpPr/>
          <p:nvPr/>
        </p:nvSpPr>
        <p:spPr>
          <a:xfrm>
            <a:off x="4639241" y="5450199"/>
            <a:ext cx="1636056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수강신청 닫기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B9567-62DD-4171-AF59-89672BECEF10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A20DFA-4981-4EE5-A481-643DBED7318A}"/>
              </a:ext>
            </a:extLst>
          </p:cNvPr>
          <p:cNvSpPr/>
          <p:nvPr/>
        </p:nvSpPr>
        <p:spPr>
          <a:xfrm>
            <a:off x="72387" y="288996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sp>
        <p:nvSpPr>
          <p:cNvPr id="26" name="Rectangle 1159">
            <a:extLst>
              <a:ext uri="{FF2B5EF4-FFF2-40B4-BE49-F238E27FC236}">
                <a16:creationId xmlns:a16="http://schemas.microsoft.com/office/drawing/2014/main" id="{0B0D602D-804E-4F65-B5D6-39207D0055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62818" y="83925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Rectangle 1159">
            <a:extLst>
              <a:ext uri="{FF2B5EF4-FFF2-40B4-BE49-F238E27FC236}">
                <a16:creationId xmlns:a16="http://schemas.microsoft.com/office/drawing/2014/main" id="{BF86DDB6-ED55-40E5-A2AF-D8E238D2A4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46163" y="132839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Rectangle 1159">
            <a:extLst>
              <a:ext uri="{FF2B5EF4-FFF2-40B4-BE49-F238E27FC236}">
                <a16:creationId xmlns:a16="http://schemas.microsoft.com/office/drawing/2014/main" id="{A4617A56-1973-4C4D-8B35-DC9A1C96A6E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68577" y="388461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Rectangle 1159">
            <a:extLst>
              <a:ext uri="{FF2B5EF4-FFF2-40B4-BE49-F238E27FC236}">
                <a16:creationId xmlns:a16="http://schemas.microsoft.com/office/drawing/2014/main" id="{4EECCCF1-FDF8-4CA4-816A-AD233DE7FD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03390" y="400176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Rectangle 1159">
            <a:extLst>
              <a:ext uri="{FF2B5EF4-FFF2-40B4-BE49-F238E27FC236}">
                <a16:creationId xmlns:a16="http://schemas.microsoft.com/office/drawing/2014/main" id="{E6495CA7-1FCB-4254-83C4-780F174ACA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76944" y="528535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5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C91526-2752-4800-A5E0-9AE214268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2428409" y="1447954"/>
            <a:ext cx="221209" cy="2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사용자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1215002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학생 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38026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강의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70432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사용자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2657932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강의 관리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06803C-AB11-4172-AE46-CACA0146A641}"/>
              </a:ext>
            </a:extLst>
          </p:cNvPr>
          <p:cNvSpPr txBox="1"/>
          <p:nvPr/>
        </p:nvSpPr>
        <p:spPr>
          <a:xfrm>
            <a:off x="488118" y="152805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성적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1D1ADF-6EEE-47AE-B8A4-EA3224CAE1B9}"/>
              </a:ext>
            </a:extLst>
          </p:cNvPr>
          <p:cNvSpPr txBox="1"/>
          <p:nvPr/>
        </p:nvSpPr>
        <p:spPr>
          <a:xfrm>
            <a:off x="488118" y="1787762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학생 출결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640C4-16ED-4436-AF06-DCD206230F75}"/>
              </a:ext>
            </a:extLst>
          </p:cNvPr>
          <p:cNvSpPr txBox="1"/>
          <p:nvPr/>
        </p:nvSpPr>
        <p:spPr>
          <a:xfrm>
            <a:off x="7792907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관리자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CBD34C-FEF7-4087-B056-C6B8F1540A9C}"/>
              </a:ext>
            </a:extLst>
          </p:cNvPr>
          <p:cNvSpPr/>
          <p:nvPr/>
        </p:nvSpPr>
        <p:spPr>
          <a:xfrm>
            <a:off x="72387" y="2881826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2930462"/>
            <a:ext cx="1160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열기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닫기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5BA4D88-82FF-4B38-9325-992C554DE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11360" r="49933" b="4323"/>
          <a:stretch/>
        </p:blipFill>
        <p:spPr>
          <a:xfrm>
            <a:off x="2770782" y="1362446"/>
            <a:ext cx="5780558" cy="2528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1AFD418-67B3-44F7-BE7F-E5F0122FA0F3}"/>
              </a:ext>
            </a:extLst>
          </p:cNvPr>
          <p:cNvSpPr txBox="1"/>
          <p:nvPr/>
        </p:nvSpPr>
        <p:spPr>
          <a:xfrm>
            <a:off x="2613604" y="10179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예정 강의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2EF92-0F14-487F-B548-7111625B886B}"/>
              </a:ext>
            </a:extLst>
          </p:cNvPr>
          <p:cNvSpPr txBox="1"/>
          <p:nvPr/>
        </p:nvSpPr>
        <p:spPr>
          <a:xfrm>
            <a:off x="2464213" y="5742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수강신청 준비 강의 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D7C9F70-34D4-40F5-BBC1-6F525EDF4BB7}"/>
              </a:ext>
            </a:extLst>
          </p:cNvPr>
          <p:cNvSpPr/>
          <p:nvPr/>
        </p:nvSpPr>
        <p:spPr>
          <a:xfrm>
            <a:off x="8425093" y="3988753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02031C9-98F3-417A-AAAA-94FB646F9272}"/>
              </a:ext>
            </a:extLst>
          </p:cNvPr>
          <p:cNvSpPr/>
          <p:nvPr/>
        </p:nvSpPr>
        <p:spPr>
          <a:xfrm>
            <a:off x="7910194" y="1040921"/>
            <a:ext cx="582562" cy="21385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6A9608-ECE6-4B21-B360-310C83686660}"/>
              </a:ext>
            </a:extLst>
          </p:cNvPr>
          <p:cNvSpPr/>
          <p:nvPr/>
        </p:nvSpPr>
        <p:spPr>
          <a:xfrm>
            <a:off x="6280002" y="1034181"/>
            <a:ext cx="1531338" cy="2138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270E1-2C12-4162-A7BB-2D4465D9DE44}"/>
              </a:ext>
            </a:extLst>
          </p:cNvPr>
          <p:cNvSpPr txBox="1"/>
          <p:nvPr/>
        </p:nvSpPr>
        <p:spPr>
          <a:xfrm>
            <a:off x="5151271" y="992367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err="1"/>
              <a:t>강의명</a:t>
            </a:r>
            <a:r>
              <a:rPr lang="en-US" altLang="ko-KR" sz="1000" b="1" dirty="0"/>
              <a:t>/</a:t>
            </a:r>
            <a:r>
              <a:rPr lang="ko-KR" altLang="en-US" sz="1000" b="1" dirty="0" err="1"/>
              <a:t>교수명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v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11467-BDC2-41C9-A324-5A1A42E2E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t="42137" r="96236" b="9836"/>
          <a:stretch/>
        </p:blipFill>
        <p:spPr>
          <a:xfrm>
            <a:off x="8716374" y="1444233"/>
            <a:ext cx="221209" cy="2364504"/>
          </a:xfrm>
          <a:prstGeom prst="rect">
            <a:avLst/>
          </a:prstGeom>
        </p:spPr>
      </p:pic>
      <p:graphicFrame>
        <p:nvGraphicFramePr>
          <p:cNvPr id="46" name="Group 517">
            <a:extLst>
              <a:ext uri="{FF2B5EF4-FFF2-40B4-BE49-F238E27FC236}">
                <a16:creationId xmlns:a16="http://schemas.microsoft.com/office/drawing/2014/main" id="{D1FF046A-019F-485C-8CCB-8B6DE659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39042"/>
              </p:ext>
            </p:extLst>
          </p:nvPr>
        </p:nvGraphicFramePr>
        <p:xfrm>
          <a:off x="9643890" y="42863"/>
          <a:ext cx="2478775" cy="209866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등록강의 관리에 추가 페이지를 눌렀을 때 나타나는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모든 교수의 강의 데이터 조회 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 선택이 가능하고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교수명을 검색해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form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형태로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 보냄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에서는 받은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예정강의명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교수명에 해당하는 데이터를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조회후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출력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완료버튼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수강신청 등록강의 관리에 추가 및 해당 강의의 데이터베이스 업데이트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예정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-&gt;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수강신청 준비 강의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1159">
            <a:extLst>
              <a:ext uri="{FF2B5EF4-FFF2-40B4-BE49-F238E27FC236}">
                <a16:creationId xmlns:a16="http://schemas.microsoft.com/office/drawing/2014/main" id="{1A44674F-B647-4A20-A3CB-69BE18D50DE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992932" y="8588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9" name="Rectangle 1159">
            <a:extLst>
              <a:ext uri="{FF2B5EF4-FFF2-40B4-BE49-F238E27FC236}">
                <a16:creationId xmlns:a16="http://schemas.microsoft.com/office/drawing/2014/main" id="{C6BD3CC5-6591-46FF-A77C-9805F0CC7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10339" y="401451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98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15748"/>
              </p:ext>
            </p:extLst>
          </p:nvPr>
        </p:nvGraphicFramePr>
        <p:xfrm>
          <a:off x="9643890" y="42863"/>
          <a:ext cx="2478775" cy="195799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 눌렀을 시 세션 삭제 및 기본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세션의 정보에 따라 대학생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등 다름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자신의 수강과목을 출력 및 각 과목을 누르면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교과목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강의 계획서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8B5A079-CB4F-4C84-8B9E-D11160E61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" t="2671" r="49933" b="4323"/>
          <a:stretch/>
        </p:blipFill>
        <p:spPr>
          <a:xfrm>
            <a:off x="2850549" y="526121"/>
            <a:ext cx="5780558" cy="278857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B9A7FC3-2AAD-406D-AEBD-2D77B1B28B56}"/>
              </a:ext>
            </a:extLst>
          </p:cNvPr>
          <p:cNvGrpSpPr/>
          <p:nvPr/>
        </p:nvGrpSpPr>
        <p:grpSpPr>
          <a:xfrm>
            <a:off x="2862981" y="3516184"/>
            <a:ext cx="5780558" cy="2788578"/>
            <a:chOff x="4057285" y="1603800"/>
            <a:chExt cx="3935363" cy="246417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C6C0BA6-4FE9-40B0-8E7F-E86D2EAB6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" t="2650" r="55521" b="2134"/>
            <a:stretch/>
          </p:blipFill>
          <p:spPr>
            <a:xfrm>
              <a:off x="4057285" y="1603800"/>
              <a:ext cx="2757949" cy="246417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D1EE60-1247-47EE-B607-3AF9DE028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693" t="2650" r="859" b="2134"/>
            <a:stretch/>
          </p:blipFill>
          <p:spPr>
            <a:xfrm>
              <a:off x="6762136" y="1603800"/>
              <a:ext cx="1230512" cy="24641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2" name="Rectangle 1159">
            <a:extLst>
              <a:ext uri="{FF2B5EF4-FFF2-40B4-BE49-F238E27FC236}">
                <a16:creationId xmlns:a16="http://schemas.microsoft.com/office/drawing/2014/main" id="{C38DC7AC-4061-453C-9122-4F5F775C05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214929" y="5680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Rectangle 1159">
            <a:extLst>
              <a:ext uri="{FF2B5EF4-FFF2-40B4-BE49-F238E27FC236}">
                <a16:creationId xmlns:a16="http://schemas.microsoft.com/office/drawing/2014/main" id="{C74205A5-C3F5-4F7B-AA96-CD5F58A968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617882" y="12903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Rectangle 1159">
            <a:extLst>
              <a:ext uri="{FF2B5EF4-FFF2-40B4-BE49-F238E27FC236}">
                <a16:creationId xmlns:a16="http://schemas.microsoft.com/office/drawing/2014/main" id="{AA321B48-20BC-4C11-AB22-C25AEA80C81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98017" y="93391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0B71BBAD-847F-4063-A7D2-1B62D06ABCE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49172" y="438063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0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2966"/>
              </p:ext>
            </p:extLst>
          </p:nvPr>
        </p:nvGraphicFramePr>
        <p:xfrm>
          <a:off x="9643890" y="42863"/>
          <a:ext cx="2478775" cy="126871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상세페이지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40">
                <a:tc>
                  <a:txBody>
                    <a:bodyPr/>
                    <a:lstStyle/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버튼을 누르면 목록 페이지로 이동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698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2C14EB-20CC-40ED-9008-FEBDB415B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79" y="1166767"/>
            <a:ext cx="5651582" cy="4100537"/>
          </a:xfrm>
          <a:prstGeom prst="rect">
            <a:avLst/>
          </a:prstGeom>
        </p:spPr>
      </p:pic>
      <p:sp>
        <p:nvSpPr>
          <p:cNvPr id="35" name="Rectangle 1159">
            <a:extLst>
              <a:ext uri="{FF2B5EF4-FFF2-40B4-BE49-F238E27FC236}">
                <a16:creationId xmlns:a16="http://schemas.microsoft.com/office/drawing/2014/main" id="{1621EB6F-628F-41B2-AA2F-EA7F0A800B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9F680583-AE2F-43A1-AC81-6BAB7437D0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893611" y="497422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02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84378"/>
              </p:ext>
            </p:extLst>
          </p:nvPr>
        </p:nvGraphicFramePr>
        <p:xfrm>
          <a:off x="9643890" y="42863"/>
          <a:ext cx="2478775" cy="758277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 페이지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73CDA8B2-AE0D-4FBD-9E6B-1322CEFC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81" y="864751"/>
            <a:ext cx="5799277" cy="50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1159">
            <a:extLst>
              <a:ext uri="{FF2B5EF4-FFF2-40B4-BE49-F238E27FC236}">
                <a16:creationId xmlns:a16="http://schemas.microsoft.com/office/drawing/2014/main" id="{C6536CDB-4CBF-403E-AED4-11A609CD90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705934" y="71439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792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4164" y="-2100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88130"/>
              </p:ext>
            </p:extLst>
          </p:nvPr>
        </p:nvGraphicFramePr>
        <p:xfrm>
          <a:off x="9643890" y="42863"/>
          <a:ext cx="2478775" cy="1270789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메뉴를 클릭 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메뉴 배경 색이 달라지고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각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 경우에는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자신의 세션에 담긴 정보에 해당하는 데이터를 가져오고 자신의 학적사항 페이지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77AE6B-8E5D-428E-9045-B433DD87AEB5}"/>
              </a:ext>
            </a:extLst>
          </p:cNvPr>
          <p:cNvSpPr/>
          <p:nvPr/>
        </p:nvSpPr>
        <p:spPr>
          <a:xfrm>
            <a:off x="69334" y="82271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9A618-5044-4CBA-8CC6-E0BF3D90EBD3}"/>
              </a:ext>
            </a:extLst>
          </p:cNvPr>
          <p:cNvSpPr/>
          <p:nvPr/>
        </p:nvSpPr>
        <p:spPr>
          <a:xfrm>
            <a:off x="2852615" y="815578"/>
            <a:ext cx="833284" cy="1047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A42F0-78F6-4C5A-BD71-5D5CA6F6FE4F}"/>
              </a:ext>
            </a:extLst>
          </p:cNvPr>
          <p:cNvSpPr txBox="1"/>
          <p:nvPr/>
        </p:nvSpPr>
        <p:spPr>
          <a:xfrm>
            <a:off x="3871424" y="826395"/>
            <a:ext cx="1226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학번 </a:t>
            </a:r>
            <a:r>
              <a:rPr lang="en-US" altLang="ko-KR" sz="1200" dirty="0"/>
              <a:t>20000101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291F8E-EB1B-4787-96CD-63BF4D6E12C3}"/>
              </a:ext>
            </a:extLst>
          </p:cNvPr>
          <p:cNvSpPr txBox="1"/>
          <p:nvPr/>
        </p:nvSpPr>
        <p:spPr>
          <a:xfrm>
            <a:off x="3871424" y="11033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성명 홍길동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FEFB8823-D2DA-463A-A32B-D5448C7F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918485"/>
              </p:ext>
            </p:extLst>
          </p:nvPr>
        </p:nvGraphicFramePr>
        <p:xfrm>
          <a:off x="2646964" y="2250753"/>
          <a:ext cx="6613908" cy="21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318">
                  <a:extLst>
                    <a:ext uri="{9D8B030D-6E8A-4147-A177-3AD203B41FA5}">
                      <a16:colId xmlns:a16="http://schemas.microsoft.com/office/drawing/2014/main" val="3647792192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32808237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97196802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4253174960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2877472419"/>
                    </a:ext>
                  </a:extLst>
                </a:gridCol>
                <a:gridCol w="1102318">
                  <a:extLst>
                    <a:ext uri="{9D8B030D-6E8A-4147-A177-3AD203B41FA5}">
                      <a16:colId xmlns:a16="http://schemas.microsoft.com/office/drawing/2014/main" val="1219250518"/>
                    </a:ext>
                  </a:extLst>
                </a:gridCol>
              </a:tblGrid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91860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학적상태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8367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대학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학부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전공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2312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 err="1">
                          <a:solidFill>
                            <a:schemeClr val="tx1"/>
                          </a:solidFill>
                        </a:rPr>
                        <a:t>학과석차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입학일자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07792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제적일자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수료일자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졸업일자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2644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휴대전화번호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집전화번호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34818"/>
                  </a:ext>
                </a:extLst>
              </a:tr>
              <a:tr h="300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</a:rPr>
                        <a:t>우편번호</a:t>
                      </a: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79631" marR="79631" marT="39815" marB="3981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46835"/>
                  </a:ext>
                </a:extLst>
              </a:tr>
            </a:tbl>
          </a:graphicData>
        </a:graphic>
      </p:graphicFrame>
      <p:sp>
        <p:nvSpPr>
          <p:cNvPr id="34" name="Rectangle 1159">
            <a:extLst>
              <a:ext uri="{FF2B5EF4-FFF2-40B4-BE49-F238E27FC236}">
                <a16:creationId xmlns:a16="http://schemas.microsoft.com/office/drawing/2014/main" id="{3B37DD2D-B8E0-413B-8A89-073A57E4E14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014" y="90812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208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73CF43-71E7-429C-B794-2C0523F3512D}"/>
              </a:ext>
            </a:extLst>
          </p:cNvPr>
          <p:cNvSpPr/>
          <p:nvPr/>
        </p:nvSpPr>
        <p:spPr>
          <a:xfrm>
            <a:off x="69334" y="41922"/>
            <a:ext cx="9475702" cy="6404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3A52537-90ED-463A-9243-BBA402C6CFB2}"/>
              </a:ext>
            </a:extLst>
          </p:cNvPr>
          <p:cNvSpPr/>
          <p:nvPr/>
        </p:nvSpPr>
        <p:spPr>
          <a:xfrm>
            <a:off x="69334" y="59929"/>
            <a:ext cx="2019507" cy="63862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569C6-D09C-46F9-BB48-E54028ACDADC}"/>
              </a:ext>
            </a:extLst>
          </p:cNvPr>
          <p:cNvSpPr/>
          <p:nvPr/>
        </p:nvSpPr>
        <p:spPr>
          <a:xfrm>
            <a:off x="69334" y="1108743"/>
            <a:ext cx="2013400" cy="286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FD066A-453F-40F9-A3ED-9F8BF874E2E4}"/>
              </a:ext>
            </a:extLst>
          </p:cNvPr>
          <p:cNvSpPr/>
          <p:nvPr/>
        </p:nvSpPr>
        <p:spPr>
          <a:xfrm>
            <a:off x="2082734" y="40427"/>
            <a:ext cx="7462301" cy="366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" name="Group 517">
            <a:extLst>
              <a:ext uri="{FF2B5EF4-FFF2-40B4-BE49-F238E27FC236}">
                <a16:creationId xmlns:a16="http://schemas.microsoft.com/office/drawing/2014/main" id="{CF50957E-9659-4DA8-9B16-99B185A99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14998"/>
              </p:ext>
            </p:extLst>
          </p:nvPr>
        </p:nvGraphicFramePr>
        <p:xfrm>
          <a:off x="9643890" y="42863"/>
          <a:ext cx="2478775" cy="1569474"/>
        </p:xfrm>
        <a:graphic>
          <a:graphicData uri="http://schemas.openxmlformats.org/drawingml/2006/table">
            <a:tbl>
              <a:tblPr/>
              <a:tblGrid>
                <a:gridCol w="23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837">
                <a:tc gridSpan="2"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4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170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세션의 데이터를 기반으로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학적 상태 데이터를 가져오는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Vo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사용 및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61"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1pPr>
                      <a:lvl2pPr marL="9890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 sz="24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2pPr>
                      <a:lvl3pPr marL="152876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굴림" panose="020B0600000101010101" pitchFamily="34" charset="-127"/>
                        <a:defRPr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3pPr>
                      <a:lvl4pPr marL="2068513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4pPr>
                      <a:lvl5pPr marL="2609850" defTabSz="46145450" latinLnBrk="1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5pPr>
                      <a:lvl6pPr marL="30670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6pPr>
                      <a:lvl7pPr marL="35242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7pPr>
                      <a:lvl8pPr marL="39814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8pPr>
                      <a:lvl9pPr marL="4438650" defTabSz="4614545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굴림" panose="020B0600000101010101" pitchFamily="34" charset="-127"/>
                        <a:defRPr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  <a:sym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461454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휴학신청 버튼을 눌렀을 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Controller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에서 학생의 신청내역 데이터베이스 업데이트</a:t>
                      </a:r>
                    </a:p>
                  </a:txBody>
                  <a:tcPr marL="36000" marR="36000" marT="35988" marB="35988" anchor="ctr"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57">
            <a:extLst>
              <a:ext uri="{FF2B5EF4-FFF2-40B4-BE49-F238E27FC236}">
                <a16:creationId xmlns:a16="http://schemas.microsoft.com/office/drawing/2014/main" id="{347853A9-6A35-4AC6-9A4C-D6D73DDE2B8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9334" y="42863"/>
            <a:ext cx="9475702" cy="6407150"/>
          </a:xfrm>
          <a:prstGeom prst="rect">
            <a:avLst/>
          </a:prstGeom>
          <a:noFill/>
          <a:ln w="9544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6" name="Line 1158">
            <a:extLst>
              <a:ext uri="{FF2B5EF4-FFF2-40B4-BE49-F238E27FC236}">
                <a16:creationId xmlns:a16="http://schemas.microsoft.com/office/drawing/2014/main" id="{3DA38A72-DFDB-4D9D-9243-83B02DCDAA10}"/>
              </a:ext>
            </a:extLst>
          </p:cNvPr>
          <p:cNvSpPr>
            <a:spLocks noChangeShapeType="1" noTextEdit="1"/>
          </p:cNvSpPr>
          <p:nvPr/>
        </p:nvSpPr>
        <p:spPr bwMode="auto">
          <a:xfrm>
            <a:off x="0" y="6521450"/>
            <a:ext cx="12192000" cy="2918"/>
          </a:xfrm>
          <a:prstGeom prst="line">
            <a:avLst/>
          </a:prstGeom>
          <a:noFill/>
          <a:ln w="9544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74C6B-C31E-4DAD-9FC3-56D6985D6C20}"/>
              </a:ext>
            </a:extLst>
          </p:cNvPr>
          <p:cNvSpPr txBox="1"/>
          <p:nvPr/>
        </p:nvSpPr>
        <p:spPr>
          <a:xfrm>
            <a:off x="105032" y="547093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학적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48E8-EB75-4659-B3AC-0624B3E54225}"/>
              </a:ext>
            </a:extLst>
          </p:cNvPr>
          <p:cNvSpPr txBox="1"/>
          <p:nvPr/>
        </p:nvSpPr>
        <p:spPr>
          <a:xfrm>
            <a:off x="129574" y="2031988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출석</a:t>
            </a:r>
            <a:r>
              <a:rPr lang="en-US" altLang="ko-KR" sz="10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성적관리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F55F4-DC04-4B21-AEB5-79F6F79C4106}"/>
              </a:ext>
            </a:extLst>
          </p:cNvPr>
          <p:cNvSpPr txBox="1"/>
          <p:nvPr/>
        </p:nvSpPr>
        <p:spPr>
          <a:xfrm>
            <a:off x="129574" y="2970815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수강신청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7A05C-0168-47BA-AB72-AB42E29ECDB5}"/>
              </a:ext>
            </a:extLst>
          </p:cNvPr>
          <p:cNvSpPr txBox="1"/>
          <p:nvPr/>
        </p:nvSpPr>
        <p:spPr>
          <a:xfrm>
            <a:off x="162182" y="3931420"/>
            <a:ext cx="2757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+mj-lt"/>
              </a:rPr>
              <a:t>내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BE1C0-9E56-4A09-9E90-892DA85B9435}"/>
              </a:ext>
            </a:extLst>
          </p:cNvPr>
          <p:cNvSpPr txBox="1"/>
          <p:nvPr/>
        </p:nvSpPr>
        <p:spPr>
          <a:xfrm>
            <a:off x="7764332" y="132897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홍길동 대학생 님 안녕하세요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10609A-3CA2-40E7-A8A6-E110154A5671}"/>
              </a:ext>
            </a:extLst>
          </p:cNvPr>
          <p:cNvSpPr/>
          <p:nvPr/>
        </p:nvSpPr>
        <p:spPr>
          <a:xfrm>
            <a:off x="6841857" y="110128"/>
            <a:ext cx="914400" cy="250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E33274-BB67-41D9-BDA8-AAB024B7A63F}"/>
              </a:ext>
            </a:extLst>
          </p:cNvPr>
          <p:cNvSpPr txBox="1"/>
          <p:nvPr/>
        </p:nvSpPr>
        <p:spPr>
          <a:xfrm>
            <a:off x="69334" y="599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짱구대학교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6BFB32-1FE3-40D1-A325-958E8FF8340D}"/>
              </a:ext>
            </a:extLst>
          </p:cNvPr>
          <p:cNvSpPr txBox="1"/>
          <p:nvPr/>
        </p:nvSpPr>
        <p:spPr>
          <a:xfrm>
            <a:off x="492527" y="864751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학적사항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573D03-2329-47FC-AAFD-003BC6BCAA51}"/>
              </a:ext>
            </a:extLst>
          </p:cNvPr>
          <p:cNvSpPr txBox="1"/>
          <p:nvPr/>
        </p:nvSpPr>
        <p:spPr>
          <a:xfrm>
            <a:off x="490323" y="114213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휴〮복학</a:t>
            </a:r>
            <a:r>
              <a:rPr lang="ko-KR" altLang="en-US" sz="800" dirty="0">
                <a:solidFill>
                  <a:schemeClr val="bg1"/>
                </a:solidFill>
              </a:rPr>
              <a:t> 신청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2A5866-8469-4B20-8F9B-6E087DF10561}"/>
              </a:ext>
            </a:extLst>
          </p:cNvPr>
          <p:cNvSpPr txBox="1"/>
          <p:nvPr/>
        </p:nvSpPr>
        <p:spPr>
          <a:xfrm>
            <a:off x="490322" y="141952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교과목 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970561-A8C7-47EB-BE48-71376C817C95}"/>
              </a:ext>
            </a:extLst>
          </p:cNvPr>
          <p:cNvSpPr txBox="1"/>
          <p:nvPr/>
        </p:nvSpPr>
        <p:spPr>
          <a:xfrm>
            <a:off x="490322" y="1696915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수강시간표 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1D052-EC79-476F-BF3F-A5ACE5F84A48}"/>
              </a:ext>
            </a:extLst>
          </p:cNvPr>
          <p:cNvSpPr txBox="1"/>
          <p:nvPr/>
        </p:nvSpPr>
        <p:spPr>
          <a:xfrm>
            <a:off x="490322" y="2365670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출결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9E630-DABD-42FE-93A3-958016182207}"/>
              </a:ext>
            </a:extLst>
          </p:cNvPr>
          <p:cNvSpPr txBox="1"/>
          <p:nvPr/>
        </p:nvSpPr>
        <p:spPr>
          <a:xfrm>
            <a:off x="488118" y="266184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성적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37C54-90A4-4FA1-BA7C-B44B113CDDFF}"/>
              </a:ext>
            </a:extLst>
          </p:cNvPr>
          <p:cNvSpPr txBox="1"/>
          <p:nvPr/>
        </p:nvSpPr>
        <p:spPr>
          <a:xfrm>
            <a:off x="490322" y="333420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42817F-CF36-44C4-9DAE-5161BB260E22}"/>
              </a:ext>
            </a:extLst>
          </p:cNvPr>
          <p:cNvSpPr txBox="1"/>
          <p:nvPr/>
        </p:nvSpPr>
        <p:spPr>
          <a:xfrm>
            <a:off x="488118" y="3606737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>
                <a:solidFill>
                  <a:schemeClr val="bg1"/>
                </a:solidFill>
              </a:rPr>
              <a:t>수강신청 현황조회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0E700C-FEF6-4407-A532-1BE1F52DFA19}"/>
              </a:ext>
            </a:extLst>
          </p:cNvPr>
          <p:cNvSpPr txBox="1"/>
          <p:nvPr/>
        </p:nvSpPr>
        <p:spPr>
          <a:xfrm>
            <a:off x="498490" y="4237417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- </a:t>
            </a:r>
            <a:r>
              <a:rPr lang="ko-KR" altLang="en-US" sz="800" dirty="0" err="1">
                <a:solidFill>
                  <a:schemeClr val="bg1"/>
                </a:solidFill>
              </a:rPr>
              <a:t>내정보</a:t>
            </a:r>
            <a:r>
              <a:rPr lang="ko-KR" altLang="en-US" sz="800" dirty="0">
                <a:solidFill>
                  <a:schemeClr val="bg1"/>
                </a:solidFill>
              </a:rPr>
              <a:t>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889C79-FC43-45A9-8AA3-9D846BC128A9}"/>
              </a:ext>
            </a:extLst>
          </p:cNvPr>
          <p:cNvSpPr/>
          <p:nvPr/>
        </p:nvSpPr>
        <p:spPr>
          <a:xfrm>
            <a:off x="2646964" y="788575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학적상태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A2F962-3036-4904-A69E-ED4C50FF0ADD}"/>
              </a:ext>
            </a:extLst>
          </p:cNvPr>
          <p:cNvSpPr/>
          <p:nvPr/>
        </p:nvSpPr>
        <p:spPr>
          <a:xfrm>
            <a:off x="3485159" y="786119"/>
            <a:ext cx="840658" cy="290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휴학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재학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13EB27-098E-4924-850A-A7621719DDBE}"/>
              </a:ext>
            </a:extLst>
          </p:cNvPr>
          <p:cNvSpPr/>
          <p:nvPr/>
        </p:nvSpPr>
        <p:spPr>
          <a:xfrm>
            <a:off x="3038168" y="1419527"/>
            <a:ext cx="5818238" cy="1109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 복학 신청에 대한 규정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A5CBF7-920B-4B9B-B61E-3952FF1B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" t="1266" r="1013" b="1532"/>
          <a:stretch/>
        </p:blipFill>
        <p:spPr>
          <a:xfrm>
            <a:off x="3038168" y="3020248"/>
            <a:ext cx="5818237" cy="2307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DB4A8-6C78-4492-86A6-452EFB4EADB1}"/>
              </a:ext>
            </a:extLst>
          </p:cNvPr>
          <p:cNvSpPr txBox="1"/>
          <p:nvPr/>
        </p:nvSpPr>
        <p:spPr>
          <a:xfrm>
            <a:off x="2947763" y="26132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신청 내역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7C882E-6495-41CE-93BC-2F1E9D0C5C67}"/>
              </a:ext>
            </a:extLst>
          </p:cNvPr>
          <p:cNvSpPr/>
          <p:nvPr/>
        </p:nvSpPr>
        <p:spPr>
          <a:xfrm>
            <a:off x="5117689" y="5569821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휴학 신청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2A47BE-14EA-416A-8F15-729027052E14}"/>
              </a:ext>
            </a:extLst>
          </p:cNvPr>
          <p:cNvSpPr/>
          <p:nvPr/>
        </p:nvSpPr>
        <p:spPr>
          <a:xfrm>
            <a:off x="5117689" y="5996310"/>
            <a:ext cx="165919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복학 신청</a:t>
            </a:r>
          </a:p>
        </p:txBody>
      </p:sp>
      <p:sp>
        <p:nvSpPr>
          <p:cNvPr id="48" name="Rectangle 1159">
            <a:extLst>
              <a:ext uri="{FF2B5EF4-FFF2-40B4-BE49-F238E27FC236}">
                <a16:creationId xmlns:a16="http://schemas.microsoft.com/office/drawing/2014/main" id="{FACCC4BE-D745-4BFB-BFB4-51818F82B9E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77209" y="62283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6" name="Rectangle 1159">
            <a:extLst>
              <a:ext uri="{FF2B5EF4-FFF2-40B4-BE49-F238E27FC236}">
                <a16:creationId xmlns:a16="http://schemas.microsoft.com/office/drawing/2014/main" id="{32F81F39-05EB-45C0-B657-3F60F21B71D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89802" y="280359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Rectangle 1159">
            <a:extLst>
              <a:ext uri="{FF2B5EF4-FFF2-40B4-BE49-F238E27FC236}">
                <a16:creationId xmlns:a16="http://schemas.microsoft.com/office/drawing/2014/main" id="{5A4DD0B5-3F49-4209-8485-BE9C72BEF5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2362" y="5682256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1pPr>
            <a:lvl2pPr marL="989013" indent="-28575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굴림" panose="020B0600000101010101" pitchFamily="50" charset="-127"/>
              <a:buChar char="•"/>
              <a:defRPr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3pPr>
            <a:lvl4pPr marL="2068513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–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4pPr>
            <a:lvl5pPr marL="2609850" indent="-228600" defTabSz="1028700" latinLnBrk="1">
              <a:lnSpc>
                <a:spcPct val="110000"/>
              </a:lnSpc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굴림" panose="020B0600000101010101" pitchFamily="50" charset="-127"/>
              <a:buChar char="»"/>
              <a:defRPr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sym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9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3615</Words>
  <Application>Microsoft Office PowerPoint</Application>
  <PresentationFormat>와이드스크린</PresentationFormat>
  <Paragraphs>1108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굴림</vt:lpstr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168</cp:revision>
  <dcterms:created xsi:type="dcterms:W3CDTF">2024-01-23T02:09:16Z</dcterms:created>
  <dcterms:modified xsi:type="dcterms:W3CDTF">2024-01-25T03:26:57Z</dcterms:modified>
</cp:coreProperties>
</file>