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38"/>
  </p:notesMasterIdLst>
  <p:sldIdLst>
    <p:sldId id="256" r:id="rId4"/>
    <p:sldId id="257" r:id="rId5"/>
    <p:sldId id="258" r:id="rId6"/>
    <p:sldId id="259" r:id="rId7"/>
    <p:sldId id="293" r:id="rId8"/>
    <p:sldId id="294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89" r:id="rId26"/>
    <p:sldId id="298" r:id="rId27"/>
    <p:sldId id="279" r:id="rId28"/>
    <p:sldId id="296" r:id="rId29"/>
    <p:sldId id="295" r:id="rId30"/>
    <p:sldId id="283" r:id="rId31"/>
    <p:sldId id="284" r:id="rId32"/>
    <p:sldId id="285" r:id="rId33"/>
    <p:sldId id="290" r:id="rId34"/>
    <p:sldId id="291" r:id="rId35"/>
    <p:sldId id="286" r:id="rId36"/>
    <p:sldId id="287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71630" autoAdjust="0"/>
  </p:normalViewPr>
  <p:slideViewPr>
    <p:cSldViewPr snapToGrid="0">
      <p:cViewPr varScale="1">
        <p:scale>
          <a:sx n="68" d="100"/>
          <a:sy n="68" d="100"/>
        </p:scale>
        <p:origin x="1219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ko-KR" sz="1800" b="0" strike="noStrike" spc="-1">
                <a:solidFill>
                  <a:srgbClr val="000000"/>
                </a:solidFill>
                <a:latin typeface="Calibri"/>
              </a:rPr>
              <a:t>슬라이드를 이동하려면 클릭하십시오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.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ko-KR" sz="2000" b="0" strike="noStrike" spc="-1">
                <a:latin typeface="Noto Sans KR"/>
              </a:rPr>
              <a:t>메모 서식을 편집하려면 클릭하십시오</a:t>
            </a:r>
            <a:r>
              <a:rPr lang="en-US" sz="2000" b="0" strike="noStrike" spc="-1">
                <a:latin typeface="Noto Sans KR"/>
              </a:rPr>
              <a:t>.</a:t>
            </a: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바탕"/>
              </a:rPr>
              <a:t>&lt;머리글&gt;</a:t>
            </a:r>
          </a:p>
        </p:txBody>
      </p:sp>
      <p:sp>
        <p:nvSpPr>
          <p:cNvPr id="126" name="PlaceHolder 4"/>
          <p:cNvSpPr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바탕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바탕"/>
              </a:rPr>
              <a:t>&lt;날짜/시간&gt;</a:t>
            </a:r>
          </a:p>
        </p:txBody>
      </p:sp>
      <p:sp>
        <p:nvSpPr>
          <p:cNvPr id="127" name="PlaceHolder 5"/>
          <p:cNvSpPr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바탕"/>
              </a:defRPr>
            </a:lvl1pPr>
          </a:lstStyle>
          <a:p>
            <a:r>
              <a:rPr lang="en-US" sz="1400" b="0" strike="noStrike" spc="-1">
                <a:latin typeface="바탕"/>
              </a:rPr>
              <a:t>&lt;바닥글&gt;</a:t>
            </a:r>
          </a:p>
        </p:txBody>
      </p:sp>
      <p:sp>
        <p:nvSpPr>
          <p:cNvPr id="128" name="PlaceHolder 6"/>
          <p:cNvSpPr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바탕"/>
              </a:defRPr>
            </a:lvl1pPr>
          </a:lstStyle>
          <a:p>
            <a:pPr algn="r">
              <a:buNone/>
            </a:pPr>
            <a:fld id="{1DEDD6B3-339B-4FA1-A086-E6028251C107}" type="slidenum">
              <a:rPr lang="en-US" sz="1400" b="0" strike="noStrike" spc="-1">
                <a:latin typeface="바탕"/>
              </a:rPr>
              <a:t>‹#›</a:t>
            </a:fld>
            <a:endParaRPr lang="en-US" sz="1400" b="0" strike="noStrike" spc="-1">
              <a:latin typeface="바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 w="0">
            <a:noFill/>
          </a:ln>
        </p:spPr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Noto Sans KR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D1CD519-FE2A-4F77-A253-5A6624203DA1}" type="slidenum">
              <a:rPr lang="en-US" sz="1200" b="0" strike="noStrike" spc="-1">
                <a:latin typeface="바탕"/>
              </a:rPr>
              <a:t>1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 w="0">
            <a:noFill/>
          </a:ln>
        </p:spPr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 algn="just">
              <a:lnSpc>
                <a:spcPct val="107000"/>
              </a:lnSpc>
              <a:spcAft>
                <a:spcPts val="799"/>
              </a:spcAft>
              <a:buNone/>
            </a:pPr>
            <a:r>
              <a:rPr lang="en-US" sz="2000" b="0" strike="noStrike" spc="-1">
                <a:latin typeface="Spoqa Han Sans"/>
                <a:ea typeface="Spoqa Han Sans"/>
              </a:rPr>
              <a:t>Conv layer 7*7 </a:t>
            </a:r>
            <a:r>
              <a:rPr lang="ko-KR" sz="2000" b="0" strike="noStrike" spc="-1">
                <a:latin typeface="Spoqa Han Sans"/>
                <a:ea typeface="Spoqa Han Sans"/>
              </a:rPr>
              <a:t>그리드에  출력값 셀 하나가 원본 이미지의 </a:t>
            </a:r>
            <a:r>
              <a:rPr lang="en-US" sz="2000" b="0" strike="noStrike" spc="-1">
                <a:latin typeface="Spoqa Han Sans"/>
                <a:ea typeface="Spoqa Han Sans"/>
              </a:rPr>
              <a:t>64*64</a:t>
            </a:r>
            <a:r>
              <a:rPr lang="ko-KR" sz="2000" b="0" strike="noStrike" spc="-1">
                <a:latin typeface="Spoqa Han Sans"/>
                <a:ea typeface="Spoqa Han Sans"/>
              </a:rPr>
              <a:t>의 영역을 대표함 </a:t>
            </a:r>
            <a:r>
              <a:rPr lang="en-US" sz="2000" b="0" strike="noStrike" spc="-1">
                <a:latin typeface="Spoqa Han Sans"/>
                <a:ea typeface="Spoqa Han Sans"/>
              </a:rPr>
              <a:t>, input</a:t>
            </a:r>
            <a:r>
              <a:rPr lang="ko-KR" sz="2000" b="0" strike="noStrike" spc="-1">
                <a:latin typeface="Spoqa Han Sans"/>
                <a:ea typeface="Spoqa Han Sans"/>
              </a:rPr>
              <a:t>으로 </a:t>
            </a:r>
            <a:r>
              <a:rPr lang="en-US" sz="2000" b="0" strike="noStrike" spc="-1">
                <a:latin typeface="Spoqa Han Sans"/>
                <a:ea typeface="Spoqa Han Sans"/>
              </a:rPr>
              <a:t>448*448*3, resnet50 </a:t>
            </a:r>
            <a:r>
              <a:rPr lang="ko-KR" sz="2000" b="0" strike="noStrike" spc="-1">
                <a:latin typeface="Spoqa Han Sans"/>
                <a:ea typeface="Spoqa Han Sans"/>
              </a:rPr>
              <a:t>사용</a:t>
            </a:r>
            <a:endParaRPr lang="en-US" sz="2000" b="0" strike="noStrike" spc="-1">
              <a:latin typeface="Noto Sans KR"/>
            </a:endParaRPr>
          </a:p>
          <a:p>
            <a:pPr marL="216000" indent="-216000" algn="just">
              <a:lnSpc>
                <a:spcPct val="107000"/>
              </a:lnSpc>
              <a:spcAft>
                <a:spcPts val="799"/>
              </a:spcAft>
              <a:buNone/>
            </a:pPr>
            <a:r>
              <a:rPr lang="en-US" sz="2000" b="0" strike="noStrike" spc="-1">
                <a:latin typeface="Spoqa Han Sans"/>
                <a:ea typeface="Spoqa Han Sans"/>
              </a:rPr>
              <a:t>resnet50</a:t>
            </a:r>
            <a:r>
              <a:rPr lang="ko-KR" sz="2000" b="0" strike="noStrike" spc="-1">
                <a:latin typeface="Spoqa Han Sans"/>
                <a:ea typeface="Spoqa Han Sans"/>
              </a:rPr>
              <a:t>이란 </a:t>
            </a:r>
            <a:r>
              <a:rPr lang="en-US" sz="2000" b="0" strike="noStrike" spc="-1">
                <a:latin typeface="Spoqa Han Sans"/>
                <a:ea typeface="Spoqa Han Sans"/>
              </a:rPr>
              <a:t>50</a:t>
            </a:r>
            <a:r>
              <a:rPr lang="ko-KR" sz="2000" b="0" strike="noStrike" spc="-1">
                <a:latin typeface="Spoqa Han Sans"/>
                <a:ea typeface="Spoqa Han Sans"/>
              </a:rPr>
              <a:t>계층으로 구성된 컨볼루션 신경망</a:t>
            </a:r>
            <a:r>
              <a:rPr lang="en-US" sz="2000" b="0" strike="noStrike" spc="-1">
                <a:latin typeface="Spoqa Han Sans"/>
                <a:ea typeface="Spoqa Han Sans"/>
              </a:rPr>
              <a:t>, imagenet </a:t>
            </a:r>
            <a:r>
              <a:rPr lang="ko-KR" sz="2000" b="0" strike="noStrike" spc="-1">
                <a:latin typeface="Spoqa Han Sans"/>
                <a:ea typeface="Spoqa Han Sans"/>
              </a:rPr>
              <a:t>데이터 베이스의 </a:t>
            </a:r>
            <a:r>
              <a:rPr lang="en-US" sz="2000" b="0" strike="noStrike" spc="-1">
                <a:latin typeface="Spoqa Han Sans"/>
                <a:ea typeface="Spoqa Han Sans"/>
              </a:rPr>
              <a:t>train </a:t>
            </a:r>
            <a:r>
              <a:rPr lang="ko-KR" sz="2000" b="0" strike="noStrike" spc="-1">
                <a:latin typeface="Spoqa Han Sans"/>
                <a:ea typeface="Spoqa Han Sans"/>
              </a:rPr>
              <a:t>불러옴 </a:t>
            </a:r>
            <a:endParaRPr lang="en-US" sz="2000" b="0" strike="noStrike" spc="-1">
              <a:latin typeface="Noto Sans KR"/>
            </a:endParaRPr>
          </a:p>
          <a:p>
            <a:pPr marL="216000" indent="-216000" algn="just">
              <a:lnSpc>
                <a:spcPct val="107000"/>
              </a:lnSpc>
              <a:spcAft>
                <a:spcPts val="799"/>
              </a:spcAft>
              <a:buNone/>
            </a:pPr>
            <a:r>
              <a:rPr lang="en-US" sz="2000" b="0" strike="noStrike" spc="-1">
                <a:latin typeface="Spoqa Han Sans"/>
                <a:ea typeface="Spoqa Han Sans"/>
              </a:rPr>
              <a:t>https://velog.io/@minkyu4506/YOLO-v1-%EB%A6%AC%EB%B7%B0-%EC%BD%94%EB%93%9C-%EA%B5%AC%ED%98%84tensorflow2</a:t>
            </a:r>
            <a:endParaRPr lang="en-US" sz="2000" b="0" strike="noStrike" spc="-1">
              <a:latin typeface="Noto Sans KR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015C4B8-9475-4C58-9FA7-4F80464CA06B}" type="slidenum">
              <a:rPr lang="en-US" sz="1200" b="0" strike="noStrike" spc="-1">
                <a:latin typeface="바탕"/>
              </a:rPr>
              <a:t>10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 w="0">
            <a:noFill/>
          </a:ln>
        </p:spPr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r>
              <a:rPr lang="en-US" sz="2000" b="0" strike="noStrike" spc="-1">
                <a:latin typeface="Noto Sans KR"/>
              </a:rPr>
              <a:t>2*2 </a:t>
            </a:r>
            <a:r>
              <a:rPr lang="ko-KR" sz="2000" b="0" strike="noStrike" spc="-1">
                <a:latin typeface="Noto Sans KR"/>
              </a:rPr>
              <a:t>맥스풀링</a:t>
            </a:r>
            <a:r>
              <a:rPr lang="en-US" sz="2000" b="0" strike="noStrike" spc="-1">
                <a:latin typeface="Noto Sans KR"/>
              </a:rPr>
              <a:t>, </a:t>
            </a:r>
            <a:r>
              <a:rPr lang="ko-KR" sz="2000" b="0" strike="noStrike" spc="-1">
                <a:latin typeface="Noto Sans KR"/>
              </a:rPr>
              <a:t>배치정규화진행</a:t>
            </a:r>
            <a:r>
              <a:rPr lang="en-US" sz="2000" b="0" strike="noStrike" spc="-1">
                <a:latin typeface="Noto Sans KR"/>
              </a:rPr>
              <a:t>(</a:t>
            </a:r>
            <a:r>
              <a:rPr lang="ko-KR" sz="2000" b="0" strike="noStrike" spc="-1">
                <a:latin typeface="Noto Sans KR"/>
              </a:rPr>
              <a:t>배치별로 평균과 분산을 이용해 정규화</a:t>
            </a:r>
            <a:r>
              <a:rPr lang="en-US" sz="2000" b="0" strike="noStrike" spc="-1">
                <a:latin typeface="Noto Sans KR"/>
              </a:rPr>
              <a:t>) </a:t>
            </a:r>
            <a:r>
              <a:rPr lang="ko-KR" sz="2000" b="0" strike="noStrike" spc="-1">
                <a:latin typeface="Noto Sans KR"/>
              </a:rPr>
              <a:t>진행 </a:t>
            </a:r>
            <a:r>
              <a:rPr lang="en-US" sz="2000" b="0" strike="noStrike" spc="-1">
                <a:latin typeface="Noto Sans KR"/>
              </a:rPr>
              <a:t>, dense layer</a:t>
            </a:r>
            <a:r>
              <a:rPr lang="ko-KR" sz="2000" b="0" strike="noStrike" spc="-1">
                <a:latin typeface="Noto Sans KR"/>
              </a:rPr>
              <a:t>은 입력과 출력을 연결해주는 가중치를 포함하고 있음 </a:t>
            </a:r>
            <a:r>
              <a:rPr lang="en-US" sz="2000" b="0" strike="noStrike" spc="-1">
                <a:latin typeface="Noto Sans KR"/>
              </a:rPr>
              <a:t>.</a:t>
            </a:r>
            <a:r>
              <a:rPr lang="ko-KR" sz="2000" b="0" strike="noStrike" spc="-1">
                <a:latin typeface="Noto Sans KR"/>
              </a:rPr>
              <a:t>활성화 함수로 쓰인 </a:t>
            </a:r>
            <a:r>
              <a:rPr lang="en-US" sz="2000" b="0" strike="noStrike" spc="-1">
                <a:latin typeface="Noto Sans KR"/>
              </a:rPr>
              <a:t>lrelu</a:t>
            </a:r>
            <a:r>
              <a:rPr lang="ko-KR" sz="2000" b="0" strike="noStrike" spc="-1">
                <a:latin typeface="Noto Sans KR"/>
              </a:rPr>
              <a:t>는</a:t>
            </a:r>
            <a:r>
              <a:rPr lang="en-US" sz="2000" b="0" strike="noStrike" spc="-1">
                <a:latin typeface="Noto Sans KR"/>
              </a:rPr>
              <a:t>leakyReLU</a:t>
            </a:r>
            <a:r>
              <a:rPr lang="ko-KR" sz="2000" b="0" strike="noStrike" spc="-1">
                <a:latin typeface="Noto Sans KR"/>
              </a:rPr>
              <a:t>임  드롭아웃 레이어를 넣어서 과적합을 해결하도록 했음</a:t>
            </a:r>
            <a:r>
              <a:rPr lang="en-US" sz="2000" b="0" strike="noStrike" spc="-1">
                <a:latin typeface="Noto Sans KR"/>
              </a:rPr>
              <a:t>. </a:t>
            </a:r>
          </a:p>
          <a:p>
            <a:pPr marL="216000" indent="-216000">
              <a:lnSpc>
                <a:spcPct val="100000"/>
              </a:lnSpc>
              <a:buNone/>
            </a:pPr>
            <a:r>
              <a:rPr lang="ko-KR" sz="2000" b="0" strike="noStrike" spc="-1">
                <a:latin typeface="Noto Sans KR"/>
              </a:rPr>
              <a:t>논문에 나온대로 </a:t>
            </a:r>
            <a:r>
              <a:rPr lang="en-US" sz="2000" b="0" strike="noStrike" spc="-1">
                <a:latin typeface="Noto Sans KR"/>
              </a:rPr>
              <a:t>7*7</a:t>
            </a:r>
            <a:r>
              <a:rPr lang="ko-KR" sz="2000" b="0" strike="noStrike" spc="-1">
                <a:latin typeface="Noto Sans KR"/>
              </a:rPr>
              <a:t>개의 그리드에 </a:t>
            </a:r>
            <a:r>
              <a:rPr lang="en-US" sz="2000" b="0" strike="noStrike" spc="-1">
                <a:latin typeface="Noto Sans KR"/>
              </a:rPr>
              <a:t>2</a:t>
            </a:r>
            <a:r>
              <a:rPr lang="ko-KR" sz="2000" b="0" strike="noStrike" spc="-1">
                <a:latin typeface="Noto Sans KR"/>
              </a:rPr>
              <a:t>개의바운딩박스 곱하기 </a:t>
            </a:r>
            <a:r>
              <a:rPr lang="en-US" sz="2000" b="0" strike="noStrike" spc="-1">
                <a:latin typeface="Noto Sans KR"/>
              </a:rPr>
              <a:t>5 + 20</a:t>
            </a:r>
            <a:r>
              <a:rPr lang="ko-KR" sz="2000" b="0" strike="noStrike" spc="-1">
                <a:latin typeface="Noto Sans KR"/>
              </a:rPr>
              <a:t>개의 클래스를 곱하여 최종 예측 텐서가 </a:t>
            </a:r>
            <a:endParaRPr lang="en-US" sz="2000" b="0" strike="noStrike" spc="-1">
              <a:latin typeface="Noto Sans KR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lang="en-US" sz="2000" b="0" strike="noStrike" spc="-1">
                <a:latin typeface="Noto Sans KR"/>
              </a:rPr>
              <a:t>7*7*(2*5+20)</a:t>
            </a:r>
            <a:r>
              <a:rPr lang="ko-KR" sz="2000" b="0" strike="noStrike" spc="-1">
                <a:latin typeface="Noto Sans KR"/>
              </a:rPr>
              <a:t>을 하여 총 </a:t>
            </a:r>
            <a:r>
              <a:rPr lang="en-US" sz="2000" b="0" strike="noStrike" spc="-1">
                <a:latin typeface="Noto Sans KR"/>
              </a:rPr>
              <a:t>7*7*30</a:t>
            </a:r>
            <a:r>
              <a:rPr lang="ko-KR" sz="2000" b="0" strike="noStrike" spc="-1">
                <a:latin typeface="Noto Sans KR"/>
              </a:rPr>
              <a:t>인 텐서를 예측함</a:t>
            </a:r>
            <a:r>
              <a:rPr lang="en-US" sz="2000" b="0" strike="noStrike" spc="-1">
                <a:latin typeface="Noto Sans KR"/>
              </a:rPr>
              <a:t>., Yolo activation</a:t>
            </a:r>
            <a:r>
              <a:rPr lang="ko-KR" sz="2000" b="0" strike="noStrike" spc="-1">
                <a:latin typeface="Noto Sans KR"/>
              </a:rPr>
              <a:t>은 케라스 백엔드를 이용한 </a:t>
            </a:r>
            <a:endParaRPr lang="en-US" sz="2000" b="0" strike="noStrike" spc="-1">
              <a:latin typeface="Noto Sans KR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62AAE8B-F33F-4662-A2F5-0A7C0F81B21C}" type="slidenum">
              <a:rPr lang="en-US" sz="1200" b="0" strike="noStrike" spc="-1">
                <a:latin typeface="바탕"/>
              </a:rPr>
              <a:t>11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 w="0">
            <a:noFill/>
          </a:ln>
        </p:spPr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r>
              <a:rPr lang="ko-KR" sz="2000" b="0" strike="noStrike" spc="-1">
                <a:latin typeface="Noto Sans KR"/>
              </a:rPr>
              <a:t>모델링 아웃풋</a:t>
            </a:r>
            <a:endParaRPr lang="en-US" sz="2000" b="0" strike="noStrike" spc="-1">
              <a:latin typeface="Noto Sans KR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AE13EB2-65B2-4B54-89BE-0B18B760314E}" type="slidenum">
              <a:rPr lang="en-US" sz="1200" b="0" strike="noStrike" spc="-1">
                <a:latin typeface="바탕"/>
              </a:rPr>
              <a:t>12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 w="0">
            <a:noFill/>
          </a:ln>
        </p:spPr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r>
              <a:rPr lang="en-US" sz="2000" b="0" strike="noStrike" spc="-1">
                <a:latin typeface="Noto Sans KR"/>
              </a:rPr>
              <a:t>learning rate</a:t>
            </a:r>
            <a:r>
              <a:rPr lang="ko-KR" sz="2000" b="0" strike="noStrike" spc="-1">
                <a:latin typeface="Noto Sans KR"/>
              </a:rPr>
              <a:t>는 스토캐스틱 그레디언트 디센트 </a:t>
            </a:r>
            <a:r>
              <a:rPr lang="en-US" sz="2000" b="0" strike="noStrike" spc="-1">
                <a:latin typeface="Noto Sans KR"/>
              </a:rPr>
              <a:t>(SGD) </a:t>
            </a:r>
            <a:r>
              <a:rPr lang="ko-KR" sz="2000" b="0" strike="noStrike" spc="-1">
                <a:latin typeface="Noto Sans KR"/>
              </a:rPr>
              <a:t>경사하강에서 학습 모델에러에 대한 가중치를 업데이트할떄 사용함</a:t>
            </a:r>
            <a:r>
              <a:rPr lang="en-US" sz="2000" b="0" strike="noStrike" spc="-1">
                <a:latin typeface="Noto Sans KR"/>
              </a:rPr>
              <a:t>. </a:t>
            </a:r>
          </a:p>
          <a:p>
            <a:pPr marL="216000" indent="-216000">
              <a:lnSpc>
                <a:spcPct val="100000"/>
              </a:lnSpc>
              <a:buNone/>
            </a:pPr>
            <a:r>
              <a:rPr lang="ko-KR" sz="2000" b="0" strike="noStrike" spc="-1">
                <a:latin typeface="Noto Sans KR"/>
              </a:rPr>
              <a:t>주로 많이 사용하는 초기값으로 </a:t>
            </a:r>
            <a:r>
              <a:rPr lang="en-US" sz="2000" b="0" strike="noStrike" spc="-1">
                <a:latin typeface="Noto Sans KR"/>
              </a:rPr>
              <a:t>0.1</a:t>
            </a:r>
            <a:r>
              <a:rPr lang="ko-KR" sz="2000" b="0" strike="noStrike" spc="-1">
                <a:latin typeface="Noto Sans KR"/>
              </a:rPr>
              <a:t>로 설정하였고</a:t>
            </a:r>
            <a:r>
              <a:rPr lang="en-US" sz="2000" b="0" strike="noStrike" spc="-1">
                <a:latin typeface="Noto Sans KR"/>
              </a:rPr>
              <a:t>, </a:t>
            </a:r>
            <a:r>
              <a:rPr lang="ko-KR" sz="2000" b="0" strike="noStrike" spc="-1">
                <a:latin typeface="Noto Sans KR"/>
              </a:rPr>
              <a:t>총 </a:t>
            </a:r>
            <a:r>
              <a:rPr lang="en-US" sz="2000" b="0" strike="noStrike" spc="-1">
                <a:latin typeface="Noto Sans KR"/>
              </a:rPr>
              <a:t>6</a:t>
            </a:r>
            <a:r>
              <a:rPr lang="ko-KR" sz="2000" b="0" strike="noStrike" spc="-1">
                <a:latin typeface="Noto Sans KR"/>
              </a:rPr>
              <a:t>개의 에폭을 돌리면서 두개의 에폭단위로 </a:t>
            </a:r>
            <a:r>
              <a:rPr lang="en-US" sz="2000" b="0" strike="noStrike" spc="-1">
                <a:latin typeface="Noto Sans KR"/>
              </a:rPr>
              <a:t>0.1</a:t>
            </a:r>
            <a:r>
              <a:rPr lang="ko-KR" sz="2000" b="0" strike="noStrike" spc="-1">
                <a:latin typeface="Noto Sans KR"/>
              </a:rPr>
              <a:t>배씩 곱함</a:t>
            </a:r>
            <a:r>
              <a:rPr lang="en-US" sz="2000" b="0" strike="noStrike" spc="-1">
                <a:latin typeface="Noto Sans KR"/>
              </a:rPr>
              <a:t>. </a:t>
            </a:r>
            <a:r>
              <a:rPr lang="ko-KR" sz="2000" b="0" strike="noStrike" spc="-1">
                <a:latin typeface="Noto Sans KR"/>
              </a:rPr>
              <a:t>너무 큰 </a:t>
            </a:r>
            <a:r>
              <a:rPr lang="en-US" sz="2000" b="0" strike="noStrike" spc="-1">
                <a:latin typeface="Noto Sans KR"/>
              </a:rPr>
              <a:t>learning rate</a:t>
            </a:r>
            <a:r>
              <a:rPr lang="ko-KR" sz="2000" b="0" strike="noStrike" spc="-1">
                <a:latin typeface="Noto Sans KR"/>
              </a:rPr>
              <a:t>를 이용하면</a:t>
            </a:r>
            <a:endParaRPr lang="en-US" sz="2000" b="0" strike="noStrike" spc="-1">
              <a:latin typeface="Noto Sans KR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lang="en-US" sz="2000" b="0" strike="noStrike" spc="-1">
                <a:latin typeface="Noto Sans KR"/>
              </a:rPr>
              <a:t>cost</a:t>
            </a:r>
            <a:r>
              <a:rPr lang="ko-KR" sz="2000" b="0" strike="noStrike" spc="-1">
                <a:latin typeface="Noto Sans KR"/>
              </a:rPr>
              <a:t>가 줄어들지 않고 오버슈팅이 일어나고 너무 작은값을 사용하면  경사면을 내려가다가 멈추는 경향이 있음</a:t>
            </a:r>
            <a:r>
              <a:rPr lang="en-US" sz="2000" b="0" strike="noStrike" spc="-1">
                <a:latin typeface="Noto Sans KR"/>
              </a:rPr>
              <a:t>. </a:t>
            </a:r>
            <a:r>
              <a:rPr lang="ko-KR" sz="2000" b="0" strike="noStrike" spc="-1">
                <a:latin typeface="Noto Sans KR"/>
              </a:rPr>
              <a:t>이것에 대한 적절값 설정함</a:t>
            </a:r>
            <a:r>
              <a:rPr lang="en-US" sz="2000" b="0" strike="noStrike" spc="-1">
                <a:latin typeface="Noto Sans KR"/>
              </a:rPr>
              <a:t>. </a:t>
            </a:r>
          </a:p>
          <a:p>
            <a:pPr marL="216000" indent="-216000">
              <a:lnSpc>
                <a:spcPct val="100000"/>
              </a:lnSpc>
              <a:buNone/>
            </a:pPr>
            <a:r>
              <a:rPr lang="en-US" sz="2000" b="0" strike="noStrike" spc="-1">
                <a:latin typeface="Noto Sans KR"/>
              </a:rPr>
              <a:t>https://velog.io/@u_jinju/ML-Learning-rate-data-preprocessing-overfitting-xygytswy</a:t>
            </a:r>
          </a:p>
        </p:txBody>
      </p:sp>
      <p:sp>
        <p:nvSpPr>
          <p:cNvPr id="368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9E4B8BD-26D1-4418-99B6-0FC602570194}" type="slidenum">
              <a:rPr lang="en-US" sz="1200" b="0" strike="noStrike" spc="-1">
                <a:latin typeface="바탕"/>
              </a:rPr>
              <a:t>13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 w="0">
            <a:noFill/>
          </a:ln>
        </p:spPr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1200" b="0" strike="noStrike" spc="-1" dirty="0">
              <a:latin typeface="Noto Sans KR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41BABDC-A28A-4875-BA6C-CAC45E3EC808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None/>
            </a:pPr>
            <a:fld id="{1DEDD6B3-339B-4FA1-A086-E6028251C107}" type="slidenum">
              <a:rPr lang="en-US" sz="1400" b="0" strike="noStrike" spc="-1" smtClean="0">
                <a:latin typeface="바탕"/>
              </a:rPr>
              <a:t>16</a:t>
            </a:fld>
            <a:endParaRPr lang="en-US" sz="1400" b="0" strike="noStrike" spc="-1">
              <a:latin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35131076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 w="0">
            <a:noFill/>
          </a:ln>
        </p:spPr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r>
              <a:rPr lang="ko-KR" sz="2000" b="0" strike="noStrike" spc="-1">
                <a:latin typeface="Noto Sans KR"/>
              </a:rPr>
              <a:t>하나 돌리는데 이렇게해도 </a:t>
            </a:r>
            <a:r>
              <a:rPr lang="en-US" sz="2000" b="0" strike="noStrike" spc="-1">
                <a:latin typeface="Noto Sans KR"/>
              </a:rPr>
              <a:t>3</a:t>
            </a:r>
            <a:r>
              <a:rPr lang="ko-KR" sz="2000" b="0" strike="noStrike" spc="-1">
                <a:latin typeface="Noto Sans KR"/>
              </a:rPr>
              <a:t>시간 </a:t>
            </a:r>
            <a:r>
              <a:rPr lang="en-US" sz="2000" b="0" strike="noStrike" spc="-1">
                <a:latin typeface="Noto Sans KR"/>
              </a:rPr>
              <a:t>20</a:t>
            </a:r>
            <a:r>
              <a:rPr lang="ko-KR" sz="2000" b="0" strike="noStrike" spc="-1">
                <a:latin typeface="Noto Sans KR"/>
              </a:rPr>
              <a:t>분나 소요됨</a:t>
            </a:r>
            <a:r>
              <a:rPr lang="en-US" sz="2000" b="0" strike="noStrike" spc="-1">
                <a:latin typeface="Noto Sans KR"/>
              </a:rPr>
              <a:t>, </a:t>
            </a:r>
            <a:r>
              <a:rPr lang="ko-KR" sz="2000" b="0" strike="noStrike" spc="-1">
                <a:latin typeface="Noto Sans KR"/>
              </a:rPr>
              <a:t>그래서 여러 방법을 테스트할 시간이 많이 없었음</a:t>
            </a:r>
            <a:r>
              <a:rPr lang="en-US" sz="2000" b="0" strike="noStrike" spc="-1">
                <a:latin typeface="Noto Sans KR"/>
              </a:rPr>
              <a:t>.. </a:t>
            </a:r>
          </a:p>
        </p:txBody>
      </p:sp>
      <p:sp>
        <p:nvSpPr>
          <p:cNvPr id="374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BD11161-90C3-4418-8675-2AE043A6329D}" type="slidenum">
              <a:rPr lang="en-US" sz="1200" b="0" strike="noStrike" spc="-1">
                <a:latin typeface="바탕"/>
              </a:rPr>
              <a:t>17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 w="0">
            <a:noFill/>
          </a:ln>
        </p:spPr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r>
              <a:rPr lang="ko-KR" sz="2000" b="0" strike="noStrike" spc="-1">
                <a:latin typeface="Noto Sans KR"/>
              </a:rPr>
              <a:t>하나 돌리는데 이렇게해도 </a:t>
            </a:r>
            <a:r>
              <a:rPr lang="en-US" sz="2000" b="0" strike="noStrike" spc="-1">
                <a:latin typeface="Noto Sans KR"/>
              </a:rPr>
              <a:t>3</a:t>
            </a:r>
            <a:r>
              <a:rPr lang="ko-KR" sz="2000" b="0" strike="noStrike" spc="-1">
                <a:latin typeface="Noto Sans KR"/>
              </a:rPr>
              <a:t>시간 </a:t>
            </a:r>
            <a:r>
              <a:rPr lang="en-US" sz="2000" b="0" strike="noStrike" spc="-1">
                <a:latin typeface="Noto Sans KR"/>
              </a:rPr>
              <a:t>20</a:t>
            </a:r>
            <a:r>
              <a:rPr lang="ko-KR" sz="2000" b="0" strike="noStrike" spc="-1">
                <a:latin typeface="Noto Sans KR"/>
              </a:rPr>
              <a:t>분나 소요됨</a:t>
            </a:r>
            <a:r>
              <a:rPr lang="en-US" sz="2000" b="0" strike="noStrike" spc="-1">
                <a:latin typeface="Noto Sans KR"/>
              </a:rPr>
              <a:t>, </a:t>
            </a:r>
            <a:r>
              <a:rPr lang="ko-KR" sz="2000" b="0" strike="noStrike" spc="-1">
                <a:latin typeface="Noto Sans KR"/>
              </a:rPr>
              <a:t>그래서 여러 방법을 테스트할 시간이 많이 없었음</a:t>
            </a:r>
            <a:r>
              <a:rPr lang="en-US" sz="2000" b="0" strike="noStrike" spc="-1">
                <a:latin typeface="Noto Sans KR"/>
              </a:rPr>
              <a:t>.. </a:t>
            </a:r>
          </a:p>
        </p:txBody>
      </p:sp>
      <p:sp>
        <p:nvSpPr>
          <p:cNvPr id="377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65CC4D4-7B90-4F63-B8BA-8618D1770178}" type="slidenum">
              <a:rPr lang="en-US" sz="1200" b="0" strike="noStrike" spc="-1">
                <a:latin typeface="바탕"/>
              </a:rPr>
              <a:t>18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 w="0">
            <a:noFill/>
          </a:ln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r>
              <a:rPr lang="ko-KR" sz="2000" b="0" strike="noStrike" spc="-1">
                <a:latin typeface="Noto Sans KR"/>
              </a:rPr>
              <a:t>하나 돌리는데 이렇게해도 </a:t>
            </a:r>
            <a:r>
              <a:rPr lang="en-US" sz="2000" b="0" strike="noStrike" spc="-1">
                <a:latin typeface="Noto Sans KR"/>
              </a:rPr>
              <a:t>3</a:t>
            </a:r>
            <a:r>
              <a:rPr lang="ko-KR" sz="2000" b="0" strike="noStrike" spc="-1">
                <a:latin typeface="Noto Sans KR"/>
              </a:rPr>
              <a:t>시간 </a:t>
            </a:r>
            <a:r>
              <a:rPr lang="en-US" sz="2000" b="0" strike="noStrike" spc="-1">
                <a:latin typeface="Noto Sans KR"/>
              </a:rPr>
              <a:t>20</a:t>
            </a:r>
            <a:r>
              <a:rPr lang="ko-KR" sz="2000" b="0" strike="noStrike" spc="-1">
                <a:latin typeface="Noto Sans KR"/>
              </a:rPr>
              <a:t>분나 소요됨</a:t>
            </a:r>
            <a:r>
              <a:rPr lang="en-US" sz="2000" b="0" strike="noStrike" spc="-1">
                <a:latin typeface="Noto Sans KR"/>
              </a:rPr>
              <a:t>, </a:t>
            </a:r>
            <a:r>
              <a:rPr lang="ko-KR" sz="2000" b="0" strike="noStrike" spc="-1">
                <a:latin typeface="Noto Sans KR"/>
              </a:rPr>
              <a:t>그래서 여러 방법을 테스트할 시간이 많이 없었음</a:t>
            </a:r>
            <a:r>
              <a:rPr lang="en-US" sz="2000" b="0" strike="noStrike" spc="-1">
                <a:latin typeface="Noto Sans KR"/>
              </a:rPr>
              <a:t>.. </a:t>
            </a:r>
          </a:p>
        </p:txBody>
      </p:sp>
      <p:sp>
        <p:nvSpPr>
          <p:cNvPr id="380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151CE7B-90FC-4504-9C5B-3E22D5438CBE}" type="slidenum">
              <a:rPr lang="en-US" sz="1200" b="0" strike="noStrike" spc="-1">
                <a:latin typeface="바탕"/>
              </a:rPr>
              <a:t>19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None/>
            </a:pPr>
            <a:fld id="{1DEDD6B3-339B-4FA1-A086-E6028251C107}" type="slidenum">
              <a:rPr lang="en-US" sz="1400" b="0" strike="noStrike" spc="-1" smtClean="0">
                <a:latin typeface="바탕"/>
              </a:rPr>
              <a:t>22</a:t>
            </a:fld>
            <a:endParaRPr lang="en-US" sz="1400" b="0" strike="noStrike" spc="-1">
              <a:latin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4107332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 w="0">
            <a:noFill/>
          </a:ln>
        </p:spPr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Noto Sans KR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A3E9B4B-BF5D-4774-8D45-771359F884EB}" type="slidenum">
              <a:rPr lang="en-US" sz="1200" b="0" strike="noStrike" spc="-1">
                <a:latin typeface="바탕"/>
              </a:rPr>
              <a:t>2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그리드 셀을 일곱 개로 </a:t>
            </a:r>
            <a:r>
              <a:rPr lang="ko-KR" altLang="en-US" dirty="0" err="1"/>
              <a:t>나누었으므로</a:t>
            </a:r>
            <a:r>
              <a:rPr lang="en-US" altLang="ko-KR" dirty="0"/>
              <a:t>, range(7)</a:t>
            </a:r>
            <a:r>
              <a:rPr lang="ko-KR" altLang="en-US" dirty="0"/>
              <a:t>로 둠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None/>
            </a:pPr>
            <a:fld id="{1DEDD6B3-339B-4FA1-A086-E6028251C107}" type="slidenum">
              <a:rPr lang="en-US" sz="1400" b="0" strike="noStrike" spc="-1" smtClean="0">
                <a:latin typeface="바탕"/>
              </a:rPr>
              <a:t>23</a:t>
            </a:fld>
            <a:endParaRPr lang="en-US" sz="1400" b="0" strike="noStrike" spc="-1">
              <a:latin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23397197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그리드 셀을 일곱 개로 </a:t>
            </a:r>
            <a:r>
              <a:rPr lang="ko-KR" altLang="en-US" dirty="0" err="1"/>
              <a:t>나누었으므로</a:t>
            </a:r>
            <a:r>
              <a:rPr lang="en-US" altLang="ko-KR" dirty="0"/>
              <a:t>, range(7)</a:t>
            </a:r>
            <a:r>
              <a:rPr lang="ko-KR" altLang="en-US" dirty="0"/>
              <a:t>로 둠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None/>
            </a:pPr>
            <a:fld id="{1DEDD6B3-339B-4FA1-A086-E6028251C107}" type="slidenum">
              <a:rPr lang="en-US" sz="1400" b="0" strike="noStrike" spc="-1" smtClean="0">
                <a:latin typeface="바탕"/>
              </a:rPr>
              <a:t>24</a:t>
            </a:fld>
            <a:endParaRPr lang="en-US" sz="1400" b="0" strike="noStrike" spc="-1">
              <a:latin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15697671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 w="0">
            <a:noFill/>
          </a:ln>
        </p:spPr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r>
              <a:rPr lang="ko-KR" sz="2000" b="0" strike="noStrike" spc="-1" dirty="0">
                <a:latin typeface="Noto Sans KR"/>
              </a:rPr>
              <a:t>노트북이 구형이다 보니 </a:t>
            </a:r>
            <a:r>
              <a:rPr lang="ko-KR" sz="2000" b="0" strike="noStrike" spc="-1" dirty="0" err="1">
                <a:latin typeface="Noto Sans KR"/>
              </a:rPr>
              <a:t>지포스</a:t>
            </a:r>
            <a:r>
              <a:rPr lang="ko-KR" sz="2000" b="0" strike="noStrike" spc="-1" dirty="0">
                <a:latin typeface="Noto Sans KR"/>
              </a:rPr>
              <a:t> 그래픽카드가 아닌 인텔 그래픽 카드 </a:t>
            </a:r>
            <a:r>
              <a:rPr lang="ko-KR" sz="2000" b="0" strike="noStrike" spc="-1" dirty="0" err="1">
                <a:latin typeface="Noto Sans KR"/>
              </a:rPr>
              <a:t>사용중이었음</a:t>
            </a:r>
            <a:r>
              <a:rPr lang="en-US" sz="2000" b="0" strike="noStrike" spc="-1" dirty="0">
                <a:latin typeface="Noto Sans KR"/>
              </a:rPr>
              <a:t>, </a:t>
            </a:r>
            <a:r>
              <a:rPr lang="ko-KR" sz="2000" b="0" strike="noStrike" spc="-1" dirty="0">
                <a:latin typeface="Noto Sans KR"/>
              </a:rPr>
              <a:t>그래서 </a:t>
            </a:r>
            <a:r>
              <a:rPr lang="en-US" sz="2000" b="0" strike="noStrike" spc="-1" dirty="0" err="1">
                <a:latin typeface="Noto Sans KR"/>
              </a:rPr>
              <a:t>cuda</a:t>
            </a:r>
            <a:r>
              <a:rPr lang="ko-KR" sz="2000" b="0" strike="noStrike" spc="-1" dirty="0">
                <a:latin typeface="Noto Sans KR"/>
              </a:rPr>
              <a:t>설치가 불가능 했고</a:t>
            </a:r>
            <a:r>
              <a:rPr lang="en-US" sz="2000" b="0" strike="noStrike" spc="-1" dirty="0">
                <a:latin typeface="Noto Sans KR"/>
              </a:rPr>
              <a:t>, </a:t>
            </a:r>
            <a:r>
              <a:rPr lang="en-US" sz="2000" b="0" strike="noStrike" spc="-1" dirty="0" err="1">
                <a:latin typeface="Noto Sans KR"/>
              </a:rPr>
              <a:t>gpu</a:t>
            </a:r>
            <a:r>
              <a:rPr lang="ko-KR" sz="2000" b="0" strike="noStrike" spc="-1" dirty="0">
                <a:latin typeface="Noto Sans KR"/>
              </a:rPr>
              <a:t>사용도 할 수 없었음</a:t>
            </a:r>
            <a:r>
              <a:rPr lang="en-US" sz="2000" b="0" strike="noStrike" spc="-1" dirty="0">
                <a:latin typeface="Noto Sans KR"/>
              </a:rPr>
              <a:t>.</a:t>
            </a:r>
          </a:p>
          <a:p>
            <a:pPr marL="216000" indent="-216000">
              <a:lnSpc>
                <a:spcPct val="100000"/>
              </a:lnSpc>
              <a:buNone/>
            </a:pPr>
            <a:r>
              <a:rPr lang="ko-KR" sz="2000" b="0" strike="noStrike" spc="-1" dirty="0">
                <a:latin typeface="Noto Sans KR"/>
              </a:rPr>
              <a:t>어떻게 해서든 아웃풋 나오는게 목표였기 때문에 많은 방법을 </a:t>
            </a:r>
            <a:r>
              <a:rPr lang="ko-KR" sz="2000" b="0" strike="noStrike" spc="-1" dirty="0" err="1">
                <a:latin typeface="Noto Sans KR"/>
              </a:rPr>
              <a:t>서치하고</a:t>
            </a:r>
            <a:r>
              <a:rPr lang="ko-KR" sz="2000" b="0" strike="noStrike" spc="-1" dirty="0">
                <a:latin typeface="Noto Sans KR"/>
              </a:rPr>
              <a:t> 시도함</a:t>
            </a:r>
            <a:r>
              <a:rPr lang="en-US" sz="2000" b="0" strike="noStrike" spc="-1" dirty="0">
                <a:latin typeface="Noto Sans KR"/>
              </a:rPr>
              <a:t>. </a:t>
            </a:r>
            <a:r>
              <a:rPr lang="ko-KR" sz="2000" b="0" strike="noStrike" spc="-1" dirty="0" err="1">
                <a:latin typeface="Noto Sans KR"/>
              </a:rPr>
              <a:t>코랩으로도</a:t>
            </a:r>
            <a:r>
              <a:rPr lang="ko-KR" sz="2000" b="0" strike="noStrike" spc="-1" dirty="0">
                <a:latin typeface="Noto Sans KR"/>
              </a:rPr>
              <a:t> 해봤고</a:t>
            </a:r>
            <a:r>
              <a:rPr lang="en-US" sz="2000" b="0" strike="noStrike" spc="-1" dirty="0">
                <a:latin typeface="Noto Sans KR"/>
              </a:rPr>
              <a:t>, </a:t>
            </a:r>
            <a:r>
              <a:rPr lang="ko-KR" sz="2000" b="0" strike="noStrike" spc="-1" dirty="0">
                <a:latin typeface="Noto Sans KR"/>
              </a:rPr>
              <a:t>노트북이 구형이다 보니 </a:t>
            </a:r>
            <a:r>
              <a:rPr lang="ko-KR" sz="2000" b="0" strike="noStrike" spc="-1" dirty="0" err="1">
                <a:latin typeface="Noto Sans KR"/>
              </a:rPr>
              <a:t>옛날거로도</a:t>
            </a:r>
            <a:r>
              <a:rPr lang="ko-KR" sz="2000" b="0" strike="noStrike" spc="-1" dirty="0">
                <a:latin typeface="Noto Sans KR"/>
              </a:rPr>
              <a:t> 해봤고</a:t>
            </a:r>
            <a:r>
              <a:rPr lang="en-US" sz="2000" b="0" strike="noStrike" spc="-1" dirty="0">
                <a:latin typeface="Noto Sans KR"/>
              </a:rPr>
              <a:t>,,, </a:t>
            </a:r>
          </a:p>
          <a:p>
            <a:pPr marL="216000" indent="-216000">
              <a:lnSpc>
                <a:spcPct val="100000"/>
              </a:lnSpc>
              <a:buNone/>
            </a:pPr>
            <a:r>
              <a:rPr lang="ko-KR" sz="2000" b="0" strike="noStrike" spc="-1" dirty="0">
                <a:latin typeface="Noto Sans KR"/>
              </a:rPr>
              <a:t>정말 많은 방법을 시도했으나 </a:t>
            </a:r>
            <a:r>
              <a:rPr lang="ko-KR" sz="2000" b="0" strike="noStrike" spc="-1" dirty="0" err="1">
                <a:latin typeface="Noto Sans KR"/>
              </a:rPr>
              <a:t>에러해결이</a:t>
            </a:r>
            <a:r>
              <a:rPr lang="ko-KR" sz="2000" b="0" strike="noStrike" spc="-1" dirty="0">
                <a:latin typeface="Noto Sans KR"/>
              </a:rPr>
              <a:t> 안되거나 </a:t>
            </a:r>
            <a:r>
              <a:rPr lang="en-US" sz="2000" b="0" strike="noStrike" spc="-1" dirty="0" err="1">
                <a:latin typeface="Noto Sans KR"/>
              </a:rPr>
              <a:t>gpu</a:t>
            </a:r>
            <a:r>
              <a:rPr lang="ko-KR" sz="2000" b="0" strike="noStrike" spc="-1" dirty="0">
                <a:latin typeface="Noto Sans KR"/>
              </a:rPr>
              <a:t>가 필요했던 </a:t>
            </a:r>
            <a:r>
              <a:rPr lang="ko-KR" sz="2000" b="0" strike="noStrike" spc="-1" dirty="0" err="1">
                <a:latin typeface="Noto Sans KR"/>
              </a:rPr>
              <a:t>방법이었는</a:t>
            </a:r>
            <a:r>
              <a:rPr lang="ko-KR" sz="2000" b="0" strike="noStrike" spc="-1" dirty="0">
                <a:latin typeface="Noto Sans KR"/>
              </a:rPr>
              <a:t> 등 성공하지 못함</a:t>
            </a:r>
            <a:r>
              <a:rPr lang="en-US" sz="2000" b="0" strike="noStrike" spc="-1" dirty="0">
                <a:latin typeface="Noto Sans KR"/>
              </a:rPr>
              <a:t>. </a:t>
            </a:r>
            <a:r>
              <a:rPr lang="ko-KR" sz="2000" b="0" strike="noStrike" spc="-1" dirty="0">
                <a:latin typeface="Noto Sans KR"/>
              </a:rPr>
              <a:t>그래서 이 방법에 대한 </a:t>
            </a:r>
            <a:r>
              <a:rPr lang="ko-KR" sz="2000" b="0" strike="noStrike" spc="-1" dirty="0" err="1">
                <a:latin typeface="Noto Sans KR"/>
              </a:rPr>
              <a:t>깃허브를</a:t>
            </a:r>
            <a:r>
              <a:rPr lang="ko-KR" sz="2000" b="0" strike="noStrike" spc="-1" dirty="0">
                <a:latin typeface="Noto Sans KR"/>
              </a:rPr>
              <a:t> </a:t>
            </a:r>
            <a:r>
              <a:rPr lang="en-US" sz="2000" b="0" strike="noStrike" spc="-1" dirty="0">
                <a:latin typeface="Noto Sans KR"/>
              </a:rPr>
              <a:t>3</a:t>
            </a:r>
            <a:r>
              <a:rPr lang="ko-KR" sz="2000" b="0" strike="noStrike" spc="-1" dirty="0">
                <a:latin typeface="Noto Sans KR"/>
              </a:rPr>
              <a:t>일전에 겨우 찾아서 </a:t>
            </a:r>
            <a:r>
              <a:rPr lang="ko-KR" sz="2000" b="0" strike="noStrike" spc="-1" dirty="0" err="1">
                <a:latin typeface="Noto Sans KR"/>
              </a:rPr>
              <a:t>구현성공함</a:t>
            </a:r>
            <a:r>
              <a:rPr lang="en-US" sz="2000" b="0" strike="noStrike" spc="-1" dirty="0">
                <a:latin typeface="Noto Sans KR"/>
              </a:rPr>
              <a:t>. </a:t>
            </a:r>
            <a:r>
              <a:rPr lang="ko-KR" sz="2000" b="0" strike="noStrike" spc="-1" dirty="0">
                <a:latin typeface="Noto Sans KR"/>
              </a:rPr>
              <a:t>하지만 </a:t>
            </a:r>
            <a:r>
              <a:rPr lang="en-US" sz="2000" b="0" strike="noStrike" spc="-1" dirty="0" err="1">
                <a:latin typeface="Noto Sans KR"/>
              </a:rPr>
              <a:t>cpu</a:t>
            </a:r>
            <a:r>
              <a:rPr lang="ko-KR" sz="2000" b="0" strike="noStrike" spc="-1" dirty="0">
                <a:latin typeface="Noto Sans KR"/>
              </a:rPr>
              <a:t>로 </a:t>
            </a:r>
            <a:r>
              <a:rPr lang="ko-KR" sz="2000" b="0" strike="noStrike" spc="-1" dirty="0" err="1">
                <a:latin typeface="Noto Sans KR"/>
              </a:rPr>
              <a:t>돌리다보니</a:t>
            </a:r>
            <a:r>
              <a:rPr lang="ko-KR" sz="2000" b="0" strike="noStrike" spc="-1" dirty="0">
                <a:latin typeface="Noto Sans KR"/>
              </a:rPr>
              <a:t> 시간이 한 </a:t>
            </a:r>
            <a:r>
              <a:rPr lang="ko-KR" sz="2000" b="0" strike="noStrike" spc="-1" dirty="0" err="1">
                <a:latin typeface="Noto Sans KR"/>
              </a:rPr>
              <a:t>에폭당</a:t>
            </a:r>
            <a:r>
              <a:rPr lang="ko-KR" sz="2000" b="0" strike="noStrike" spc="-1" dirty="0">
                <a:latin typeface="Noto Sans KR"/>
              </a:rPr>
              <a:t> </a:t>
            </a:r>
            <a:r>
              <a:rPr lang="ko-KR" sz="2000" b="0" strike="noStrike" spc="-1" dirty="0" err="1">
                <a:latin typeface="Noto Sans KR"/>
              </a:rPr>
              <a:t>두세시간이</a:t>
            </a:r>
            <a:r>
              <a:rPr lang="ko-KR" sz="2000" b="0" strike="noStrike" spc="-1" dirty="0">
                <a:latin typeface="Noto Sans KR"/>
              </a:rPr>
              <a:t> 걸림</a:t>
            </a:r>
            <a:r>
              <a:rPr lang="en-US" sz="2000" b="0" strike="noStrike" spc="-1" dirty="0">
                <a:latin typeface="Noto Sans KR"/>
              </a:rPr>
              <a:t>. </a:t>
            </a:r>
            <a:r>
              <a:rPr lang="ko-KR" sz="2000" b="0" strike="noStrike" spc="-1" dirty="0" err="1">
                <a:latin typeface="Noto Sans KR"/>
              </a:rPr>
              <a:t>한셀</a:t>
            </a:r>
            <a:r>
              <a:rPr lang="ko-KR" sz="2000" b="0" strike="noStrike" spc="-1" dirty="0">
                <a:latin typeface="Noto Sans KR"/>
              </a:rPr>
              <a:t> 돌리는데 기본 </a:t>
            </a:r>
            <a:r>
              <a:rPr lang="en-US" sz="2000" b="0" strike="noStrike" spc="-1" dirty="0">
                <a:latin typeface="Noto Sans KR"/>
              </a:rPr>
              <a:t>7</a:t>
            </a:r>
            <a:r>
              <a:rPr lang="ko-KR" sz="2000" b="0" strike="noStrike" spc="-1" dirty="0">
                <a:latin typeface="Noto Sans KR"/>
              </a:rPr>
              <a:t>시간 </a:t>
            </a:r>
            <a:r>
              <a:rPr lang="en-US" sz="2000" b="0" strike="noStrike" spc="-1" dirty="0">
                <a:latin typeface="Noto Sans KR"/>
              </a:rPr>
              <a:t>8</a:t>
            </a:r>
            <a:r>
              <a:rPr lang="ko-KR" sz="2000" b="0" strike="noStrike" spc="-1" dirty="0">
                <a:latin typeface="Noto Sans KR"/>
              </a:rPr>
              <a:t>시간이 걸리다 보니 </a:t>
            </a:r>
            <a:r>
              <a:rPr lang="ko-KR" sz="2000" b="0" strike="noStrike" spc="-1" dirty="0" err="1">
                <a:latin typeface="Noto Sans KR"/>
              </a:rPr>
              <a:t>학습률이나</a:t>
            </a:r>
            <a:r>
              <a:rPr lang="ko-KR" sz="2000" b="0" strike="noStrike" spc="-1" dirty="0">
                <a:latin typeface="Noto Sans KR"/>
              </a:rPr>
              <a:t> 숫자를 바꿔서 테스트할 시간이 너무 부족했음</a:t>
            </a:r>
            <a:r>
              <a:rPr lang="en-US" sz="2000" b="0" strike="noStrike" spc="-1" dirty="0">
                <a:latin typeface="Noto Sans KR"/>
              </a:rPr>
              <a:t>. </a:t>
            </a:r>
          </a:p>
        </p:txBody>
      </p:sp>
      <p:sp>
        <p:nvSpPr>
          <p:cNvPr id="383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CF7FC1E-EE35-4025-806F-82DBFB160E92}" type="slidenum">
              <a:rPr lang="en-US" sz="1200" b="0" strike="noStrike" spc="-1">
                <a:latin typeface="바탕"/>
              </a:rPr>
              <a:t>25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 w="0">
            <a:noFill/>
          </a:ln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r>
              <a:rPr lang="ko-KR" sz="2000" b="0" strike="noStrike" spc="-1">
                <a:latin typeface="Noto Sans KR"/>
              </a:rPr>
              <a:t>가장 많은 조회수가 있는 방법으로 시도</a:t>
            </a:r>
            <a:r>
              <a:rPr lang="en-US" sz="2000" b="0" strike="noStrike" spc="-1">
                <a:latin typeface="Noto Sans KR"/>
              </a:rPr>
              <a:t>, </a:t>
            </a:r>
            <a:r>
              <a:rPr lang="ko-KR" sz="2000" b="0" strike="noStrike" spc="-1">
                <a:latin typeface="Noto Sans KR"/>
              </a:rPr>
              <a:t>모델링</a:t>
            </a:r>
            <a:r>
              <a:rPr lang="en-US" sz="2000" b="0" strike="noStrike" spc="-1">
                <a:latin typeface="Noto Sans KR"/>
              </a:rPr>
              <a:t>, </a:t>
            </a:r>
            <a:r>
              <a:rPr lang="ko-KR" sz="2000" b="0" strike="noStrike" spc="-1">
                <a:latin typeface="Noto Sans KR"/>
              </a:rPr>
              <a:t>데이터셋</a:t>
            </a:r>
            <a:r>
              <a:rPr lang="en-US" sz="2000" b="0" strike="noStrike" spc="-1">
                <a:latin typeface="Noto Sans KR"/>
              </a:rPr>
              <a:t>, utils </a:t>
            </a:r>
            <a:r>
              <a:rPr lang="ko-KR" sz="2000" b="0" strike="noStrike" spc="-1">
                <a:latin typeface="Noto Sans KR"/>
              </a:rPr>
              <a:t>부분까지 오류없이 다 했으나 </a:t>
            </a:r>
            <a:r>
              <a:rPr lang="en-US" sz="2000" b="0" strike="noStrike" spc="-1">
                <a:latin typeface="Noto Sans KR"/>
              </a:rPr>
              <a:t>train </a:t>
            </a:r>
            <a:r>
              <a:rPr lang="ko-KR" sz="2000" b="0" strike="noStrike" spc="-1">
                <a:latin typeface="Noto Sans KR"/>
              </a:rPr>
              <a:t>과정에서 </a:t>
            </a:r>
            <a:r>
              <a:rPr lang="en-US" sz="2000" b="0" strike="noStrike" spc="-1">
                <a:latin typeface="Noto Sans KR"/>
              </a:rPr>
              <a:t>nvidia </a:t>
            </a:r>
            <a:r>
              <a:rPr lang="ko-KR" sz="2000" b="0" strike="noStrike" spc="-1">
                <a:latin typeface="Noto Sans KR"/>
              </a:rPr>
              <a:t>드라이브 사용 불가로  </a:t>
            </a:r>
            <a:endParaRPr lang="en-US" sz="2000" b="0" strike="noStrike" spc="-1">
              <a:latin typeface="Noto Sans KR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lang="en-US" sz="2000" b="0" strike="noStrike" spc="-1">
                <a:latin typeface="Noto Sans KR"/>
              </a:rPr>
              <a:t>output </a:t>
            </a:r>
            <a:r>
              <a:rPr lang="ko-KR" sz="2000" b="0" strike="noStrike" spc="-1">
                <a:latin typeface="Noto Sans KR"/>
              </a:rPr>
              <a:t>산출 못했음</a:t>
            </a:r>
            <a:r>
              <a:rPr lang="en-US" sz="2000" b="0" strike="noStrike" spc="-1">
                <a:latin typeface="Noto Sans KR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398267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 w="0">
            <a:noFill/>
          </a:ln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r>
              <a:rPr lang="en-US" sz="2000" b="0" strike="noStrike" spc="-1">
                <a:latin typeface="Noto Sans KR"/>
              </a:rPr>
              <a:t>attribute error </a:t>
            </a:r>
            <a:r>
              <a:rPr lang="ko-KR" sz="2000" b="0" strike="noStrike" spc="-1">
                <a:latin typeface="Noto Sans KR"/>
              </a:rPr>
              <a:t>이 오류가 나오는 이유</a:t>
            </a:r>
            <a:r>
              <a:rPr lang="en-US" sz="2000" b="0" strike="noStrike" spc="-1">
                <a:latin typeface="Noto Sans KR"/>
              </a:rPr>
              <a:t>: </a:t>
            </a:r>
            <a:r>
              <a:rPr lang="ko-KR" sz="2000" b="0" strike="noStrike" spc="-1">
                <a:latin typeface="Noto Sans KR"/>
              </a:rPr>
              <a:t>이미지가 보일 수 없어서 생긴 에러</a:t>
            </a:r>
            <a:r>
              <a:rPr lang="en-US" sz="2000" b="0" strike="noStrike" spc="-1">
                <a:latin typeface="Noto Sans KR"/>
              </a:rPr>
              <a:t>/ </a:t>
            </a:r>
            <a:r>
              <a:rPr lang="ko-KR" sz="2000" b="0" strike="noStrike" spc="-1">
                <a:latin typeface="Noto Sans KR"/>
              </a:rPr>
              <a:t>이미지 경로설정 잘못되어 있을때</a:t>
            </a:r>
            <a:r>
              <a:rPr lang="en-US" sz="2000" b="0" strike="noStrike" spc="-1">
                <a:latin typeface="Noto Sans KR"/>
              </a:rPr>
              <a:t>/shape </a:t>
            </a:r>
            <a:r>
              <a:rPr lang="ko-KR" sz="2000" b="0" strike="noStrike" spc="-1">
                <a:latin typeface="Noto Sans KR"/>
              </a:rPr>
              <a:t>할만한 속성</a:t>
            </a:r>
            <a:r>
              <a:rPr lang="en-US" sz="2000" b="0" strike="noStrike" spc="-1">
                <a:latin typeface="Noto Sans KR"/>
              </a:rPr>
              <a:t>, </a:t>
            </a:r>
            <a:r>
              <a:rPr lang="ko-KR" sz="2000" b="0" strike="noStrike" spc="-1">
                <a:latin typeface="Noto Sans KR"/>
              </a:rPr>
              <a:t>즉 </a:t>
            </a:r>
            <a:r>
              <a:rPr lang="en-US" sz="2000" b="0" strike="noStrike" spc="-1">
                <a:latin typeface="Noto Sans KR"/>
              </a:rPr>
              <a:t>2</a:t>
            </a:r>
            <a:r>
              <a:rPr lang="ko-KR" sz="2000" b="0" strike="noStrike" spc="-1">
                <a:latin typeface="Noto Sans KR"/>
              </a:rPr>
              <a:t>차원 </a:t>
            </a:r>
            <a:r>
              <a:rPr lang="en-US" sz="2000" b="0" strike="noStrike" spc="-1">
                <a:latin typeface="Noto Sans KR"/>
              </a:rPr>
              <a:t>dataframe </a:t>
            </a:r>
            <a:r>
              <a:rPr lang="ko-KR" sz="2000" b="0" strike="noStrike" spc="-1">
                <a:latin typeface="Noto Sans KR"/>
              </a:rPr>
              <a:t>형식으로 안나오기 때문</a:t>
            </a:r>
            <a:r>
              <a:rPr lang="en-US" sz="2000" b="0" strike="noStrike" spc="-1">
                <a:latin typeface="Noto Sans KR"/>
              </a:rPr>
              <a:t>..?/ </a:t>
            </a:r>
            <a:r>
              <a:rPr lang="ko-KR" sz="2000" b="0" strike="noStrike" spc="-1">
                <a:latin typeface="Noto Sans KR"/>
              </a:rPr>
              <a:t>상대경로가 아닌 절대경로로 설정해야함 방법을 서치했으나 해결 못함</a:t>
            </a:r>
            <a:r>
              <a:rPr lang="en-US" sz="2000" b="0" strike="noStrike" spc="-1">
                <a:latin typeface="Noto Sans KR"/>
              </a:rPr>
              <a:t>. </a:t>
            </a:r>
          </a:p>
        </p:txBody>
      </p:sp>
      <p:sp>
        <p:nvSpPr>
          <p:cNvPr id="388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E4ACA9E-4E1D-4665-AE88-B618B13E70E1}" type="slidenum">
              <a:rPr lang="en-US" sz="1200" b="0" strike="noStrike" spc="-1">
                <a:latin typeface="바탕"/>
              </a:rPr>
              <a:t>27</a:t>
            </a:fld>
            <a:endParaRPr lang="en-US" sz="1200" b="0" strike="noStrike" spc="-1">
              <a:latin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7694206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 w="0">
            <a:noFill/>
          </a:ln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r>
              <a:rPr lang="ko-KR" sz="2000" b="0" strike="noStrike" spc="-1" dirty="0">
                <a:latin typeface="Noto Sans KR"/>
              </a:rPr>
              <a:t>아까 설명한 </a:t>
            </a:r>
            <a:r>
              <a:rPr lang="ko-KR" sz="2000" b="0" strike="noStrike" spc="-1" dirty="0" err="1">
                <a:latin typeface="Noto Sans KR"/>
              </a:rPr>
              <a:t>코랩</a:t>
            </a:r>
            <a:r>
              <a:rPr lang="ko-KR" sz="2000" b="0" strike="noStrike" spc="-1" dirty="0">
                <a:latin typeface="Noto Sans KR"/>
              </a:rPr>
              <a:t> 버전과 </a:t>
            </a:r>
            <a:r>
              <a:rPr lang="ko-KR" sz="2000" b="0" strike="noStrike" spc="-1" dirty="0" err="1">
                <a:latin typeface="Noto Sans KR"/>
              </a:rPr>
              <a:t>다른것이</a:t>
            </a:r>
            <a:r>
              <a:rPr lang="ko-KR" sz="2000" b="0" strike="noStrike" spc="-1" dirty="0">
                <a:latin typeface="Noto Sans KR"/>
              </a:rPr>
              <a:t> 있다면 </a:t>
            </a:r>
            <a:r>
              <a:rPr lang="ko-KR" sz="2000" b="0" strike="noStrike" spc="-1" dirty="0" err="1">
                <a:latin typeface="Noto Sans KR"/>
              </a:rPr>
              <a:t>텐서플로우로</a:t>
            </a:r>
            <a:r>
              <a:rPr lang="ko-KR" sz="2000" b="0" strike="noStrike" spc="-1" dirty="0">
                <a:latin typeface="Noto Sans KR"/>
              </a:rPr>
              <a:t> 시작</a:t>
            </a:r>
            <a:r>
              <a:rPr lang="en-US" sz="2000" b="0" strike="noStrike" spc="-1" dirty="0">
                <a:latin typeface="Noto Sans KR"/>
              </a:rPr>
              <a:t>, </a:t>
            </a:r>
            <a:r>
              <a:rPr lang="ko-KR" sz="2000" b="0" strike="noStrike" spc="-1" dirty="0">
                <a:latin typeface="Noto Sans KR"/>
              </a:rPr>
              <a:t>가상</a:t>
            </a:r>
            <a:r>
              <a:rPr lang="en-US" sz="2000" b="0" strike="noStrike" spc="-1" dirty="0" err="1">
                <a:latin typeface="Noto Sans KR"/>
              </a:rPr>
              <a:t>nvidia</a:t>
            </a:r>
            <a:r>
              <a:rPr lang="en-US" sz="2000" b="0" strike="noStrike" spc="-1" dirty="0">
                <a:latin typeface="Noto Sans KR"/>
              </a:rPr>
              <a:t> </a:t>
            </a:r>
            <a:r>
              <a:rPr lang="ko-KR" sz="2000" b="0" strike="noStrike" spc="-1" dirty="0">
                <a:latin typeface="Noto Sans KR"/>
              </a:rPr>
              <a:t>드라이브 없음</a:t>
            </a:r>
            <a:r>
              <a:rPr lang="en-US" sz="2000" b="0" strike="noStrike" spc="-1" dirty="0">
                <a:latin typeface="Noto Sans KR"/>
              </a:rPr>
              <a:t>. </a:t>
            </a:r>
            <a:r>
              <a:rPr lang="ko-KR" sz="2000" b="0" strike="noStrike" spc="-1" dirty="0">
                <a:latin typeface="Noto Sans KR"/>
              </a:rPr>
              <a:t>똑같이 가중치와 </a:t>
            </a:r>
            <a:r>
              <a:rPr lang="ko-KR" sz="2000" b="0" strike="noStrike" spc="-1" dirty="0" err="1">
                <a:latin typeface="Noto Sans KR"/>
              </a:rPr>
              <a:t>다크넷</a:t>
            </a:r>
            <a:r>
              <a:rPr lang="ko-KR" sz="2000" b="0" strike="noStrike" spc="-1" dirty="0">
                <a:latin typeface="Noto Sans KR"/>
              </a:rPr>
              <a:t> </a:t>
            </a:r>
            <a:r>
              <a:rPr lang="ko-KR" sz="2000" b="0" strike="noStrike" spc="-1" dirty="0" err="1">
                <a:latin typeface="Noto Sans KR"/>
              </a:rPr>
              <a:t>깃허브를</a:t>
            </a:r>
            <a:r>
              <a:rPr lang="ko-KR" sz="2000" b="0" strike="noStrike" spc="-1" dirty="0">
                <a:latin typeface="Noto Sans KR"/>
              </a:rPr>
              <a:t> </a:t>
            </a:r>
            <a:r>
              <a:rPr lang="en-US" sz="2000" b="0" strike="noStrike" spc="-1" dirty="0" err="1">
                <a:latin typeface="Noto Sans KR"/>
              </a:rPr>
              <a:t>git</a:t>
            </a:r>
            <a:r>
              <a:rPr lang="en-US" sz="2000" b="0" strike="noStrike" spc="-1" dirty="0">
                <a:latin typeface="Noto Sans KR"/>
              </a:rPr>
              <a:t> clone </a:t>
            </a:r>
            <a:r>
              <a:rPr lang="ko-KR" sz="2000" b="0" strike="noStrike" spc="-1" dirty="0">
                <a:latin typeface="Noto Sans KR"/>
              </a:rPr>
              <a:t>해서 가져옴 </a:t>
            </a:r>
            <a:endParaRPr lang="en-US" sz="2000" b="0" strike="noStrike" spc="-1" dirty="0">
              <a:latin typeface="Noto Sans KR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lang="ko-KR" sz="2000" b="0" strike="noStrike" spc="-1" dirty="0">
                <a:latin typeface="Noto Sans KR"/>
              </a:rPr>
              <a:t>모델링 과정에서 논문에 나와있는 것처럼 </a:t>
            </a:r>
            <a:r>
              <a:rPr lang="ko-KR" sz="2000" b="0" strike="noStrike" spc="-1" dirty="0" err="1">
                <a:latin typeface="Noto Sans KR"/>
              </a:rPr>
              <a:t>맥스풀링을</a:t>
            </a:r>
            <a:r>
              <a:rPr lang="ko-KR" sz="2000" b="0" strike="noStrike" spc="-1" dirty="0">
                <a:latin typeface="Noto Sans KR"/>
              </a:rPr>
              <a:t> </a:t>
            </a:r>
            <a:r>
              <a:rPr lang="en-US" sz="2000" b="0" strike="noStrike" spc="-1" dirty="0">
                <a:latin typeface="Noto Sans KR"/>
              </a:rPr>
              <a:t>2</a:t>
            </a:r>
            <a:r>
              <a:rPr lang="ko-KR" sz="2000" b="0" strike="noStrike" spc="-1" dirty="0">
                <a:latin typeface="Noto Sans KR"/>
              </a:rPr>
              <a:t>곱하기 </a:t>
            </a:r>
            <a:r>
              <a:rPr lang="en-US" sz="2000" b="0" strike="noStrike" spc="-1" dirty="0">
                <a:latin typeface="Noto Sans KR"/>
              </a:rPr>
              <a:t>2, </a:t>
            </a:r>
            <a:r>
              <a:rPr lang="ko-KR" sz="2000" b="0" strike="noStrike" spc="-1" dirty="0">
                <a:latin typeface="Noto Sans KR"/>
              </a:rPr>
              <a:t>인풋 </a:t>
            </a:r>
            <a:r>
              <a:rPr lang="en-US" sz="2000" b="0" strike="noStrike" spc="-1" dirty="0">
                <a:latin typeface="Noto Sans KR"/>
              </a:rPr>
              <a:t>3*448*448</a:t>
            </a:r>
            <a:r>
              <a:rPr lang="ko-KR" sz="2000" b="0" strike="noStrike" spc="-1" dirty="0">
                <a:latin typeface="Noto Sans KR"/>
              </a:rPr>
              <a:t>로 모델링함</a:t>
            </a:r>
            <a:r>
              <a:rPr lang="en-US" sz="2000" b="0" strike="noStrike" spc="-1" dirty="0">
                <a:latin typeface="Noto Sans KR"/>
              </a:rPr>
              <a:t>.</a:t>
            </a:r>
          </a:p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Noto Sans KR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lang="ko-KR" altLang="en-US" sz="2000" b="0" strike="noStrike" spc="-1" dirty="0">
                <a:latin typeface="Noto Sans KR"/>
              </a:rPr>
              <a:t>가상 </a:t>
            </a:r>
            <a:r>
              <a:rPr lang="ko-KR" altLang="en-US" sz="2000" b="0" strike="noStrike" spc="-1" dirty="0" err="1">
                <a:latin typeface="Noto Sans KR"/>
              </a:rPr>
              <a:t>안썼을때</a:t>
            </a:r>
            <a:r>
              <a:rPr lang="en-US" altLang="ko-KR" sz="2000" b="0" strike="noStrike" spc="-1" dirty="0">
                <a:latin typeface="Noto Sans KR"/>
              </a:rPr>
              <a:t>,</a:t>
            </a:r>
            <a:r>
              <a:rPr lang="en-US" altLang="ko-KR" sz="2000" b="0" strike="noStrike" spc="-1" baseline="0" dirty="0">
                <a:latin typeface="Noto Sans KR"/>
              </a:rPr>
              <a:t> </a:t>
            </a:r>
          </a:p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Noto Sans KR"/>
            </a:endParaRPr>
          </a:p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Noto Sans KR"/>
            </a:endParaRPr>
          </a:p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Noto Sans KR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DA2647D-A843-4D08-8D75-AA8EA6ECE0F8}" type="slidenum">
              <a:rPr lang="en-US" sz="1200" b="0" strike="noStrike" spc="-1">
                <a:latin typeface="바탕"/>
              </a:rPr>
              <a:t>28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 w="0">
            <a:noFill/>
          </a:ln>
        </p:spPr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r>
              <a:rPr lang="ko-KR" sz="2000" b="0" strike="noStrike" spc="-1">
                <a:latin typeface="Noto Sans KR"/>
              </a:rPr>
              <a:t>하지만 </a:t>
            </a:r>
            <a:r>
              <a:rPr lang="en-US" sz="2000" b="0" strike="noStrike" spc="-1">
                <a:latin typeface="Noto Sans KR"/>
              </a:rPr>
              <a:t>predict</a:t>
            </a:r>
            <a:r>
              <a:rPr lang="ko-KR" sz="2000" b="0" strike="noStrike" spc="-1">
                <a:latin typeface="Noto Sans KR"/>
              </a:rPr>
              <a:t>과정에서 이와같은 </a:t>
            </a:r>
            <a:r>
              <a:rPr lang="en-US" sz="2000" b="0" strike="noStrike" spc="-1">
                <a:latin typeface="Noto Sans KR"/>
              </a:rPr>
              <a:t>error </a:t>
            </a:r>
            <a:r>
              <a:rPr lang="ko-KR" sz="2000" b="0" strike="noStrike" spc="-1">
                <a:latin typeface="Noto Sans KR"/>
              </a:rPr>
              <a:t>발생</a:t>
            </a:r>
            <a:r>
              <a:rPr lang="en-US" sz="2000" b="0" strike="noStrike" spc="-1">
                <a:latin typeface="Noto Sans KR"/>
              </a:rPr>
              <a:t>, stackoverflow </a:t>
            </a:r>
            <a:r>
              <a:rPr lang="ko-KR" sz="2000" b="0" strike="noStrike" spc="-1">
                <a:latin typeface="Noto Sans KR"/>
              </a:rPr>
              <a:t>에러 해결과정에 맞춰서 맥스풀링을 </a:t>
            </a:r>
            <a:r>
              <a:rPr lang="en-US" sz="2000" b="0" strike="noStrike" spc="-1">
                <a:latin typeface="Noto Sans KR"/>
              </a:rPr>
              <a:t>1*1</a:t>
            </a:r>
            <a:r>
              <a:rPr lang="ko-KR" sz="2000" b="0" strike="noStrike" spc="-1">
                <a:latin typeface="Noto Sans KR"/>
              </a:rPr>
              <a:t>로 낮춤</a:t>
            </a:r>
            <a:endParaRPr lang="en-US" sz="2000" b="0" strike="noStrike" spc="-1">
              <a:latin typeface="Noto Sans KR"/>
            </a:endParaRPr>
          </a:p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>
              <a:latin typeface="Noto Sans KR"/>
            </a:endParaRPr>
          </a:p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>
              <a:latin typeface="Noto Sans KR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854E7D3-CE76-4169-9879-EB08F5CB35BF}" type="slidenum">
              <a:rPr lang="en-US" sz="1200" b="0" strike="noStrike" spc="-1">
                <a:latin typeface="바탕"/>
              </a:rPr>
              <a:t>29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 w="0">
            <a:noFill/>
          </a:ln>
        </p:spPr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r>
              <a:rPr lang="ko-KR" sz="2000" b="0" strike="noStrike" spc="-1">
                <a:latin typeface="Noto Sans KR"/>
              </a:rPr>
              <a:t>맥스풀링 숫자를 낮췄더니 에러는 안나지만</a:t>
            </a:r>
            <a:r>
              <a:rPr lang="en-US" sz="2000" b="0" strike="noStrike" spc="-1">
                <a:latin typeface="Noto Sans KR"/>
              </a:rPr>
              <a:t>, </a:t>
            </a:r>
            <a:r>
              <a:rPr lang="ko-KR" sz="2000" b="0" strike="noStrike" spc="-1">
                <a:latin typeface="Noto Sans KR"/>
              </a:rPr>
              <a:t>아예 탐지를 못하는 현상이 발생</a:t>
            </a:r>
            <a:r>
              <a:rPr lang="en-US" sz="2000" b="0" strike="noStrike" spc="-1">
                <a:latin typeface="Noto Sans KR"/>
              </a:rPr>
              <a:t>. </a:t>
            </a:r>
            <a:r>
              <a:rPr lang="ko-KR" sz="2000" b="0" strike="noStrike" spc="-1">
                <a:latin typeface="Noto Sans KR"/>
              </a:rPr>
              <a:t>그래서 이 시도도 날림</a:t>
            </a:r>
            <a:r>
              <a:rPr lang="en-US" sz="2000" b="0" strike="noStrike" spc="-1">
                <a:latin typeface="Noto Sans KR"/>
              </a:rPr>
              <a:t>. </a:t>
            </a:r>
          </a:p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>
              <a:latin typeface="Noto Sans KR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49A06FB-E5A0-41A9-9C77-413F9F143FBA}" type="slidenum">
              <a:rPr lang="en-US" sz="1200" b="0" strike="noStrike" spc="-1">
                <a:latin typeface="바탕"/>
              </a:rPr>
              <a:t>30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 w="0">
            <a:noFill/>
          </a:ln>
        </p:spPr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r>
              <a:rPr lang="ko-KR" sz="2000" b="0" strike="noStrike" spc="-1">
                <a:latin typeface="Noto Sans KR"/>
              </a:rPr>
              <a:t>맥스풀링 숫자를 낮췄더니 에러는 안나지만</a:t>
            </a:r>
            <a:r>
              <a:rPr lang="en-US" sz="2000" b="0" strike="noStrike" spc="-1">
                <a:latin typeface="Noto Sans KR"/>
              </a:rPr>
              <a:t>, </a:t>
            </a:r>
            <a:r>
              <a:rPr lang="ko-KR" sz="2000" b="0" strike="noStrike" spc="-1">
                <a:latin typeface="Noto Sans KR"/>
              </a:rPr>
              <a:t>아예 탐지를 못하는 현상이 발생</a:t>
            </a:r>
            <a:r>
              <a:rPr lang="en-US" sz="2000" b="0" strike="noStrike" spc="-1">
                <a:latin typeface="Noto Sans KR"/>
              </a:rPr>
              <a:t>. </a:t>
            </a:r>
            <a:r>
              <a:rPr lang="ko-KR" sz="2000" b="0" strike="noStrike" spc="-1">
                <a:latin typeface="Noto Sans KR"/>
              </a:rPr>
              <a:t>그래서 이 시도도 날림</a:t>
            </a:r>
            <a:r>
              <a:rPr lang="en-US" sz="2000" b="0" strike="noStrike" spc="-1">
                <a:latin typeface="Noto Sans KR"/>
              </a:rPr>
              <a:t>. </a:t>
            </a:r>
          </a:p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>
              <a:latin typeface="Noto Sans KR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49A06FB-E5A0-41A9-9C77-413F9F143FBA}" type="slidenum">
              <a:rPr lang="en-US" sz="1200" b="0" strike="noStrike" spc="-1">
                <a:latin typeface="바탕"/>
              </a:rPr>
              <a:t>31</a:t>
            </a:fld>
            <a:endParaRPr lang="en-US" sz="1200" b="0" strike="noStrike" spc="-1">
              <a:latin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36358345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 w="0">
            <a:noFill/>
          </a:ln>
        </p:spPr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r>
              <a:rPr lang="ko-KR" sz="2000" b="0" strike="noStrike" spc="-1">
                <a:latin typeface="Noto Sans KR"/>
              </a:rPr>
              <a:t>맥스풀링 숫자를 낮췄더니 에러는 안나지만</a:t>
            </a:r>
            <a:r>
              <a:rPr lang="en-US" sz="2000" b="0" strike="noStrike" spc="-1">
                <a:latin typeface="Noto Sans KR"/>
              </a:rPr>
              <a:t>, </a:t>
            </a:r>
            <a:r>
              <a:rPr lang="ko-KR" sz="2000" b="0" strike="noStrike" spc="-1">
                <a:latin typeface="Noto Sans KR"/>
              </a:rPr>
              <a:t>아예 탐지를 못하는 현상이 발생</a:t>
            </a:r>
            <a:r>
              <a:rPr lang="en-US" sz="2000" b="0" strike="noStrike" spc="-1">
                <a:latin typeface="Noto Sans KR"/>
              </a:rPr>
              <a:t>. </a:t>
            </a:r>
            <a:r>
              <a:rPr lang="ko-KR" sz="2000" b="0" strike="noStrike" spc="-1">
                <a:latin typeface="Noto Sans KR"/>
              </a:rPr>
              <a:t>그래서 이 시도도 날림</a:t>
            </a:r>
            <a:r>
              <a:rPr lang="en-US" sz="2000" b="0" strike="noStrike" spc="-1">
                <a:latin typeface="Noto Sans KR"/>
              </a:rPr>
              <a:t>. </a:t>
            </a:r>
          </a:p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>
              <a:latin typeface="Noto Sans KR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49A06FB-E5A0-41A9-9C77-413F9F143FBA}" type="slidenum">
              <a:rPr lang="en-US" sz="1200" b="0" strike="noStrike" spc="-1">
                <a:latin typeface="바탕"/>
              </a:rPr>
              <a:t>32</a:t>
            </a:fld>
            <a:endParaRPr lang="en-US" sz="1200" b="0" strike="noStrike" spc="-1">
              <a:latin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1713058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 w="0">
            <a:noFill/>
          </a:ln>
        </p:spPr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r>
              <a:rPr lang="en-US" sz="2000" b="0" strike="noStrike" spc="-1">
                <a:latin typeface="Noto Sans KR"/>
              </a:rPr>
              <a:t>Pytorch </a:t>
            </a:r>
            <a:r>
              <a:rPr lang="ko-KR" sz="2000" b="0" strike="noStrike" spc="-1">
                <a:latin typeface="Noto Sans KR"/>
              </a:rPr>
              <a:t>설치 및</a:t>
            </a:r>
            <a:endParaRPr lang="en-US" sz="2000" b="0" strike="noStrike" spc="-1">
              <a:latin typeface="Noto Sans KR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lang="ko-KR" sz="2000" b="0" strike="noStrike" spc="-1">
                <a:latin typeface="Noto Sans KR"/>
              </a:rPr>
              <a:t>네트워크 디자인  </a:t>
            </a:r>
            <a:endParaRPr lang="en-US" sz="2000" b="0" strike="noStrike" spc="-1">
              <a:latin typeface="Noto Sans KR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lang="ko-KR" sz="2000" b="0" strike="noStrike" spc="-1">
                <a:latin typeface="Noto Sans KR"/>
              </a:rPr>
              <a:t>컨볼루션 레이어설계 </a:t>
            </a:r>
            <a:r>
              <a:rPr lang="en-US" sz="2000" b="0" strike="noStrike" spc="-1">
                <a:latin typeface="Noto Sans KR"/>
              </a:rPr>
              <a:t>-&gt; maxpooling </a:t>
            </a:r>
            <a:r>
              <a:rPr lang="ko-KR" sz="2000" b="0" strike="noStrike" spc="-1">
                <a:latin typeface="Noto Sans KR"/>
              </a:rPr>
              <a:t>진행</a:t>
            </a:r>
            <a:r>
              <a:rPr lang="en-US" sz="2000" b="0" strike="noStrike" spc="-1">
                <a:latin typeface="Noto Sans KR"/>
              </a:rPr>
              <a:t>( stride 2x2, kernel 2x2)</a:t>
            </a:r>
          </a:p>
          <a:p>
            <a:pPr marL="216000" indent="-216000">
              <a:lnSpc>
                <a:spcPct val="100000"/>
              </a:lnSpc>
              <a:buNone/>
            </a:pPr>
            <a:r>
              <a:rPr lang="ko-KR" sz="2000" b="0" strike="noStrike" spc="-1">
                <a:latin typeface="Noto Sans KR"/>
              </a:rPr>
              <a:t>튜플은 </a:t>
            </a:r>
            <a:r>
              <a:rPr lang="en-US" sz="2000" b="0" strike="noStrike" spc="-1">
                <a:latin typeface="Noto Sans KR"/>
              </a:rPr>
              <a:t>(kernel size, filters, stride, padding)</a:t>
            </a:r>
          </a:p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>
              <a:latin typeface="Noto Sans KR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B765C6D-86C6-42C5-BC57-7473F9D5F703}" type="slidenum">
              <a:rPr lang="en-US" sz="1200" b="0" strike="noStrike" spc="-1">
                <a:latin typeface="바탕"/>
              </a:rPr>
              <a:t>3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 w="0">
            <a:noFill/>
          </a:ln>
        </p:spPr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r>
              <a:rPr lang="ko-KR" sz="2000" b="0" strike="noStrike" spc="-1" dirty="0">
                <a:latin typeface="Noto Sans KR"/>
              </a:rPr>
              <a:t>앞서 말했듯이 하드웨어 한계와 시간부족으로 인해</a:t>
            </a:r>
            <a:r>
              <a:rPr lang="en-US" sz="2000" b="0" strike="noStrike" spc="-1" dirty="0">
                <a:latin typeface="Noto Sans KR"/>
              </a:rPr>
              <a:t> </a:t>
            </a:r>
            <a:r>
              <a:rPr lang="en-US" sz="2000" b="0" strike="noStrike" spc="-1" dirty="0" err="1">
                <a:latin typeface="Noto Sans KR"/>
              </a:rPr>
              <a:t>최적점을</a:t>
            </a:r>
            <a:r>
              <a:rPr lang="en-US" sz="2000" b="0" strike="noStrike" spc="-1" dirty="0">
                <a:latin typeface="Noto Sans KR"/>
              </a:rPr>
              <a:t> </a:t>
            </a:r>
            <a:r>
              <a:rPr lang="en-US" sz="2000" b="0" strike="noStrike" spc="-1" dirty="0" err="1">
                <a:latin typeface="Noto Sans KR"/>
              </a:rPr>
              <a:t>찾는</a:t>
            </a:r>
            <a:r>
              <a:rPr lang="en-US" sz="2000" b="0" strike="noStrike" spc="-1" dirty="0">
                <a:latin typeface="Noto Sans KR"/>
              </a:rPr>
              <a:t> </a:t>
            </a:r>
            <a:r>
              <a:rPr lang="en-US" sz="2000" b="0" strike="noStrike" spc="-1" dirty="0" err="1">
                <a:latin typeface="Noto Sans KR"/>
              </a:rPr>
              <a:t>시도를</a:t>
            </a:r>
            <a:r>
              <a:rPr lang="en-US" sz="2000" b="0" strike="noStrike" spc="-1" dirty="0">
                <a:latin typeface="Noto Sans KR"/>
              </a:rPr>
              <a:t> </a:t>
            </a:r>
            <a:r>
              <a:rPr lang="en-US" sz="2000" b="0" strike="noStrike" spc="-1" dirty="0" err="1">
                <a:latin typeface="Noto Sans KR"/>
              </a:rPr>
              <a:t>하지</a:t>
            </a:r>
            <a:r>
              <a:rPr lang="en-US" sz="2000" b="0" strike="noStrike" spc="-1" dirty="0">
                <a:latin typeface="Noto Sans KR"/>
              </a:rPr>
              <a:t> </a:t>
            </a:r>
            <a:r>
              <a:rPr lang="en-US" sz="2000" b="0" strike="noStrike" spc="-1" dirty="0" err="1">
                <a:latin typeface="Noto Sans KR"/>
              </a:rPr>
              <a:t>못함</a:t>
            </a:r>
            <a:r>
              <a:rPr lang="en-US" sz="2000" b="0" strike="noStrike" spc="-1" dirty="0">
                <a:latin typeface="Noto Sans KR"/>
              </a:rPr>
              <a:t>. </a:t>
            </a:r>
            <a:r>
              <a:rPr lang="ko-KR" sz="2000" b="0" strike="noStrike" spc="-1" dirty="0">
                <a:latin typeface="Noto Sans KR"/>
              </a:rPr>
              <a:t>일단  </a:t>
            </a:r>
            <a:r>
              <a:rPr lang="ko-KR" sz="2000" b="0" strike="noStrike" spc="-1" dirty="0" err="1">
                <a:latin typeface="Noto Sans KR"/>
              </a:rPr>
              <a:t>조금더</a:t>
            </a:r>
            <a:r>
              <a:rPr lang="ko-KR" sz="2000" b="0" strike="noStrike" spc="-1" dirty="0">
                <a:latin typeface="Noto Sans KR"/>
              </a:rPr>
              <a:t> 성능이 좋은 노트북을 베이스로 하는 것이 </a:t>
            </a:r>
            <a:r>
              <a:rPr lang="ko-KR" sz="2000" b="0" strike="noStrike" spc="-1" dirty="0" err="1">
                <a:latin typeface="Noto Sans KR"/>
              </a:rPr>
              <a:t>최우선임</a:t>
            </a:r>
            <a:r>
              <a:rPr lang="en-US" sz="2000" b="0" strike="noStrike" spc="-1" dirty="0">
                <a:latin typeface="Noto Sans KR"/>
              </a:rPr>
              <a:t>.</a:t>
            </a:r>
          </a:p>
          <a:p>
            <a:pPr marL="216000" indent="-216000">
              <a:lnSpc>
                <a:spcPct val="100000"/>
              </a:lnSpc>
              <a:buNone/>
            </a:pPr>
            <a:r>
              <a:rPr lang="ko-KR" sz="2000" b="0" strike="noStrike" spc="-1" dirty="0">
                <a:latin typeface="Noto Sans KR"/>
              </a:rPr>
              <a:t>학교에서 노트북을 대여했지만 </a:t>
            </a:r>
            <a:r>
              <a:rPr lang="en-US" sz="2000" b="0" strike="noStrike" spc="-1" dirty="0" err="1">
                <a:latin typeface="Noto Sans KR"/>
              </a:rPr>
              <a:t>nvidia</a:t>
            </a:r>
            <a:r>
              <a:rPr lang="en-US" sz="2000" b="0" strike="noStrike" spc="-1" dirty="0">
                <a:latin typeface="Noto Sans KR"/>
              </a:rPr>
              <a:t> </a:t>
            </a:r>
            <a:r>
              <a:rPr lang="ko-KR" sz="2000" b="0" strike="noStrike" spc="-1" dirty="0">
                <a:latin typeface="Noto Sans KR"/>
              </a:rPr>
              <a:t>드라이브 </a:t>
            </a:r>
            <a:r>
              <a:rPr lang="ko-KR" sz="2000" b="0" strike="noStrike" spc="-1" dirty="0" err="1">
                <a:latin typeface="Noto Sans KR"/>
              </a:rPr>
              <a:t>설치가능한</a:t>
            </a:r>
            <a:r>
              <a:rPr lang="ko-KR" sz="2000" b="0" strike="noStrike" spc="-1" dirty="0">
                <a:latin typeface="Noto Sans KR"/>
              </a:rPr>
              <a:t> </a:t>
            </a:r>
            <a:r>
              <a:rPr lang="en-US" sz="2000" b="0" strike="noStrike" spc="-1" dirty="0" err="1">
                <a:latin typeface="Noto Sans KR"/>
              </a:rPr>
              <a:t>gpu</a:t>
            </a:r>
            <a:r>
              <a:rPr lang="ko-KR" sz="2000" b="0" strike="noStrike" spc="-1" dirty="0">
                <a:latin typeface="Noto Sans KR"/>
              </a:rPr>
              <a:t>없었음</a:t>
            </a:r>
            <a:r>
              <a:rPr lang="en-US" sz="2000" b="0" strike="noStrike" spc="-1" dirty="0">
                <a:latin typeface="Noto Sans KR"/>
              </a:rPr>
              <a:t>. </a:t>
            </a:r>
            <a:r>
              <a:rPr lang="ko-KR" sz="2000" b="0" strike="noStrike" spc="-1" dirty="0">
                <a:latin typeface="Noto Sans KR"/>
              </a:rPr>
              <a:t>일단 </a:t>
            </a:r>
            <a:r>
              <a:rPr lang="en-US" sz="2000" b="0" strike="noStrike" spc="-1" dirty="0">
                <a:latin typeface="Noto Sans KR"/>
              </a:rPr>
              <a:t>batch size</a:t>
            </a:r>
            <a:r>
              <a:rPr lang="ko-KR" sz="2000" b="0" strike="noStrike" spc="-1" dirty="0">
                <a:latin typeface="Noto Sans KR"/>
              </a:rPr>
              <a:t>와 </a:t>
            </a:r>
            <a:r>
              <a:rPr lang="en-US" sz="2000" b="0" strike="noStrike" spc="-1" dirty="0">
                <a:latin typeface="Noto Sans KR"/>
              </a:rPr>
              <a:t>epoch, learning rate </a:t>
            </a:r>
            <a:r>
              <a:rPr lang="ko-KR" sz="2000" b="0" strike="noStrike" spc="-1" dirty="0">
                <a:latin typeface="Noto Sans KR"/>
              </a:rPr>
              <a:t>의 숫자를 변경하여 훈련을 해볼 예정 예를 들어 </a:t>
            </a:r>
            <a:r>
              <a:rPr lang="en-US" sz="2000" b="0" strike="noStrike" spc="-1" dirty="0">
                <a:latin typeface="Noto Sans KR"/>
              </a:rPr>
              <a:t>learning rate</a:t>
            </a:r>
            <a:r>
              <a:rPr lang="ko-KR" sz="2000" b="0" strike="noStrike" spc="-1" dirty="0">
                <a:latin typeface="Noto Sans KR"/>
              </a:rPr>
              <a:t>를 </a:t>
            </a:r>
            <a:r>
              <a:rPr lang="en-US" sz="2000" b="0" strike="noStrike" spc="-1" dirty="0">
                <a:latin typeface="Noto Sans KR"/>
              </a:rPr>
              <a:t>0.01</a:t>
            </a:r>
            <a:r>
              <a:rPr lang="ko-KR" sz="2000" b="0" strike="noStrike" spc="-1" dirty="0">
                <a:latin typeface="Noto Sans KR"/>
              </a:rPr>
              <a:t>로 시작하여 돌리거나 </a:t>
            </a:r>
            <a:r>
              <a:rPr lang="ko-KR" sz="2000" b="0" strike="noStrike" spc="-1" dirty="0" err="1">
                <a:latin typeface="Noto Sans KR"/>
              </a:rPr>
              <a:t>에폭을</a:t>
            </a:r>
            <a:r>
              <a:rPr lang="ko-KR" sz="2000" b="0" strike="noStrike" spc="-1" dirty="0">
                <a:latin typeface="Noto Sans KR"/>
              </a:rPr>
              <a:t> </a:t>
            </a:r>
            <a:r>
              <a:rPr lang="ko-KR" sz="2000" b="0" strike="noStrike" spc="-1" dirty="0" err="1">
                <a:latin typeface="Noto Sans KR"/>
              </a:rPr>
              <a:t>늘려봄</a:t>
            </a:r>
            <a:r>
              <a:rPr lang="en-US" sz="2000" b="0" strike="noStrike" spc="-1" dirty="0">
                <a:latin typeface="Noto Sans KR"/>
              </a:rPr>
              <a:t>. train </a:t>
            </a:r>
            <a:r>
              <a:rPr lang="ko-KR" sz="2000" b="0" strike="noStrike" spc="-1" dirty="0">
                <a:latin typeface="Noto Sans KR"/>
              </a:rPr>
              <a:t>시간 때문에 </a:t>
            </a:r>
            <a:r>
              <a:rPr lang="en-US" sz="2000" b="0" strike="noStrike" spc="-1" dirty="0">
                <a:latin typeface="Noto Sans KR"/>
              </a:rPr>
              <a:t>epoch</a:t>
            </a:r>
            <a:r>
              <a:rPr lang="ko-KR" sz="2000" b="0" strike="noStrike" spc="-1" dirty="0">
                <a:latin typeface="Noto Sans KR"/>
              </a:rPr>
              <a:t>을 많이 설정할 엄두를 </a:t>
            </a:r>
            <a:r>
              <a:rPr lang="ko-KR" sz="2000" b="0" strike="noStrike" spc="-1" dirty="0" err="1">
                <a:latin typeface="Noto Sans KR"/>
              </a:rPr>
              <a:t>못냈음</a:t>
            </a:r>
            <a:r>
              <a:rPr lang="en-US" sz="2000" b="0" strike="noStrike" spc="-1" dirty="0">
                <a:latin typeface="Noto Sans KR"/>
              </a:rPr>
              <a:t>. </a:t>
            </a:r>
            <a:r>
              <a:rPr lang="ko-KR" sz="2000" b="0" strike="noStrike" spc="-1" dirty="0">
                <a:latin typeface="Noto Sans KR"/>
              </a:rPr>
              <a:t>다르게 설정한 지표들을 기준으로 </a:t>
            </a:r>
            <a:r>
              <a:rPr lang="en-US" sz="2000" b="0" strike="noStrike" spc="-1" dirty="0" err="1">
                <a:latin typeface="Noto Sans KR"/>
              </a:rPr>
              <a:t>mAP</a:t>
            </a:r>
            <a:r>
              <a:rPr lang="en-US" sz="2000" b="0" strike="noStrike" spc="-1" dirty="0">
                <a:latin typeface="Noto Sans KR"/>
              </a:rPr>
              <a:t> (mean average precision)  </a:t>
            </a:r>
            <a:r>
              <a:rPr lang="ko-KR" sz="2000" b="0" strike="noStrike" spc="-1" dirty="0">
                <a:latin typeface="Noto Sans KR"/>
              </a:rPr>
              <a:t>비교해볼 예정</a:t>
            </a:r>
            <a:r>
              <a:rPr lang="en-US" sz="2000" b="0" strike="noStrike" spc="-1" dirty="0">
                <a:latin typeface="Noto Sans KR"/>
              </a:rPr>
              <a:t>. </a:t>
            </a:r>
            <a:r>
              <a:rPr lang="ko-KR" sz="2000" b="0" strike="noStrike" spc="-1" dirty="0">
                <a:latin typeface="Noto Sans KR"/>
              </a:rPr>
              <a:t>에러 해결 능력 증진을 위해 추가로 </a:t>
            </a:r>
            <a:r>
              <a:rPr lang="ko-KR" sz="2000" b="0" strike="noStrike" spc="-1" dirty="0" err="1">
                <a:latin typeface="Noto Sans KR"/>
              </a:rPr>
              <a:t>딥러닝</a:t>
            </a:r>
            <a:r>
              <a:rPr lang="ko-KR" sz="2000" b="0" strike="noStrike" spc="-1" dirty="0">
                <a:latin typeface="Noto Sans KR"/>
              </a:rPr>
              <a:t> 관련  공부 예정</a:t>
            </a:r>
            <a:r>
              <a:rPr lang="en-US" sz="2000" b="0" strike="noStrike" spc="-1" dirty="0">
                <a:latin typeface="Noto Sans KR"/>
              </a:rPr>
              <a:t>. </a:t>
            </a:r>
            <a:r>
              <a:rPr lang="ko-KR" sz="2000" b="0" strike="noStrike" spc="-1" dirty="0">
                <a:latin typeface="Noto Sans KR"/>
              </a:rPr>
              <a:t>이를 토대로 다른 </a:t>
            </a:r>
            <a:r>
              <a:rPr lang="en-US" sz="2000" b="0" strike="noStrike" spc="-1" dirty="0">
                <a:latin typeface="Noto Sans KR"/>
              </a:rPr>
              <a:t>yolo </a:t>
            </a:r>
            <a:r>
              <a:rPr lang="ko-KR" sz="2000" b="0" strike="noStrike" spc="-1" dirty="0">
                <a:latin typeface="Noto Sans KR"/>
              </a:rPr>
              <a:t>버전도 구현해보고 싶은 희망이 있음</a:t>
            </a:r>
            <a:r>
              <a:rPr lang="en-US" sz="2000" b="0" strike="noStrike" spc="-1" dirty="0">
                <a:latin typeface="Noto Sans KR"/>
              </a:rPr>
              <a:t>. </a:t>
            </a:r>
          </a:p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Noto Sans KR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E763F1D-86C2-4A74-9D9B-0F78FE1F0207}" type="slidenum">
              <a:rPr lang="en-US" sz="1200" b="0" strike="noStrike" spc="-1">
                <a:latin typeface="바탕"/>
              </a:rPr>
              <a:t>33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 w="0">
            <a:noFill/>
          </a:ln>
        </p:spPr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Noto Sans KR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F216F5E-8C61-47BA-9F54-5587DADB9C68}" type="slidenum">
              <a:rPr lang="en-US" sz="1200" b="0" strike="noStrike" spc="-1">
                <a:latin typeface="바탕"/>
              </a:rPr>
              <a:t>34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 w="0">
            <a:noFill/>
          </a:ln>
        </p:spPr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r>
              <a:rPr lang="en-US" sz="2000" b="0" strike="noStrike" spc="-1">
                <a:latin typeface="Noto Sans KR"/>
              </a:rPr>
              <a:t>segmentation </a:t>
            </a:r>
            <a:r>
              <a:rPr lang="ko-KR" sz="2000" b="0" strike="noStrike" spc="-1">
                <a:latin typeface="Noto Sans KR"/>
              </a:rPr>
              <a:t>파일 설명하고 </a:t>
            </a:r>
            <a:r>
              <a:rPr lang="en-US" sz="2000" b="0" strike="noStrike" spc="-1">
                <a:latin typeface="Noto Sans KR"/>
              </a:rPr>
              <a:t>tar </a:t>
            </a:r>
            <a:r>
              <a:rPr lang="ko-KR" sz="2000" b="0" strike="noStrike" spc="-1">
                <a:latin typeface="Noto Sans KR"/>
              </a:rPr>
              <a:t>파일 압축 풀어했다</a:t>
            </a:r>
            <a:endParaRPr lang="en-US" sz="2000" b="0" strike="noStrike" spc="-1">
              <a:latin typeface="Noto Sans KR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lang="en-US" sz="2000" b="0" strike="noStrike" spc="-1">
                <a:latin typeface="Noto Sans KR"/>
              </a:rPr>
              <a:t>train/ test /validation data</a:t>
            </a:r>
            <a:r>
              <a:rPr lang="ko-KR" sz="2000" b="0" strike="noStrike" spc="-1">
                <a:latin typeface="Noto Sans KR"/>
              </a:rPr>
              <a:t>가 나눠있음 </a:t>
            </a:r>
            <a:r>
              <a:rPr lang="en-US" sz="2000" b="0" strike="noStrike" spc="-1">
                <a:latin typeface="Noto Sans KR"/>
              </a:rPr>
              <a:t>, </a:t>
            </a:r>
            <a:r>
              <a:rPr lang="ko-KR" sz="2000" b="0" strike="noStrike" spc="-1">
                <a:latin typeface="Noto Sans KR"/>
              </a:rPr>
              <a:t>약 </a:t>
            </a:r>
            <a:r>
              <a:rPr lang="en-US" sz="2000" b="0" strike="noStrike" spc="-1">
                <a:latin typeface="Noto Sans KR"/>
              </a:rPr>
              <a:t>9000</a:t>
            </a:r>
            <a:r>
              <a:rPr lang="ko-KR" sz="2000" b="0" strike="noStrike" spc="-1">
                <a:latin typeface="Noto Sans KR"/>
              </a:rPr>
              <a:t>개의 사진 데이터가 있음</a:t>
            </a:r>
            <a:r>
              <a:rPr lang="en-US" sz="2000" b="0" strike="noStrike" spc="-1">
                <a:latin typeface="Noto Sans KR"/>
              </a:rPr>
              <a:t>. </a:t>
            </a:r>
          </a:p>
        </p:txBody>
      </p:sp>
      <p:sp>
        <p:nvSpPr>
          <p:cNvPr id="344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D9F081-BE61-4B84-B544-F04C22257618}" type="slidenum">
              <a:rPr lang="en-US" sz="1200" b="0" strike="noStrike" spc="-1">
                <a:latin typeface="바탕"/>
              </a:rPr>
              <a:t>4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 w="0">
            <a:noFill/>
          </a:ln>
        </p:spPr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r>
              <a:rPr lang="en-US" sz="2000" b="0" strike="noStrike" spc="-1">
                <a:latin typeface="Noto Sans KR"/>
              </a:rPr>
              <a:t>segmentation </a:t>
            </a:r>
            <a:r>
              <a:rPr lang="ko-KR" sz="2000" b="0" strike="noStrike" spc="-1">
                <a:latin typeface="Noto Sans KR"/>
              </a:rPr>
              <a:t>파일 설명하고 </a:t>
            </a:r>
            <a:r>
              <a:rPr lang="en-US" sz="2000" b="0" strike="noStrike" spc="-1">
                <a:latin typeface="Noto Sans KR"/>
              </a:rPr>
              <a:t>tar </a:t>
            </a:r>
            <a:r>
              <a:rPr lang="ko-KR" sz="2000" b="0" strike="noStrike" spc="-1">
                <a:latin typeface="Noto Sans KR"/>
              </a:rPr>
              <a:t>파일 압축 풀어했다</a:t>
            </a:r>
            <a:endParaRPr lang="en-US" sz="2000" b="0" strike="noStrike" spc="-1">
              <a:latin typeface="Noto Sans KR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lang="en-US" sz="2000" b="0" strike="noStrike" spc="-1">
                <a:latin typeface="Noto Sans KR"/>
              </a:rPr>
              <a:t>train/ test /validation data</a:t>
            </a:r>
            <a:r>
              <a:rPr lang="ko-KR" sz="2000" b="0" strike="noStrike" spc="-1">
                <a:latin typeface="Noto Sans KR"/>
              </a:rPr>
              <a:t>가 나눠있음 </a:t>
            </a:r>
            <a:r>
              <a:rPr lang="en-US" sz="2000" b="0" strike="noStrike" spc="-1">
                <a:latin typeface="Noto Sans KR"/>
              </a:rPr>
              <a:t>, </a:t>
            </a:r>
            <a:r>
              <a:rPr lang="ko-KR" sz="2000" b="0" strike="noStrike" spc="-1">
                <a:latin typeface="Noto Sans KR"/>
              </a:rPr>
              <a:t>약 </a:t>
            </a:r>
            <a:r>
              <a:rPr lang="en-US" sz="2000" b="0" strike="noStrike" spc="-1">
                <a:latin typeface="Noto Sans KR"/>
              </a:rPr>
              <a:t>9000</a:t>
            </a:r>
            <a:r>
              <a:rPr lang="ko-KR" sz="2000" b="0" strike="noStrike" spc="-1">
                <a:latin typeface="Noto Sans KR"/>
              </a:rPr>
              <a:t>개의 사진 데이터가 있음</a:t>
            </a:r>
            <a:r>
              <a:rPr lang="en-US" sz="2000" b="0" strike="noStrike" spc="-1">
                <a:latin typeface="Noto Sans KR"/>
              </a:rPr>
              <a:t>. </a:t>
            </a:r>
          </a:p>
        </p:txBody>
      </p:sp>
      <p:sp>
        <p:nvSpPr>
          <p:cNvPr id="344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D9F081-BE61-4B84-B544-F04C22257618}" type="slidenum">
              <a:rPr lang="en-US" sz="1200" b="0" strike="noStrike" spc="-1">
                <a:latin typeface="바탕"/>
              </a:rPr>
              <a:t>5</a:t>
            </a:fld>
            <a:endParaRPr lang="en-US" sz="1200" b="0" strike="noStrike" spc="-1">
              <a:latin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56806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 w="0">
            <a:noFill/>
          </a:ln>
        </p:spPr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r>
              <a:rPr lang="en-US" sz="2000" b="0" strike="noStrike" spc="-1">
                <a:latin typeface="Noto Sans KR"/>
              </a:rPr>
              <a:t>segmentation </a:t>
            </a:r>
            <a:r>
              <a:rPr lang="ko-KR" sz="2000" b="0" strike="noStrike" spc="-1">
                <a:latin typeface="Noto Sans KR"/>
              </a:rPr>
              <a:t>파일 설명하고 </a:t>
            </a:r>
            <a:r>
              <a:rPr lang="en-US" sz="2000" b="0" strike="noStrike" spc="-1">
                <a:latin typeface="Noto Sans KR"/>
              </a:rPr>
              <a:t>tar </a:t>
            </a:r>
            <a:r>
              <a:rPr lang="ko-KR" sz="2000" b="0" strike="noStrike" spc="-1">
                <a:latin typeface="Noto Sans KR"/>
              </a:rPr>
              <a:t>파일 압축 풀어했다</a:t>
            </a:r>
            <a:endParaRPr lang="en-US" sz="2000" b="0" strike="noStrike" spc="-1">
              <a:latin typeface="Noto Sans KR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lang="en-US" sz="2000" b="0" strike="noStrike" spc="-1">
                <a:latin typeface="Noto Sans KR"/>
              </a:rPr>
              <a:t>train/ test /validation data</a:t>
            </a:r>
            <a:r>
              <a:rPr lang="ko-KR" sz="2000" b="0" strike="noStrike" spc="-1">
                <a:latin typeface="Noto Sans KR"/>
              </a:rPr>
              <a:t>가 나눠있음 </a:t>
            </a:r>
            <a:r>
              <a:rPr lang="en-US" sz="2000" b="0" strike="noStrike" spc="-1">
                <a:latin typeface="Noto Sans KR"/>
              </a:rPr>
              <a:t>, </a:t>
            </a:r>
            <a:r>
              <a:rPr lang="ko-KR" sz="2000" b="0" strike="noStrike" spc="-1">
                <a:latin typeface="Noto Sans KR"/>
              </a:rPr>
              <a:t>약 </a:t>
            </a:r>
            <a:r>
              <a:rPr lang="en-US" sz="2000" b="0" strike="noStrike" spc="-1">
                <a:latin typeface="Noto Sans KR"/>
              </a:rPr>
              <a:t>9000</a:t>
            </a:r>
            <a:r>
              <a:rPr lang="ko-KR" sz="2000" b="0" strike="noStrike" spc="-1">
                <a:latin typeface="Noto Sans KR"/>
              </a:rPr>
              <a:t>개의 사진 데이터가 있음</a:t>
            </a:r>
            <a:r>
              <a:rPr lang="en-US" sz="2000" b="0" strike="noStrike" spc="-1">
                <a:latin typeface="Noto Sans KR"/>
              </a:rPr>
              <a:t>. </a:t>
            </a:r>
          </a:p>
        </p:txBody>
      </p:sp>
      <p:sp>
        <p:nvSpPr>
          <p:cNvPr id="344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D9F081-BE61-4B84-B544-F04C22257618}" type="slidenum">
              <a:rPr lang="en-US" sz="1200" b="0" strike="noStrike" spc="-1">
                <a:latin typeface="바탕"/>
              </a:rPr>
              <a:t>6</a:t>
            </a:fld>
            <a:endParaRPr lang="en-US" sz="1200" b="0" strike="noStrike" spc="-1">
              <a:latin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3032400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 w="0">
            <a:noFill/>
          </a:ln>
        </p:spPr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r>
              <a:rPr lang="en-US" sz="2000" b="0" strike="noStrike" spc="-1">
                <a:latin typeface="Noto Sans KR"/>
              </a:rPr>
              <a:t>image_path</a:t>
            </a:r>
            <a:r>
              <a:rPr lang="ko-KR" sz="2000" b="0" strike="noStrike" spc="-1">
                <a:latin typeface="Noto Sans KR"/>
              </a:rPr>
              <a:t>은 </a:t>
            </a:r>
            <a:r>
              <a:rPr lang="en-US" sz="2000" b="0" strike="noStrike" spc="-1">
                <a:latin typeface="Noto Sans KR"/>
              </a:rPr>
              <a:t>string</a:t>
            </a:r>
            <a:r>
              <a:rPr lang="ko-KR" sz="2000" b="0" strike="noStrike" spc="-1">
                <a:latin typeface="Noto Sans KR"/>
              </a:rPr>
              <a:t>으로 된 </a:t>
            </a:r>
            <a:r>
              <a:rPr lang="en-US" sz="2000" b="0" strike="noStrike" spc="-1">
                <a:latin typeface="Noto Sans KR"/>
              </a:rPr>
              <a:t>local path numpy </a:t>
            </a:r>
            <a:r>
              <a:rPr lang="ko-KR" sz="2000" b="0" strike="noStrike" spc="-1">
                <a:latin typeface="Noto Sans KR"/>
              </a:rPr>
              <a:t>배열로 변환 </a:t>
            </a:r>
            <a:r>
              <a:rPr lang="en-US" sz="2000" b="0" strike="noStrike" spc="-1">
                <a:latin typeface="Noto Sans KR"/>
              </a:rPr>
              <a:t>label</a:t>
            </a:r>
            <a:r>
              <a:rPr lang="ko-KR" sz="2000" b="0" strike="noStrike" spc="-1">
                <a:latin typeface="Noto Sans KR"/>
              </a:rPr>
              <a:t>은 리스트로 이루어짐 </a:t>
            </a:r>
            <a:r>
              <a:rPr lang="en-US" sz="2000" b="0" strike="noStrike" spc="-1">
                <a:latin typeface="Noto Sans KR"/>
              </a:rPr>
              <a:t>7*7</a:t>
            </a:r>
            <a:r>
              <a:rPr lang="ko-KR" sz="2000" b="0" strike="noStrike" spc="-1">
                <a:latin typeface="Noto Sans KR"/>
              </a:rPr>
              <a:t>배열로 이루어진 그리드를 </a:t>
            </a:r>
            <a:r>
              <a:rPr lang="en-US" sz="2000" b="0" strike="noStrike" spc="-1">
                <a:latin typeface="Noto Sans KR"/>
              </a:rPr>
              <a:t>0</a:t>
            </a:r>
            <a:r>
              <a:rPr lang="ko-KR" sz="2000" b="0" strike="noStrike" spc="-1">
                <a:latin typeface="Noto Sans KR"/>
              </a:rPr>
              <a:t>으로 채워진 </a:t>
            </a:r>
            <a:r>
              <a:rPr lang="en-US" sz="2000" b="0" strike="noStrike" spc="-1">
                <a:latin typeface="Noto Sans KR"/>
              </a:rPr>
              <a:t>array</a:t>
            </a:r>
            <a:r>
              <a:rPr lang="ko-KR" sz="2000" b="0" strike="noStrike" spc="-1">
                <a:latin typeface="Noto Sans KR"/>
              </a:rPr>
              <a:t>생성</a:t>
            </a:r>
            <a:endParaRPr lang="en-US" sz="2000" b="0" strike="noStrike" spc="-1">
              <a:latin typeface="Noto Sans KR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lang="ko-KR" sz="2000" b="0" strike="noStrike" spc="-1">
                <a:latin typeface="Noto Sans KR"/>
              </a:rPr>
              <a:t>파란색 박스안은 바운딩 박스 중심좌표 </a:t>
            </a:r>
            <a:r>
              <a:rPr lang="en-US" sz="2000" b="0" strike="noStrike" spc="-1">
                <a:latin typeface="Noto Sans KR"/>
              </a:rPr>
              <a:t>/ width </a:t>
            </a:r>
            <a:r>
              <a:rPr lang="ko-KR" sz="2000" b="0" strike="noStrike" spc="-1">
                <a:latin typeface="Noto Sans KR"/>
              </a:rPr>
              <a:t>또는 </a:t>
            </a:r>
            <a:r>
              <a:rPr lang="en-US" sz="2000" b="0" strike="noStrike" spc="-1">
                <a:latin typeface="Noto Sans KR"/>
              </a:rPr>
              <a:t>height</a:t>
            </a:r>
            <a:r>
              <a:rPr lang="ko-KR" sz="2000" b="0" strike="noStrike" spc="-1">
                <a:latin typeface="Noto Sans KR"/>
              </a:rPr>
              <a:t>를 의미 </a:t>
            </a:r>
            <a:r>
              <a:rPr lang="en-US" sz="2000" b="0" strike="noStrike" spc="-1">
                <a:latin typeface="Noto Sans KR"/>
              </a:rPr>
              <a:t>,  xmax-xmin</a:t>
            </a:r>
            <a:r>
              <a:rPr lang="ko-KR" sz="2000" b="0" strike="noStrike" spc="-1">
                <a:latin typeface="Noto Sans KR"/>
              </a:rPr>
              <a:t>은 세로 </a:t>
            </a:r>
            <a:r>
              <a:rPr lang="en-US" sz="2000" b="0" strike="noStrike" spc="-1">
                <a:latin typeface="Noto Sans KR"/>
              </a:rPr>
              <a:t>ymax-ymin</a:t>
            </a:r>
            <a:r>
              <a:rPr lang="ko-KR" sz="2000" b="0" strike="noStrike" spc="-1">
                <a:latin typeface="Noto Sans KR"/>
              </a:rPr>
              <a:t>은 가로 의미 </a:t>
            </a:r>
            <a:endParaRPr lang="en-US" sz="2000" b="0" strike="noStrike" spc="-1">
              <a:latin typeface="Noto Sans KR"/>
            </a:endParaRPr>
          </a:p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>
              <a:latin typeface="Noto Sans KR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2697096-F33C-46E3-BECB-F6AE967CD5F1}" type="slidenum">
              <a:rPr lang="en-US" sz="1200" b="0" strike="noStrike" spc="-1">
                <a:latin typeface="바탕"/>
              </a:rPr>
              <a:t>7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 w="0">
            <a:noFill/>
          </a:ln>
        </p:spPr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r>
              <a:rPr lang="en-US" sz="2000" b="0" strike="noStrike" spc="-1">
                <a:latin typeface="Noto Sans KR"/>
              </a:rPr>
              <a:t>keras backend </a:t>
            </a:r>
            <a:r>
              <a:rPr lang="ko-KR" sz="2000" b="0" strike="noStrike" spc="-1">
                <a:latin typeface="Noto Sans KR"/>
              </a:rPr>
              <a:t>모듈을 임포트 하여 모델링을 진행</a:t>
            </a:r>
            <a:r>
              <a:rPr lang="en-US" sz="2000" b="0" strike="noStrike" spc="-1">
                <a:latin typeface="Noto Sans KR"/>
              </a:rPr>
              <a:t>. keras</a:t>
            </a:r>
            <a:r>
              <a:rPr lang="ko-KR" sz="2000" b="0" strike="noStrike" spc="-1">
                <a:latin typeface="Noto Sans KR"/>
              </a:rPr>
              <a:t>는 딥러닝 모델을 만들 때 레이어를 제공</a:t>
            </a:r>
            <a:r>
              <a:rPr lang="en-US" sz="2000" b="0" strike="noStrike" spc="-1">
                <a:latin typeface="Noto Sans KR"/>
              </a:rPr>
              <a:t>. low- level</a:t>
            </a:r>
            <a:r>
              <a:rPr lang="ko-KR" sz="2000" b="0" strike="noStrike" spc="-1">
                <a:latin typeface="Noto Sans KR"/>
              </a:rPr>
              <a:t>과 관련된 연산을 핸들링하지 못하다는 단점이 있음</a:t>
            </a:r>
            <a:r>
              <a:rPr lang="en-US" sz="2000" b="0" strike="noStrike" spc="-1">
                <a:latin typeface="Noto Sans KR"/>
              </a:rPr>
              <a:t>. </a:t>
            </a:r>
            <a:r>
              <a:rPr lang="ko-KR" sz="2000" b="0" strike="noStrike" spc="-1">
                <a:latin typeface="Noto Sans KR"/>
              </a:rPr>
              <a:t>반면 케라스 백엔드는 </a:t>
            </a:r>
            <a:r>
              <a:rPr lang="en-US" sz="2000" b="0" strike="noStrike" spc="-1">
                <a:latin typeface="Noto Sans KR"/>
              </a:rPr>
              <a:t>low-level </a:t>
            </a:r>
            <a:r>
              <a:rPr lang="ko-KR" sz="2000" b="0" strike="noStrike" spc="-1">
                <a:latin typeface="Noto Sans KR"/>
              </a:rPr>
              <a:t>연산이 가능하여 텐서플로우처럼 케라스에서도 </a:t>
            </a:r>
            <a:r>
              <a:rPr lang="en-US" sz="2000" b="0" strike="noStrike" spc="-1">
                <a:latin typeface="Noto Sans KR"/>
              </a:rPr>
              <a:t>variable</a:t>
            </a:r>
            <a:r>
              <a:rPr lang="ko-KR" sz="2000" b="0" strike="noStrike" spc="-1">
                <a:latin typeface="Noto Sans KR"/>
              </a:rPr>
              <a:t>을 만들 수 있음</a:t>
            </a:r>
            <a:r>
              <a:rPr lang="en-US" sz="2000" b="0" strike="noStrike" spc="-1">
                <a:latin typeface="Noto Sans KR"/>
              </a:rPr>
              <a:t>. </a:t>
            </a:r>
          </a:p>
          <a:p>
            <a:pPr marL="216000" indent="-216000">
              <a:lnSpc>
                <a:spcPct val="100000"/>
              </a:lnSpc>
              <a:buNone/>
            </a:pPr>
            <a:r>
              <a:rPr lang="en-US" sz="2000" b="0" strike="noStrike" spc="-1">
                <a:latin typeface="Noto Sans KR"/>
              </a:rPr>
              <a:t>20</a:t>
            </a:r>
            <a:r>
              <a:rPr lang="ko-KR" sz="2000" b="0" strike="noStrike" spc="-1">
                <a:latin typeface="Noto Sans KR"/>
              </a:rPr>
              <a:t>개의 클래스 문제는 시그모이드</a:t>
            </a:r>
            <a:r>
              <a:rPr lang="en-US" sz="2000" b="0" strike="noStrike" spc="-1">
                <a:latin typeface="Noto Sans KR"/>
              </a:rPr>
              <a:t>, softmax</a:t>
            </a:r>
            <a:r>
              <a:rPr lang="ko-KR" sz="2000" b="0" strike="noStrike" spc="-1">
                <a:latin typeface="Noto Sans KR"/>
              </a:rPr>
              <a:t>는 이진분류인데 여기는 이진분류 없는데 어ᄄᅠᇂ게 설명하죠</a:t>
            </a:r>
            <a:r>
              <a:rPr lang="en-US" sz="2000" b="0" strike="noStrike" spc="-1">
                <a:latin typeface="Noto Sans KR"/>
              </a:rPr>
              <a:t>.???</a:t>
            </a:r>
          </a:p>
          <a:p>
            <a:pPr marL="216000" indent="-216000">
              <a:lnSpc>
                <a:spcPct val="100000"/>
              </a:lnSpc>
              <a:buNone/>
            </a:pPr>
            <a:r>
              <a:rPr lang="en-US" sz="2000" b="0" strike="noStrike" spc="-1">
                <a:latin typeface="Noto Sans KR"/>
              </a:rPr>
              <a:t>https://i-am-eden.tistory.com/2</a:t>
            </a:r>
          </a:p>
          <a:p>
            <a:pPr marL="216000" indent="-216000">
              <a:lnSpc>
                <a:spcPct val="100000"/>
              </a:lnSpc>
              <a:buNone/>
            </a:pPr>
            <a:r>
              <a:rPr lang="en-US" sz="2000" b="0" strike="noStrike" spc="-1">
                <a:latin typeface="Noto Sans KR"/>
              </a:rPr>
              <a:t>https://m.blog.naver.com/PostView.naver?isHttpsRedirect=true&amp;blogId=win0k&amp;logNo=221603387293</a:t>
            </a:r>
          </a:p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>
              <a:latin typeface="Noto Sans KR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9086719-B592-4108-B679-87652D459737}" type="slidenum">
              <a:rPr lang="en-US" sz="1200" b="0" strike="noStrike" spc="-1">
                <a:latin typeface="바탕"/>
              </a:rPr>
              <a:t>8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 w="0">
            <a:noFill/>
          </a:ln>
        </p:spPr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 algn="just">
              <a:lnSpc>
                <a:spcPct val="107000"/>
              </a:lnSpc>
              <a:spcAft>
                <a:spcPts val="799"/>
              </a:spcAft>
              <a:buNone/>
            </a:pPr>
            <a:r>
              <a:rPr lang="en-US" sz="2000" b="0" strike="noStrike" spc="-1">
                <a:latin typeface="Noto Sans KR"/>
              </a:rPr>
              <a:t>leakyReLU ReLU </a:t>
            </a:r>
            <a:r>
              <a:rPr lang="ko-KR" sz="2000" b="0" strike="noStrike" spc="-1">
                <a:latin typeface="Noto Sans KR"/>
              </a:rPr>
              <a:t>함수에서 </a:t>
            </a:r>
            <a:r>
              <a:rPr lang="en-US" sz="2000" b="0" strike="noStrike" spc="-1">
                <a:latin typeface="Noto Sans KR"/>
              </a:rPr>
              <a:t>Dying ReLU </a:t>
            </a:r>
            <a:r>
              <a:rPr lang="ko-KR" sz="2000" b="0" strike="noStrike" spc="-1">
                <a:latin typeface="Noto Sans KR"/>
              </a:rPr>
              <a:t>현상을 보완하기 위해 제안됨</a:t>
            </a:r>
            <a:r>
              <a:rPr lang="en-US" sz="2000" b="0" strike="noStrike" spc="-1">
                <a:latin typeface="Noto Sans KR"/>
              </a:rPr>
              <a:t>.Dying ReLU -&gt; ReLU</a:t>
            </a:r>
            <a:r>
              <a:rPr lang="ko-KR" sz="2000" b="0" strike="noStrike" spc="-1">
                <a:latin typeface="Noto Sans KR"/>
              </a:rPr>
              <a:t>의 기울기 소실 문제 중 하나로 </a:t>
            </a:r>
            <a:r>
              <a:rPr lang="en-US" sz="2000" b="0" strike="noStrike" spc="-1">
                <a:latin typeface="Noto Sans KR"/>
              </a:rPr>
              <a:t>x</a:t>
            </a:r>
            <a:r>
              <a:rPr lang="ko-KR" sz="2000" b="0" strike="noStrike" spc="-1">
                <a:latin typeface="Noto Sans KR"/>
              </a:rPr>
              <a:t>가 음수인 영역의 값에 대해 미분값이 </a:t>
            </a:r>
            <a:r>
              <a:rPr lang="en-US" sz="2000" b="0" strike="noStrike" spc="-1">
                <a:latin typeface="Noto Sans KR"/>
              </a:rPr>
              <a:t>0</a:t>
            </a:r>
            <a:r>
              <a:rPr lang="ko-KR" sz="2000" b="0" strike="noStrike" spc="-1">
                <a:latin typeface="Noto Sans KR"/>
              </a:rPr>
              <a:t>이 되는 현상임</a:t>
            </a:r>
            <a:r>
              <a:rPr lang="en-US" sz="2000" b="0" strike="noStrike" spc="-1">
                <a:latin typeface="Noto Sans KR"/>
              </a:rPr>
              <a:t>, Leaky ReLU</a:t>
            </a:r>
            <a:r>
              <a:rPr lang="ko-KR" sz="2000" b="0" strike="noStrike" spc="-1">
                <a:latin typeface="Noto Sans KR"/>
              </a:rPr>
              <a:t>는 </a:t>
            </a:r>
            <a:r>
              <a:rPr lang="en-US" sz="2000" b="0" strike="noStrike" spc="-1">
                <a:latin typeface="Noto Sans KR"/>
              </a:rPr>
              <a:t>0.1/ 0.001</a:t>
            </a:r>
            <a:r>
              <a:rPr lang="ko-KR" sz="2000" b="0" strike="noStrike" spc="-1">
                <a:latin typeface="Noto Sans KR"/>
              </a:rPr>
              <a:t>과 같은 매우 작은 값을 출력하도록 설정함 입력값이 음수라도 기울기가</a:t>
            </a:r>
            <a:r>
              <a:rPr lang="en-US" sz="2000" b="0" strike="noStrike" spc="-1">
                <a:latin typeface="Noto Sans KR"/>
              </a:rPr>
              <a:t>0</a:t>
            </a:r>
            <a:r>
              <a:rPr lang="ko-KR" sz="2000" b="0" strike="noStrike" spc="-1">
                <a:latin typeface="Noto Sans KR"/>
              </a:rPr>
              <a:t>이 되지 않아 뉴런이 죽는 현상을 방지할 수 있음</a:t>
            </a:r>
            <a:r>
              <a:rPr lang="en-US" sz="2000" b="0" strike="noStrike" spc="-1">
                <a:latin typeface="Noto Sans KR"/>
              </a:rPr>
              <a:t>. </a:t>
            </a:r>
            <a:r>
              <a:rPr lang="ko-KR" sz="2000" b="0" strike="noStrike" spc="-1">
                <a:latin typeface="Noto Sans KR"/>
              </a:rPr>
              <a:t>하이퍼 파라미터 값 </a:t>
            </a:r>
            <a:r>
              <a:rPr lang="en-US" sz="2000" b="0" strike="noStrike" spc="-1">
                <a:latin typeface="Noto Sans KR"/>
              </a:rPr>
              <a:t>0.1</a:t>
            </a:r>
            <a:r>
              <a:rPr lang="ko-KR" sz="2000" b="0" strike="noStrike" spc="-1">
                <a:latin typeface="Noto Sans KR"/>
              </a:rPr>
              <a:t>로 설정</a:t>
            </a:r>
            <a:endParaRPr lang="en-US" sz="2000" b="0" strike="noStrike" spc="-1">
              <a:latin typeface="Noto Sans KR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6F27591-A047-4009-AD11-80216487EB07}" type="slidenum">
              <a:rPr lang="en-US" sz="1200" b="0" strike="noStrike" spc="-1">
                <a:latin typeface="바탕"/>
              </a:rPr>
              <a:t>9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9808564-7FE1-4B5E-90C0-F5E64D858D4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B7B888A-5018-4BC5-983A-C1828A94FC8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51F0834-9A65-4664-9283-73FC00FE1EDA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24674D8-0808-40E2-92C5-DB77F3952543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B9CB52A-594F-44C8-837C-564743220F7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1382C7D-7FA9-4D33-8383-E73399E42F3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996C207-EE6E-4BE7-B922-1F4510E3A8F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8E06958-0FC9-4C54-8515-FA5668AAD9B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61F6189-61E4-42FD-BB68-4E2DE95F12F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D157CD4-0A4D-4045-B30B-9E071B981CB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17C2561-CB41-49E6-A5BE-63882CF300B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DBB006A-015F-4524-BF91-5E60941F1868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52DEDA4-36CC-47BD-BB7E-65F6ABFE20F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A5C34B9-E3FF-494E-9D79-8981C167C4C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AEF0136-8460-4BE6-85AD-52815D93FBA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5E7F342-633F-4593-A4CD-F5FCAD1F681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1B759E0-8394-4906-A910-CFECEB2867E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D6295506-61AC-423F-9EF9-152CB7EA708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5F564507-E3F7-4BCE-990E-D50C1791027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C6345CBA-280B-4A88-91F1-90689627981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09CF13DA-225C-4139-B605-AA39D004798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DF31B66C-6819-4A43-9069-22706CED24C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B74D6DA-E253-467B-AA01-AC0F846E9BD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6C602B87-D514-476C-B877-D77BCB9B856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242B21DE-57C6-4D34-B9AD-F2F500E31F0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C1F1A18F-7092-422F-8CD4-D11BC9BA76A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8D4CE47D-CBDD-48FA-8288-DB6643344CF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293C47FA-69CA-4A36-8982-12F7B545A78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ADAC3AB9-66ED-41BF-897B-BB87E9380C0B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D14B1DE0-0DA7-4560-BAD5-F2EE146C55E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8586BF5-EE67-443F-90E6-9E920C133FD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27F62CA-3CE9-428C-85C4-7CEB6385068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303E900-DD0A-433B-AC9C-20DA9263834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2BD5B74-88CA-4AEF-8792-4E4E880ECAA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519D76B-877B-4DF7-ACC9-3862783E2C5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67AA2AE-11D3-472F-8449-93048EE311A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zh-CN" sz="4400" b="0" strike="noStrike" spc="-1">
                <a:solidFill>
                  <a:srgbClr val="000000"/>
                </a:solidFill>
                <a:latin typeface="Calibri Light"/>
              </a:rPr>
              <a:t>单击此处编辑母版标题样式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&lt;날짜/시간&gt;</a:t>
            </a:r>
            <a:endParaRPr lang="en-US" sz="1200" b="0" strike="noStrike" spc="-1">
              <a:latin typeface="바탕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바탕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바탕"/>
              </a:rPr>
              <a:t>&lt;바닥글&gt;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5F865C3-C48C-4E4B-BC81-A4E1299EE679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바탕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latin typeface="Calibri"/>
              </a:rPr>
              <a:t>개요 텍스트의 서식을 편집하려면 클릭하십시오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2</a:t>
            </a:r>
            <a:r>
              <a:rPr lang="ko-KR" sz="2000" b="0" strike="noStrike" spc="-1">
                <a:solidFill>
                  <a:srgbClr val="000000"/>
                </a:solidFill>
                <a:latin typeface="Calibri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3</a:t>
            </a:r>
            <a:r>
              <a:rPr lang="ko-KR" sz="1800" b="0" strike="noStrike" spc="-1">
                <a:solidFill>
                  <a:srgbClr val="000000"/>
                </a:solidFill>
                <a:latin typeface="Calibri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4</a:t>
            </a:r>
            <a:r>
              <a:rPr lang="ko-KR" sz="1800" b="0" strike="noStrike" spc="-1">
                <a:solidFill>
                  <a:srgbClr val="000000"/>
                </a:solidFill>
                <a:latin typeface="Calibri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5</a:t>
            </a:r>
            <a:r>
              <a:rPr lang="ko-KR" sz="2000" b="0" strike="noStrike" spc="-1">
                <a:solidFill>
                  <a:srgbClr val="000000"/>
                </a:solidFill>
                <a:latin typeface="Calibri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6</a:t>
            </a:r>
            <a:r>
              <a:rPr lang="ko-KR" sz="2000" b="0" strike="noStrike" spc="-1">
                <a:solidFill>
                  <a:srgbClr val="000000"/>
                </a:solidFill>
                <a:latin typeface="Calibri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7</a:t>
            </a:r>
            <a:r>
              <a:rPr lang="ko-KR" sz="2000" b="0" strike="noStrike" spc="-1">
                <a:solidFill>
                  <a:srgbClr val="000000"/>
                </a:solidFill>
                <a:latin typeface="Calibri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&lt;날짜/시간&gt;</a:t>
            </a:r>
            <a:endParaRPr lang="en-US" sz="1200" b="0" strike="noStrike" spc="-1">
              <a:latin typeface="바탕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바탕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바탕"/>
              </a:rPr>
              <a:t>&lt;바닥글&gt;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807D7CF-63DD-43D8-8949-72AE14E58CC3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바탕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ko-KR" sz="1800" b="0" strike="noStrike" spc="-1">
                <a:solidFill>
                  <a:srgbClr val="000000"/>
                </a:solidFill>
                <a:latin typeface="Calibri"/>
              </a:rPr>
              <a:t>제목 텍스트의 서식을 편집하려면 클릭하십시오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.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latin typeface="Calibri"/>
              </a:rPr>
              <a:t>개요 텍스트의 서식을 편집하려면 클릭하십시오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2</a:t>
            </a:r>
            <a:r>
              <a:rPr lang="ko-KR" sz="2000" b="0" strike="noStrike" spc="-1">
                <a:solidFill>
                  <a:srgbClr val="000000"/>
                </a:solidFill>
                <a:latin typeface="Calibri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3</a:t>
            </a:r>
            <a:r>
              <a:rPr lang="ko-KR" sz="1800" b="0" strike="noStrike" spc="-1">
                <a:solidFill>
                  <a:srgbClr val="000000"/>
                </a:solidFill>
                <a:latin typeface="Calibri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4</a:t>
            </a:r>
            <a:r>
              <a:rPr lang="ko-KR" sz="1800" b="0" strike="noStrike" spc="-1">
                <a:solidFill>
                  <a:srgbClr val="000000"/>
                </a:solidFill>
                <a:latin typeface="Calibri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5</a:t>
            </a:r>
            <a:r>
              <a:rPr lang="ko-KR" sz="2000" b="0" strike="noStrike" spc="-1">
                <a:solidFill>
                  <a:srgbClr val="000000"/>
                </a:solidFill>
                <a:latin typeface="Calibri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6</a:t>
            </a:r>
            <a:r>
              <a:rPr lang="ko-KR" sz="2000" b="0" strike="noStrike" spc="-1">
                <a:solidFill>
                  <a:srgbClr val="000000"/>
                </a:solidFill>
                <a:latin typeface="Calibri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7</a:t>
            </a:r>
            <a:r>
              <a:rPr lang="ko-KR" sz="2000" b="0" strike="noStrike" spc="-1">
                <a:solidFill>
                  <a:srgbClr val="000000"/>
                </a:solidFill>
                <a:latin typeface="Calibri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Calibri"/>
              </a:rPr>
              <a:t>마스터 제목 스타일 편집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ko-KR" sz="3200" b="0" strike="noStrike" spc="-1">
                <a:solidFill>
                  <a:srgbClr val="000000"/>
                </a:solidFill>
                <a:latin typeface="Calibri"/>
              </a:rPr>
              <a:t>마스터 텍스트 스타일을 편집합니다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ko-KR" sz="2800" b="0" strike="noStrike" spc="-1">
                <a:solidFill>
                  <a:srgbClr val="000000"/>
                </a:solidFill>
                <a:latin typeface="Calibri"/>
              </a:rPr>
              <a:t>둘째 수준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Calibri"/>
              </a:rPr>
              <a:t>셋째 수준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ko-KR" sz="2000" b="0" strike="noStrike" spc="-1">
                <a:solidFill>
                  <a:srgbClr val="000000"/>
                </a:solidFill>
                <a:latin typeface="Calibri"/>
              </a:rPr>
              <a:t>넷째 수준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ko-KR" sz="2000" b="0" strike="noStrike" spc="-1">
                <a:solidFill>
                  <a:srgbClr val="000000"/>
                </a:solidFill>
                <a:latin typeface="Calibri"/>
              </a:rPr>
              <a:t>다섯째 수준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7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&lt;날짜/시간&gt;</a:t>
            </a:r>
            <a:endParaRPr lang="en-US" sz="1200" b="0" strike="noStrike" spc="-1">
              <a:latin typeface="바탕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 idx="8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바탕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바탕"/>
              </a:rPr>
              <a:t>&lt;바닥글&gt;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sldNum" idx="9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746AD7E-7C4E-4A14-A0B8-2162D79D9FAF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바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矩形 4"/>
          <p:cNvSpPr/>
          <p:nvPr/>
        </p:nvSpPr>
        <p:spPr>
          <a:xfrm>
            <a:off x="0" y="5400720"/>
            <a:ext cx="12191760" cy="14569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130" name="直接连接符 6"/>
          <p:cNvSpPr/>
          <p:nvPr/>
        </p:nvSpPr>
        <p:spPr>
          <a:xfrm>
            <a:off x="0" y="1914480"/>
            <a:ext cx="7810200" cy="36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131" name="直接连接符 7"/>
          <p:cNvSpPr/>
          <p:nvPr/>
        </p:nvSpPr>
        <p:spPr>
          <a:xfrm>
            <a:off x="799920" y="2904840"/>
            <a:ext cx="7810560" cy="36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132" name="等腰三角形 8"/>
          <p:cNvSpPr/>
          <p:nvPr/>
        </p:nvSpPr>
        <p:spPr>
          <a:xfrm>
            <a:off x="7538400" y="1152360"/>
            <a:ext cx="1458000" cy="1257120"/>
          </a:xfrm>
          <a:prstGeom prst="triangle">
            <a:avLst>
              <a:gd name="adj" fmla="val 50000"/>
            </a:avLst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133" name="等腰三角形 9"/>
          <p:cNvSpPr/>
          <p:nvPr/>
        </p:nvSpPr>
        <p:spPr>
          <a:xfrm>
            <a:off x="8267760" y="973080"/>
            <a:ext cx="1224360" cy="1055520"/>
          </a:xfrm>
          <a:prstGeom prst="triangle">
            <a:avLst>
              <a:gd name="adj" fmla="val 50000"/>
            </a:avLst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134" name="等腰三角形 10"/>
          <p:cNvSpPr/>
          <p:nvPr/>
        </p:nvSpPr>
        <p:spPr>
          <a:xfrm>
            <a:off x="9167040" y="1266840"/>
            <a:ext cx="1016280" cy="875880"/>
          </a:xfrm>
          <a:prstGeom prst="triangle">
            <a:avLst>
              <a:gd name="adj" fmla="val 50000"/>
            </a:avLst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135" name="等腰三角形 11"/>
          <p:cNvSpPr/>
          <p:nvPr/>
        </p:nvSpPr>
        <p:spPr>
          <a:xfrm>
            <a:off x="8826120" y="844560"/>
            <a:ext cx="627480" cy="541080"/>
          </a:xfrm>
          <a:prstGeom prst="triangle">
            <a:avLst>
              <a:gd name="adj" fmla="val 50000"/>
            </a:avLst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136" name="文本框 13"/>
          <p:cNvSpPr/>
          <p:nvPr/>
        </p:nvSpPr>
        <p:spPr>
          <a:xfrm>
            <a:off x="1118520" y="2025000"/>
            <a:ext cx="6419520" cy="7679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400" b="1" strike="noStrike" spc="-1" dirty="0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Yolo v1 </a:t>
            </a:r>
            <a:r>
              <a:rPr lang="ko-KR" sz="4400" b="1" strike="noStrike" spc="-1" dirty="0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최종점검</a:t>
            </a:r>
            <a:endParaRPr lang="en-US" sz="4400" b="0" strike="noStrike" spc="-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37" name="Copyright Notice"/>
          <p:cNvSpPr/>
          <p:nvPr/>
        </p:nvSpPr>
        <p:spPr>
          <a:xfrm>
            <a:off x="1176840" y="3012480"/>
            <a:ext cx="7516440" cy="5578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72000" tIns="32400" rIns="72000" bIns="324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600" b="0" strike="noStrike" cap="small" spc="-1">
                <a:solidFill>
                  <a:srgbClr val="FFC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이다희</a:t>
            </a:r>
            <a:r>
              <a:rPr lang="en-US" sz="1600" b="0" strike="noStrike" cap="small" spc="-1">
                <a:solidFill>
                  <a:srgbClr val="FFC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sz="1600" b="0" strike="noStrike" cap="small" spc="-1">
                <a:solidFill>
                  <a:srgbClr val="FFC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박유림</a:t>
            </a:r>
            <a:endParaRPr lang="en-US" sz="1600" b="0" strike="noStrike" spc="-1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cap="small" spc="-1">
                <a:solidFill>
                  <a:srgbClr val="FFC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  </a:t>
            </a:r>
            <a:endParaRPr lang="en-US" sz="1600" b="0" strike="noStrike" spc="-1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38" name="그림 2" descr="실루엣, 클립아트, 밤하늘이(가) 표시된 사진  자동 생성된 설명"/>
          <p:cNvPicPr/>
          <p:nvPr/>
        </p:nvPicPr>
        <p:blipFill>
          <a:blip r:embed="rId3"/>
          <a:srcRect l="31936" t="27787" r="17087" b="24387"/>
          <a:stretch/>
        </p:blipFill>
        <p:spPr>
          <a:xfrm>
            <a:off x="7430400" y="34560"/>
            <a:ext cx="3589560" cy="4778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直接连接符 2"/>
          <p:cNvSpPr/>
          <p:nvPr/>
        </p:nvSpPr>
        <p:spPr>
          <a:xfrm>
            <a:off x="1156680" y="1009440"/>
            <a:ext cx="11035080" cy="360"/>
          </a:xfrm>
          <a:prstGeom prst="line">
            <a:avLst/>
          </a:prstGeom>
          <a:ln>
            <a:solidFill>
              <a:srgbClr val="000000">
                <a:lumMod val="75000"/>
                <a:lumOff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188" name="矩形 3"/>
          <p:cNvSpPr/>
          <p:nvPr/>
        </p:nvSpPr>
        <p:spPr>
          <a:xfrm>
            <a:off x="0" y="6648480"/>
            <a:ext cx="12191760" cy="2091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pic>
        <p:nvPicPr>
          <p:cNvPr id="189" name="그림 56" descr="실루엣, 클립아트, 밤하늘이(가) 표시된 사진  자동 생성된 설명"/>
          <p:cNvPicPr/>
          <p:nvPr/>
        </p:nvPicPr>
        <p:blipFill>
          <a:blip r:embed="rId3"/>
          <a:srcRect l="31942" t="38292" r="33622" b="24386"/>
          <a:stretch/>
        </p:blipFill>
        <p:spPr>
          <a:xfrm>
            <a:off x="178200" y="5920920"/>
            <a:ext cx="943920" cy="1454760"/>
          </a:xfrm>
          <a:prstGeom prst="rect">
            <a:avLst/>
          </a:prstGeom>
          <a:ln w="0">
            <a:noFill/>
          </a:ln>
        </p:spPr>
      </p:pic>
      <p:pic>
        <p:nvPicPr>
          <p:cNvPr id="191" name="그림 65"/>
          <p:cNvPicPr/>
          <p:nvPr/>
        </p:nvPicPr>
        <p:blipFill>
          <a:blip r:embed="rId4"/>
          <a:stretch/>
        </p:blipFill>
        <p:spPr>
          <a:xfrm>
            <a:off x="1023785" y="1324386"/>
            <a:ext cx="9776520" cy="5025600"/>
          </a:xfrm>
          <a:prstGeom prst="rect">
            <a:avLst/>
          </a:prstGeom>
          <a:ln w="0">
            <a:noFill/>
          </a:ln>
        </p:spPr>
      </p:pic>
      <p:pic>
        <p:nvPicPr>
          <p:cNvPr id="192" name="그림 66"/>
          <p:cNvPicPr/>
          <p:nvPr/>
        </p:nvPicPr>
        <p:blipFill rotWithShape="1">
          <a:blip r:embed="rId5"/>
          <a:srcRect r="5150"/>
          <a:stretch/>
        </p:blipFill>
        <p:spPr>
          <a:xfrm>
            <a:off x="5257071" y="2475185"/>
            <a:ext cx="5821237" cy="3321360"/>
          </a:xfrm>
          <a:prstGeom prst="rect">
            <a:avLst/>
          </a:prstGeom>
          <a:ln w="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5"/>
          <p:cNvSpPr/>
          <p:nvPr/>
        </p:nvSpPr>
        <p:spPr>
          <a:xfrm>
            <a:off x="1156680" y="496080"/>
            <a:ext cx="610344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1" spc="-1" dirty="0">
                <a:solidFill>
                  <a:srgbClr val="40404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Modeling</a:t>
            </a:r>
            <a:endParaRPr lang="en-US" sz="2800" b="0" strike="noStrike" spc="-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直接连接符 2"/>
          <p:cNvSpPr/>
          <p:nvPr/>
        </p:nvSpPr>
        <p:spPr>
          <a:xfrm>
            <a:off x="1156680" y="1009440"/>
            <a:ext cx="11035080" cy="360"/>
          </a:xfrm>
          <a:prstGeom prst="line">
            <a:avLst/>
          </a:prstGeom>
          <a:ln>
            <a:solidFill>
              <a:srgbClr val="000000">
                <a:lumMod val="75000"/>
                <a:lumOff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194" name="矩形 3"/>
          <p:cNvSpPr/>
          <p:nvPr/>
        </p:nvSpPr>
        <p:spPr>
          <a:xfrm>
            <a:off x="0" y="6648480"/>
            <a:ext cx="12191760" cy="2091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pic>
        <p:nvPicPr>
          <p:cNvPr id="195" name="그림 56" descr="실루엣, 클립아트, 밤하늘이(가) 표시된 사진  자동 생성된 설명"/>
          <p:cNvPicPr/>
          <p:nvPr/>
        </p:nvPicPr>
        <p:blipFill>
          <a:blip r:embed="rId3"/>
          <a:srcRect l="31942" t="38292" r="33622" b="24386"/>
          <a:stretch/>
        </p:blipFill>
        <p:spPr>
          <a:xfrm>
            <a:off x="178200" y="5920920"/>
            <a:ext cx="943920" cy="1454760"/>
          </a:xfrm>
          <a:prstGeom prst="rect">
            <a:avLst/>
          </a:prstGeom>
          <a:ln w="0">
            <a:noFill/>
          </a:ln>
        </p:spPr>
      </p:pic>
      <p:pic>
        <p:nvPicPr>
          <p:cNvPr id="196" name="그림 64"/>
          <p:cNvPicPr/>
          <p:nvPr/>
        </p:nvPicPr>
        <p:blipFill>
          <a:blip r:embed="rId4"/>
          <a:stretch/>
        </p:blipFill>
        <p:spPr>
          <a:xfrm>
            <a:off x="1122120" y="1496520"/>
            <a:ext cx="10265040" cy="3830760"/>
          </a:xfrm>
          <a:prstGeom prst="rect">
            <a:avLst/>
          </a:prstGeom>
          <a:ln w="0">
            <a:noFill/>
          </a:ln>
        </p:spPr>
      </p:pic>
      <p:grpSp>
        <p:nvGrpSpPr>
          <p:cNvPr id="2" name="그룹 1"/>
          <p:cNvGrpSpPr/>
          <p:nvPr/>
        </p:nvGrpSpPr>
        <p:grpSpPr>
          <a:xfrm>
            <a:off x="6254640" y="3653473"/>
            <a:ext cx="3147268" cy="987356"/>
            <a:chOff x="6254640" y="3653473"/>
            <a:chExt cx="3147268" cy="987356"/>
          </a:xfrm>
        </p:grpSpPr>
        <p:pic>
          <p:nvPicPr>
            <p:cNvPr id="198" name="그림 67"/>
            <p:cNvPicPr/>
            <p:nvPr/>
          </p:nvPicPr>
          <p:blipFill>
            <a:blip r:embed="rId5"/>
            <a:stretch/>
          </p:blipFill>
          <p:spPr>
            <a:xfrm>
              <a:off x="6254640" y="3653473"/>
              <a:ext cx="3147268" cy="519941"/>
            </a:xfrm>
            <a:prstGeom prst="rect">
              <a:avLst/>
            </a:prstGeom>
            <a:ln w="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9" name="가로 글상자 68"/>
            <p:cNvSpPr/>
            <p:nvPr/>
          </p:nvSpPr>
          <p:spPr>
            <a:xfrm>
              <a:off x="6674220" y="4242174"/>
              <a:ext cx="2615040" cy="39865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2000" b="0" strike="noStrike" spc="-1" dirty="0">
                  <a:solidFill>
                    <a:srgbClr val="00000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S=7, B=2, C=20</a:t>
              </a:r>
              <a:r>
                <a:rPr lang="en-US" sz="1800" b="0" strike="noStrike" spc="-1" dirty="0">
                  <a:solidFill>
                    <a:srgbClr val="00000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  <a:endParaRPr lang="en-US" sz="1800" b="0" strike="noStrike" spc="-1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9" name="TextBox 5"/>
          <p:cNvSpPr/>
          <p:nvPr/>
        </p:nvSpPr>
        <p:spPr>
          <a:xfrm>
            <a:off x="1156680" y="496080"/>
            <a:ext cx="610344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1" spc="-1" dirty="0">
                <a:solidFill>
                  <a:srgbClr val="40404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Modeling</a:t>
            </a:r>
            <a:endParaRPr lang="en-US" sz="2800" b="0" strike="noStrike" spc="-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直接连接符 2"/>
          <p:cNvSpPr/>
          <p:nvPr/>
        </p:nvSpPr>
        <p:spPr>
          <a:xfrm>
            <a:off x="1156680" y="1009440"/>
            <a:ext cx="11035080" cy="360"/>
          </a:xfrm>
          <a:prstGeom prst="line">
            <a:avLst/>
          </a:prstGeom>
          <a:ln>
            <a:solidFill>
              <a:srgbClr val="000000">
                <a:lumMod val="75000"/>
                <a:lumOff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201" name="矩形 3"/>
          <p:cNvSpPr/>
          <p:nvPr/>
        </p:nvSpPr>
        <p:spPr>
          <a:xfrm>
            <a:off x="0" y="6648480"/>
            <a:ext cx="12191760" cy="2091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pic>
        <p:nvPicPr>
          <p:cNvPr id="202" name="그림 56" descr="실루엣, 클립아트, 밤하늘이(가) 표시된 사진  자동 생성된 설명"/>
          <p:cNvPicPr/>
          <p:nvPr/>
        </p:nvPicPr>
        <p:blipFill>
          <a:blip r:embed="rId3"/>
          <a:srcRect l="31942" t="38292" r="33622" b="24386"/>
          <a:stretch/>
        </p:blipFill>
        <p:spPr>
          <a:xfrm>
            <a:off x="178200" y="5920920"/>
            <a:ext cx="943920" cy="1454760"/>
          </a:xfrm>
          <a:prstGeom prst="rect">
            <a:avLst/>
          </a:prstGeom>
          <a:ln w="0">
            <a:noFill/>
          </a:ln>
        </p:spPr>
      </p:pic>
      <p:pic>
        <p:nvPicPr>
          <p:cNvPr id="204" name="그림 58"/>
          <p:cNvPicPr/>
          <p:nvPr/>
        </p:nvPicPr>
        <p:blipFill>
          <a:blip r:embed="rId4"/>
          <a:stretch/>
        </p:blipFill>
        <p:spPr>
          <a:xfrm>
            <a:off x="1301760" y="1207206"/>
            <a:ext cx="4472640" cy="5259960"/>
          </a:xfrm>
          <a:prstGeom prst="rect">
            <a:avLst/>
          </a:prstGeom>
          <a:ln w="0">
            <a:noFill/>
          </a:ln>
        </p:spPr>
      </p:pic>
      <p:pic>
        <p:nvPicPr>
          <p:cNvPr id="205" name="그림 59"/>
          <p:cNvPicPr/>
          <p:nvPr/>
        </p:nvPicPr>
        <p:blipFill rotWithShape="1">
          <a:blip r:embed="rId5"/>
          <a:srcRect r="4172"/>
          <a:stretch/>
        </p:blipFill>
        <p:spPr>
          <a:xfrm>
            <a:off x="5650523" y="1904410"/>
            <a:ext cx="6107723" cy="3429590"/>
          </a:xfrm>
          <a:prstGeom prst="rect">
            <a:avLst/>
          </a:prstGeom>
          <a:ln w="0">
            <a:noFill/>
          </a:ln>
        </p:spPr>
      </p:pic>
      <p:sp>
        <p:nvSpPr>
          <p:cNvPr id="8" name="TextBox 5"/>
          <p:cNvSpPr/>
          <p:nvPr/>
        </p:nvSpPr>
        <p:spPr>
          <a:xfrm>
            <a:off x="1156680" y="496080"/>
            <a:ext cx="610344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1" spc="-1" dirty="0">
                <a:solidFill>
                  <a:srgbClr val="40404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Modeling</a:t>
            </a:r>
            <a:endParaRPr lang="en-US" sz="2800" b="0" strike="noStrike" spc="-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直接连接符 2"/>
          <p:cNvSpPr/>
          <p:nvPr/>
        </p:nvSpPr>
        <p:spPr>
          <a:xfrm>
            <a:off x="1156680" y="1009440"/>
            <a:ext cx="11035080" cy="360"/>
          </a:xfrm>
          <a:prstGeom prst="line">
            <a:avLst/>
          </a:prstGeom>
          <a:ln>
            <a:solidFill>
              <a:srgbClr val="000000">
                <a:lumMod val="75000"/>
                <a:lumOff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207" name="矩形 3"/>
          <p:cNvSpPr/>
          <p:nvPr/>
        </p:nvSpPr>
        <p:spPr>
          <a:xfrm>
            <a:off x="0" y="6648480"/>
            <a:ext cx="12191760" cy="2091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pic>
        <p:nvPicPr>
          <p:cNvPr id="208" name="그림 56" descr="실루엣, 클립아트, 밤하늘이(가) 표시된 사진  자동 생성된 설명"/>
          <p:cNvPicPr/>
          <p:nvPr/>
        </p:nvPicPr>
        <p:blipFill>
          <a:blip r:embed="rId3"/>
          <a:srcRect l="31942" t="38292" r="33622" b="24386"/>
          <a:stretch/>
        </p:blipFill>
        <p:spPr>
          <a:xfrm>
            <a:off x="178200" y="5920920"/>
            <a:ext cx="943920" cy="1454760"/>
          </a:xfrm>
          <a:prstGeom prst="rect">
            <a:avLst/>
          </a:prstGeom>
          <a:ln w="0">
            <a:noFill/>
          </a:ln>
        </p:spPr>
      </p:pic>
      <p:sp>
        <p:nvSpPr>
          <p:cNvPr id="210" name="가로 글상자 58"/>
          <p:cNvSpPr/>
          <p:nvPr/>
        </p:nvSpPr>
        <p:spPr>
          <a:xfrm>
            <a:off x="1156680" y="1180800"/>
            <a:ext cx="8727840" cy="44482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300" b="0" strike="noStrike" spc="-1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Learning  Rate </a:t>
            </a:r>
            <a:r>
              <a:rPr lang="ko-KR" sz="2300" b="0" strike="noStrike" spc="-1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정의</a:t>
            </a:r>
            <a:endParaRPr lang="en-US" sz="2300" b="0" strike="noStrike" spc="-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11" name="그림 59"/>
          <p:cNvPicPr/>
          <p:nvPr/>
        </p:nvPicPr>
        <p:blipFill rotWithShape="1">
          <a:blip r:embed="rId4"/>
          <a:srcRect r="17198"/>
          <a:stretch/>
        </p:blipFill>
        <p:spPr>
          <a:xfrm>
            <a:off x="1156680" y="1737360"/>
            <a:ext cx="8221782" cy="3831102"/>
          </a:xfrm>
          <a:prstGeom prst="rect">
            <a:avLst/>
          </a:prstGeom>
          <a:ln w="0">
            <a:noFill/>
          </a:ln>
        </p:spPr>
      </p:pic>
      <p:sp>
        <p:nvSpPr>
          <p:cNvPr id="8" name="TextBox 5"/>
          <p:cNvSpPr/>
          <p:nvPr/>
        </p:nvSpPr>
        <p:spPr>
          <a:xfrm>
            <a:off x="1156680" y="496080"/>
            <a:ext cx="610344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spc="-1" dirty="0">
                <a:solidFill>
                  <a:srgbClr val="40404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Modeling</a:t>
            </a:r>
            <a:endParaRPr lang="en-US" sz="2800" strike="noStrike" spc="-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直接连接符 3"/>
          <p:cNvSpPr/>
          <p:nvPr/>
        </p:nvSpPr>
        <p:spPr>
          <a:xfrm>
            <a:off x="1156680" y="1009440"/>
            <a:ext cx="11035080" cy="360"/>
          </a:xfrm>
          <a:prstGeom prst="line">
            <a:avLst/>
          </a:prstGeom>
          <a:ln w="12700">
            <a:solidFill>
              <a:srgbClr val="000000">
                <a:lumMod val="75000"/>
                <a:lumOff val="2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214" name="矩形 2"/>
          <p:cNvSpPr/>
          <p:nvPr/>
        </p:nvSpPr>
        <p:spPr>
          <a:xfrm>
            <a:off x="0" y="6648480"/>
            <a:ext cx="12191760" cy="2091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pic>
        <p:nvPicPr>
          <p:cNvPr id="215" name="그림 5"/>
          <p:cNvPicPr/>
          <p:nvPr/>
        </p:nvPicPr>
        <p:blipFill>
          <a:blip r:embed="rId3"/>
          <a:stretch/>
        </p:blipFill>
        <p:spPr>
          <a:xfrm>
            <a:off x="1156680" y="1179190"/>
            <a:ext cx="8824680" cy="3634920"/>
          </a:xfrm>
          <a:prstGeom prst="rect">
            <a:avLst/>
          </a:prstGeom>
          <a:ln w="0">
            <a:noFill/>
          </a:ln>
        </p:spPr>
      </p:pic>
      <p:sp>
        <p:nvSpPr>
          <p:cNvPr id="217" name="제목 4"/>
          <p:cNvSpPr/>
          <p:nvPr/>
        </p:nvSpPr>
        <p:spPr>
          <a:xfrm>
            <a:off x="1056585" y="4867655"/>
            <a:ext cx="10972440" cy="172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900" b="0" strike="noStrike" spc="-1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[Yolo </a:t>
            </a:r>
            <a:r>
              <a:rPr lang="ko-KR" sz="1900" b="0" strike="noStrike" spc="-1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손실 함수 정의 </a:t>
            </a:r>
            <a:r>
              <a:rPr lang="en-US" sz="1900" b="0" strike="noStrike" spc="-1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sz="1900" b="0" strike="noStrike" spc="-1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예측값</a:t>
            </a:r>
            <a:r>
              <a:rPr lang="en-US" sz="1900" b="0" strike="noStrike" spc="-1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sz="1900" b="0" strike="noStrike" spc="-1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레이블값</a:t>
            </a:r>
            <a:r>
              <a:rPr lang="en-US" sz="1900" b="0" strike="noStrike" spc="-1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)]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1600" spc="-1" dirty="0" err="1">
                <a:solidFill>
                  <a:srgbClr val="000000"/>
                </a:solidFill>
                <a:latin typeface="나눔스퀘어_ac"/>
                <a:ea typeface="나눔스퀘어_ac"/>
              </a:rPr>
              <a:t>Bbox</a:t>
            </a:r>
            <a:r>
              <a:rPr lang="ko-KR" altLang="en-US" sz="1600" spc="-1" dirty="0">
                <a:solidFill>
                  <a:srgbClr val="000000"/>
                </a:solidFill>
                <a:latin typeface="나눔스퀘어_ac"/>
                <a:ea typeface="나눔스퀘어_ac"/>
              </a:rPr>
              <a:t>의 좌표에 대한 </a:t>
            </a:r>
            <a:r>
              <a:rPr lang="ko-KR" altLang="en-US" sz="1600" spc="-1" dirty="0" err="1">
                <a:solidFill>
                  <a:srgbClr val="000000"/>
                </a:solidFill>
                <a:latin typeface="나눔스퀘어_ac"/>
                <a:ea typeface="나눔스퀘어_ac"/>
              </a:rPr>
              <a:t>손실값</a:t>
            </a:r>
            <a:r>
              <a:rPr lang="en-US" altLang="ko-KR" sz="1600" spc="-1" dirty="0">
                <a:solidFill>
                  <a:srgbClr val="000000"/>
                </a:solidFill>
                <a:latin typeface="나눔스퀘어_ac"/>
                <a:ea typeface="나눔스퀘어_ac"/>
              </a:rPr>
              <a:t>(</a:t>
            </a:r>
            <a:r>
              <a:rPr lang="en-US" altLang="ko-KR" sz="1600" spc="-1" dirty="0" err="1">
                <a:solidFill>
                  <a:srgbClr val="000000"/>
                </a:solidFill>
                <a:latin typeface="나눔스퀘어_ac"/>
                <a:ea typeface="나눔스퀘어_ac"/>
              </a:rPr>
              <a:t>coordLoss</a:t>
            </a:r>
            <a:r>
              <a:rPr lang="en-US" altLang="ko-KR" sz="1600" spc="-1" dirty="0">
                <a:solidFill>
                  <a:srgbClr val="000000"/>
                </a:solidFill>
                <a:latin typeface="나눔스퀘어_ac"/>
                <a:ea typeface="나눔스퀘어_ac"/>
              </a:rPr>
              <a:t>)</a:t>
            </a:r>
            <a:r>
              <a:rPr lang="ko-KR" altLang="en-US" sz="1600" spc="-1" dirty="0">
                <a:solidFill>
                  <a:srgbClr val="000000"/>
                </a:solidFill>
                <a:latin typeface="나눔스퀘어_ac"/>
                <a:ea typeface="나눔스퀘어_ac"/>
              </a:rPr>
              <a:t>을 </a:t>
            </a:r>
            <a:r>
              <a:rPr lang="en-US" altLang="ko-KR" sz="1600" spc="-1" dirty="0">
                <a:solidFill>
                  <a:srgbClr val="000000"/>
                </a:solidFill>
                <a:latin typeface="나눔스퀘어_ac"/>
                <a:ea typeface="나눔스퀘어_ac"/>
              </a:rPr>
              <a:t>5</a:t>
            </a:r>
            <a:r>
              <a:rPr lang="ko-KR" altLang="en-US" sz="1600" spc="-1" dirty="0">
                <a:solidFill>
                  <a:srgbClr val="000000"/>
                </a:solidFill>
                <a:latin typeface="나눔스퀘어_ac"/>
                <a:ea typeface="나눔스퀘어_ac"/>
              </a:rPr>
              <a:t>배 가중치로</a:t>
            </a:r>
            <a:r>
              <a:rPr lang="en-US" altLang="ko-KR" sz="1600" spc="-1" dirty="0">
                <a:solidFill>
                  <a:srgbClr val="000000"/>
                </a:solidFill>
                <a:latin typeface="나눔스퀘어_ac"/>
                <a:ea typeface="나눔스퀘어_ac"/>
              </a:rPr>
              <a:t> </a:t>
            </a:r>
            <a:r>
              <a:rPr lang="ko-KR" altLang="en-US" sz="1600" spc="-1" dirty="0">
                <a:solidFill>
                  <a:srgbClr val="000000"/>
                </a:solidFill>
                <a:latin typeface="나눔스퀘어_ac"/>
                <a:ea typeface="나눔스퀘어_ac"/>
              </a:rPr>
              <a:t>두어 높은 </a:t>
            </a:r>
            <a:r>
              <a:rPr lang="ko-KR" altLang="en-US" sz="1600" spc="-1" dirty="0" err="1">
                <a:solidFill>
                  <a:srgbClr val="000000"/>
                </a:solidFill>
                <a:latin typeface="나눔스퀘어_ac"/>
                <a:ea typeface="나눔스퀘어_ac"/>
              </a:rPr>
              <a:t>패널티</a:t>
            </a:r>
            <a:r>
              <a:rPr lang="ko-KR" altLang="en-US" sz="1600" spc="-1" dirty="0">
                <a:solidFill>
                  <a:srgbClr val="000000"/>
                </a:solidFill>
                <a:latin typeface="나눔스퀘어_ac"/>
                <a:ea typeface="나눔스퀘어_ac"/>
              </a:rPr>
              <a:t> 부여</a:t>
            </a:r>
            <a:endParaRPr lang="en-US" altLang="ko-KR" sz="1600" spc="-1" dirty="0">
              <a:solidFill>
                <a:srgbClr val="000000"/>
              </a:solidFill>
              <a:latin typeface="나눔스퀘어_ac"/>
              <a:ea typeface="나눔스퀘어_ac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spc="-1" dirty="0">
                <a:solidFill>
                  <a:srgbClr val="000000"/>
                </a:solidFill>
                <a:latin typeface="나눔스퀘어_ac"/>
                <a:ea typeface="나눔스퀘어_ac"/>
              </a:rPr>
              <a:t>객체를 포함하고 있지 않은 </a:t>
            </a:r>
            <a:r>
              <a:rPr lang="en-US" altLang="ko-KR" sz="1600" spc="-1" dirty="0" err="1">
                <a:solidFill>
                  <a:srgbClr val="000000"/>
                </a:solidFill>
                <a:latin typeface="나눔스퀘어_ac"/>
                <a:ea typeface="나눔스퀘어_ac"/>
              </a:rPr>
              <a:t>bbox</a:t>
            </a:r>
            <a:r>
              <a:rPr lang="ko-KR" altLang="en-US" sz="1600" spc="-1" dirty="0">
                <a:solidFill>
                  <a:srgbClr val="000000"/>
                </a:solidFill>
                <a:latin typeface="나눔스퀘어_ac"/>
                <a:ea typeface="나눔스퀘어_ac"/>
              </a:rPr>
              <a:t>에 대한 </a:t>
            </a:r>
            <a:r>
              <a:rPr lang="ko-KR" altLang="en-US" sz="1600" spc="-1" dirty="0" err="1">
                <a:solidFill>
                  <a:srgbClr val="000000"/>
                </a:solidFill>
                <a:latin typeface="나눔스퀘어_ac"/>
                <a:ea typeface="나눔스퀘어_ac"/>
              </a:rPr>
              <a:t>손실값</a:t>
            </a:r>
            <a:r>
              <a:rPr lang="en-US" altLang="ko-KR" sz="1600" spc="-1" dirty="0">
                <a:solidFill>
                  <a:srgbClr val="000000"/>
                </a:solidFill>
                <a:latin typeface="나눔스퀘어_ac"/>
                <a:ea typeface="나눔스퀘어_ac"/>
              </a:rPr>
              <a:t>(</a:t>
            </a:r>
            <a:r>
              <a:rPr lang="en-US" altLang="ko-KR" sz="1600" spc="-1" dirty="0" err="1">
                <a:solidFill>
                  <a:srgbClr val="000000"/>
                </a:solidFill>
                <a:latin typeface="나눔스퀘어_ac"/>
                <a:ea typeface="나눔스퀘어_ac"/>
              </a:rPr>
              <a:t>classLoss</a:t>
            </a:r>
            <a:r>
              <a:rPr lang="en-US" altLang="ko-KR" sz="1600" spc="-1" dirty="0">
                <a:solidFill>
                  <a:srgbClr val="000000"/>
                </a:solidFill>
                <a:latin typeface="나눔스퀘어_ac"/>
                <a:ea typeface="나눔스퀘어_ac"/>
              </a:rPr>
              <a:t>)</a:t>
            </a:r>
            <a:r>
              <a:rPr lang="ko-KR" altLang="en-US" sz="1600" spc="-1" dirty="0">
                <a:solidFill>
                  <a:srgbClr val="000000"/>
                </a:solidFill>
                <a:latin typeface="나눔스퀘어_ac"/>
                <a:ea typeface="나눔스퀘어_ac"/>
              </a:rPr>
              <a:t>에 </a:t>
            </a:r>
            <a:r>
              <a:rPr lang="en-US" altLang="ko-KR" sz="1600" spc="-1" dirty="0">
                <a:solidFill>
                  <a:srgbClr val="000000"/>
                </a:solidFill>
                <a:latin typeface="나눔스퀘어_ac"/>
                <a:ea typeface="나눔스퀘어_ac"/>
              </a:rPr>
              <a:t>0.5 </a:t>
            </a:r>
            <a:r>
              <a:rPr lang="ko-KR" altLang="en-US" sz="1600" spc="-1" dirty="0">
                <a:solidFill>
                  <a:srgbClr val="000000"/>
                </a:solidFill>
                <a:latin typeface="나눔스퀘어_ac"/>
                <a:ea typeface="나눔스퀘어_ac"/>
              </a:rPr>
              <a:t>가중치를 부여해 </a:t>
            </a:r>
            <a:r>
              <a:rPr lang="ko-KR" altLang="en-US" sz="1600" spc="-1" dirty="0" err="1">
                <a:solidFill>
                  <a:srgbClr val="000000"/>
                </a:solidFill>
                <a:latin typeface="나눔스퀘어_ac"/>
                <a:ea typeface="나눔스퀘어_ac"/>
              </a:rPr>
              <a:t>패널티를</a:t>
            </a:r>
            <a:r>
              <a:rPr lang="ko-KR" altLang="en-US" sz="1600" spc="-1" dirty="0">
                <a:solidFill>
                  <a:srgbClr val="000000"/>
                </a:solidFill>
                <a:latin typeface="나눔스퀘어_ac"/>
                <a:ea typeface="나눔스퀘어_ac"/>
              </a:rPr>
              <a:t> 낮</a:t>
            </a:r>
            <a:r>
              <a:rPr lang="ko-KR" altLang="en-US" sz="2000" spc="-1" dirty="0">
                <a:solidFill>
                  <a:srgbClr val="000000"/>
                </a:solidFill>
                <a:latin typeface="나눔스퀘어_ac"/>
                <a:ea typeface="나눔스퀘어_ac"/>
              </a:rPr>
              <a:t>춤</a:t>
            </a:r>
            <a:endParaRPr lang="en-US" sz="2000" b="0" strike="noStrike" spc="-1" dirty="0">
              <a:latin typeface="Noto Sans KR"/>
            </a:endParaRPr>
          </a:p>
          <a:p>
            <a:pPr>
              <a:lnSpc>
                <a:spcPct val="150000"/>
              </a:lnSpc>
              <a:buNone/>
            </a:pPr>
            <a:endParaRPr lang="en-US" sz="2000" b="0" strike="noStrike" spc="-1" dirty="0">
              <a:latin typeface="Noto Sans KR"/>
            </a:endParaRPr>
          </a:p>
        </p:txBody>
      </p:sp>
      <p:sp>
        <p:nvSpPr>
          <p:cNvPr id="2" name="왼쪽 화살표 1"/>
          <p:cNvSpPr/>
          <p:nvPr/>
        </p:nvSpPr>
        <p:spPr>
          <a:xfrm>
            <a:off x="5648954" y="2014026"/>
            <a:ext cx="893851" cy="636998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5"/>
          <p:cNvSpPr/>
          <p:nvPr/>
        </p:nvSpPr>
        <p:spPr>
          <a:xfrm>
            <a:off x="1156680" y="496080"/>
            <a:ext cx="610344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1" spc="-1" dirty="0">
                <a:solidFill>
                  <a:srgbClr val="40404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Loss Function</a:t>
            </a:r>
            <a:endParaRPr lang="en-US" sz="2800" b="0" strike="noStrike" spc="-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直接连接符 4"/>
          <p:cNvSpPr/>
          <p:nvPr/>
        </p:nvSpPr>
        <p:spPr>
          <a:xfrm>
            <a:off x="1156680" y="1009440"/>
            <a:ext cx="11035080" cy="360"/>
          </a:xfrm>
          <a:prstGeom prst="line">
            <a:avLst/>
          </a:prstGeom>
          <a:ln w="12700">
            <a:solidFill>
              <a:srgbClr val="000000">
                <a:lumMod val="75000"/>
                <a:lumOff val="2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220" name="矩形 5"/>
          <p:cNvSpPr/>
          <p:nvPr/>
        </p:nvSpPr>
        <p:spPr>
          <a:xfrm>
            <a:off x="0" y="6648480"/>
            <a:ext cx="12191760" cy="2091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pic>
        <p:nvPicPr>
          <p:cNvPr id="221" name="그림 6"/>
          <p:cNvPicPr/>
          <p:nvPr/>
        </p:nvPicPr>
        <p:blipFill>
          <a:blip r:embed="rId2"/>
          <a:stretch/>
        </p:blipFill>
        <p:spPr>
          <a:xfrm>
            <a:off x="1250465" y="1632646"/>
            <a:ext cx="9278280" cy="3222720"/>
          </a:xfrm>
          <a:prstGeom prst="rect">
            <a:avLst/>
          </a:prstGeom>
          <a:ln w="0">
            <a:noFill/>
          </a:ln>
        </p:spPr>
      </p:pic>
      <p:sp>
        <p:nvSpPr>
          <p:cNvPr id="6" name="TextBox 5"/>
          <p:cNvSpPr/>
          <p:nvPr/>
        </p:nvSpPr>
        <p:spPr>
          <a:xfrm>
            <a:off x="1156680" y="496080"/>
            <a:ext cx="610344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1" spc="-1" dirty="0">
                <a:solidFill>
                  <a:srgbClr val="40404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Loss Function</a:t>
            </a:r>
            <a:endParaRPr lang="en-US" sz="2800" b="0" strike="noStrike" spc="-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直接连接符 1"/>
          <p:cNvSpPr/>
          <p:nvPr/>
        </p:nvSpPr>
        <p:spPr>
          <a:xfrm>
            <a:off x="1156680" y="1009440"/>
            <a:ext cx="11035080" cy="360"/>
          </a:xfrm>
          <a:prstGeom prst="line">
            <a:avLst/>
          </a:prstGeom>
          <a:ln w="12700">
            <a:solidFill>
              <a:srgbClr val="000000">
                <a:lumMod val="75000"/>
                <a:lumOff val="2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224" name="矩形 6"/>
          <p:cNvSpPr/>
          <p:nvPr/>
        </p:nvSpPr>
        <p:spPr>
          <a:xfrm>
            <a:off x="0" y="6648480"/>
            <a:ext cx="12191760" cy="2091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225" name="제목 5"/>
          <p:cNvSpPr/>
          <p:nvPr/>
        </p:nvSpPr>
        <p:spPr>
          <a:xfrm>
            <a:off x="1156680" y="3693834"/>
            <a:ext cx="10972440" cy="172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>
              <a:lnSpc>
                <a:spcPct val="170000"/>
              </a:lnSpc>
              <a:buNone/>
            </a:pPr>
            <a:r>
              <a:rPr lang="en-US" sz="1900" b="0" strike="noStrike" spc="-1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en-US" sz="1900" b="0" strike="noStrike" spc="-1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ModelCheckpoint</a:t>
            </a:r>
            <a:r>
              <a:rPr lang="en-US" sz="1900" b="0" strike="noStrike" spc="-1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(</a:t>
            </a:r>
            <a:r>
              <a:rPr lang="en-US" sz="1900" b="0" strike="noStrike" spc="-1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mcp_save</a:t>
            </a:r>
            <a:r>
              <a:rPr lang="ko-KR" sz="1900" b="0" strike="noStrike" spc="-1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변수에 저장</a:t>
            </a:r>
            <a:r>
              <a:rPr lang="en-US" sz="1900" b="0" strike="noStrike" spc="-1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)]</a:t>
            </a:r>
            <a:endParaRPr lang="en-US" sz="1900" b="0" strike="noStrike" spc="-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3080" indent="-343080">
              <a:lnSpc>
                <a:spcPct val="170000"/>
              </a:lnSpc>
              <a:buClr>
                <a:srgbClr val="000000"/>
              </a:buClr>
              <a:buFont typeface="StarSymbol"/>
              <a:buChar char="-"/>
            </a:pPr>
            <a:r>
              <a:rPr lang="ko-KR" sz="1600" b="0" strike="noStrike" spc="-1" dirty="0">
                <a:solidFill>
                  <a:srgbClr val="000000"/>
                </a:solidFill>
                <a:latin typeface="나눔스퀘어_ac"/>
                <a:ea typeface="나눔스퀘어_ac"/>
              </a:rPr>
              <a:t>모든 </a:t>
            </a:r>
            <a:r>
              <a:rPr lang="ko-KR" sz="1600" b="0" strike="noStrike" spc="-1" dirty="0" err="1">
                <a:solidFill>
                  <a:srgbClr val="000000"/>
                </a:solidFill>
                <a:latin typeface="나눔스퀘어_ac"/>
                <a:ea typeface="나눔스퀘어_ac"/>
              </a:rPr>
              <a:t>에폭마다</a:t>
            </a:r>
            <a:r>
              <a:rPr lang="ko-KR" sz="1600" b="0" strike="noStrike" spc="-1" dirty="0">
                <a:solidFill>
                  <a:srgbClr val="000000"/>
                </a:solidFill>
                <a:latin typeface="나눔스퀘어_ac"/>
                <a:ea typeface="나눔스퀘어_ac"/>
              </a:rPr>
              <a:t> 모델을 저장하기에 시간상 비효율적</a:t>
            </a:r>
            <a:endParaRPr lang="en-US" sz="1600" b="0" strike="noStrike" spc="-1" dirty="0">
              <a:latin typeface="Noto Sans KR"/>
            </a:endParaRPr>
          </a:p>
          <a:p>
            <a:pPr marL="343080" indent="-343080">
              <a:lnSpc>
                <a:spcPct val="170000"/>
              </a:lnSpc>
              <a:buClr>
                <a:srgbClr val="000000"/>
              </a:buClr>
              <a:buFont typeface="StarSymbol"/>
              <a:buChar char="-"/>
            </a:pPr>
            <a:r>
              <a:rPr lang="ko-KR" sz="1600" b="0" strike="noStrike" spc="-1" dirty="0">
                <a:solidFill>
                  <a:srgbClr val="000000"/>
                </a:solidFill>
                <a:latin typeface="나눔스퀘어_ac"/>
                <a:ea typeface="나눔스퀘어_ac"/>
              </a:rPr>
              <a:t>학습하면서 정의한 조건을 만족하였을 경우</a:t>
            </a:r>
            <a:r>
              <a:rPr lang="en-US" sz="1600" b="0" strike="noStrike" spc="-1" dirty="0">
                <a:solidFill>
                  <a:srgbClr val="000000"/>
                </a:solidFill>
                <a:latin typeface="나눔스퀘어_ac"/>
                <a:ea typeface="나눔스퀘어_ac"/>
              </a:rPr>
              <a:t>, </a:t>
            </a:r>
            <a:r>
              <a:rPr lang="ko-KR" sz="1600" b="0" strike="noStrike" spc="-1" dirty="0">
                <a:solidFill>
                  <a:srgbClr val="000000"/>
                </a:solidFill>
                <a:latin typeface="나눔스퀘어_ac"/>
                <a:ea typeface="나눔스퀘어_ac"/>
              </a:rPr>
              <a:t>중간에 모델 가중치를 저장함</a:t>
            </a:r>
            <a:r>
              <a:rPr lang="en-US" sz="1600" b="0" strike="noStrike" spc="-1" dirty="0">
                <a:solidFill>
                  <a:srgbClr val="000000"/>
                </a:solidFill>
                <a:latin typeface="나눔스퀘어_ac"/>
                <a:ea typeface="나눔스퀘어_ac"/>
              </a:rPr>
              <a:t>.</a:t>
            </a:r>
            <a:endParaRPr lang="en-US" sz="1600" b="0" strike="noStrike" spc="-1" dirty="0">
              <a:latin typeface="Noto Sans KR"/>
            </a:endParaRPr>
          </a:p>
          <a:p>
            <a:pPr marL="343080" indent="-343080">
              <a:lnSpc>
                <a:spcPct val="170000"/>
              </a:lnSpc>
              <a:buClr>
                <a:srgbClr val="000000"/>
              </a:buClr>
              <a:buFont typeface="StarSymbol"/>
              <a:buChar char="-"/>
            </a:pPr>
            <a:r>
              <a:rPr lang="ko-KR" sz="1600" b="0" strike="noStrike" spc="-1" dirty="0">
                <a:solidFill>
                  <a:srgbClr val="000000"/>
                </a:solidFill>
                <a:latin typeface="나눔스퀘어_ac"/>
                <a:ea typeface="나눔스퀘어_ac"/>
              </a:rPr>
              <a:t>중간에 메모리 과부하나 오류가 나더라도</a:t>
            </a:r>
            <a:r>
              <a:rPr lang="en-US" sz="1600" b="0" strike="noStrike" spc="-1" dirty="0">
                <a:solidFill>
                  <a:srgbClr val="000000"/>
                </a:solidFill>
                <a:latin typeface="나눔스퀘어_ac"/>
                <a:ea typeface="나눔스퀘어_ac"/>
              </a:rPr>
              <a:t>, </a:t>
            </a:r>
            <a:r>
              <a:rPr lang="ko-KR" sz="1600" b="0" strike="noStrike" spc="-1" dirty="0">
                <a:solidFill>
                  <a:srgbClr val="000000"/>
                </a:solidFill>
                <a:latin typeface="나눔스퀘어_ac"/>
                <a:ea typeface="나눔스퀘어_ac"/>
              </a:rPr>
              <a:t>다시 가중치를 호출해 학습을 이어나갈 수 있어 효율적</a:t>
            </a:r>
            <a:endParaRPr lang="en-US" sz="1600" b="0" strike="noStrike" spc="-1" dirty="0">
              <a:latin typeface="Noto Sans KR"/>
            </a:endParaRPr>
          </a:p>
        </p:txBody>
      </p:sp>
      <p:pic>
        <p:nvPicPr>
          <p:cNvPr id="227" name="그림 7"/>
          <p:cNvPicPr/>
          <p:nvPr/>
        </p:nvPicPr>
        <p:blipFill>
          <a:blip r:embed="rId3"/>
          <a:stretch/>
        </p:blipFill>
        <p:spPr>
          <a:xfrm>
            <a:off x="1156680" y="1627326"/>
            <a:ext cx="10551600" cy="1473480"/>
          </a:xfrm>
          <a:prstGeom prst="rect">
            <a:avLst/>
          </a:prstGeom>
          <a:ln w="0">
            <a:noFill/>
          </a:ln>
        </p:spPr>
      </p:pic>
      <p:sp>
        <p:nvSpPr>
          <p:cNvPr id="7" name="TextBox 5"/>
          <p:cNvSpPr/>
          <p:nvPr/>
        </p:nvSpPr>
        <p:spPr>
          <a:xfrm>
            <a:off x="1156680" y="496080"/>
            <a:ext cx="610344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1" spc="-1" dirty="0">
                <a:solidFill>
                  <a:srgbClr val="40404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Save weights of the best model</a:t>
            </a:r>
            <a:endParaRPr lang="en-US" sz="2800" b="0" strike="noStrike" spc="-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그림 8"/>
          <p:cNvPicPr/>
          <p:nvPr/>
        </p:nvPicPr>
        <p:blipFill rotWithShape="1">
          <a:blip r:embed="rId3"/>
          <a:srcRect l="167" t="-636" r="22106" b="82640"/>
          <a:stretch/>
        </p:blipFill>
        <p:spPr>
          <a:xfrm>
            <a:off x="1156680" y="2963210"/>
            <a:ext cx="9496088" cy="562220"/>
          </a:xfrm>
          <a:prstGeom prst="rect">
            <a:avLst/>
          </a:prstGeom>
          <a:ln w="0">
            <a:noFill/>
          </a:ln>
        </p:spPr>
      </p:pic>
      <p:sp>
        <p:nvSpPr>
          <p:cNvPr id="230" name="直接连接符 5"/>
          <p:cNvSpPr/>
          <p:nvPr/>
        </p:nvSpPr>
        <p:spPr>
          <a:xfrm>
            <a:off x="1156680" y="1009440"/>
            <a:ext cx="11035080" cy="360"/>
          </a:xfrm>
          <a:prstGeom prst="line">
            <a:avLst/>
          </a:prstGeom>
          <a:ln w="12700">
            <a:solidFill>
              <a:srgbClr val="000000">
                <a:lumMod val="75000"/>
                <a:lumOff val="2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231" name="矩形 7"/>
          <p:cNvSpPr/>
          <p:nvPr/>
        </p:nvSpPr>
        <p:spPr>
          <a:xfrm>
            <a:off x="0" y="6648480"/>
            <a:ext cx="12191760" cy="2091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pic>
        <p:nvPicPr>
          <p:cNvPr id="232" name="그림 9" descr="실루엣, 클립아트, 밤하늘이(가) 표시된 사진&#10;&#10;자동 생성된 설명"/>
          <p:cNvPicPr/>
          <p:nvPr/>
        </p:nvPicPr>
        <p:blipFill>
          <a:blip r:embed="rId4"/>
          <a:srcRect l="31942" t="38292" r="33622" b="24395"/>
          <a:stretch/>
        </p:blipFill>
        <p:spPr>
          <a:xfrm>
            <a:off x="178200" y="5920920"/>
            <a:ext cx="943920" cy="1454760"/>
          </a:xfrm>
          <a:prstGeom prst="rect">
            <a:avLst/>
          </a:prstGeom>
          <a:ln w="0">
            <a:noFill/>
          </a:ln>
        </p:spPr>
      </p:pic>
      <p:sp>
        <p:nvSpPr>
          <p:cNvPr id="233" name="제목 8"/>
          <p:cNvSpPr/>
          <p:nvPr/>
        </p:nvSpPr>
        <p:spPr>
          <a:xfrm>
            <a:off x="1023840" y="1374120"/>
            <a:ext cx="10972440" cy="11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fontScale="99500" lnSpcReduction="10000"/>
          </a:bodyPr>
          <a:lstStyle/>
          <a:p>
            <a:pPr>
              <a:lnSpc>
                <a:spcPct val="100000"/>
              </a:lnSpc>
              <a:buNone/>
            </a:pPr>
            <a:r>
              <a:rPr lang="en-US" sz="2300" b="0" strike="noStrike" spc="-1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[Compiling the Model]</a:t>
            </a:r>
            <a:endParaRPr lang="en-US" sz="2300" b="0" strike="noStrike" spc="-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00000"/>
              </a:lnSpc>
              <a:buNone/>
            </a:pPr>
            <a:endParaRPr lang="en-US" sz="2500" b="0" strike="noStrike" spc="-1" dirty="0">
              <a:latin typeface="Noto Sans KR"/>
            </a:endParaRPr>
          </a:p>
          <a:p>
            <a:pPr>
              <a:lnSpc>
                <a:spcPct val="100000"/>
              </a:lnSpc>
              <a:buNone/>
            </a:pPr>
            <a:r>
              <a:rPr lang="en-US" sz="2500" b="0" strike="noStrike" spc="-1" dirty="0">
                <a:solidFill>
                  <a:srgbClr val="000000"/>
                </a:solidFill>
                <a:latin typeface="나눔스퀘어_ac"/>
                <a:ea typeface="나눔스퀘어_ac"/>
              </a:rPr>
              <a:t>- </a:t>
            </a:r>
            <a:r>
              <a:rPr lang="ko-KR" sz="2000" b="0" strike="noStrike" spc="-1" dirty="0">
                <a:solidFill>
                  <a:srgbClr val="000000"/>
                </a:solidFill>
                <a:latin typeface="나눔스퀘어_ac"/>
                <a:ea typeface="나눔스퀘어_ac"/>
              </a:rPr>
              <a:t>데이터 훈련 및 모델 생성을 위한 작업  </a:t>
            </a:r>
            <a:endParaRPr lang="en-US" sz="2000" b="0" strike="noStrike" spc="-1" dirty="0">
              <a:latin typeface="Noto Sans KR"/>
            </a:endParaRPr>
          </a:p>
        </p:txBody>
      </p:sp>
      <p:sp>
        <p:nvSpPr>
          <p:cNvPr id="234" name="제목 9"/>
          <p:cNvSpPr/>
          <p:nvPr/>
        </p:nvSpPr>
        <p:spPr>
          <a:xfrm>
            <a:off x="1122480" y="3829320"/>
            <a:ext cx="10972440" cy="172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900" b="0" strike="noStrike" spc="-1" dirty="0">
                <a:solidFill>
                  <a:srgbClr val="000000"/>
                </a:solidFill>
                <a:latin typeface="나눔스퀘어_ac"/>
                <a:ea typeface="나눔스퀘어_ac"/>
              </a:rPr>
              <a:t>1. loss: </a:t>
            </a:r>
            <a:r>
              <a:rPr lang="ko-KR" sz="1900" b="0" strike="noStrike" spc="-1" dirty="0">
                <a:solidFill>
                  <a:srgbClr val="000000"/>
                </a:solidFill>
                <a:latin typeface="나눔스퀘어_ac"/>
                <a:ea typeface="나눔스퀘어_ac"/>
              </a:rPr>
              <a:t>앞에서 정의한 </a:t>
            </a:r>
            <a:r>
              <a:rPr lang="en-US" sz="1900" b="0" strike="noStrike" spc="-1" dirty="0" err="1">
                <a:solidFill>
                  <a:srgbClr val="000000"/>
                </a:solidFill>
                <a:latin typeface="나눔스퀘어_ac"/>
                <a:ea typeface="나눔스퀘어_ac"/>
              </a:rPr>
              <a:t>yoloLoss</a:t>
            </a:r>
            <a:r>
              <a:rPr lang="en-US" sz="1900" b="0" strike="noStrike" spc="-1" dirty="0">
                <a:solidFill>
                  <a:srgbClr val="000000"/>
                </a:solidFill>
                <a:latin typeface="나눔스퀘어_ac"/>
                <a:ea typeface="나눔스퀘어_ac"/>
              </a:rPr>
              <a:t> </a:t>
            </a:r>
            <a:r>
              <a:rPr lang="ko-KR" sz="1900" b="0" strike="noStrike" spc="-1" dirty="0">
                <a:solidFill>
                  <a:srgbClr val="000000"/>
                </a:solidFill>
                <a:latin typeface="나눔스퀘어_ac"/>
                <a:ea typeface="나눔스퀘어_ac"/>
              </a:rPr>
              <a:t>를 손실 함수로 설정</a:t>
            </a:r>
            <a:endParaRPr lang="en-US" sz="1900" b="0" strike="noStrike" spc="-1" dirty="0">
              <a:latin typeface="Noto Sans KR"/>
            </a:endParaRPr>
          </a:p>
          <a:p>
            <a:pPr>
              <a:lnSpc>
                <a:spcPct val="150000"/>
              </a:lnSpc>
              <a:buNone/>
            </a:pPr>
            <a:r>
              <a:rPr lang="en-US" sz="1900" b="0" strike="noStrike" spc="-1" dirty="0">
                <a:solidFill>
                  <a:srgbClr val="000000"/>
                </a:solidFill>
                <a:latin typeface="나눔스퀘어_ac"/>
                <a:ea typeface="나눔스퀘어_ac"/>
              </a:rPr>
              <a:t>2. Optimizer: Adam </a:t>
            </a:r>
            <a:r>
              <a:rPr lang="ko-KR" sz="1900" b="0" strike="noStrike" spc="-1" dirty="0">
                <a:solidFill>
                  <a:srgbClr val="000000"/>
                </a:solidFill>
                <a:latin typeface="나눔스퀘어_ac"/>
                <a:ea typeface="나눔스퀘어_ac"/>
              </a:rPr>
              <a:t>최적화 기법을 사용하여 </a:t>
            </a:r>
            <a:r>
              <a:rPr lang="ko-KR" sz="1900" b="0" strike="noStrike" spc="-1" dirty="0" err="1">
                <a:solidFill>
                  <a:srgbClr val="000000"/>
                </a:solidFill>
                <a:latin typeface="나눔스퀘어_ac"/>
                <a:ea typeface="나눔스퀘어_ac"/>
              </a:rPr>
              <a:t>최적값에</a:t>
            </a:r>
            <a:r>
              <a:rPr lang="ko-KR" sz="1900" b="0" strike="noStrike" spc="-1" dirty="0">
                <a:solidFill>
                  <a:srgbClr val="000000"/>
                </a:solidFill>
                <a:latin typeface="나눔스퀘어_ac"/>
                <a:ea typeface="나눔스퀘어_ac"/>
              </a:rPr>
              <a:t> 수렴하도록 함</a:t>
            </a:r>
            <a:endParaRPr lang="en-US" sz="1900" b="0" strike="noStrike" spc="-1" dirty="0">
              <a:latin typeface="Noto Sans KR"/>
            </a:endParaRPr>
          </a:p>
          <a:p>
            <a:pPr>
              <a:lnSpc>
                <a:spcPct val="150000"/>
              </a:lnSpc>
              <a:buNone/>
            </a:pPr>
            <a:r>
              <a:rPr lang="en-US" sz="1900" b="0" strike="noStrike" spc="-1" dirty="0">
                <a:solidFill>
                  <a:srgbClr val="000000"/>
                </a:solidFill>
                <a:latin typeface="나눔스퀘어_ac"/>
                <a:ea typeface="나눔스퀘어_ac"/>
              </a:rPr>
              <a:t>3. Metrics: </a:t>
            </a:r>
            <a:r>
              <a:rPr lang="ko-KR" sz="1900" b="0" strike="noStrike" spc="-1" dirty="0">
                <a:solidFill>
                  <a:srgbClr val="000000"/>
                </a:solidFill>
                <a:latin typeface="나눔스퀘어_ac"/>
                <a:ea typeface="나눔스퀘어_ac"/>
              </a:rPr>
              <a:t>모델 퍼포먼스 평가를 위하여 </a:t>
            </a:r>
            <a:r>
              <a:rPr lang="en-US" sz="1900" b="0" strike="noStrike" spc="-1" dirty="0" err="1">
                <a:solidFill>
                  <a:srgbClr val="000000"/>
                </a:solidFill>
                <a:latin typeface="나눔스퀘어_ac"/>
                <a:ea typeface="나눔스퀘어_ac"/>
              </a:rPr>
              <a:t>CoordLoss</a:t>
            </a:r>
            <a:r>
              <a:rPr lang="en-US" sz="1900" b="0" strike="noStrike" spc="-1" dirty="0">
                <a:solidFill>
                  <a:srgbClr val="000000"/>
                </a:solidFill>
                <a:latin typeface="나눔스퀘어_ac"/>
                <a:ea typeface="나눔스퀘어_ac"/>
              </a:rPr>
              <a:t>, </a:t>
            </a:r>
            <a:r>
              <a:rPr lang="en-US" sz="1900" b="0" strike="noStrike" spc="-1" dirty="0" err="1">
                <a:solidFill>
                  <a:srgbClr val="000000"/>
                </a:solidFill>
                <a:latin typeface="나눔스퀘어_ac"/>
                <a:ea typeface="나눔스퀘어_ac"/>
              </a:rPr>
              <a:t>ConfidenceLoss</a:t>
            </a:r>
            <a:r>
              <a:rPr lang="en-US" sz="1900" b="0" strike="noStrike" spc="-1" dirty="0">
                <a:solidFill>
                  <a:srgbClr val="000000"/>
                </a:solidFill>
                <a:latin typeface="나눔스퀘어_ac"/>
                <a:ea typeface="나눔스퀘어_ac"/>
              </a:rPr>
              <a:t>, </a:t>
            </a:r>
            <a:r>
              <a:rPr lang="en-US" sz="1900" b="0" strike="noStrike" spc="-1" dirty="0" err="1">
                <a:solidFill>
                  <a:srgbClr val="000000"/>
                </a:solidFill>
                <a:latin typeface="나눔스퀘어_ac"/>
                <a:ea typeface="나눔스퀘어_ac"/>
              </a:rPr>
              <a:t>ClassLoss</a:t>
            </a:r>
            <a:r>
              <a:rPr lang="en-US" sz="1900" b="0" strike="noStrike" spc="-1" dirty="0">
                <a:solidFill>
                  <a:srgbClr val="000000"/>
                </a:solidFill>
                <a:latin typeface="나눔스퀘어_ac"/>
                <a:ea typeface="나눔스퀘어_ac"/>
              </a:rPr>
              <a:t> </a:t>
            </a:r>
            <a:r>
              <a:rPr lang="ko-KR" sz="1900" b="0" strike="noStrike" spc="-1" dirty="0">
                <a:solidFill>
                  <a:srgbClr val="000000"/>
                </a:solidFill>
                <a:latin typeface="나눔스퀘어_ac"/>
                <a:ea typeface="나눔스퀘어_ac"/>
              </a:rPr>
              <a:t>지정</a:t>
            </a:r>
            <a:endParaRPr lang="en-US" sz="1900" b="0" strike="noStrike" spc="-1" dirty="0">
              <a:latin typeface="Noto Sans KR"/>
            </a:endParaRPr>
          </a:p>
        </p:txBody>
      </p:sp>
      <p:sp>
        <p:nvSpPr>
          <p:cNvPr id="9" name="TextBox 5"/>
          <p:cNvSpPr/>
          <p:nvPr/>
        </p:nvSpPr>
        <p:spPr>
          <a:xfrm>
            <a:off x="1156680" y="496080"/>
            <a:ext cx="610344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1" spc="-1" dirty="0">
                <a:solidFill>
                  <a:srgbClr val="40404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Training</a:t>
            </a:r>
            <a:endParaRPr lang="en-US" sz="2800" b="0" strike="noStrike" spc="-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直接连接符 8"/>
          <p:cNvSpPr/>
          <p:nvPr/>
        </p:nvSpPr>
        <p:spPr>
          <a:xfrm>
            <a:off x="1156680" y="1009440"/>
            <a:ext cx="11035080" cy="360"/>
          </a:xfrm>
          <a:prstGeom prst="line">
            <a:avLst/>
          </a:prstGeom>
          <a:ln w="12700">
            <a:solidFill>
              <a:srgbClr val="000000">
                <a:lumMod val="75000"/>
                <a:lumOff val="2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237" name="矩形 8"/>
          <p:cNvSpPr/>
          <p:nvPr/>
        </p:nvSpPr>
        <p:spPr>
          <a:xfrm>
            <a:off x="0" y="6648480"/>
            <a:ext cx="12191760" cy="2091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pic>
        <p:nvPicPr>
          <p:cNvPr id="238" name="그림 10" descr="실루엣, 클립아트, 밤하늘이(가) 표시된 사진&#10;&#10;자동 생성된 설명"/>
          <p:cNvPicPr/>
          <p:nvPr/>
        </p:nvPicPr>
        <p:blipFill>
          <a:blip r:embed="rId3"/>
          <a:srcRect l="31942" t="38292" r="33622" b="24395"/>
          <a:stretch/>
        </p:blipFill>
        <p:spPr>
          <a:xfrm>
            <a:off x="178200" y="5920920"/>
            <a:ext cx="943920" cy="1454760"/>
          </a:xfrm>
          <a:prstGeom prst="rect">
            <a:avLst/>
          </a:prstGeom>
          <a:ln w="0">
            <a:noFill/>
          </a:ln>
        </p:spPr>
      </p:pic>
      <p:pic>
        <p:nvPicPr>
          <p:cNvPr id="239" name="그림 11"/>
          <p:cNvPicPr/>
          <p:nvPr/>
        </p:nvPicPr>
        <p:blipFill>
          <a:blip r:embed="rId4"/>
          <a:srcRect t="21265" r="48871"/>
          <a:stretch/>
        </p:blipFill>
        <p:spPr>
          <a:xfrm>
            <a:off x="1122120" y="1343880"/>
            <a:ext cx="6509520" cy="2562840"/>
          </a:xfrm>
          <a:prstGeom prst="rect">
            <a:avLst/>
          </a:prstGeom>
          <a:ln w="0">
            <a:noFill/>
          </a:ln>
        </p:spPr>
      </p:pic>
      <p:sp>
        <p:nvSpPr>
          <p:cNvPr id="240" name="제목 11"/>
          <p:cNvSpPr/>
          <p:nvPr/>
        </p:nvSpPr>
        <p:spPr>
          <a:xfrm>
            <a:off x="1156680" y="4403160"/>
            <a:ext cx="10972440" cy="172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700" b="0" strike="noStrike" spc="-1" dirty="0">
                <a:solidFill>
                  <a:srgbClr val="000000"/>
                </a:solidFill>
                <a:latin typeface="나눔스퀘어_ac"/>
                <a:ea typeface="나눔스퀘어_ac"/>
              </a:rPr>
              <a:t>1. </a:t>
            </a:r>
            <a:r>
              <a:rPr lang="en-US" sz="1700" b="0" strike="noStrike" spc="-1" dirty="0" err="1">
                <a:solidFill>
                  <a:srgbClr val="000000"/>
                </a:solidFill>
                <a:latin typeface="나눔스퀘어_ac"/>
                <a:ea typeface="나눔스퀘어_ac"/>
              </a:rPr>
              <a:t>model.fit</a:t>
            </a:r>
            <a:r>
              <a:rPr lang="en-US" sz="1700" b="0" strike="noStrike" spc="-1" dirty="0">
                <a:solidFill>
                  <a:srgbClr val="000000"/>
                </a:solidFill>
                <a:latin typeface="나눔스퀘어_ac"/>
                <a:ea typeface="나눔스퀘어_ac"/>
              </a:rPr>
              <a:t>() </a:t>
            </a:r>
            <a:r>
              <a:rPr lang="ko-KR" sz="1700" b="0" strike="noStrike" spc="-1" dirty="0">
                <a:solidFill>
                  <a:srgbClr val="000000"/>
                </a:solidFill>
                <a:latin typeface="나눔스퀘어_ac"/>
                <a:ea typeface="나눔스퀘어_ac"/>
              </a:rPr>
              <a:t>으로 학습 시작 </a:t>
            </a:r>
            <a:r>
              <a:rPr lang="en-US" sz="1700" b="0" strike="noStrike" spc="-1" dirty="0">
                <a:solidFill>
                  <a:srgbClr val="000000"/>
                </a:solidFill>
                <a:latin typeface="나눔스퀘어_ac"/>
                <a:ea typeface="나눔스퀘어_ac"/>
              </a:rPr>
              <a:t>: VOC2007 Train </a:t>
            </a:r>
            <a:r>
              <a:rPr lang="ko-KR" sz="1700" b="0" strike="noStrike" spc="-1" dirty="0">
                <a:solidFill>
                  <a:srgbClr val="000000"/>
                </a:solidFill>
                <a:latin typeface="나눔스퀘어_ac"/>
                <a:ea typeface="나눔스퀘어_ac"/>
              </a:rPr>
              <a:t>데이터로 학습</a:t>
            </a:r>
            <a:endParaRPr lang="en-US" sz="1700" b="0" strike="noStrike" spc="-1" dirty="0">
              <a:latin typeface="Noto Sans KR"/>
            </a:endParaRPr>
          </a:p>
          <a:p>
            <a:pPr>
              <a:lnSpc>
                <a:spcPct val="150000"/>
              </a:lnSpc>
              <a:buNone/>
            </a:pPr>
            <a:r>
              <a:rPr lang="en-US" sz="1700" b="0" strike="noStrike" spc="-1" dirty="0">
                <a:solidFill>
                  <a:srgbClr val="000000"/>
                </a:solidFill>
                <a:latin typeface="나눔스퀘어_ac"/>
                <a:ea typeface="나눔스퀘어_ac"/>
              </a:rPr>
              <a:t>2. Epoch : 4</a:t>
            </a:r>
            <a:r>
              <a:rPr lang="ko-KR" sz="1700" b="0" strike="noStrike" spc="-1" dirty="0">
                <a:solidFill>
                  <a:srgbClr val="000000"/>
                </a:solidFill>
                <a:latin typeface="나눔스퀘어_ac"/>
                <a:ea typeface="나눔스퀘어_ac"/>
              </a:rPr>
              <a:t>로 지정</a:t>
            </a:r>
            <a:endParaRPr lang="en-US" sz="1700" b="0" strike="noStrike" spc="-1" dirty="0">
              <a:latin typeface="Noto Sans KR"/>
            </a:endParaRPr>
          </a:p>
          <a:p>
            <a:pPr>
              <a:lnSpc>
                <a:spcPct val="150000"/>
              </a:lnSpc>
              <a:buNone/>
            </a:pPr>
            <a:r>
              <a:rPr lang="en-US" sz="1700" b="0" strike="noStrike" spc="-1" dirty="0">
                <a:solidFill>
                  <a:srgbClr val="000000"/>
                </a:solidFill>
                <a:latin typeface="나눔스퀘어_ac"/>
                <a:ea typeface="나눔스퀘어_ac"/>
              </a:rPr>
              <a:t>3. Workers : </a:t>
            </a:r>
            <a:r>
              <a:rPr lang="ko-KR" sz="1700" b="0" strike="noStrike" spc="-1" dirty="0" err="1">
                <a:solidFill>
                  <a:srgbClr val="000000"/>
                </a:solidFill>
                <a:latin typeface="나눔스퀘어_ac"/>
                <a:ea typeface="나눔스퀘어_ac"/>
              </a:rPr>
              <a:t>스레딩</a:t>
            </a:r>
            <a:r>
              <a:rPr lang="ko-KR" sz="1700" b="0" strike="noStrike" spc="-1" dirty="0">
                <a:solidFill>
                  <a:srgbClr val="000000"/>
                </a:solidFill>
                <a:latin typeface="나눔스퀘어_ac"/>
                <a:ea typeface="나눔스퀘어_ac"/>
              </a:rPr>
              <a:t> 기반 처리 과정을 사용할 경우</a:t>
            </a:r>
            <a:r>
              <a:rPr lang="en-US" sz="1700" b="0" strike="noStrike" spc="-1" dirty="0">
                <a:solidFill>
                  <a:srgbClr val="000000"/>
                </a:solidFill>
                <a:latin typeface="나눔스퀘어_ac"/>
                <a:ea typeface="나눔스퀘어_ac"/>
              </a:rPr>
              <a:t>, </a:t>
            </a:r>
            <a:r>
              <a:rPr lang="ko-KR" sz="1700" b="0" strike="noStrike" spc="-1" dirty="0">
                <a:solidFill>
                  <a:srgbClr val="000000"/>
                </a:solidFill>
                <a:latin typeface="나눔스퀘어_ac"/>
                <a:ea typeface="나눔스퀘어_ac"/>
              </a:rPr>
              <a:t>가동할 수 있는 처리 과정의 최대 개수 </a:t>
            </a:r>
            <a:r>
              <a:rPr lang="en-US" sz="1700" b="0" strike="noStrike" spc="-1" dirty="0">
                <a:solidFill>
                  <a:srgbClr val="000000"/>
                </a:solidFill>
                <a:latin typeface="나눔스퀘어_ac"/>
                <a:ea typeface="나눔스퀘어_ac"/>
              </a:rPr>
              <a:t>(</a:t>
            </a:r>
            <a:r>
              <a:rPr lang="ko-KR" sz="1700" b="0" strike="noStrike" spc="-1" dirty="0">
                <a:solidFill>
                  <a:srgbClr val="000000"/>
                </a:solidFill>
                <a:latin typeface="나눔스퀘어_ac"/>
                <a:ea typeface="나눔스퀘어_ac"/>
              </a:rPr>
              <a:t>다중 처리 방식</a:t>
            </a:r>
            <a:r>
              <a:rPr lang="en-US" sz="1700" b="0" strike="noStrike" spc="-1" dirty="0">
                <a:solidFill>
                  <a:srgbClr val="000000"/>
                </a:solidFill>
                <a:latin typeface="나눔스퀘어_ac"/>
                <a:ea typeface="나눔스퀘어_ac"/>
              </a:rPr>
              <a:t>)</a:t>
            </a:r>
            <a:endParaRPr lang="en-US" sz="1700" b="0" strike="noStrike" spc="-1" dirty="0">
              <a:latin typeface="Noto Sans KR"/>
            </a:endParaRPr>
          </a:p>
          <a:p>
            <a:pPr>
              <a:lnSpc>
                <a:spcPct val="150000"/>
              </a:lnSpc>
              <a:buNone/>
            </a:pPr>
            <a:r>
              <a:rPr lang="en-US" sz="1700" b="0" strike="noStrike" spc="-1" dirty="0">
                <a:solidFill>
                  <a:srgbClr val="000000"/>
                </a:solidFill>
                <a:latin typeface="나눔스퀘어_ac"/>
                <a:ea typeface="나눔스퀘어_ac"/>
              </a:rPr>
              <a:t>4. Callback : </a:t>
            </a:r>
            <a:r>
              <a:rPr lang="ko-KR" sz="1700" b="0" strike="noStrike" spc="-1" dirty="0" err="1">
                <a:solidFill>
                  <a:srgbClr val="000000"/>
                </a:solidFill>
                <a:latin typeface="나눔스퀘어_ac"/>
                <a:ea typeface="나눔스퀘어_ac"/>
              </a:rPr>
              <a:t>에폭에</a:t>
            </a:r>
            <a:r>
              <a:rPr lang="ko-KR" sz="1700" b="0" strike="noStrike" spc="-1" dirty="0">
                <a:solidFill>
                  <a:srgbClr val="000000"/>
                </a:solidFill>
                <a:latin typeface="나눔스퀘어_ac"/>
                <a:ea typeface="나눔스퀘어_ac"/>
              </a:rPr>
              <a:t> 따라 </a:t>
            </a:r>
            <a:r>
              <a:rPr lang="ko-KR" sz="1700" b="0" strike="noStrike" spc="-1" dirty="0" err="1">
                <a:solidFill>
                  <a:srgbClr val="000000"/>
                </a:solidFill>
                <a:latin typeface="나눔스퀘어_ac"/>
                <a:ea typeface="나눔스퀘어_ac"/>
              </a:rPr>
              <a:t>학습률을</a:t>
            </a:r>
            <a:r>
              <a:rPr lang="ko-KR" sz="1700" b="0" strike="noStrike" spc="-1" dirty="0">
                <a:solidFill>
                  <a:srgbClr val="000000"/>
                </a:solidFill>
                <a:latin typeface="나눔스퀘어_ac"/>
                <a:ea typeface="나눔스퀘어_ac"/>
              </a:rPr>
              <a:t> 조정</a:t>
            </a:r>
            <a:r>
              <a:rPr lang="en-US" sz="1700" b="0" strike="noStrike" spc="-1" dirty="0">
                <a:solidFill>
                  <a:srgbClr val="000000"/>
                </a:solidFill>
                <a:latin typeface="나눔스퀘어_ac"/>
                <a:ea typeface="나눔스퀘어_ac"/>
              </a:rPr>
              <a:t>. </a:t>
            </a:r>
            <a:r>
              <a:rPr lang="ko-KR" sz="1700" b="0" strike="noStrike" spc="-1" dirty="0">
                <a:solidFill>
                  <a:srgbClr val="000000"/>
                </a:solidFill>
                <a:latin typeface="나눔스퀘어_ac"/>
                <a:ea typeface="나눔스퀘어_ac"/>
              </a:rPr>
              <a:t>인자로 </a:t>
            </a:r>
            <a:r>
              <a:rPr lang="en-US" sz="1700" b="0" strike="noStrike" spc="-1" dirty="0" err="1">
                <a:solidFill>
                  <a:srgbClr val="000000"/>
                </a:solidFill>
                <a:latin typeface="나눔스퀘어_ac"/>
                <a:ea typeface="나눔스퀘어_ac"/>
              </a:rPr>
              <a:t>mcp_save</a:t>
            </a:r>
            <a:r>
              <a:rPr lang="ko-KR" sz="1700" b="0" strike="noStrike" spc="-1" dirty="0">
                <a:solidFill>
                  <a:srgbClr val="000000"/>
                </a:solidFill>
                <a:latin typeface="나눔스퀘어_ac"/>
                <a:ea typeface="나눔스퀘어_ac"/>
              </a:rPr>
              <a:t>를 사용하여 </a:t>
            </a:r>
            <a:r>
              <a:rPr lang="ko-KR" sz="1700" b="0" strike="noStrike" spc="-1" dirty="0" err="1">
                <a:solidFill>
                  <a:srgbClr val="000000"/>
                </a:solidFill>
                <a:latin typeface="나눔스퀘어_ac"/>
                <a:ea typeface="나눔스퀘어_ac"/>
              </a:rPr>
              <a:t>콜백</a:t>
            </a:r>
            <a:r>
              <a:rPr lang="ko-KR" sz="1700" b="0" strike="noStrike" spc="-1" dirty="0">
                <a:solidFill>
                  <a:srgbClr val="000000"/>
                </a:solidFill>
                <a:latin typeface="나눔스퀘어_ac"/>
                <a:ea typeface="나눔스퀘어_ac"/>
              </a:rPr>
              <a:t> 함수 사용</a:t>
            </a:r>
            <a:endParaRPr lang="en-US" sz="1700" b="0" strike="noStrike" spc="-1" dirty="0">
              <a:latin typeface="Noto Sans KR"/>
            </a:endParaRPr>
          </a:p>
          <a:p>
            <a:pPr>
              <a:lnSpc>
                <a:spcPct val="150000"/>
              </a:lnSpc>
              <a:buNone/>
            </a:pPr>
            <a:endParaRPr lang="en-US" sz="2000" b="0" strike="noStrike" spc="-1" dirty="0">
              <a:latin typeface="Noto Sans KR"/>
            </a:endParaRPr>
          </a:p>
        </p:txBody>
      </p:sp>
      <p:sp>
        <p:nvSpPr>
          <p:cNvPr id="9" name="TextBox 5"/>
          <p:cNvSpPr/>
          <p:nvPr/>
        </p:nvSpPr>
        <p:spPr>
          <a:xfrm>
            <a:off x="1156680" y="496080"/>
            <a:ext cx="610344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1" spc="-1" dirty="0">
                <a:solidFill>
                  <a:srgbClr val="40404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Training</a:t>
            </a:r>
            <a:endParaRPr lang="en-US" sz="2800" b="0" strike="noStrike" spc="-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直接连接符 9"/>
          <p:cNvSpPr/>
          <p:nvPr/>
        </p:nvSpPr>
        <p:spPr>
          <a:xfrm>
            <a:off x="1156680" y="1009440"/>
            <a:ext cx="11035080" cy="360"/>
          </a:xfrm>
          <a:prstGeom prst="line">
            <a:avLst/>
          </a:prstGeom>
          <a:ln w="12700">
            <a:solidFill>
              <a:srgbClr val="000000">
                <a:lumMod val="75000"/>
                <a:lumOff val="2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243" name="矩形 9"/>
          <p:cNvSpPr/>
          <p:nvPr/>
        </p:nvSpPr>
        <p:spPr>
          <a:xfrm>
            <a:off x="0" y="6648480"/>
            <a:ext cx="12191760" cy="2091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pic>
        <p:nvPicPr>
          <p:cNvPr id="244" name="그림 13" descr="실루엣, 클립아트, 밤하늘이(가) 표시된 사진&#10;&#10;자동 생성된 설명"/>
          <p:cNvPicPr/>
          <p:nvPr/>
        </p:nvPicPr>
        <p:blipFill>
          <a:blip r:embed="rId3"/>
          <a:srcRect l="31942" t="38292" r="33622" b="24395"/>
          <a:stretch/>
        </p:blipFill>
        <p:spPr>
          <a:xfrm>
            <a:off x="178200" y="5920920"/>
            <a:ext cx="943920" cy="1454760"/>
          </a:xfrm>
          <a:prstGeom prst="rect">
            <a:avLst/>
          </a:prstGeom>
          <a:ln w="0">
            <a:noFill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352" y="1917619"/>
            <a:ext cx="8134350" cy="2838450"/>
          </a:xfrm>
          <a:prstGeom prst="rect">
            <a:avLst/>
          </a:prstGeom>
        </p:spPr>
      </p:pic>
      <p:sp>
        <p:nvSpPr>
          <p:cNvPr id="7" name="TextBox 5"/>
          <p:cNvSpPr/>
          <p:nvPr/>
        </p:nvSpPr>
        <p:spPr>
          <a:xfrm>
            <a:off x="1156680" y="496080"/>
            <a:ext cx="610344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1" spc="-1" dirty="0">
                <a:solidFill>
                  <a:srgbClr val="40404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Training</a:t>
            </a:r>
            <a:endParaRPr lang="en-US" sz="2800" b="0" strike="noStrike" spc="-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그림 12"/>
          <p:cNvPicPr/>
          <p:nvPr/>
        </p:nvPicPr>
        <p:blipFill>
          <a:blip r:embed="rId3"/>
          <a:srcRect l="26697" t="12659" r="22306" b="14097"/>
          <a:stretch/>
        </p:blipFill>
        <p:spPr>
          <a:xfrm>
            <a:off x="9825120" y="3048120"/>
            <a:ext cx="2366280" cy="4811760"/>
          </a:xfrm>
          <a:prstGeom prst="rect">
            <a:avLst/>
          </a:prstGeom>
          <a:ln w="0">
            <a:noFill/>
          </a:ln>
        </p:spPr>
      </p:pic>
      <p:sp>
        <p:nvSpPr>
          <p:cNvPr id="140" name="文本框 5"/>
          <p:cNvSpPr/>
          <p:nvPr/>
        </p:nvSpPr>
        <p:spPr>
          <a:xfrm>
            <a:off x="1606260" y="609840"/>
            <a:ext cx="3472200" cy="76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400" b="1" strike="noStrike" spc="-1" dirty="0">
                <a:solidFill>
                  <a:srgbClr val="40404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CONTENTS</a:t>
            </a:r>
            <a:endParaRPr lang="en-US" sz="4400" b="0" strike="noStrike" spc="-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41" name="直接连接符 7"/>
          <p:cNvSpPr/>
          <p:nvPr/>
        </p:nvSpPr>
        <p:spPr>
          <a:xfrm flipV="1">
            <a:off x="1428840" y="1430640"/>
            <a:ext cx="10620000" cy="3240"/>
          </a:xfrm>
          <a:prstGeom prst="line">
            <a:avLst/>
          </a:prstGeom>
          <a:ln>
            <a:solidFill>
              <a:srgbClr val="000000">
                <a:lumMod val="75000"/>
                <a:lumOff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pic>
        <p:nvPicPr>
          <p:cNvPr id="142" name="그림 15" descr="실루엣, 클립아트, 밤하늘이(가) 표시된 사진  자동 생성된 설명"/>
          <p:cNvPicPr/>
          <p:nvPr/>
        </p:nvPicPr>
        <p:blipFill>
          <a:blip r:embed="rId4"/>
          <a:srcRect l="31941" t="27790" r="17087" b="24388"/>
          <a:stretch/>
        </p:blipFill>
        <p:spPr>
          <a:xfrm>
            <a:off x="-190440" y="-822600"/>
            <a:ext cx="2720160" cy="3625560"/>
          </a:xfrm>
          <a:prstGeom prst="rect">
            <a:avLst/>
          </a:prstGeom>
          <a:ln w="0">
            <a:noFill/>
          </a:ln>
        </p:spPr>
      </p:pic>
      <p:sp>
        <p:nvSpPr>
          <p:cNvPr id="143" name="文本框 10"/>
          <p:cNvSpPr/>
          <p:nvPr/>
        </p:nvSpPr>
        <p:spPr>
          <a:xfrm>
            <a:off x="1249539" y="1786977"/>
            <a:ext cx="6895800" cy="444737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marL="343080" indent="-343080">
              <a:lnSpc>
                <a:spcPct val="100000"/>
              </a:lnSpc>
              <a:spcBef>
                <a:spcPts val="58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VOC 2007 Dataset</a:t>
            </a:r>
            <a:endParaRPr lang="en-US" sz="2600" b="0" strike="noStrike" spc="-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3080" indent="-343080">
              <a:lnSpc>
                <a:spcPct val="100000"/>
              </a:lnSpc>
              <a:spcBef>
                <a:spcPts val="58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Unified Detection</a:t>
            </a:r>
            <a:endParaRPr lang="en-US" sz="2600" b="0" strike="noStrike" spc="-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3080" indent="-343080">
              <a:lnSpc>
                <a:spcPct val="100000"/>
              </a:lnSpc>
              <a:spcBef>
                <a:spcPts val="58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spc="-1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</a:t>
            </a:r>
            <a:r>
              <a:rPr lang="en-US" sz="2600" b="0" strike="noStrike" spc="-1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odeling</a:t>
            </a:r>
            <a:endParaRPr lang="en-US" sz="2600" b="0" strike="noStrike" spc="-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3080" indent="-343080">
              <a:lnSpc>
                <a:spcPct val="100000"/>
              </a:lnSpc>
              <a:spcBef>
                <a:spcPts val="58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spc="-1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</a:t>
            </a:r>
            <a:r>
              <a:rPr lang="en-US" sz="2600" b="0" strike="noStrike" spc="-1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oss </a:t>
            </a:r>
            <a:r>
              <a:rPr lang="en-US" sz="2600" spc="-1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</a:t>
            </a:r>
            <a:r>
              <a:rPr lang="en-US" sz="2600" b="0" strike="noStrike" spc="-1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unction</a:t>
            </a:r>
            <a:endParaRPr lang="en-US" sz="2600" b="0" strike="noStrike" spc="-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3080" indent="-343080">
              <a:lnSpc>
                <a:spcPct val="100000"/>
              </a:lnSpc>
              <a:spcBef>
                <a:spcPts val="58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spc="-1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</a:t>
            </a:r>
            <a:r>
              <a:rPr lang="en-US" sz="2600" b="0" strike="noStrike" spc="-1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raining</a:t>
            </a:r>
            <a:endParaRPr lang="en-US" sz="2600" b="0" strike="noStrike" spc="-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3080" indent="-343080">
              <a:lnSpc>
                <a:spcPct val="100000"/>
              </a:lnSpc>
              <a:spcBef>
                <a:spcPts val="58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spc="-1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</a:t>
            </a:r>
            <a:r>
              <a:rPr lang="en-US" sz="2600" b="0" strike="noStrike" spc="-1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oss </a:t>
            </a:r>
            <a:r>
              <a:rPr lang="en-US" sz="2600" spc="-1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</a:t>
            </a:r>
            <a:r>
              <a:rPr lang="en-US" sz="2600" b="0" strike="noStrike" spc="-1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valuation</a:t>
            </a:r>
            <a:endParaRPr lang="en-US" sz="2600" b="0" strike="noStrike" spc="-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3080" indent="-343080">
              <a:lnSpc>
                <a:spcPct val="100000"/>
              </a:lnSpc>
              <a:spcBef>
                <a:spcPts val="58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spc="-1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Final O</a:t>
            </a:r>
            <a:r>
              <a:rPr lang="en-US" sz="2600" b="0" strike="noStrike" spc="-1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utput</a:t>
            </a:r>
            <a:endParaRPr lang="en-US" sz="2600" b="0" strike="noStrike" spc="-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3080" indent="-343080">
              <a:lnSpc>
                <a:spcPct val="100000"/>
              </a:lnSpc>
              <a:spcBef>
                <a:spcPts val="58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spc="-1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</a:t>
            </a:r>
            <a:r>
              <a:rPr lang="en-US" sz="2600" b="0" strike="noStrike" spc="-1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imitations</a:t>
            </a:r>
            <a:endParaRPr lang="en-US" sz="2600" b="0" strike="noStrike" spc="-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3080" indent="-343080">
              <a:lnSpc>
                <a:spcPct val="100000"/>
              </a:lnSpc>
              <a:spcBef>
                <a:spcPts val="58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spc="-1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</a:t>
            </a:r>
            <a:r>
              <a:rPr lang="en-US" sz="2600" b="0" strike="noStrike" spc="-1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lans</a:t>
            </a:r>
            <a:endParaRPr lang="en-US" sz="2600" b="0" strike="noStrike" spc="-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그림 16"/>
          <p:cNvPicPr/>
          <p:nvPr/>
        </p:nvPicPr>
        <p:blipFill>
          <a:blip r:embed="rId2"/>
          <a:stretch/>
        </p:blipFill>
        <p:spPr>
          <a:xfrm>
            <a:off x="2188983" y="1453500"/>
            <a:ext cx="7138077" cy="4381857"/>
          </a:xfrm>
          <a:prstGeom prst="rect">
            <a:avLst/>
          </a:prstGeom>
          <a:ln w="0">
            <a:noFill/>
          </a:ln>
        </p:spPr>
      </p:pic>
      <p:sp>
        <p:nvSpPr>
          <p:cNvPr id="249" name="直接连接符 10"/>
          <p:cNvSpPr/>
          <p:nvPr/>
        </p:nvSpPr>
        <p:spPr>
          <a:xfrm>
            <a:off x="1156680" y="1009440"/>
            <a:ext cx="11035080" cy="360"/>
          </a:xfrm>
          <a:prstGeom prst="line">
            <a:avLst/>
          </a:prstGeom>
          <a:ln w="12700">
            <a:solidFill>
              <a:srgbClr val="000000">
                <a:lumMod val="75000"/>
                <a:lumOff val="2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250" name="矩形 10"/>
          <p:cNvSpPr/>
          <p:nvPr/>
        </p:nvSpPr>
        <p:spPr>
          <a:xfrm>
            <a:off x="0" y="6648480"/>
            <a:ext cx="12191760" cy="2091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pic>
        <p:nvPicPr>
          <p:cNvPr id="251" name="그림 17" descr="실루엣, 클립아트, 밤하늘이(가) 표시된 사진&#10;&#10;자동 생성된 설명"/>
          <p:cNvPicPr/>
          <p:nvPr/>
        </p:nvPicPr>
        <p:blipFill>
          <a:blip r:embed="rId3"/>
          <a:srcRect l="31942" t="38292" r="33622" b="24395"/>
          <a:stretch/>
        </p:blipFill>
        <p:spPr>
          <a:xfrm>
            <a:off x="178200" y="5920920"/>
            <a:ext cx="943920" cy="1454760"/>
          </a:xfrm>
          <a:prstGeom prst="rect">
            <a:avLst/>
          </a:prstGeom>
          <a:ln w="0">
            <a:noFill/>
          </a:ln>
        </p:spPr>
      </p:pic>
      <p:sp>
        <p:nvSpPr>
          <p:cNvPr id="252" name="TextBox 2"/>
          <p:cNvSpPr/>
          <p:nvPr/>
        </p:nvSpPr>
        <p:spPr>
          <a:xfrm>
            <a:off x="8789040" y="3438720"/>
            <a:ext cx="3257280" cy="70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sz="2000" b="0" strike="noStrike" spc="-1" dirty="0">
                <a:solidFill>
                  <a:srgbClr val="000000"/>
                </a:solidFill>
                <a:latin typeface="나눔스퀘어_ac Bold"/>
                <a:ea typeface="나눔스퀘어_ac Bold"/>
              </a:rPr>
              <a:t>총 </a:t>
            </a:r>
            <a:r>
              <a:rPr lang="en-US" sz="2000" b="0" strike="noStrike" spc="-1" dirty="0">
                <a:solidFill>
                  <a:srgbClr val="000000"/>
                </a:solidFill>
                <a:latin typeface="나눔스퀘어_ac Bold"/>
                <a:ea typeface="나눔스퀘어_ac Bold"/>
              </a:rPr>
              <a:t>4</a:t>
            </a:r>
            <a:r>
              <a:rPr lang="ko-KR" sz="2000" b="0" strike="noStrike" spc="-1" dirty="0">
                <a:solidFill>
                  <a:srgbClr val="000000"/>
                </a:solidFill>
                <a:latin typeface="나눔스퀘어_ac Bold"/>
                <a:ea typeface="나눔스퀘어_ac Bold"/>
              </a:rPr>
              <a:t>개의 그래프로</a:t>
            </a:r>
            <a:endParaRPr lang="en-US" sz="2000" b="0" strike="noStrike" spc="-1" dirty="0">
              <a:latin typeface="Noto Sans KR"/>
            </a:endParaRPr>
          </a:p>
          <a:p>
            <a:pPr algn="ctr">
              <a:lnSpc>
                <a:spcPct val="100000"/>
              </a:lnSpc>
              <a:buNone/>
            </a:pPr>
            <a:r>
              <a:rPr lang="ko-KR" sz="2000" b="0" strike="noStrike" spc="-1" dirty="0">
                <a:solidFill>
                  <a:srgbClr val="000000"/>
                </a:solidFill>
                <a:latin typeface="나눔스퀘어_ac Bold"/>
                <a:ea typeface="나눔스퀘어_ac Bold"/>
              </a:rPr>
              <a:t>손실 함수 시각화</a:t>
            </a:r>
            <a:endParaRPr lang="en-US" sz="2000" b="0" strike="noStrike" spc="-1" dirty="0">
              <a:latin typeface="Noto Sans KR"/>
            </a:endParaRPr>
          </a:p>
        </p:txBody>
      </p:sp>
      <p:sp>
        <p:nvSpPr>
          <p:cNvPr id="253" name="U자형 화살표 2"/>
          <p:cNvSpPr/>
          <p:nvPr/>
        </p:nvSpPr>
        <p:spPr>
          <a:xfrm rot="5400000">
            <a:off x="7509499" y="3584520"/>
            <a:ext cx="3328100" cy="53784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9" name="TextBox 5"/>
          <p:cNvSpPr/>
          <p:nvPr/>
        </p:nvSpPr>
        <p:spPr>
          <a:xfrm>
            <a:off x="1156680" y="496080"/>
            <a:ext cx="610344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1" spc="-1" dirty="0">
                <a:solidFill>
                  <a:srgbClr val="40404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Loss Evaluation – </a:t>
            </a:r>
            <a:r>
              <a:rPr lang="en-US" sz="2300" b="1" spc="-1" dirty="0">
                <a:solidFill>
                  <a:srgbClr val="40404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loss output</a:t>
            </a:r>
            <a:endParaRPr lang="en-US" sz="2300" b="0" strike="noStrike" spc="-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直接连接符 11"/>
          <p:cNvSpPr/>
          <p:nvPr/>
        </p:nvSpPr>
        <p:spPr>
          <a:xfrm>
            <a:off x="1156680" y="1009440"/>
            <a:ext cx="11035080" cy="360"/>
          </a:xfrm>
          <a:prstGeom prst="line">
            <a:avLst/>
          </a:prstGeom>
          <a:ln w="12700">
            <a:solidFill>
              <a:srgbClr val="000000">
                <a:lumMod val="75000"/>
                <a:lumOff val="2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256" name="矩形 11"/>
          <p:cNvSpPr/>
          <p:nvPr/>
        </p:nvSpPr>
        <p:spPr>
          <a:xfrm>
            <a:off x="0" y="6648840"/>
            <a:ext cx="12191760" cy="2091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pic>
        <p:nvPicPr>
          <p:cNvPr id="257" name="그림 18" descr="실루엣, 클립아트, 밤하늘이(가) 표시된 사진&#10;&#10;자동 생성된 설명"/>
          <p:cNvPicPr/>
          <p:nvPr/>
        </p:nvPicPr>
        <p:blipFill>
          <a:blip r:embed="rId2"/>
          <a:srcRect l="31942" t="38292" r="33622" b="24395"/>
          <a:stretch/>
        </p:blipFill>
        <p:spPr>
          <a:xfrm>
            <a:off x="178200" y="5920920"/>
            <a:ext cx="943920" cy="1454760"/>
          </a:xfrm>
          <a:prstGeom prst="rect">
            <a:avLst/>
          </a:prstGeom>
          <a:ln w="0">
            <a:noFill/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454" y="1140042"/>
            <a:ext cx="5138948" cy="5174718"/>
          </a:xfrm>
          <a:prstGeom prst="rect">
            <a:avLst/>
          </a:prstGeom>
        </p:spPr>
      </p:pic>
      <p:sp>
        <p:nvSpPr>
          <p:cNvPr id="7" name="TextBox 5"/>
          <p:cNvSpPr/>
          <p:nvPr/>
        </p:nvSpPr>
        <p:spPr>
          <a:xfrm>
            <a:off x="1156680" y="496080"/>
            <a:ext cx="610344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1" spc="-1" dirty="0">
                <a:solidFill>
                  <a:srgbClr val="40404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Loss Evaluation – </a:t>
            </a:r>
            <a:r>
              <a:rPr lang="en-US" sz="2300" b="1" spc="-1" dirty="0">
                <a:solidFill>
                  <a:srgbClr val="40404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loss output</a:t>
            </a:r>
            <a:endParaRPr lang="en-US" sz="2300" b="0" strike="noStrike" spc="-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直接连接符 12"/>
          <p:cNvSpPr/>
          <p:nvPr/>
        </p:nvSpPr>
        <p:spPr>
          <a:xfrm>
            <a:off x="1156680" y="1009440"/>
            <a:ext cx="11035080" cy="360"/>
          </a:xfrm>
          <a:prstGeom prst="line">
            <a:avLst/>
          </a:prstGeom>
          <a:ln w="12700">
            <a:solidFill>
              <a:srgbClr val="000000">
                <a:lumMod val="75000"/>
                <a:lumOff val="2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262" name="矩形 12"/>
          <p:cNvSpPr/>
          <p:nvPr/>
        </p:nvSpPr>
        <p:spPr>
          <a:xfrm>
            <a:off x="0" y="6648480"/>
            <a:ext cx="12191760" cy="2091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pic>
        <p:nvPicPr>
          <p:cNvPr id="263" name="그림 19" descr="실루엣, 클립아트, 밤하늘이(가) 표시된 사진&#10;&#10;자동 생성된 설명"/>
          <p:cNvPicPr/>
          <p:nvPr/>
        </p:nvPicPr>
        <p:blipFill>
          <a:blip r:embed="rId3"/>
          <a:srcRect l="31942" t="38292" r="33622" b="24395"/>
          <a:stretch/>
        </p:blipFill>
        <p:spPr>
          <a:xfrm>
            <a:off x="178200" y="5920920"/>
            <a:ext cx="943920" cy="1454760"/>
          </a:xfrm>
          <a:prstGeom prst="rect">
            <a:avLst/>
          </a:prstGeom>
          <a:ln w="0">
            <a:noFill/>
          </a:ln>
        </p:spPr>
      </p:pic>
      <p:sp>
        <p:nvSpPr>
          <p:cNvPr id="7" name="제목 9"/>
          <p:cNvSpPr/>
          <p:nvPr/>
        </p:nvSpPr>
        <p:spPr>
          <a:xfrm>
            <a:off x="1122480" y="3829320"/>
            <a:ext cx="10972440" cy="172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150000"/>
              </a:lnSpc>
              <a:buNone/>
            </a:pPr>
            <a:endParaRPr lang="en-US" sz="2000" b="0" strike="noStrike" spc="-1" dirty="0">
              <a:latin typeface="Noto Sans KR"/>
            </a:endParaRPr>
          </a:p>
        </p:txBody>
      </p:sp>
      <p:sp>
        <p:nvSpPr>
          <p:cNvPr id="10" name="제목 11"/>
          <p:cNvSpPr/>
          <p:nvPr/>
        </p:nvSpPr>
        <p:spPr>
          <a:xfrm>
            <a:off x="831652" y="3897970"/>
            <a:ext cx="10972440" cy="172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spc="-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이미지를 나누어 </a:t>
            </a:r>
            <a:r>
              <a:rPr lang="en-US" altLang="ko-KR" sz="2000" spc="-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7*7 </a:t>
            </a:r>
            <a:r>
              <a:rPr lang="ko-KR" altLang="en-US" sz="2000" spc="-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그리드 셀 설정 </a:t>
            </a:r>
            <a:r>
              <a:rPr lang="en-US" altLang="ko-KR" sz="2000" spc="-1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2000" spc="-1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grid_width</a:t>
            </a:r>
            <a:r>
              <a:rPr lang="en-US" altLang="ko-KR" sz="2000" spc="-1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2000" spc="-1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변수에 </a:t>
            </a:r>
            <a:r>
              <a:rPr lang="en-US" altLang="ko-KR" sz="2000" spc="-1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1/7 </a:t>
            </a:r>
            <a:r>
              <a:rPr lang="ko-KR" altLang="en-US" sz="2000" spc="-1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값 저장</a:t>
            </a:r>
            <a:endParaRPr lang="en-US" altLang="ko-KR" sz="2000" spc="-1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spc="-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448*448 (</a:t>
            </a:r>
            <a:r>
              <a:rPr lang="ko-KR" altLang="en-US" sz="2000" spc="-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가로</a:t>
            </a:r>
            <a:r>
              <a:rPr lang="en-US" altLang="ko-KR" sz="2000" spc="-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*</a:t>
            </a:r>
            <a:r>
              <a:rPr lang="ko-KR" altLang="en-US" sz="2000" spc="-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세로</a:t>
            </a:r>
            <a:r>
              <a:rPr lang="en-US" altLang="ko-KR" sz="2000" spc="-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</a:t>
            </a:r>
            <a:r>
              <a:rPr lang="ko-KR" altLang="en-US" sz="2000" spc="-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각각 </a:t>
            </a:r>
            <a:r>
              <a:rPr lang="en-US" altLang="ko-KR" sz="2000" spc="-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1/7</a:t>
            </a:r>
            <a:r>
              <a:rPr lang="ko-KR" altLang="en-US" sz="2000" spc="-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</a:t>
            </a:r>
            <a:r>
              <a:rPr lang="en-US" altLang="ko-KR" sz="2000" spc="-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spc="-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곱해주면</a:t>
            </a:r>
            <a:r>
              <a:rPr lang="en-US" altLang="ko-KR" sz="2000" spc="-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spc="-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그리드 셀의 차원을 알 수 있음</a:t>
            </a:r>
            <a:endParaRPr lang="en-US" altLang="ko-KR" sz="2000" spc="-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spc="-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데이터를 </a:t>
            </a:r>
            <a:r>
              <a:rPr lang="en-US" altLang="ko-KR" sz="2000" spc="-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np.uint8 (</a:t>
            </a:r>
            <a:r>
              <a:rPr lang="ko-KR" altLang="en-US" sz="2000" spc="-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부호 없는 </a:t>
            </a:r>
            <a:r>
              <a:rPr lang="en-US" altLang="ko-KR" sz="2000" spc="-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8</a:t>
            </a:r>
            <a:r>
              <a:rPr lang="ko-KR" altLang="en-US" sz="2000" spc="-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비트 정수형 배열</a:t>
            </a:r>
            <a:r>
              <a:rPr lang="en-US" altLang="ko-KR" sz="2000" spc="-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</a:t>
            </a:r>
            <a:r>
              <a:rPr lang="ko-KR" altLang="en-US" sz="2000" spc="-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변환 </a:t>
            </a:r>
            <a:r>
              <a:rPr lang="en-US" altLang="ko-KR" sz="2000" spc="-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-&gt; </a:t>
            </a:r>
            <a:r>
              <a:rPr lang="ko-KR" altLang="en-US" sz="2000" spc="-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정규화 필요</a:t>
            </a:r>
            <a:endParaRPr lang="en-US" altLang="ko-KR" sz="2000" spc="-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spc="-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제목 11"/>
          <p:cNvSpPr/>
          <p:nvPr/>
        </p:nvSpPr>
        <p:spPr>
          <a:xfrm>
            <a:off x="3755533" y="3499512"/>
            <a:ext cx="6783634" cy="63578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endParaRPr lang="en-US" altLang="ko-KR" sz="1600" spc="-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120" y="1510069"/>
            <a:ext cx="9608991" cy="2058570"/>
          </a:xfrm>
          <a:prstGeom prst="rect">
            <a:avLst/>
          </a:prstGeom>
        </p:spPr>
      </p:pic>
      <p:sp>
        <p:nvSpPr>
          <p:cNvPr id="14" name="U자형 화살표 2"/>
          <p:cNvSpPr/>
          <p:nvPr/>
        </p:nvSpPr>
        <p:spPr>
          <a:xfrm rot="5400000" flipV="1">
            <a:off x="-101232" y="3830591"/>
            <a:ext cx="1998593" cy="679983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0"/>
              <a:gd name="adj5" fmla="val 75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12" name="TextBox 5"/>
          <p:cNvSpPr/>
          <p:nvPr/>
        </p:nvSpPr>
        <p:spPr>
          <a:xfrm>
            <a:off x="1156680" y="496080"/>
            <a:ext cx="610344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1" spc="-1" dirty="0">
                <a:solidFill>
                  <a:srgbClr val="40404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Final Output</a:t>
            </a:r>
            <a:endParaRPr lang="en-US" sz="2300" b="0" strike="noStrike" spc="-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直接连接符 13"/>
          <p:cNvSpPr/>
          <p:nvPr/>
        </p:nvSpPr>
        <p:spPr>
          <a:xfrm>
            <a:off x="1156680" y="1009440"/>
            <a:ext cx="11035080" cy="360"/>
          </a:xfrm>
          <a:prstGeom prst="line">
            <a:avLst/>
          </a:prstGeom>
          <a:ln w="12700">
            <a:solidFill>
              <a:srgbClr val="000000">
                <a:lumMod val="75000"/>
                <a:lumOff val="2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267" name="矩形 13"/>
          <p:cNvSpPr/>
          <p:nvPr/>
        </p:nvSpPr>
        <p:spPr>
          <a:xfrm>
            <a:off x="0" y="6648480"/>
            <a:ext cx="12191760" cy="2091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pic>
        <p:nvPicPr>
          <p:cNvPr id="268" name="그림 21" descr="실루엣, 클립아트, 밤하늘이(가) 표시된 사진&#10;&#10;자동 생성된 설명"/>
          <p:cNvPicPr/>
          <p:nvPr/>
        </p:nvPicPr>
        <p:blipFill>
          <a:blip r:embed="rId3"/>
          <a:srcRect l="31942" t="38292" r="33622" b="24395"/>
          <a:stretch/>
        </p:blipFill>
        <p:spPr>
          <a:xfrm>
            <a:off x="178200" y="5920920"/>
            <a:ext cx="943920" cy="1454760"/>
          </a:xfrm>
          <a:prstGeom prst="rect">
            <a:avLst/>
          </a:prstGeom>
          <a:ln w="0">
            <a:noFill/>
          </a:ln>
        </p:spPr>
      </p:pic>
      <p:grpSp>
        <p:nvGrpSpPr>
          <p:cNvPr id="5" name="그룹 4"/>
          <p:cNvGrpSpPr/>
          <p:nvPr/>
        </p:nvGrpSpPr>
        <p:grpSpPr>
          <a:xfrm>
            <a:off x="1156680" y="1322034"/>
            <a:ext cx="6024957" cy="4315100"/>
            <a:chOff x="1156681" y="1326084"/>
            <a:chExt cx="6024957" cy="4315100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56681" y="1326084"/>
              <a:ext cx="6024956" cy="2008319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71550" y="3335080"/>
              <a:ext cx="6010088" cy="2306104"/>
            </a:xfrm>
            <a:prstGeom prst="rect">
              <a:avLst/>
            </a:prstGeom>
          </p:spPr>
        </p:pic>
      </p:grpSp>
      <p:sp>
        <p:nvSpPr>
          <p:cNvPr id="14" name="TextBox 5"/>
          <p:cNvSpPr/>
          <p:nvPr/>
        </p:nvSpPr>
        <p:spPr>
          <a:xfrm>
            <a:off x="1156680" y="496080"/>
            <a:ext cx="610344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1" spc="-1" dirty="0">
                <a:solidFill>
                  <a:srgbClr val="40404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Final Output</a:t>
            </a:r>
            <a:endParaRPr lang="en-US" sz="2300" b="0" strike="noStrike" spc="-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7942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直接连接符 13"/>
          <p:cNvSpPr/>
          <p:nvPr/>
        </p:nvSpPr>
        <p:spPr>
          <a:xfrm>
            <a:off x="1156680" y="1009440"/>
            <a:ext cx="11035080" cy="360"/>
          </a:xfrm>
          <a:prstGeom prst="line">
            <a:avLst/>
          </a:prstGeom>
          <a:ln w="12700">
            <a:solidFill>
              <a:srgbClr val="000000">
                <a:lumMod val="75000"/>
                <a:lumOff val="2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267" name="矩形 13"/>
          <p:cNvSpPr/>
          <p:nvPr/>
        </p:nvSpPr>
        <p:spPr>
          <a:xfrm>
            <a:off x="0" y="6648480"/>
            <a:ext cx="12191760" cy="2091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pic>
        <p:nvPicPr>
          <p:cNvPr id="268" name="그림 21" descr="실루엣, 클립아트, 밤하늘이(가) 표시된 사진&#10;&#10;자동 생성된 설명"/>
          <p:cNvPicPr/>
          <p:nvPr/>
        </p:nvPicPr>
        <p:blipFill>
          <a:blip r:embed="rId3"/>
          <a:srcRect l="31942" t="38292" r="33622" b="24395"/>
          <a:stretch/>
        </p:blipFill>
        <p:spPr>
          <a:xfrm>
            <a:off x="178200" y="5920920"/>
            <a:ext cx="943920" cy="1454760"/>
          </a:xfrm>
          <a:prstGeom prst="rect">
            <a:avLst/>
          </a:prstGeom>
          <a:ln w="0">
            <a:noFill/>
          </a:ln>
        </p:spPr>
      </p:pic>
      <p:grpSp>
        <p:nvGrpSpPr>
          <p:cNvPr id="4" name="그룹 3"/>
          <p:cNvGrpSpPr/>
          <p:nvPr/>
        </p:nvGrpSpPr>
        <p:grpSpPr>
          <a:xfrm>
            <a:off x="-211136" y="1891620"/>
            <a:ext cx="12614031" cy="3665520"/>
            <a:chOff x="-8807" y="1855030"/>
            <a:chExt cx="11877301" cy="3538630"/>
          </a:xfrm>
        </p:grpSpPr>
        <p:sp>
          <p:nvSpPr>
            <p:cNvPr id="12" name="矩形 13"/>
            <p:cNvSpPr/>
            <p:nvPr/>
          </p:nvSpPr>
          <p:spPr>
            <a:xfrm>
              <a:off x="-8807" y="1855030"/>
              <a:ext cx="11877301" cy="3538630"/>
            </a:xfrm>
            <a:prstGeom prst="rect">
              <a:avLst/>
            </a:prstGeom>
            <a:solidFill>
              <a:srgbClr val="FFC000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 dirty="0"/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20829" y="2164790"/>
              <a:ext cx="5797532" cy="2688620"/>
            </a:xfrm>
            <a:prstGeom prst="rect">
              <a:avLst/>
            </a:prstGeom>
          </p:spPr>
        </p:pic>
      </p:grpSp>
      <p:sp>
        <p:nvSpPr>
          <p:cNvPr id="14" name="TextBox 5"/>
          <p:cNvSpPr/>
          <p:nvPr/>
        </p:nvSpPr>
        <p:spPr>
          <a:xfrm>
            <a:off x="1156680" y="496080"/>
            <a:ext cx="610344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1" spc="-1" dirty="0">
                <a:solidFill>
                  <a:srgbClr val="40404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Final Output</a:t>
            </a:r>
            <a:endParaRPr lang="en-US" sz="2300" b="0" strike="noStrike" spc="-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885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直接连接符 2"/>
          <p:cNvSpPr/>
          <p:nvPr/>
        </p:nvSpPr>
        <p:spPr>
          <a:xfrm>
            <a:off x="1156680" y="1009440"/>
            <a:ext cx="11035080" cy="360"/>
          </a:xfrm>
          <a:prstGeom prst="line">
            <a:avLst/>
          </a:prstGeom>
          <a:ln>
            <a:solidFill>
              <a:srgbClr val="000000">
                <a:lumMod val="75000"/>
                <a:lumOff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276" name="矩形 3"/>
          <p:cNvSpPr/>
          <p:nvPr/>
        </p:nvSpPr>
        <p:spPr>
          <a:xfrm>
            <a:off x="0" y="6648480"/>
            <a:ext cx="12191760" cy="2091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pic>
        <p:nvPicPr>
          <p:cNvPr id="277" name="그림 56" descr="실루엣, 클립아트, 밤하늘이(가) 표시된 사진  자동 생성된 설명"/>
          <p:cNvPicPr/>
          <p:nvPr/>
        </p:nvPicPr>
        <p:blipFill>
          <a:blip r:embed="rId3"/>
          <a:srcRect l="31942" t="38292" r="33622" b="24386"/>
          <a:stretch/>
        </p:blipFill>
        <p:spPr>
          <a:xfrm>
            <a:off x="178200" y="5920920"/>
            <a:ext cx="943920" cy="1454760"/>
          </a:xfrm>
          <a:prstGeom prst="rect">
            <a:avLst/>
          </a:prstGeom>
          <a:ln w="0">
            <a:noFill/>
          </a:ln>
        </p:spPr>
      </p:pic>
      <p:sp>
        <p:nvSpPr>
          <p:cNvPr id="279" name="가로 글상자 57"/>
          <p:cNvSpPr/>
          <p:nvPr/>
        </p:nvSpPr>
        <p:spPr>
          <a:xfrm>
            <a:off x="1263780" y="1391507"/>
            <a:ext cx="9196200" cy="44482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0" strike="noStrike" spc="-1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Geforce</a:t>
            </a:r>
            <a:r>
              <a:rPr lang="en-US" sz="2200" b="0" strike="noStrike" spc="-1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GPU </a:t>
            </a:r>
            <a:r>
              <a:rPr lang="ko-KR" sz="2200" b="0" strike="noStrike" spc="-1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부재로 인한 </a:t>
            </a:r>
            <a:r>
              <a:rPr lang="en-US" sz="2200" b="0" strike="noStrike" spc="-1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NVIDIA </a:t>
            </a:r>
            <a:r>
              <a:rPr lang="ko-KR" sz="2200" b="0" strike="noStrike" spc="-1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드라이브 사용 불가</a:t>
            </a:r>
            <a:endParaRPr lang="en-US" sz="2200" b="0" strike="noStrike" spc="-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80" name="그림 58"/>
          <p:cNvPicPr/>
          <p:nvPr/>
        </p:nvPicPr>
        <p:blipFill rotWithShape="1">
          <a:blip r:embed="rId4"/>
          <a:srcRect l="1229"/>
          <a:stretch/>
        </p:blipFill>
        <p:spPr>
          <a:xfrm>
            <a:off x="1301262" y="1981440"/>
            <a:ext cx="9249618" cy="1775160"/>
          </a:xfrm>
          <a:prstGeom prst="rect">
            <a:avLst/>
          </a:prstGeom>
          <a:ln w="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81" name="가로 글상자 60"/>
          <p:cNvSpPr/>
          <p:nvPr/>
        </p:nvSpPr>
        <p:spPr>
          <a:xfrm>
            <a:off x="1263779" y="3901711"/>
            <a:ext cx="8677389" cy="42943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0" strike="noStrike" spc="-1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GPU </a:t>
            </a:r>
            <a:r>
              <a:rPr lang="ko-KR" sz="2200" b="0" strike="noStrike" spc="-1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 불가로 인</a:t>
            </a:r>
            <a:r>
              <a:rPr lang="ko-KR" altLang="en-US" sz="2200" spc="-1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하여</a:t>
            </a:r>
            <a:r>
              <a:rPr lang="ko-KR" sz="2200" b="0" strike="noStrike" spc="-1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sz="2200" b="0" strike="noStrike" spc="-1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CPU </a:t>
            </a:r>
            <a:r>
              <a:rPr lang="ko-KR" sz="2200" b="0" strike="noStrike" spc="-1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 </a:t>
            </a:r>
            <a:r>
              <a:rPr lang="en-US" sz="2200" b="0" strike="noStrike" spc="-1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-&gt; Train </a:t>
            </a:r>
            <a:r>
              <a:rPr lang="ko-KR" sz="2200" b="0" strike="noStrike" spc="-1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시간 소요 多</a:t>
            </a:r>
            <a:endParaRPr lang="en-US" sz="2200" b="0" strike="noStrike" spc="-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82" name="그림 62"/>
          <p:cNvPicPr/>
          <p:nvPr/>
        </p:nvPicPr>
        <p:blipFill>
          <a:blip r:embed="rId5"/>
          <a:stretch/>
        </p:blipFill>
        <p:spPr>
          <a:xfrm>
            <a:off x="1300320" y="4583880"/>
            <a:ext cx="9410400" cy="1546560"/>
          </a:xfrm>
          <a:prstGeom prst="rect">
            <a:avLst/>
          </a:prstGeom>
          <a:ln w="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5"/>
          <p:cNvSpPr/>
          <p:nvPr/>
        </p:nvSpPr>
        <p:spPr>
          <a:xfrm>
            <a:off x="1156680" y="496080"/>
            <a:ext cx="610344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1" spc="-1" dirty="0">
                <a:solidFill>
                  <a:srgbClr val="40404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Limitations</a:t>
            </a:r>
            <a:endParaRPr lang="en-US" sz="2300" b="0" strike="noStrike" spc="-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直接连接符 2"/>
          <p:cNvSpPr/>
          <p:nvPr/>
        </p:nvSpPr>
        <p:spPr>
          <a:xfrm>
            <a:off x="1156680" y="1009440"/>
            <a:ext cx="11035080" cy="360"/>
          </a:xfrm>
          <a:prstGeom prst="line">
            <a:avLst/>
          </a:prstGeom>
          <a:ln>
            <a:solidFill>
              <a:srgbClr val="000000">
                <a:lumMod val="75000"/>
                <a:lumOff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284" name="矩形 3"/>
          <p:cNvSpPr/>
          <p:nvPr/>
        </p:nvSpPr>
        <p:spPr>
          <a:xfrm>
            <a:off x="0" y="6648480"/>
            <a:ext cx="12191760" cy="2091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pic>
        <p:nvPicPr>
          <p:cNvPr id="285" name="그림 56" descr="실루엣, 클립아트, 밤하늘이(가) 표시된 사진  자동 생성된 설명"/>
          <p:cNvPicPr/>
          <p:nvPr/>
        </p:nvPicPr>
        <p:blipFill>
          <a:blip r:embed="rId3"/>
          <a:srcRect l="31942" t="38292" r="33622" b="24386"/>
          <a:stretch/>
        </p:blipFill>
        <p:spPr>
          <a:xfrm>
            <a:off x="178200" y="5920920"/>
            <a:ext cx="943920" cy="1454760"/>
          </a:xfrm>
          <a:prstGeom prst="rect">
            <a:avLst/>
          </a:prstGeom>
          <a:ln w="0">
            <a:noFill/>
          </a:ln>
        </p:spPr>
      </p:pic>
      <p:sp>
        <p:nvSpPr>
          <p:cNvPr id="287" name="TextBox 5"/>
          <p:cNvSpPr/>
          <p:nvPr/>
        </p:nvSpPr>
        <p:spPr>
          <a:xfrm>
            <a:off x="1156680" y="1275618"/>
            <a:ext cx="6103440" cy="44482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300" b="1" strike="noStrike" spc="-1" dirty="0">
                <a:solidFill>
                  <a:srgbClr val="40404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Trial 1 - </a:t>
            </a:r>
            <a:r>
              <a:rPr lang="en-US" sz="2300" b="1" strike="noStrike" spc="-1" dirty="0" err="1">
                <a:solidFill>
                  <a:srgbClr val="40404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Pytorch</a:t>
            </a:r>
            <a:r>
              <a:rPr lang="en-US" sz="2300" b="1" strike="noStrike" spc="-1" dirty="0">
                <a:solidFill>
                  <a:srgbClr val="40404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version</a:t>
            </a:r>
            <a:endParaRPr lang="en-US" sz="2300" b="0" strike="noStrike" spc="-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88" name="그림 65"/>
          <p:cNvPicPr/>
          <p:nvPr/>
        </p:nvPicPr>
        <p:blipFill>
          <a:blip r:embed="rId4"/>
          <a:stretch/>
        </p:blipFill>
        <p:spPr>
          <a:xfrm>
            <a:off x="1156680" y="1851120"/>
            <a:ext cx="9227520" cy="3131640"/>
          </a:xfrm>
          <a:prstGeom prst="rect">
            <a:avLst/>
          </a:prstGeom>
          <a:ln w="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89" name="그림 66"/>
          <p:cNvPicPr/>
          <p:nvPr/>
        </p:nvPicPr>
        <p:blipFill rotWithShape="1">
          <a:blip r:embed="rId5"/>
          <a:srcRect l="7485" t="-1" r="1711" b="-2497"/>
          <a:stretch/>
        </p:blipFill>
        <p:spPr>
          <a:xfrm>
            <a:off x="1168011" y="5294785"/>
            <a:ext cx="9216189" cy="960120"/>
          </a:xfrm>
          <a:prstGeom prst="rect">
            <a:avLst/>
          </a:prstGeom>
          <a:ln w="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5"/>
          <p:cNvSpPr/>
          <p:nvPr/>
        </p:nvSpPr>
        <p:spPr>
          <a:xfrm>
            <a:off x="1156680" y="496080"/>
            <a:ext cx="610344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1" spc="-1" dirty="0">
                <a:solidFill>
                  <a:srgbClr val="40404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Limitations</a:t>
            </a:r>
            <a:endParaRPr lang="en-US" sz="2300" b="0" strike="noStrike" spc="-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06062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直接连接符 2"/>
          <p:cNvSpPr/>
          <p:nvPr/>
        </p:nvSpPr>
        <p:spPr>
          <a:xfrm>
            <a:off x="1156680" y="1009440"/>
            <a:ext cx="11035080" cy="360"/>
          </a:xfrm>
          <a:prstGeom prst="line">
            <a:avLst/>
          </a:prstGeom>
          <a:ln>
            <a:solidFill>
              <a:srgbClr val="000000">
                <a:lumMod val="75000"/>
                <a:lumOff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291" name="矩形 3"/>
          <p:cNvSpPr/>
          <p:nvPr/>
        </p:nvSpPr>
        <p:spPr>
          <a:xfrm>
            <a:off x="0" y="6648480"/>
            <a:ext cx="12191760" cy="2091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pic>
        <p:nvPicPr>
          <p:cNvPr id="292" name="그림 56" descr="실루엣, 클립아트, 밤하늘이(가) 표시된 사진  자동 생성된 설명"/>
          <p:cNvPicPr/>
          <p:nvPr/>
        </p:nvPicPr>
        <p:blipFill>
          <a:blip r:embed="rId3"/>
          <a:srcRect l="31942" t="38292" r="33622" b="24386"/>
          <a:stretch/>
        </p:blipFill>
        <p:spPr>
          <a:xfrm>
            <a:off x="178200" y="5920920"/>
            <a:ext cx="943920" cy="1454760"/>
          </a:xfrm>
          <a:prstGeom prst="rect">
            <a:avLst/>
          </a:prstGeom>
          <a:ln w="0">
            <a:noFill/>
          </a:ln>
        </p:spPr>
      </p:pic>
      <p:pic>
        <p:nvPicPr>
          <p:cNvPr id="295" name="그림 69"/>
          <p:cNvPicPr/>
          <p:nvPr/>
        </p:nvPicPr>
        <p:blipFill>
          <a:blip r:embed="rId4"/>
          <a:stretch/>
        </p:blipFill>
        <p:spPr>
          <a:xfrm>
            <a:off x="1122120" y="1782180"/>
            <a:ext cx="10309320" cy="4502520"/>
          </a:xfrm>
          <a:prstGeom prst="rect">
            <a:avLst/>
          </a:prstGeom>
          <a:ln w="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5"/>
          <p:cNvSpPr/>
          <p:nvPr/>
        </p:nvSpPr>
        <p:spPr>
          <a:xfrm>
            <a:off x="1156680" y="496080"/>
            <a:ext cx="610344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1" spc="-1" dirty="0">
                <a:solidFill>
                  <a:srgbClr val="40404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Limitations</a:t>
            </a:r>
            <a:endParaRPr lang="en-US" sz="2300" b="0" strike="noStrike" spc="-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TextBox 5"/>
          <p:cNvSpPr/>
          <p:nvPr/>
        </p:nvSpPr>
        <p:spPr>
          <a:xfrm>
            <a:off x="1156680" y="1275618"/>
            <a:ext cx="6103440" cy="44482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300" b="1" strike="noStrike" spc="-1" dirty="0">
                <a:solidFill>
                  <a:srgbClr val="40404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Trial 2 - </a:t>
            </a:r>
            <a:r>
              <a:rPr lang="en-US" sz="2300" b="1" strike="noStrike" spc="-1" dirty="0" err="1">
                <a:solidFill>
                  <a:srgbClr val="40404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Tensorflow</a:t>
            </a:r>
            <a:r>
              <a:rPr lang="en-US" sz="2300" b="1" strike="noStrike" spc="-1" dirty="0">
                <a:solidFill>
                  <a:srgbClr val="40404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version</a:t>
            </a:r>
            <a:endParaRPr lang="en-US" sz="2300" b="0" strike="noStrike" spc="-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왼쪽 화살표 1"/>
          <p:cNvSpPr/>
          <p:nvPr/>
        </p:nvSpPr>
        <p:spPr>
          <a:xfrm>
            <a:off x="6378377" y="5953179"/>
            <a:ext cx="1763486" cy="513411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9739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直接连接符 2"/>
          <p:cNvSpPr/>
          <p:nvPr/>
        </p:nvSpPr>
        <p:spPr>
          <a:xfrm>
            <a:off x="1156680" y="1009440"/>
            <a:ext cx="11035080" cy="360"/>
          </a:xfrm>
          <a:prstGeom prst="line">
            <a:avLst/>
          </a:prstGeom>
          <a:ln>
            <a:solidFill>
              <a:srgbClr val="000000">
                <a:lumMod val="75000"/>
                <a:lumOff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303" name="矩形 3"/>
          <p:cNvSpPr/>
          <p:nvPr/>
        </p:nvSpPr>
        <p:spPr>
          <a:xfrm>
            <a:off x="0" y="6648480"/>
            <a:ext cx="12191760" cy="2091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pic>
        <p:nvPicPr>
          <p:cNvPr id="304" name="그림 56" descr="실루엣, 클립아트, 밤하늘이(가) 표시된 사진  자동 생성된 설명"/>
          <p:cNvPicPr/>
          <p:nvPr/>
        </p:nvPicPr>
        <p:blipFill>
          <a:blip r:embed="rId3"/>
          <a:srcRect l="31942" t="38292" r="33622" b="24386"/>
          <a:stretch/>
        </p:blipFill>
        <p:spPr>
          <a:xfrm>
            <a:off x="178200" y="5920920"/>
            <a:ext cx="943920" cy="1454760"/>
          </a:xfrm>
          <a:prstGeom prst="rect">
            <a:avLst/>
          </a:prstGeom>
          <a:ln w="0">
            <a:noFill/>
          </a:ln>
        </p:spPr>
      </p:pic>
      <p:pic>
        <p:nvPicPr>
          <p:cNvPr id="307" name="그림 73"/>
          <p:cNvPicPr/>
          <p:nvPr/>
        </p:nvPicPr>
        <p:blipFill>
          <a:blip r:embed="rId4"/>
          <a:stretch/>
        </p:blipFill>
        <p:spPr>
          <a:xfrm>
            <a:off x="1156680" y="1978212"/>
            <a:ext cx="9707400" cy="3648600"/>
          </a:xfrm>
          <a:prstGeom prst="rect">
            <a:avLst/>
          </a:prstGeom>
          <a:ln w="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5"/>
          <p:cNvSpPr/>
          <p:nvPr/>
        </p:nvSpPr>
        <p:spPr>
          <a:xfrm>
            <a:off x="1156680" y="496080"/>
            <a:ext cx="610344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1" spc="-1" dirty="0">
                <a:solidFill>
                  <a:srgbClr val="40404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Limitations</a:t>
            </a:r>
            <a:endParaRPr lang="en-US" sz="2300" b="0" strike="noStrike" spc="-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TextBox 5"/>
          <p:cNvSpPr/>
          <p:nvPr/>
        </p:nvSpPr>
        <p:spPr>
          <a:xfrm>
            <a:off x="1156680" y="1275618"/>
            <a:ext cx="6103440" cy="44482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300" b="1" strike="noStrike" spc="-1" dirty="0">
                <a:solidFill>
                  <a:srgbClr val="40404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Trial 3 – YOLO on </a:t>
            </a:r>
            <a:r>
              <a:rPr lang="en-US" sz="2300" b="1" strike="noStrike" spc="-1" dirty="0" err="1">
                <a:solidFill>
                  <a:srgbClr val="40404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CoLab</a:t>
            </a:r>
            <a:endParaRPr lang="en-US" sz="2300" b="0" strike="noStrike" spc="-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直接连接符 2"/>
          <p:cNvSpPr/>
          <p:nvPr/>
        </p:nvSpPr>
        <p:spPr>
          <a:xfrm>
            <a:off x="1156680" y="1009440"/>
            <a:ext cx="11035080" cy="360"/>
          </a:xfrm>
          <a:prstGeom prst="line">
            <a:avLst/>
          </a:prstGeom>
          <a:ln>
            <a:solidFill>
              <a:srgbClr val="000000">
                <a:lumMod val="75000"/>
                <a:lumOff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309" name="矩形 3"/>
          <p:cNvSpPr/>
          <p:nvPr/>
        </p:nvSpPr>
        <p:spPr>
          <a:xfrm>
            <a:off x="0" y="6648480"/>
            <a:ext cx="12191760" cy="2091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pic>
        <p:nvPicPr>
          <p:cNvPr id="310" name="그림 56" descr="실루엣, 클립아트, 밤하늘이(가) 표시된 사진  자동 생성된 설명"/>
          <p:cNvPicPr/>
          <p:nvPr/>
        </p:nvPicPr>
        <p:blipFill>
          <a:blip r:embed="rId3"/>
          <a:srcRect l="31942" t="38292" r="33622" b="24386"/>
          <a:stretch/>
        </p:blipFill>
        <p:spPr>
          <a:xfrm>
            <a:off x="178200" y="5920920"/>
            <a:ext cx="943920" cy="1454760"/>
          </a:xfrm>
          <a:prstGeom prst="rect">
            <a:avLst/>
          </a:prstGeom>
          <a:ln w="0">
            <a:noFill/>
          </a:ln>
        </p:spPr>
      </p:pic>
      <p:pic>
        <p:nvPicPr>
          <p:cNvPr id="313" name="그림 74"/>
          <p:cNvPicPr/>
          <p:nvPr/>
        </p:nvPicPr>
        <p:blipFill rotWithShape="1">
          <a:blip r:embed="rId4"/>
          <a:srcRect l="1497"/>
          <a:stretch/>
        </p:blipFill>
        <p:spPr>
          <a:xfrm>
            <a:off x="1345865" y="1993679"/>
            <a:ext cx="8949017" cy="3792265"/>
          </a:xfrm>
          <a:prstGeom prst="rect">
            <a:avLst/>
          </a:prstGeom>
          <a:ln w="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5"/>
          <p:cNvSpPr/>
          <p:nvPr/>
        </p:nvSpPr>
        <p:spPr>
          <a:xfrm>
            <a:off x="1156680" y="496080"/>
            <a:ext cx="610344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1" spc="-1" dirty="0">
                <a:solidFill>
                  <a:srgbClr val="40404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Limitations</a:t>
            </a:r>
            <a:endParaRPr lang="en-US" sz="2300" b="0" strike="noStrike" spc="-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" name="TextBox 5"/>
          <p:cNvSpPr/>
          <p:nvPr/>
        </p:nvSpPr>
        <p:spPr>
          <a:xfrm>
            <a:off x="1156680" y="1275618"/>
            <a:ext cx="6103440" cy="44482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300" b="1" strike="noStrike" spc="-1" dirty="0">
                <a:solidFill>
                  <a:srgbClr val="40404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Trial 3 – YOLO on </a:t>
            </a:r>
            <a:r>
              <a:rPr lang="en-US" sz="2300" b="1" strike="noStrike" spc="-1" dirty="0" err="1">
                <a:solidFill>
                  <a:srgbClr val="40404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CoLab</a:t>
            </a:r>
            <a:endParaRPr lang="en-US" sz="2300" b="0" strike="noStrike" spc="-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直接连接符 2"/>
          <p:cNvSpPr/>
          <p:nvPr/>
        </p:nvSpPr>
        <p:spPr>
          <a:xfrm>
            <a:off x="1156680" y="1009440"/>
            <a:ext cx="11035080" cy="360"/>
          </a:xfrm>
          <a:prstGeom prst="line">
            <a:avLst/>
          </a:prstGeom>
          <a:ln>
            <a:solidFill>
              <a:srgbClr val="000000">
                <a:lumMod val="75000"/>
                <a:lumOff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145" name="矩形 3"/>
          <p:cNvSpPr/>
          <p:nvPr/>
        </p:nvSpPr>
        <p:spPr>
          <a:xfrm>
            <a:off x="0" y="6648480"/>
            <a:ext cx="12191760" cy="2091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pic>
        <p:nvPicPr>
          <p:cNvPr id="146" name="그림 56" descr="실루엣, 클립아트, 밤하늘이(가) 표시된 사진  자동 생성된 설명"/>
          <p:cNvPicPr/>
          <p:nvPr/>
        </p:nvPicPr>
        <p:blipFill>
          <a:blip r:embed="rId3"/>
          <a:srcRect l="31942" t="38292" r="33622" b="24386"/>
          <a:stretch/>
        </p:blipFill>
        <p:spPr>
          <a:xfrm>
            <a:off x="178200" y="5920920"/>
            <a:ext cx="943920" cy="1454760"/>
          </a:xfrm>
          <a:prstGeom prst="rect">
            <a:avLst/>
          </a:prstGeom>
          <a:ln w="0">
            <a:noFill/>
          </a:ln>
        </p:spPr>
      </p:pic>
      <p:sp>
        <p:nvSpPr>
          <p:cNvPr id="147" name="TextBox 5"/>
          <p:cNvSpPr/>
          <p:nvPr/>
        </p:nvSpPr>
        <p:spPr>
          <a:xfrm>
            <a:off x="1156680" y="496080"/>
            <a:ext cx="610344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1" strike="noStrike" spc="-1" dirty="0">
                <a:solidFill>
                  <a:srgbClr val="40404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VOC 2007 Dataset</a:t>
            </a:r>
            <a:endParaRPr lang="en-US" sz="2800" b="0" strike="noStrike" spc="-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48" name="제목 1"/>
          <p:cNvSpPr/>
          <p:nvPr/>
        </p:nvSpPr>
        <p:spPr>
          <a:xfrm>
            <a:off x="609660" y="1100160"/>
            <a:ext cx="10972440" cy="11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000" b="0" strike="noStrike" spc="-1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VOC 2007 Dataset </a:t>
            </a:r>
            <a:r>
              <a:rPr lang="ko-KR" sz="4000" b="0" strike="noStrike" spc="-1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이용</a:t>
            </a:r>
            <a:endParaRPr lang="en-US" sz="4000" b="0" strike="noStrike" spc="-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49" name="그림 58"/>
          <p:cNvPicPr/>
          <p:nvPr/>
        </p:nvPicPr>
        <p:blipFill>
          <a:blip r:embed="rId4"/>
          <a:stretch/>
        </p:blipFill>
        <p:spPr>
          <a:xfrm>
            <a:off x="411480" y="2043706"/>
            <a:ext cx="11368800" cy="2636280"/>
          </a:xfrm>
          <a:prstGeom prst="rect">
            <a:avLst/>
          </a:prstGeom>
          <a:ln w="0">
            <a:noFill/>
          </a:ln>
        </p:spPr>
      </p:pic>
      <p:sp>
        <p:nvSpPr>
          <p:cNvPr id="150" name="가로 글상자 59"/>
          <p:cNvSpPr/>
          <p:nvPr/>
        </p:nvSpPr>
        <p:spPr>
          <a:xfrm>
            <a:off x="2095560" y="4569473"/>
            <a:ext cx="8000640" cy="1461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-Person : person</a:t>
            </a:r>
            <a:endParaRPr lang="en-US" sz="1800" b="0" strike="noStrike" spc="-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-Animal: bird, cat, cow, dog, horse, sheep</a:t>
            </a:r>
            <a:endParaRPr lang="en-US" sz="1800" b="0" strike="noStrike" spc="-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-Vehicle: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aeroplane</a:t>
            </a:r>
            <a:r>
              <a:rPr lang="en-US" sz="1800" b="0" strike="noStrike" spc="-1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bicycle, boat, bus, car, motorbike, train</a:t>
            </a:r>
            <a:endParaRPr lang="en-US" sz="1800" b="0" strike="noStrike" spc="-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-Indoor: bottle, chair, dining table, potted plant, sofa,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tv</a:t>
            </a:r>
            <a:r>
              <a:rPr lang="en-US" sz="1800" b="0" strike="noStrike" spc="-1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/monitor</a:t>
            </a:r>
            <a:endParaRPr lang="en-US" sz="1800" b="0" strike="noStrike" spc="-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直接连接符 2"/>
          <p:cNvSpPr/>
          <p:nvPr/>
        </p:nvSpPr>
        <p:spPr>
          <a:xfrm>
            <a:off x="1156680" y="1009440"/>
            <a:ext cx="11035080" cy="360"/>
          </a:xfrm>
          <a:prstGeom prst="line">
            <a:avLst/>
          </a:prstGeom>
          <a:ln>
            <a:solidFill>
              <a:srgbClr val="000000">
                <a:lumMod val="75000"/>
                <a:lumOff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315" name="矩形 3"/>
          <p:cNvSpPr/>
          <p:nvPr/>
        </p:nvSpPr>
        <p:spPr>
          <a:xfrm>
            <a:off x="0" y="6648480"/>
            <a:ext cx="12191760" cy="2091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pic>
        <p:nvPicPr>
          <p:cNvPr id="316" name="그림 56" descr="실루엣, 클립아트, 밤하늘이(가) 표시된 사진  자동 생성된 설명"/>
          <p:cNvPicPr/>
          <p:nvPr/>
        </p:nvPicPr>
        <p:blipFill>
          <a:blip r:embed="rId3"/>
          <a:srcRect l="31942" t="38292" r="33622" b="24386"/>
          <a:stretch/>
        </p:blipFill>
        <p:spPr>
          <a:xfrm>
            <a:off x="178200" y="5920920"/>
            <a:ext cx="943920" cy="1454760"/>
          </a:xfrm>
          <a:prstGeom prst="rect">
            <a:avLst/>
          </a:prstGeom>
          <a:ln w="0">
            <a:noFill/>
          </a:ln>
        </p:spPr>
      </p:pic>
      <p:pic>
        <p:nvPicPr>
          <p:cNvPr id="319" name="그림 71"/>
          <p:cNvPicPr/>
          <p:nvPr/>
        </p:nvPicPr>
        <p:blipFill>
          <a:blip r:embed="rId4"/>
          <a:stretch/>
        </p:blipFill>
        <p:spPr>
          <a:xfrm>
            <a:off x="1300319" y="1745406"/>
            <a:ext cx="9167983" cy="4781518"/>
          </a:xfrm>
          <a:prstGeom prst="rect">
            <a:avLst/>
          </a:prstGeom>
          <a:ln w="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5"/>
          <p:cNvSpPr/>
          <p:nvPr/>
        </p:nvSpPr>
        <p:spPr>
          <a:xfrm>
            <a:off x="1156680" y="496080"/>
            <a:ext cx="610344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1" spc="-1" dirty="0">
                <a:solidFill>
                  <a:srgbClr val="40404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Limitations</a:t>
            </a:r>
            <a:endParaRPr lang="en-US" sz="2300" b="0" strike="noStrike" spc="-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TextBox 5"/>
          <p:cNvSpPr/>
          <p:nvPr/>
        </p:nvSpPr>
        <p:spPr>
          <a:xfrm>
            <a:off x="1156680" y="1275618"/>
            <a:ext cx="6103440" cy="44482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300" b="1" strike="noStrike" spc="-1" dirty="0">
                <a:solidFill>
                  <a:srgbClr val="40404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Trial 3 – YOLO on </a:t>
            </a:r>
            <a:r>
              <a:rPr lang="en-US" sz="2300" b="1" strike="noStrike" spc="-1" dirty="0" err="1">
                <a:solidFill>
                  <a:srgbClr val="40404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CoLab</a:t>
            </a:r>
            <a:endParaRPr lang="en-US" sz="2300" b="0" strike="noStrike" spc="-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直接连接符 2"/>
          <p:cNvSpPr/>
          <p:nvPr/>
        </p:nvSpPr>
        <p:spPr>
          <a:xfrm>
            <a:off x="1156680" y="1009440"/>
            <a:ext cx="11035080" cy="360"/>
          </a:xfrm>
          <a:prstGeom prst="line">
            <a:avLst/>
          </a:prstGeom>
          <a:ln>
            <a:solidFill>
              <a:srgbClr val="000000">
                <a:lumMod val="75000"/>
                <a:lumOff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315" name="矩形 3"/>
          <p:cNvSpPr/>
          <p:nvPr/>
        </p:nvSpPr>
        <p:spPr>
          <a:xfrm>
            <a:off x="0" y="6648480"/>
            <a:ext cx="12191760" cy="2091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pic>
        <p:nvPicPr>
          <p:cNvPr id="316" name="그림 56" descr="실루엣, 클립아트, 밤하늘이(가) 표시된 사진  자동 생성된 설명"/>
          <p:cNvPicPr/>
          <p:nvPr/>
        </p:nvPicPr>
        <p:blipFill>
          <a:blip r:embed="rId3"/>
          <a:srcRect l="31942" t="38292" r="33622" b="24386"/>
          <a:stretch/>
        </p:blipFill>
        <p:spPr>
          <a:xfrm>
            <a:off x="178200" y="5920920"/>
            <a:ext cx="943920" cy="1454760"/>
          </a:xfrm>
          <a:prstGeom prst="rect">
            <a:avLst/>
          </a:prstGeom>
          <a:ln w="0">
            <a:noFill/>
          </a:ln>
        </p:spPr>
      </p:pic>
      <p:pic>
        <p:nvPicPr>
          <p:cNvPr id="2050" name="Picture 2" descr="python 3.x - Got the “Dead kernel” message from Jupyter Notebook on Windows  - Stack Overfl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680" y="2881402"/>
            <a:ext cx="6677025" cy="189547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Julia 1.1.0 kernel dies automatically - General Usage - Julia Programming  Languag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2" t="15273" r="13610" b="70554"/>
          <a:stretch/>
        </p:blipFill>
        <p:spPr bwMode="auto">
          <a:xfrm>
            <a:off x="1122120" y="1921011"/>
            <a:ext cx="7705618" cy="8013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11"/>
          <p:cNvSpPr/>
          <p:nvPr/>
        </p:nvSpPr>
        <p:spPr>
          <a:xfrm>
            <a:off x="975490" y="4525740"/>
            <a:ext cx="10972440" cy="172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spc="-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en-US" altLang="ko-KR" sz="2200" spc="-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jupyter</a:t>
            </a:r>
            <a:r>
              <a:rPr lang="en-US" altLang="ko-KR" sz="2200" spc="-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notebook – </a:t>
            </a:r>
            <a:r>
              <a:rPr lang="ko-KR" altLang="en-US" sz="2200" spc="-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커널이 계속 죽는 문제</a:t>
            </a:r>
            <a:r>
              <a:rPr lang="en-US" altLang="ko-KR" sz="2200" spc="-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100" spc="-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stackoverflow</a:t>
            </a:r>
            <a:r>
              <a:rPr lang="en-US" altLang="ko-KR" sz="2100" spc="-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100" spc="-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구글링</a:t>
            </a:r>
            <a:r>
              <a:rPr lang="ko-KR" altLang="en-US" sz="2100" spc="-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100" spc="-1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100" spc="-1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메모리 할당량 초과로 인한 문제 </a:t>
            </a:r>
            <a:endParaRPr lang="en-US" altLang="ko-KR" sz="2100" spc="-1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11" name="TextBox 5"/>
          <p:cNvSpPr/>
          <p:nvPr/>
        </p:nvSpPr>
        <p:spPr>
          <a:xfrm>
            <a:off x="1156680" y="496080"/>
            <a:ext cx="610344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1" spc="-1" dirty="0">
                <a:solidFill>
                  <a:srgbClr val="40404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Limitations</a:t>
            </a:r>
            <a:endParaRPr lang="en-US" sz="2300" b="0" strike="noStrike" spc="-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2" name="TextBox 5"/>
          <p:cNvSpPr/>
          <p:nvPr/>
        </p:nvSpPr>
        <p:spPr>
          <a:xfrm>
            <a:off x="1156680" y="1275618"/>
            <a:ext cx="6103440" cy="44482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300" b="1" strike="noStrike" spc="-1" dirty="0">
                <a:solidFill>
                  <a:srgbClr val="40404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Trial </a:t>
            </a:r>
            <a:r>
              <a:rPr lang="en-US" sz="2300" b="1" spc="-1" dirty="0">
                <a:solidFill>
                  <a:srgbClr val="40404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r>
              <a:rPr lang="en-US" sz="2300" b="1" strike="noStrike" spc="-1" dirty="0">
                <a:solidFill>
                  <a:srgbClr val="40404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– Dead Kernel</a:t>
            </a:r>
            <a:endParaRPr lang="en-US" sz="2300" b="0" strike="noStrike" spc="-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48455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直接连接符 2"/>
          <p:cNvSpPr/>
          <p:nvPr/>
        </p:nvSpPr>
        <p:spPr>
          <a:xfrm>
            <a:off x="1156680" y="1009440"/>
            <a:ext cx="11035080" cy="360"/>
          </a:xfrm>
          <a:prstGeom prst="line">
            <a:avLst/>
          </a:prstGeom>
          <a:ln>
            <a:solidFill>
              <a:srgbClr val="000000">
                <a:lumMod val="75000"/>
                <a:lumOff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315" name="矩形 3"/>
          <p:cNvSpPr/>
          <p:nvPr/>
        </p:nvSpPr>
        <p:spPr>
          <a:xfrm>
            <a:off x="0" y="6648480"/>
            <a:ext cx="12191760" cy="2091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pic>
        <p:nvPicPr>
          <p:cNvPr id="316" name="그림 56" descr="실루엣, 클립아트, 밤하늘이(가) 표시된 사진  자동 생성된 설명"/>
          <p:cNvPicPr/>
          <p:nvPr/>
        </p:nvPicPr>
        <p:blipFill>
          <a:blip r:embed="rId3"/>
          <a:srcRect l="31942" t="38292" r="33622" b="24386"/>
          <a:stretch/>
        </p:blipFill>
        <p:spPr>
          <a:xfrm>
            <a:off x="178200" y="5920920"/>
            <a:ext cx="943920" cy="1454760"/>
          </a:xfrm>
          <a:prstGeom prst="rect">
            <a:avLst/>
          </a:prstGeom>
          <a:ln w="0">
            <a:noFill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157" y="1686228"/>
            <a:ext cx="6325483" cy="19719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5636" y="2591008"/>
            <a:ext cx="6182588" cy="20576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5"/>
          <p:cNvSpPr/>
          <p:nvPr/>
        </p:nvSpPr>
        <p:spPr>
          <a:xfrm>
            <a:off x="1156680" y="496080"/>
            <a:ext cx="610344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1" spc="-1" dirty="0">
                <a:solidFill>
                  <a:srgbClr val="40404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Limitations</a:t>
            </a:r>
            <a:endParaRPr lang="en-US" sz="2300" b="0" strike="noStrike" spc="-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2" name="TextBox 5"/>
          <p:cNvSpPr/>
          <p:nvPr/>
        </p:nvSpPr>
        <p:spPr>
          <a:xfrm>
            <a:off x="1156680" y="1275618"/>
            <a:ext cx="6103440" cy="44482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300" b="1" strike="noStrike" spc="-1" dirty="0">
                <a:solidFill>
                  <a:srgbClr val="40404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Trial </a:t>
            </a:r>
            <a:r>
              <a:rPr lang="en-US" sz="2300" b="1" spc="-1" dirty="0">
                <a:solidFill>
                  <a:srgbClr val="40404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r>
              <a:rPr lang="en-US" sz="2300" b="1" strike="noStrike" spc="-1" dirty="0">
                <a:solidFill>
                  <a:srgbClr val="40404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– Dead Kernel</a:t>
            </a:r>
            <a:endParaRPr lang="en-US" sz="2300" b="0" strike="noStrike" spc="-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제목 11"/>
          <p:cNvSpPr/>
          <p:nvPr/>
        </p:nvSpPr>
        <p:spPr>
          <a:xfrm>
            <a:off x="811629" y="4525740"/>
            <a:ext cx="11380371" cy="172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spc="-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en-US" altLang="ko-KR" sz="2200" spc="-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jupyter</a:t>
            </a:r>
            <a:r>
              <a:rPr lang="en-US" altLang="ko-KR" sz="2200" spc="-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notebook – </a:t>
            </a:r>
            <a:r>
              <a:rPr lang="ko-KR" altLang="en-US" sz="2200" spc="-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커널이 계속 죽는 문제</a:t>
            </a:r>
            <a:r>
              <a:rPr lang="en-US" altLang="ko-KR" sz="2200" spc="-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2100" spc="-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.</a:t>
            </a:r>
            <a:r>
              <a:rPr lang="en-US" altLang="ko-KR" sz="2100" spc="-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jupyter</a:t>
            </a:r>
            <a:r>
              <a:rPr lang="en-US" altLang="ko-KR" sz="2100" spc="-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100" spc="-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파일에 들어가 해당 </a:t>
            </a:r>
            <a:r>
              <a:rPr lang="en-US" altLang="ko-KR" sz="2100" spc="-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r>
              <a:rPr lang="en-US" altLang="ko-KR" sz="2100" spc="-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py</a:t>
            </a:r>
            <a:r>
              <a:rPr lang="ko-KR" altLang="en-US" sz="2100" spc="-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파일에 들어감</a:t>
            </a:r>
          </a:p>
          <a:p>
            <a:pPr>
              <a:lnSpc>
                <a:spcPct val="150000"/>
              </a:lnSpc>
            </a:pPr>
            <a:r>
              <a:rPr lang="en-US" altLang="ko-KR" sz="2100" spc="-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sz="2100" spc="-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max_buffer_size</a:t>
            </a:r>
            <a:r>
              <a:rPr lang="en-US" altLang="ko-KR" sz="2100" spc="-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= 536870912 &gt; </a:t>
            </a:r>
            <a:r>
              <a:rPr lang="en-US" altLang="ko-KR" sz="2100" spc="-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max_buffer_size</a:t>
            </a:r>
            <a:r>
              <a:rPr lang="en-US" altLang="ko-KR" sz="2100" spc="-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=10000000000 </a:t>
            </a:r>
            <a:r>
              <a:rPr lang="ko-KR" altLang="en-US" sz="2100" spc="-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변환해주었으나</a:t>
            </a:r>
            <a:r>
              <a:rPr lang="en-US" altLang="ko-KR" sz="2100" spc="-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100" spc="-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미해결</a:t>
            </a:r>
          </a:p>
        </p:txBody>
      </p:sp>
    </p:spTree>
    <p:extLst>
      <p:ext uri="{BB962C8B-B14F-4D97-AF65-F5344CB8AC3E}">
        <p14:creationId xmlns:p14="http://schemas.microsoft.com/office/powerpoint/2010/main" val="12401985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直接连接符 2"/>
          <p:cNvSpPr/>
          <p:nvPr/>
        </p:nvSpPr>
        <p:spPr>
          <a:xfrm>
            <a:off x="1156680" y="1009440"/>
            <a:ext cx="11035080" cy="360"/>
          </a:xfrm>
          <a:prstGeom prst="line">
            <a:avLst/>
          </a:prstGeom>
          <a:ln>
            <a:solidFill>
              <a:srgbClr val="000000">
                <a:lumMod val="75000"/>
                <a:lumOff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321" name="矩形 3"/>
          <p:cNvSpPr/>
          <p:nvPr/>
        </p:nvSpPr>
        <p:spPr>
          <a:xfrm>
            <a:off x="0" y="6648480"/>
            <a:ext cx="12191760" cy="2091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pic>
        <p:nvPicPr>
          <p:cNvPr id="322" name="그림 56" descr="실루엣, 클립아트, 밤하늘이(가) 표시된 사진  자동 생성된 설명"/>
          <p:cNvPicPr/>
          <p:nvPr/>
        </p:nvPicPr>
        <p:blipFill>
          <a:blip r:embed="rId3"/>
          <a:srcRect l="31942" t="38292" r="33622" b="24386"/>
          <a:stretch/>
        </p:blipFill>
        <p:spPr>
          <a:xfrm>
            <a:off x="178200" y="5920920"/>
            <a:ext cx="943920" cy="1454760"/>
          </a:xfrm>
          <a:prstGeom prst="rect">
            <a:avLst/>
          </a:prstGeom>
          <a:ln w="0">
            <a:noFill/>
          </a:ln>
        </p:spPr>
      </p:pic>
      <p:sp>
        <p:nvSpPr>
          <p:cNvPr id="326" name="가로 글상자 74"/>
          <p:cNvSpPr/>
          <p:nvPr/>
        </p:nvSpPr>
        <p:spPr>
          <a:xfrm>
            <a:off x="946167" y="2019937"/>
            <a:ext cx="10014840" cy="298397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ko-KR" sz="2300" b="0" strike="noStrike" spc="-1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넉넉한 용량과 </a:t>
            </a:r>
            <a:r>
              <a:rPr lang="en-US" sz="2300" b="0" strike="noStrike" spc="-1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Geforce</a:t>
            </a:r>
            <a:r>
              <a:rPr lang="en-US" sz="2300" b="0" strike="noStrike" spc="-1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GPU </a:t>
            </a:r>
            <a:r>
              <a:rPr lang="ko-KR" sz="2300" b="0" strike="noStrike" spc="-1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지원이 되는 </a:t>
            </a:r>
            <a:r>
              <a:rPr lang="ko-KR" sz="2300" b="0" strike="noStrike" spc="-1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데스크탑</a:t>
            </a:r>
            <a:r>
              <a:rPr lang="ko-KR" sz="2300" b="0" strike="noStrike" spc="-1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sz="2300" b="0" strike="noStrike" spc="-1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or </a:t>
            </a:r>
            <a:r>
              <a:rPr lang="ko-KR" sz="2300" b="0" strike="noStrike" spc="-1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랩탑</a:t>
            </a:r>
            <a:r>
              <a:rPr lang="ko-KR" sz="2300" b="0" strike="noStrike" spc="-1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필요 최우선</a:t>
            </a:r>
            <a:endParaRPr lang="en-US" altLang="ko-KR" sz="2300" b="0" strike="noStrike" spc="-1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altLang="ko-KR" sz="2300" spc="-1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batch size, epoch, learning  rate </a:t>
            </a:r>
            <a:r>
              <a:rPr lang="ko-KR" altLang="ko-KR" sz="2300" spc="-1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변경 및 </a:t>
            </a:r>
            <a:r>
              <a:rPr lang="en-US" altLang="ko-KR" sz="2300" spc="-1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train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altLang="ko-KR" sz="2300" spc="-1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mAP</a:t>
            </a:r>
            <a:r>
              <a:rPr lang="en-US" altLang="ko-KR" sz="2300" spc="-1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ko-KR" sz="2300" spc="-1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측정 및 비교 </a:t>
            </a:r>
            <a:endParaRPr lang="en-US" altLang="ko-KR" sz="2300" spc="-1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ko-KR" altLang="ko-KR" sz="2300" spc="-1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에러 해결을 위한 추가적인 </a:t>
            </a:r>
            <a:r>
              <a:rPr lang="ko-KR" altLang="ko-KR" sz="2300" spc="-1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딥러닝</a:t>
            </a:r>
            <a:r>
              <a:rPr lang="ko-KR" altLang="ko-KR" sz="2300" spc="-1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공부  </a:t>
            </a:r>
            <a:endParaRPr lang="en-US" altLang="ko-KR" sz="2300" b="0" strike="noStrike" spc="-1" dirty="0">
              <a:solidFill>
                <a:srgbClr val="000000"/>
              </a:solidFill>
              <a:latin typeface="나눔스퀘어OTF ExtraBold"/>
              <a:ea typeface="나눔스퀘어OTF ExtraBold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altLang="ko-KR" sz="2500" b="0" strike="noStrike" spc="-1" dirty="0">
              <a:solidFill>
                <a:srgbClr val="000000"/>
              </a:solidFill>
              <a:latin typeface="나눔스퀘어OTF ExtraBold"/>
              <a:ea typeface="나눔스퀘어OTF ExtraBold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ko-KR" sz="2500" b="0" strike="noStrike" spc="-1" dirty="0">
                <a:solidFill>
                  <a:srgbClr val="000000"/>
                </a:solidFill>
                <a:latin typeface="나눔스퀘어OTF ExtraBold"/>
                <a:ea typeface="나눔스퀘어OTF ExtraBold"/>
              </a:rPr>
              <a:t> </a:t>
            </a:r>
            <a:endParaRPr lang="en-US" sz="2500" b="0" strike="noStrike" spc="-1" dirty="0">
              <a:latin typeface="Noto Sans KR"/>
            </a:endParaRPr>
          </a:p>
        </p:txBody>
      </p:sp>
      <p:sp>
        <p:nvSpPr>
          <p:cNvPr id="10" name="TextBox 5"/>
          <p:cNvSpPr/>
          <p:nvPr/>
        </p:nvSpPr>
        <p:spPr>
          <a:xfrm>
            <a:off x="1156680" y="496080"/>
            <a:ext cx="610344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1" spc="-1" dirty="0">
                <a:solidFill>
                  <a:srgbClr val="40404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Plans</a:t>
            </a:r>
            <a:endParaRPr lang="en-US" sz="2300" b="0" strike="noStrike" spc="-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476" y="3451491"/>
            <a:ext cx="6972807" cy="34346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28" name="直接连接符 2"/>
          <p:cNvSpPr/>
          <p:nvPr/>
        </p:nvSpPr>
        <p:spPr>
          <a:xfrm>
            <a:off x="1156680" y="1009440"/>
            <a:ext cx="11035080" cy="360"/>
          </a:xfrm>
          <a:prstGeom prst="line">
            <a:avLst/>
          </a:prstGeom>
          <a:ln>
            <a:solidFill>
              <a:srgbClr val="000000">
                <a:lumMod val="75000"/>
                <a:lumOff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329" name="矩形 3"/>
          <p:cNvSpPr/>
          <p:nvPr/>
        </p:nvSpPr>
        <p:spPr>
          <a:xfrm>
            <a:off x="0" y="6648480"/>
            <a:ext cx="12191760" cy="2091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pic>
        <p:nvPicPr>
          <p:cNvPr id="330" name="그림 56" descr="실루엣, 클립아트, 밤하늘이(가) 표시된 사진  자동 생성된 설명"/>
          <p:cNvPicPr/>
          <p:nvPr/>
        </p:nvPicPr>
        <p:blipFill>
          <a:blip r:embed="rId4"/>
          <a:srcRect l="31942" t="38292" r="33622" b="24386"/>
          <a:stretch/>
        </p:blipFill>
        <p:spPr>
          <a:xfrm>
            <a:off x="178200" y="5920920"/>
            <a:ext cx="943920" cy="1454760"/>
          </a:xfrm>
          <a:prstGeom prst="rect">
            <a:avLst/>
          </a:prstGeom>
          <a:ln w="0">
            <a:noFill/>
          </a:ln>
        </p:spPr>
      </p:pic>
      <p:sp>
        <p:nvSpPr>
          <p:cNvPr id="331" name="TextBox 5"/>
          <p:cNvSpPr/>
          <p:nvPr/>
        </p:nvSpPr>
        <p:spPr>
          <a:xfrm>
            <a:off x="1186200" y="532080"/>
            <a:ext cx="610344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Plan</a:t>
            </a:r>
            <a:endParaRPr lang="en-US" sz="2800" b="0" strike="noStrike" spc="-1">
              <a:latin typeface="Noto Sans K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7611" y="1772851"/>
            <a:ext cx="16132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논문 리딩</a:t>
            </a:r>
          </a:p>
        </p:txBody>
      </p:sp>
      <p:sp>
        <p:nvSpPr>
          <p:cNvPr id="5" name="덧셈 기호 4"/>
          <p:cNvSpPr/>
          <p:nvPr/>
        </p:nvSpPr>
        <p:spPr>
          <a:xfrm>
            <a:off x="5216769" y="1299103"/>
            <a:ext cx="1634443" cy="1373760"/>
          </a:xfrm>
          <a:prstGeom prst="mathPlus">
            <a:avLst>
              <a:gd name="adj1" fmla="val 1051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487095" y="1734332"/>
            <a:ext cx="28564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구현 </a:t>
            </a:r>
            <a:r>
              <a:rPr lang="en-US" altLang="ko-KR" sz="2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sz="2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완성</a:t>
            </a:r>
            <a:r>
              <a:rPr lang="en-US" altLang="ko-KR" sz="2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</a:t>
            </a:r>
            <a:endParaRPr lang="ko-KR" altLang="en-US" sz="2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矩形 13"/>
          <p:cNvSpPr/>
          <p:nvPr/>
        </p:nvSpPr>
        <p:spPr>
          <a:xfrm>
            <a:off x="-273026" y="2801815"/>
            <a:ext cx="12614031" cy="2577106"/>
          </a:xfrm>
          <a:prstGeom prst="rect">
            <a:avLst/>
          </a:prstGeom>
          <a:solidFill>
            <a:srgbClr val="FFC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3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</a:t>
            </a:r>
            <a:r>
              <a:rPr lang="ko-KR" altLang="en-US" sz="3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하드웨어 문제로 인한 에러로 시간과 에너지가 많이 소요되었지만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오히려 지금 경험한 시행착오들이 도움이 될 것이라 생각 </a:t>
            </a:r>
            <a:r>
              <a:rPr lang="en-US" altLang="ko-KR" sz="3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</a:t>
            </a:r>
            <a:endParaRPr lang="ko-KR" altLang="en-US" sz="3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直接连接符 2"/>
          <p:cNvSpPr/>
          <p:nvPr/>
        </p:nvSpPr>
        <p:spPr>
          <a:xfrm>
            <a:off x="1156680" y="1009440"/>
            <a:ext cx="11035080" cy="360"/>
          </a:xfrm>
          <a:prstGeom prst="line">
            <a:avLst/>
          </a:prstGeom>
          <a:ln>
            <a:solidFill>
              <a:srgbClr val="000000">
                <a:lumMod val="75000"/>
                <a:lumOff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152" name="矩形 3"/>
          <p:cNvSpPr/>
          <p:nvPr/>
        </p:nvSpPr>
        <p:spPr>
          <a:xfrm>
            <a:off x="0" y="6648480"/>
            <a:ext cx="12191760" cy="2091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pic>
        <p:nvPicPr>
          <p:cNvPr id="153" name="그림 56" descr="실루엣, 클립아트, 밤하늘이(가) 표시된 사진  자동 생성된 설명"/>
          <p:cNvPicPr/>
          <p:nvPr/>
        </p:nvPicPr>
        <p:blipFill>
          <a:blip r:embed="rId3"/>
          <a:srcRect l="31942" t="38292" r="33622" b="24386"/>
          <a:stretch/>
        </p:blipFill>
        <p:spPr>
          <a:xfrm>
            <a:off x="178200" y="5920920"/>
            <a:ext cx="943920" cy="1454760"/>
          </a:xfrm>
          <a:prstGeom prst="rect">
            <a:avLst/>
          </a:prstGeom>
          <a:ln w="0">
            <a:noFill/>
          </a:ln>
        </p:spPr>
      </p:pic>
      <p:pic>
        <p:nvPicPr>
          <p:cNvPr id="154" name="그림 61"/>
          <p:cNvPicPr/>
          <p:nvPr/>
        </p:nvPicPr>
        <p:blipFill>
          <a:blip r:embed="rId4"/>
          <a:stretch/>
        </p:blipFill>
        <p:spPr>
          <a:xfrm>
            <a:off x="1686240" y="1216532"/>
            <a:ext cx="8819280" cy="2496960"/>
          </a:xfrm>
          <a:prstGeom prst="rect">
            <a:avLst/>
          </a:prstGeom>
          <a:ln w="0">
            <a:noFill/>
          </a:ln>
        </p:spPr>
      </p:pic>
      <p:pic>
        <p:nvPicPr>
          <p:cNvPr id="155" name="그림 62"/>
          <p:cNvPicPr/>
          <p:nvPr/>
        </p:nvPicPr>
        <p:blipFill>
          <a:blip r:embed="rId5"/>
          <a:stretch/>
        </p:blipFill>
        <p:spPr>
          <a:xfrm>
            <a:off x="2741991" y="3692520"/>
            <a:ext cx="6354720" cy="2437920"/>
          </a:xfrm>
          <a:prstGeom prst="rect">
            <a:avLst/>
          </a:prstGeom>
          <a:ln w="0">
            <a:noFill/>
          </a:ln>
        </p:spPr>
      </p:pic>
      <p:sp>
        <p:nvSpPr>
          <p:cNvPr id="8" name="TextBox 5"/>
          <p:cNvSpPr/>
          <p:nvPr/>
        </p:nvSpPr>
        <p:spPr>
          <a:xfrm>
            <a:off x="1156680" y="496080"/>
            <a:ext cx="610344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1" strike="noStrike" spc="-1" dirty="0">
                <a:solidFill>
                  <a:srgbClr val="40404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VOC 2007 Dataset</a:t>
            </a:r>
            <a:endParaRPr lang="en-US" sz="2800" b="0" strike="noStrike" spc="-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直接连接符 2"/>
          <p:cNvSpPr/>
          <p:nvPr/>
        </p:nvSpPr>
        <p:spPr>
          <a:xfrm>
            <a:off x="1156680" y="1009440"/>
            <a:ext cx="11035080" cy="360"/>
          </a:xfrm>
          <a:prstGeom prst="line">
            <a:avLst/>
          </a:prstGeom>
          <a:ln>
            <a:solidFill>
              <a:srgbClr val="000000">
                <a:lumMod val="75000"/>
                <a:lumOff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152" name="矩形 3"/>
          <p:cNvSpPr/>
          <p:nvPr/>
        </p:nvSpPr>
        <p:spPr>
          <a:xfrm>
            <a:off x="0" y="6648480"/>
            <a:ext cx="12191760" cy="2091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pic>
        <p:nvPicPr>
          <p:cNvPr id="153" name="그림 56" descr="실루엣, 클립아트, 밤하늘이(가) 표시된 사진  자동 생성된 설명"/>
          <p:cNvPicPr/>
          <p:nvPr/>
        </p:nvPicPr>
        <p:blipFill>
          <a:blip r:embed="rId3"/>
          <a:srcRect l="31942" t="38292" r="33622" b="24386"/>
          <a:stretch/>
        </p:blipFill>
        <p:spPr>
          <a:xfrm>
            <a:off x="178200" y="5920920"/>
            <a:ext cx="943920" cy="1454760"/>
          </a:xfrm>
          <a:prstGeom prst="rect">
            <a:avLst/>
          </a:prstGeom>
          <a:ln w="0">
            <a:noFill/>
          </a:ln>
        </p:spPr>
      </p:pic>
      <p:sp>
        <p:nvSpPr>
          <p:cNvPr id="8" name="TextBox 5"/>
          <p:cNvSpPr/>
          <p:nvPr/>
        </p:nvSpPr>
        <p:spPr>
          <a:xfrm>
            <a:off x="1156680" y="496080"/>
            <a:ext cx="610344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1" strike="noStrike" spc="-1" dirty="0">
                <a:solidFill>
                  <a:srgbClr val="40404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VOC 2007 Dataset</a:t>
            </a:r>
            <a:endParaRPr lang="en-US" sz="2800" b="0" strike="noStrike" spc="-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219101" y="1524180"/>
            <a:ext cx="4282924" cy="47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724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直接连接符 2"/>
          <p:cNvSpPr/>
          <p:nvPr/>
        </p:nvSpPr>
        <p:spPr>
          <a:xfrm>
            <a:off x="1156680" y="1009440"/>
            <a:ext cx="11035080" cy="360"/>
          </a:xfrm>
          <a:prstGeom prst="line">
            <a:avLst/>
          </a:prstGeom>
          <a:ln>
            <a:solidFill>
              <a:srgbClr val="000000">
                <a:lumMod val="75000"/>
                <a:lumOff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152" name="矩形 3"/>
          <p:cNvSpPr/>
          <p:nvPr/>
        </p:nvSpPr>
        <p:spPr>
          <a:xfrm>
            <a:off x="0" y="6648480"/>
            <a:ext cx="12191760" cy="2091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pic>
        <p:nvPicPr>
          <p:cNvPr id="153" name="그림 56" descr="실루엣, 클립아트, 밤하늘이(가) 표시된 사진  자동 생성된 설명"/>
          <p:cNvPicPr/>
          <p:nvPr/>
        </p:nvPicPr>
        <p:blipFill>
          <a:blip r:embed="rId3"/>
          <a:srcRect l="31942" t="38292" r="33622" b="24386"/>
          <a:stretch/>
        </p:blipFill>
        <p:spPr>
          <a:xfrm>
            <a:off x="178200" y="5920920"/>
            <a:ext cx="943920" cy="1454760"/>
          </a:xfrm>
          <a:prstGeom prst="rect">
            <a:avLst/>
          </a:prstGeom>
          <a:ln w="0">
            <a:noFill/>
          </a:ln>
        </p:spPr>
      </p:pic>
      <p:sp>
        <p:nvSpPr>
          <p:cNvPr id="8" name="TextBox 5"/>
          <p:cNvSpPr/>
          <p:nvPr/>
        </p:nvSpPr>
        <p:spPr>
          <a:xfrm>
            <a:off x="1156680" y="496080"/>
            <a:ext cx="610344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1" strike="noStrike" spc="-1" dirty="0">
                <a:solidFill>
                  <a:srgbClr val="40404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VOC 2007 Dataset</a:t>
            </a:r>
            <a:endParaRPr lang="en-US" sz="2800" b="0" strike="noStrike" spc="-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가로 글상자 68"/>
          <p:cNvSpPr/>
          <p:nvPr/>
        </p:nvSpPr>
        <p:spPr>
          <a:xfrm>
            <a:off x="1156680" y="1333440"/>
            <a:ext cx="10116360" cy="281470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500" b="0" strike="noStrike" spc="-1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Tensorflow</a:t>
            </a:r>
            <a:r>
              <a:rPr lang="en-US" sz="2500" b="0" strike="noStrike" spc="-1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2.0</a:t>
            </a:r>
            <a:endParaRPr lang="en-US" sz="2500" b="0" strike="noStrike" spc="-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00000"/>
              </a:lnSpc>
              <a:buNone/>
            </a:pPr>
            <a:r>
              <a:rPr lang="ko-KR" sz="2100" b="0" strike="noStrike" spc="-1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구글의 기계학습 라이브러리</a:t>
            </a:r>
            <a:endParaRPr lang="en-US" sz="2100" b="0" strike="noStrike" spc="-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00000"/>
              </a:lnSpc>
              <a:buNone/>
            </a:pPr>
            <a:r>
              <a:rPr lang="en-US" sz="2100" b="0" strike="noStrike" spc="-1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CPU </a:t>
            </a:r>
            <a:r>
              <a:rPr lang="ko-KR" sz="2100" b="0" strike="noStrike" spc="-1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버전과 </a:t>
            </a:r>
            <a:r>
              <a:rPr lang="en-US" sz="2100" b="0" strike="noStrike" spc="-1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GPU </a:t>
            </a:r>
            <a:r>
              <a:rPr lang="ko-KR" sz="2100" b="0" strike="noStrike" spc="-1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버전이 통합되어 </a:t>
            </a:r>
            <a:r>
              <a:rPr lang="en-US" sz="2100" b="0" strike="noStrike" spc="-1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CPU </a:t>
            </a:r>
            <a:r>
              <a:rPr lang="ko-KR" sz="2100" b="0" strike="noStrike" spc="-1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사용가능</a:t>
            </a:r>
            <a:endParaRPr lang="en-US" sz="2100" b="0" strike="noStrike" spc="-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00000"/>
              </a:lnSpc>
              <a:buNone/>
            </a:pPr>
            <a:endParaRPr lang="en-US" sz="2100" b="0" strike="noStrike" spc="-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00000"/>
              </a:lnSpc>
              <a:buNone/>
            </a:pPr>
            <a:r>
              <a:rPr lang="en-US" sz="2600" b="1" strike="noStrike" spc="-1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Resnet50</a:t>
            </a:r>
            <a:endParaRPr lang="en-US" sz="2600" b="0" strike="noStrike" spc="-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00000"/>
              </a:lnSpc>
              <a:buNone/>
            </a:pPr>
            <a:r>
              <a:rPr lang="en-US" sz="2100" b="0" strike="noStrike" spc="-1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50</a:t>
            </a:r>
            <a:r>
              <a:rPr lang="ko-KR" sz="2100" b="0" strike="noStrike" spc="-1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계층으로 구성된 </a:t>
            </a:r>
            <a:r>
              <a:rPr lang="ko-KR" sz="2100" b="0" strike="noStrike" spc="-1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컨볼루션</a:t>
            </a:r>
            <a:r>
              <a:rPr lang="ko-KR" sz="2100" b="0" strike="noStrike" spc="-1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신경망</a:t>
            </a:r>
            <a:endParaRPr lang="en-US" sz="2100" b="0" strike="noStrike" spc="-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00000"/>
              </a:lnSpc>
              <a:buNone/>
            </a:pPr>
            <a:endParaRPr lang="en-US" sz="2100" b="0" strike="noStrike" spc="-1" dirty="0">
              <a:latin typeface="Noto Sans KR"/>
            </a:endParaRPr>
          </a:p>
          <a:p>
            <a:pPr>
              <a:lnSpc>
                <a:spcPct val="100000"/>
              </a:lnSpc>
              <a:buNone/>
            </a:pPr>
            <a:endParaRPr lang="en-US" sz="2100" b="0" strike="noStrike" spc="-1" dirty="0"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854088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直接连接符 2"/>
          <p:cNvSpPr/>
          <p:nvPr/>
        </p:nvSpPr>
        <p:spPr>
          <a:xfrm>
            <a:off x="1156680" y="1009440"/>
            <a:ext cx="11035080" cy="360"/>
          </a:xfrm>
          <a:prstGeom prst="line">
            <a:avLst/>
          </a:prstGeom>
          <a:ln>
            <a:solidFill>
              <a:srgbClr val="000000">
                <a:lumMod val="75000"/>
                <a:lumOff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163" name="矩形 3"/>
          <p:cNvSpPr/>
          <p:nvPr/>
        </p:nvSpPr>
        <p:spPr>
          <a:xfrm>
            <a:off x="0" y="6648480"/>
            <a:ext cx="12191760" cy="2091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pic>
        <p:nvPicPr>
          <p:cNvPr id="164" name="그림 56" descr="실루엣, 클립아트, 밤하늘이(가) 표시된 사진  자동 생성된 설명"/>
          <p:cNvPicPr/>
          <p:nvPr/>
        </p:nvPicPr>
        <p:blipFill>
          <a:blip r:embed="rId3"/>
          <a:srcRect l="31942" t="38292" r="33622" b="24386"/>
          <a:stretch/>
        </p:blipFill>
        <p:spPr>
          <a:xfrm>
            <a:off x="178200" y="5920920"/>
            <a:ext cx="943920" cy="1454760"/>
          </a:xfrm>
          <a:prstGeom prst="rect">
            <a:avLst/>
          </a:prstGeom>
          <a:ln w="0">
            <a:noFill/>
          </a:ln>
        </p:spPr>
      </p:pic>
      <p:pic>
        <p:nvPicPr>
          <p:cNvPr id="166" name="그림 66"/>
          <p:cNvPicPr/>
          <p:nvPr/>
        </p:nvPicPr>
        <p:blipFill>
          <a:blip r:embed="rId4"/>
          <a:stretch/>
        </p:blipFill>
        <p:spPr>
          <a:xfrm>
            <a:off x="1451520" y="1295280"/>
            <a:ext cx="9288360" cy="4843800"/>
          </a:xfrm>
          <a:prstGeom prst="rect">
            <a:avLst/>
          </a:prstGeom>
          <a:ln w="0">
            <a:noFill/>
          </a:ln>
        </p:spPr>
      </p:pic>
      <p:pic>
        <p:nvPicPr>
          <p:cNvPr id="167" name="그림 67"/>
          <p:cNvPicPr/>
          <p:nvPr/>
        </p:nvPicPr>
        <p:blipFill>
          <a:blip r:embed="rId5"/>
          <a:stretch/>
        </p:blipFill>
        <p:spPr>
          <a:xfrm>
            <a:off x="6674400" y="1943640"/>
            <a:ext cx="4672080" cy="4358880"/>
          </a:xfrm>
          <a:prstGeom prst="rect">
            <a:avLst/>
          </a:prstGeom>
          <a:ln w="0">
            <a:noFill/>
          </a:ln>
        </p:spPr>
      </p:pic>
      <p:sp>
        <p:nvSpPr>
          <p:cNvPr id="168" name="가로 글상자 68"/>
          <p:cNvSpPr/>
          <p:nvPr/>
        </p:nvSpPr>
        <p:spPr>
          <a:xfrm>
            <a:off x="7738200" y="1943640"/>
            <a:ext cx="819646" cy="337100"/>
          </a:xfrm>
          <a:prstGeom prst="rect">
            <a:avLst/>
          </a:prstGeom>
          <a:solidFill>
            <a:srgbClr val="FFFFFF"/>
          </a:solidFill>
          <a:ln w="0">
            <a:solidFill>
              <a:srgbClr val="FF843A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xmax</a:t>
            </a:r>
            <a:endParaRPr lang="en-US" sz="1600" b="0" strike="noStrike" spc="-1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9" name="타원 72"/>
          <p:cNvSpPr/>
          <p:nvPr/>
        </p:nvSpPr>
        <p:spPr>
          <a:xfrm>
            <a:off x="7917120" y="2420640"/>
            <a:ext cx="145440" cy="1342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170" name="타원 73"/>
          <p:cNvSpPr/>
          <p:nvPr/>
        </p:nvSpPr>
        <p:spPr>
          <a:xfrm>
            <a:off x="7114680" y="3583080"/>
            <a:ext cx="145440" cy="13428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171" name="타원 74"/>
          <p:cNvSpPr/>
          <p:nvPr/>
        </p:nvSpPr>
        <p:spPr>
          <a:xfrm>
            <a:off x="8062560" y="5804280"/>
            <a:ext cx="145440" cy="13428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172" name="타원 75"/>
          <p:cNvSpPr/>
          <p:nvPr/>
        </p:nvSpPr>
        <p:spPr>
          <a:xfrm>
            <a:off x="9793440" y="3650400"/>
            <a:ext cx="145440" cy="13428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173" name="가로 글상자 76"/>
          <p:cNvSpPr/>
          <p:nvPr/>
        </p:nvSpPr>
        <p:spPr>
          <a:xfrm>
            <a:off x="6350040" y="3583080"/>
            <a:ext cx="764640" cy="337100"/>
          </a:xfrm>
          <a:prstGeom prst="rect">
            <a:avLst/>
          </a:prstGeom>
          <a:solidFill>
            <a:srgbClr val="FFFFFF"/>
          </a:solidFill>
          <a:ln w="0">
            <a:solidFill>
              <a:srgbClr val="FF843A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0" strike="noStrike" spc="-1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ymin</a:t>
            </a:r>
            <a:endParaRPr lang="en-US" sz="1600" b="0" strike="noStrike" spc="-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74" name="가로 글상자 77"/>
          <p:cNvSpPr/>
          <p:nvPr/>
        </p:nvSpPr>
        <p:spPr>
          <a:xfrm>
            <a:off x="10091520" y="3429000"/>
            <a:ext cx="764640" cy="337100"/>
          </a:xfrm>
          <a:prstGeom prst="rect">
            <a:avLst/>
          </a:prstGeom>
          <a:solidFill>
            <a:schemeClr val="lt1"/>
          </a:solidFill>
          <a:ln w="0">
            <a:solidFill>
              <a:srgbClr val="ED7D3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ymax</a:t>
            </a:r>
            <a:endParaRPr lang="en-US" sz="1600" b="0" strike="noStrike" spc="-1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75" name="가로 글상자 78"/>
          <p:cNvSpPr/>
          <p:nvPr/>
        </p:nvSpPr>
        <p:spPr>
          <a:xfrm>
            <a:off x="7738200" y="6147360"/>
            <a:ext cx="648360" cy="337100"/>
          </a:xfrm>
          <a:prstGeom prst="rect">
            <a:avLst/>
          </a:prstGeom>
          <a:solidFill>
            <a:srgbClr val="FFFFFF"/>
          </a:solidFill>
          <a:ln w="0">
            <a:solidFill>
              <a:srgbClr val="FF843A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xmin</a:t>
            </a:r>
            <a:endParaRPr lang="en-US" sz="1600" b="0" strike="noStrike" spc="-1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7" name="TextBox 5"/>
          <p:cNvSpPr/>
          <p:nvPr/>
        </p:nvSpPr>
        <p:spPr>
          <a:xfrm>
            <a:off x="1156680" y="496080"/>
            <a:ext cx="610344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1" strike="noStrike" spc="-1" dirty="0">
                <a:solidFill>
                  <a:srgbClr val="40404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Unified Detection</a:t>
            </a:r>
            <a:endParaRPr lang="en-US" sz="2800" b="0" strike="noStrike" spc="-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直接连接符 2"/>
          <p:cNvSpPr/>
          <p:nvPr/>
        </p:nvSpPr>
        <p:spPr>
          <a:xfrm>
            <a:off x="1156680" y="1009440"/>
            <a:ext cx="11035080" cy="360"/>
          </a:xfrm>
          <a:prstGeom prst="line">
            <a:avLst/>
          </a:prstGeom>
          <a:ln>
            <a:solidFill>
              <a:srgbClr val="000000">
                <a:lumMod val="75000"/>
                <a:lumOff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177" name="矩形 3"/>
          <p:cNvSpPr/>
          <p:nvPr/>
        </p:nvSpPr>
        <p:spPr>
          <a:xfrm>
            <a:off x="0" y="6648480"/>
            <a:ext cx="12191760" cy="2091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pic>
        <p:nvPicPr>
          <p:cNvPr id="178" name="그림 56" descr="실루엣, 클립아트, 밤하늘이(가) 표시된 사진  자동 생성된 설명"/>
          <p:cNvPicPr/>
          <p:nvPr/>
        </p:nvPicPr>
        <p:blipFill>
          <a:blip r:embed="rId3"/>
          <a:srcRect l="31942" t="38292" r="33622" b="24386"/>
          <a:stretch/>
        </p:blipFill>
        <p:spPr>
          <a:xfrm>
            <a:off x="178200" y="5920920"/>
            <a:ext cx="943920" cy="1454760"/>
          </a:xfrm>
          <a:prstGeom prst="rect">
            <a:avLst/>
          </a:prstGeom>
          <a:ln w="0">
            <a:noFill/>
          </a:ln>
        </p:spPr>
      </p:pic>
      <p:pic>
        <p:nvPicPr>
          <p:cNvPr id="180" name="그림 58"/>
          <p:cNvPicPr/>
          <p:nvPr/>
        </p:nvPicPr>
        <p:blipFill rotWithShape="1">
          <a:blip r:embed="rId4"/>
          <a:srcRect r="27252"/>
          <a:stretch/>
        </p:blipFill>
        <p:spPr>
          <a:xfrm>
            <a:off x="1122120" y="1507680"/>
            <a:ext cx="7979954" cy="2699640"/>
          </a:xfrm>
          <a:prstGeom prst="rect">
            <a:avLst/>
          </a:prstGeom>
          <a:ln w="0">
            <a:noFill/>
          </a:ln>
        </p:spPr>
      </p:pic>
      <p:sp>
        <p:nvSpPr>
          <p:cNvPr id="8" name="TextBox 5"/>
          <p:cNvSpPr/>
          <p:nvPr/>
        </p:nvSpPr>
        <p:spPr>
          <a:xfrm>
            <a:off x="1156680" y="496080"/>
            <a:ext cx="610344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1" spc="-1" dirty="0">
                <a:solidFill>
                  <a:srgbClr val="40404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Modeling</a:t>
            </a:r>
            <a:endParaRPr lang="en-US" sz="2800" b="0" strike="noStrike" spc="-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直接连接符 2"/>
          <p:cNvSpPr/>
          <p:nvPr/>
        </p:nvSpPr>
        <p:spPr>
          <a:xfrm>
            <a:off x="1156680" y="1009440"/>
            <a:ext cx="11035080" cy="360"/>
          </a:xfrm>
          <a:prstGeom prst="line">
            <a:avLst/>
          </a:prstGeom>
          <a:ln>
            <a:solidFill>
              <a:srgbClr val="000000">
                <a:lumMod val="75000"/>
                <a:lumOff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182" name="矩形 3"/>
          <p:cNvSpPr/>
          <p:nvPr/>
        </p:nvSpPr>
        <p:spPr>
          <a:xfrm>
            <a:off x="0" y="6648480"/>
            <a:ext cx="12191760" cy="2091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pic>
        <p:nvPicPr>
          <p:cNvPr id="183" name="그림 56" descr="실루엣, 클립아트, 밤하늘이(가) 표시된 사진  자동 생성된 설명"/>
          <p:cNvPicPr/>
          <p:nvPr/>
        </p:nvPicPr>
        <p:blipFill>
          <a:blip r:embed="rId3"/>
          <a:srcRect l="31942" t="38292" r="33622" b="24386"/>
          <a:stretch/>
        </p:blipFill>
        <p:spPr>
          <a:xfrm>
            <a:off x="178200" y="5920920"/>
            <a:ext cx="943920" cy="1454760"/>
          </a:xfrm>
          <a:prstGeom prst="rect">
            <a:avLst/>
          </a:prstGeom>
          <a:ln w="0">
            <a:noFill/>
          </a:ln>
        </p:spPr>
      </p:pic>
      <p:pic>
        <p:nvPicPr>
          <p:cNvPr id="184" name="그림 64"/>
          <p:cNvPicPr/>
          <p:nvPr/>
        </p:nvPicPr>
        <p:blipFill>
          <a:blip r:embed="rId4"/>
          <a:stretch/>
        </p:blipFill>
        <p:spPr>
          <a:xfrm>
            <a:off x="1156680" y="1316340"/>
            <a:ext cx="9776520" cy="5025600"/>
          </a:xfrm>
          <a:prstGeom prst="rect">
            <a:avLst/>
          </a:prstGeom>
          <a:ln w="0">
            <a:noFill/>
          </a:ln>
        </p:spPr>
      </p:pic>
      <p:pic>
        <p:nvPicPr>
          <p:cNvPr id="185" name="그림 65"/>
          <p:cNvPicPr/>
          <p:nvPr/>
        </p:nvPicPr>
        <p:blipFill>
          <a:blip r:embed="rId5"/>
          <a:stretch/>
        </p:blipFill>
        <p:spPr>
          <a:xfrm>
            <a:off x="6459296" y="2602260"/>
            <a:ext cx="4289760" cy="3009600"/>
          </a:xfrm>
          <a:prstGeom prst="rect">
            <a:avLst/>
          </a:prstGeom>
          <a:ln w="0">
            <a:noFill/>
          </a:ln>
        </p:spPr>
      </p:pic>
      <p:sp>
        <p:nvSpPr>
          <p:cNvPr id="8" name="TextBox 5"/>
          <p:cNvSpPr/>
          <p:nvPr/>
        </p:nvSpPr>
        <p:spPr>
          <a:xfrm>
            <a:off x="1156680" y="496080"/>
            <a:ext cx="610344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1" spc="-1" dirty="0">
                <a:solidFill>
                  <a:srgbClr val="40404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Modeling</a:t>
            </a:r>
            <a:endParaRPr lang="en-US" sz="2800" b="0" strike="noStrike" spc="-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</TotalTime>
  <Words>1586</Words>
  <Application>Microsoft Office PowerPoint</Application>
  <PresentationFormat>와이드스크린</PresentationFormat>
  <Paragraphs>191</Paragraphs>
  <Slides>34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34</vt:i4>
      </vt:variant>
    </vt:vector>
  </HeadingPairs>
  <TitlesOfParts>
    <vt:vector size="51" baseType="lpstr">
      <vt:lpstr>Noto Sans KR</vt:lpstr>
      <vt:lpstr>Spoqa Han Sans</vt:lpstr>
      <vt:lpstr>StarSymbol</vt:lpstr>
      <vt:lpstr>나눔스퀘어_ac</vt:lpstr>
      <vt:lpstr>나눔스퀘어_ac Bold</vt:lpstr>
      <vt:lpstr>나눔스퀘어_ac ExtraBold</vt:lpstr>
      <vt:lpstr>나눔스퀘어OTF ExtraBold</vt:lpstr>
      <vt:lpstr>맑은 고딕</vt:lpstr>
      <vt:lpstr>바탕</vt:lpstr>
      <vt:lpstr>Arial</vt:lpstr>
      <vt:lpstr>Calibri</vt:lpstr>
      <vt:lpstr>Calibri Light</vt:lpstr>
      <vt:lpstr>Symbol</vt:lpstr>
      <vt:lpstr>Wingdings</vt:lpstr>
      <vt:lpstr>Office Theme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Yolo v1</dc:title>
  <dc:subject/>
  <dc:creator>Owner</dc:creator>
  <dc:description/>
  <cp:lastModifiedBy>이다희</cp:lastModifiedBy>
  <cp:revision>282</cp:revision>
  <dcterms:created xsi:type="dcterms:W3CDTF">2023-02-18T06:43:12Z</dcterms:created>
  <dcterms:modified xsi:type="dcterms:W3CDTF">2023-12-22T13:00:11Z</dcterms:modified>
  <dc:language>ko-KR</dc:language>
  <cp:version>12.0.0.2416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24</vt:i4>
  </property>
  <property fmtid="{D5CDD505-2E9C-101B-9397-08002B2CF9AE}" pid="3" name="PresentationFormat">
    <vt:lpwstr>화면 슬라이드 쇼(4:3)</vt:lpwstr>
  </property>
  <property fmtid="{D5CDD505-2E9C-101B-9397-08002B2CF9AE}" pid="4" name="Slides">
    <vt:i4>33</vt:i4>
  </property>
</Properties>
</file>